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43"/>
  </p:notesMasterIdLst>
  <p:sldIdLst>
    <p:sldId id="2064" r:id="rId2"/>
    <p:sldId id="1367" r:id="rId3"/>
    <p:sldId id="2008" r:id="rId4"/>
    <p:sldId id="2009" r:id="rId5"/>
    <p:sldId id="2010" r:id="rId6"/>
    <p:sldId id="2011" r:id="rId7"/>
    <p:sldId id="2012" r:id="rId8"/>
    <p:sldId id="2013" r:id="rId9"/>
    <p:sldId id="2014" r:id="rId10"/>
    <p:sldId id="2015" r:id="rId11"/>
    <p:sldId id="2058" r:id="rId12"/>
    <p:sldId id="1772" r:id="rId13"/>
    <p:sldId id="1773" r:id="rId14"/>
    <p:sldId id="2059" r:id="rId15"/>
    <p:sldId id="2046" r:id="rId16"/>
    <p:sldId id="1776" r:id="rId17"/>
    <p:sldId id="2037" r:id="rId18"/>
    <p:sldId id="2038" r:id="rId19"/>
    <p:sldId id="2039" r:id="rId20"/>
    <p:sldId id="2040" r:id="rId21"/>
    <p:sldId id="2041" r:id="rId22"/>
    <p:sldId id="2042" r:id="rId23"/>
    <p:sldId id="2043" r:id="rId24"/>
    <p:sldId id="2044" r:id="rId25"/>
    <p:sldId id="1890" r:id="rId26"/>
    <p:sldId id="2036" r:id="rId27"/>
    <p:sldId id="2045" r:id="rId28"/>
    <p:sldId id="2047" r:id="rId29"/>
    <p:sldId id="2049" r:id="rId30"/>
    <p:sldId id="2048" r:id="rId31"/>
    <p:sldId id="2050" r:id="rId32"/>
    <p:sldId id="2065" r:id="rId33"/>
    <p:sldId id="2051" r:id="rId34"/>
    <p:sldId id="2052" r:id="rId35"/>
    <p:sldId id="2054" r:id="rId36"/>
    <p:sldId id="2053" r:id="rId37"/>
    <p:sldId id="2055" r:id="rId38"/>
    <p:sldId id="2056" r:id="rId39"/>
    <p:sldId id="2057" r:id="rId40"/>
    <p:sldId id="2060" r:id="rId41"/>
    <p:sldId id="330" r:id="rId42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54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9AD939-7AF9-4F38-A88A-0653EBBB44DE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A2DB7-7CDD-42C2-97CC-BD1A909D4917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4531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42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CE0775C-2667-4DD9-9C22-2F3389054FAE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9700" y="768350"/>
            <a:ext cx="6819900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0524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B785B9-B380-47F8-BE98-68C7A8AC153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683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B785B9-B380-47F8-BE98-68C7A8AC153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49920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8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8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B66618-1BB3-4819-AA2E-34C0E18665C5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7817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2014C3E-3060-4D2B-9616-AF70DBC3F0CE}" type="slidenum">
              <a:rPr kumimoji="0" lang="nl-NL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3522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82205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8119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6671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54907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0711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458897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589466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1088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6600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18986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20138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69124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973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9.emf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Bn_EDni3qc4?feature=oembed" TargetMode="Externa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004C26-3ADB-4D1C-A195-D1B64938F0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1. </a:t>
            </a:r>
            <a:r>
              <a:rPr lang="nl-BE"/>
              <a:t>Arrays en klassen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C65877CA-2604-429B-B039-F9D7710B43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H12. Arrays en klassen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6571CAB-7AC2-4E2B-BB4B-623314241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logger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78793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552" y="3938631"/>
            <a:ext cx="4095750" cy="1666875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Reference types (objecten):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728" y="1760564"/>
            <a:ext cx="3143250" cy="1495425"/>
          </a:xfrm>
          <a:prstGeom prst="rect">
            <a:avLst/>
          </a:prstGeom>
        </p:spPr>
      </p:pic>
      <p:pic>
        <p:nvPicPr>
          <p:cNvPr id="10" name="Afbeelding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5240" y="6044292"/>
            <a:ext cx="9058275" cy="400050"/>
          </a:xfrm>
          <a:prstGeom prst="rect">
            <a:avLst/>
          </a:prstGeom>
        </p:spPr>
      </p:pic>
      <p:cxnSp>
        <p:nvCxnSpPr>
          <p:cNvPr id="12" name="Rechte verbindingslijn met pijl 11"/>
          <p:cNvCxnSpPr/>
          <p:nvPr/>
        </p:nvCxnSpPr>
        <p:spPr bwMode="auto">
          <a:xfrm flipV="1">
            <a:off x="5904411" y="5231496"/>
            <a:ext cx="539932" cy="7112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7824192" y="4038643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  <p:pic>
        <p:nvPicPr>
          <p:cNvPr id="1026" name="Picture 2" descr="http://i.ndtvimg.com/mt/2014-03/OK_Think_Stock_360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2184" y="1807082"/>
            <a:ext cx="1737047" cy="130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43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F6535-8987-428E-964E-1B667444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DC4A892-80FC-4FF3-AB6C-601CEFF25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Ook dit mag: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6B148D1-32B1-422B-9FBE-8ABAA1D2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E65F3BC-9499-4265-97F3-2453E7310E72}"/>
              </a:ext>
            </a:extLst>
          </p:cNvPr>
          <p:cNvSpPr/>
          <p:nvPr/>
        </p:nvSpPr>
        <p:spPr>
          <a:xfrm>
            <a:off x="2732021" y="269033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 balletjes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Bal[]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Bal(4,5),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Bal(9,8)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073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712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/>
              <a:t>foreach</a:t>
            </a:r>
            <a:r>
              <a:rPr lang="nl-BE" dirty="0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Nieuw soort loop </a:t>
            </a:r>
          </a:p>
          <a:p>
            <a:pPr eaLnBrk="1" hangingPunct="1"/>
            <a:r>
              <a:rPr lang="nl-BE" dirty="0"/>
              <a:t>Het </a:t>
            </a:r>
            <a:r>
              <a:rPr lang="nl-BE" dirty="0" err="1"/>
              <a:t>foreach</a:t>
            </a:r>
            <a:r>
              <a:rPr lang="nl-BE" dirty="0"/>
              <a:t> statement is een vrij handig statement om alle elementen van een groep  items te verwerken, zonder telkens de index waarde te specificeren</a:t>
            </a:r>
          </a:p>
          <a:p>
            <a:pPr eaLnBrk="1" hangingPunct="1"/>
            <a:r>
              <a:rPr lang="nl-BE" dirty="0"/>
              <a:t>Het </a:t>
            </a:r>
            <a:r>
              <a:rPr lang="nl-BE" dirty="0" err="1"/>
              <a:t>foreach</a:t>
            </a:r>
            <a:r>
              <a:rPr lang="nl-BE" dirty="0"/>
              <a:t> statement is vooral handig wanneer er gewerkt wordt met arrays en </a:t>
            </a:r>
            <a:r>
              <a:rPr lang="nl-BE" dirty="0" err="1"/>
              <a:t>collections</a:t>
            </a:r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/>
            <a:endParaRPr lang="nl-BE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l-BE" dirty="0">
              <a:solidFill>
                <a:srgbClr val="0000FF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32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0F9D9-303E-4BC8-B01E-358F23223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: </a:t>
            </a:r>
            <a:r>
              <a:rPr lang="nl-BE" dirty="0" err="1"/>
              <a:t>yet</a:t>
            </a:r>
            <a:r>
              <a:rPr lang="nl-BE" dirty="0"/>
              <a:t> </a:t>
            </a:r>
            <a:r>
              <a:rPr lang="nl-BE" dirty="0" err="1"/>
              <a:t>another</a:t>
            </a:r>
            <a:r>
              <a:rPr lang="nl-BE" dirty="0"/>
              <a:t> loop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D67DEBF-726D-41C0-8B5A-9ECB590DE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dirty="0"/>
              <a:t>Met het </a:t>
            </a:r>
            <a:r>
              <a:rPr lang="nl-BE" dirty="0" err="1"/>
              <a:t>foreach</a:t>
            </a:r>
            <a:r>
              <a:rPr lang="nl-BE" dirty="0"/>
              <a:t> statement moeten we dus niet:</a:t>
            </a:r>
          </a:p>
          <a:p>
            <a:pPr lvl="1" eaLnBrk="1" hangingPunct="1"/>
            <a:r>
              <a:rPr lang="nl-BE" dirty="0"/>
              <a:t>initialiseren </a:t>
            </a:r>
          </a:p>
          <a:p>
            <a:pPr lvl="1" eaLnBrk="1" hangingPunct="1"/>
            <a:r>
              <a:rPr lang="nl-BE" dirty="0"/>
              <a:t>een index specificeren (geen “off-</a:t>
            </a:r>
            <a:r>
              <a:rPr lang="nl-BE" dirty="0" err="1"/>
              <a:t>by</a:t>
            </a:r>
            <a:r>
              <a:rPr lang="nl-BE" dirty="0"/>
              <a:t>-</a:t>
            </a:r>
            <a:r>
              <a:rPr lang="nl-BE" dirty="0" err="1"/>
              <a:t>one”errors</a:t>
            </a:r>
            <a:r>
              <a:rPr lang="nl-BE" dirty="0"/>
              <a:t> meer)</a:t>
            </a:r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D4490F-5379-45CC-8C0C-D55A520D7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pic>
        <p:nvPicPr>
          <p:cNvPr id="2050" name="Picture 2" descr="Image result for foreach">
            <a:extLst>
              <a:ext uri="{FF2B5EF4-FFF2-40B4-BE49-F238E27FC236}">
                <a16:creationId xmlns:a16="http://schemas.microsoft.com/office/drawing/2014/main" id="{1FCFEF8E-98A2-4D9A-B018-CFD22ED54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1780" y="1190445"/>
            <a:ext cx="3777487" cy="499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462698B-F92D-4685-927F-9DCB2E59A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662" y="4519814"/>
            <a:ext cx="8002983" cy="15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2380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 err="1"/>
              <a:t>foreach</a:t>
            </a:r>
            <a:r>
              <a:rPr lang="nl-BE" dirty="0"/>
              <a:t> statement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Gebruikt</a:t>
            </a:r>
            <a:r>
              <a:rPr lang="en-US" dirty="0"/>
              <a:t> </a:t>
            </a:r>
            <a:r>
              <a:rPr lang="en-US" dirty="0" err="1"/>
              <a:t>tijdelijke</a:t>
            </a:r>
            <a:r>
              <a:rPr lang="en-US" dirty="0"/>
              <a:t> </a:t>
            </a:r>
            <a:r>
              <a:rPr lang="en-US" b="1" dirty="0"/>
              <a:t>iteration variable </a:t>
            </a:r>
            <a:r>
              <a:rPr lang="en-US" dirty="0"/>
              <a:t>(naam </a:t>
            </a:r>
            <a:r>
              <a:rPr lang="en-US" dirty="0" err="1"/>
              <a:t>kies</a:t>
            </a:r>
            <a:r>
              <a:rPr lang="en-US" dirty="0"/>
              <a:t> je </a:t>
            </a:r>
            <a:r>
              <a:rPr lang="en-US" dirty="0" err="1"/>
              <a:t>zelf</a:t>
            </a:r>
            <a:r>
              <a:rPr lang="en-US" dirty="0"/>
              <a:t>)</a:t>
            </a:r>
            <a:endParaRPr lang="en-US" b="1" dirty="0"/>
          </a:p>
          <a:p>
            <a:pPr lvl="1" eaLnBrk="1" hangingPunct="1"/>
            <a:r>
              <a:rPr lang="en-US" dirty="0" err="1"/>
              <a:t>Bevat</a:t>
            </a:r>
            <a:r>
              <a:rPr lang="en-US" dirty="0"/>
              <a:t> </a:t>
            </a:r>
            <a:r>
              <a:rPr lang="en-US" dirty="0" err="1"/>
              <a:t>automatisch</a:t>
            </a:r>
            <a:r>
              <a:rPr lang="en-US" dirty="0"/>
              <a:t> </a:t>
            </a:r>
            <a:r>
              <a:rPr lang="en-US" dirty="0" err="1"/>
              <a:t>telkens</a:t>
            </a:r>
            <a:r>
              <a:rPr lang="en-US" dirty="0"/>
              <a:t> het </a:t>
            </a:r>
            <a:r>
              <a:rPr lang="en-US" dirty="0" err="1"/>
              <a:t>volgende</a:t>
            </a:r>
            <a:r>
              <a:rPr lang="en-US" dirty="0"/>
              <a:t> element </a:t>
            </a:r>
            <a:r>
              <a:rPr lang="en-US" dirty="0" err="1"/>
              <a:t>uit</a:t>
            </a:r>
            <a:r>
              <a:rPr lang="en-US" dirty="0"/>
              <a:t> de </a:t>
            </a:r>
            <a:r>
              <a:rPr lang="en-US" dirty="0" err="1"/>
              <a:t>lijst</a:t>
            </a:r>
            <a:endParaRPr lang="en-US" dirty="0"/>
          </a:p>
          <a:p>
            <a:pPr eaLnBrk="1" hangingPunct="1"/>
            <a:endParaRPr lang="nl-BE" dirty="0"/>
          </a:p>
          <a:p>
            <a:pPr eaLnBrk="1" hangingPunct="1">
              <a:lnSpc>
                <a:spcPct val="90000"/>
              </a:lnSpc>
            </a:pPr>
            <a:r>
              <a:rPr lang="nl-BE" dirty="0"/>
              <a:t>Algemene vorm van een </a:t>
            </a:r>
            <a:r>
              <a:rPr lang="nl-BE" dirty="0" err="1"/>
              <a:t>foreach</a:t>
            </a:r>
            <a:r>
              <a:rPr lang="nl-BE" dirty="0"/>
              <a:t> statement: </a:t>
            </a:r>
            <a:endParaRPr lang="nl-BE" dirty="0">
              <a:solidFill>
                <a:srgbClr val="0000FF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nl-BE" dirty="0">
              <a:solidFill>
                <a:srgbClr val="0000FF"/>
              </a:solidFill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019" y="3621742"/>
            <a:ext cx="8002983" cy="15688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Rechte verbindingslijn met pijl 2">
            <a:extLst>
              <a:ext uri="{FF2B5EF4-FFF2-40B4-BE49-F238E27FC236}">
                <a16:creationId xmlns:a16="http://schemas.microsoft.com/office/drawing/2014/main" id="{A155F50B-380F-44DE-88A4-AAA2C18FCC03}"/>
              </a:ext>
            </a:extLst>
          </p:cNvPr>
          <p:cNvCxnSpPr>
            <a:cxnSpLocks/>
          </p:cNvCxnSpPr>
          <p:nvPr/>
        </p:nvCxnSpPr>
        <p:spPr bwMode="auto">
          <a:xfrm>
            <a:off x="5589917" y="2242868"/>
            <a:ext cx="1432470" cy="143528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533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>
          <a:xfrm>
            <a:off x="1862191" y="0"/>
            <a:ext cx="8077200" cy="1143000"/>
          </a:xfrm>
        </p:spPr>
        <p:txBody>
          <a:bodyPr/>
          <a:lstStyle/>
          <a:p>
            <a:pPr eaLnBrk="1" hangingPunct="1"/>
            <a:r>
              <a:rPr lang="en-US" dirty="0" err="1"/>
              <a:t>Voorbeeld</a:t>
            </a:r>
            <a:endParaRPr lang="en-US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76400"/>
            <a:ext cx="8610600" cy="45720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754206A7-20B2-4688-A363-4FD00A604042}"/>
              </a:ext>
            </a:extLst>
          </p:cNvPr>
          <p:cNvSpPr/>
          <p:nvPr/>
        </p:nvSpPr>
        <p:spPr>
          <a:xfrm>
            <a:off x="-209964" y="2129850"/>
            <a:ext cx="116673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752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667" y="2131767"/>
            <a:ext cx="698341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1BDA9048-5CD8-4F42-BD05-E93A8F55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1939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8738" y="2400815"/>
            <a:ext cx="1642836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endParaRP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CA267678-F11D-49C0-B1C8-9F24CE04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5450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251" y="2400815"/>
            <a:ext cx="423464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6.00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/>
          <p:nvPr/>
        </p:nvCxnSpPr>
        <p:spPr bwMode="auto">
          <a:xfrm flipH="1">
            <a:off x="3701988" y="3963029"/>
            <a:ext cx="2071459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7" name="Picture 2" descr="Afbeeldingsresultaat voor monitor">
            <a:extLst>
              <a:ext uri="{FF2B5EF4-FFF2-40B4-BE49-F238E27FC236}">
                <a16:creationId xmlns:a16="http://schemas.microsoft.com/office/drawing/2014/main" id="{CD8C7DCD-F23F-4D85-A0C6-40062CCDE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0051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07DCCE98-C9D1-4FEF-ADDE-AE30A9E734C1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25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743" y="2695760"/>
            <a:ext cx="314316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6.00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/>
          <p:nvPr/>
        </p:nvCxnSpPr>
        <p:spPr bwMode="auto">
          <a:xfrm flipH="1">
            <a:off x="3701988" y="3963029"/>
            <a:ext cx="2071459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</p:txBody>
      </p:sp>
    </p:spTree>
    <p:extLst>
      <p:ext uri="{BB962C8B-B14F-4D97-AF65-F5344CB8AC3E}">
        <p14:creationId xmlns:p14="http://schemas.microsoft.com/office/powerpoint/2010/main" val="3225651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8" y="2400815"/>
            <a:ext cx="414975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7.35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2868286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</p:txBody>
      </p:sp>
    </p:spTree>
    <p:extLst>
      <p:ext uri="{BB962C8B-B14F-4D97-AF65-F5344CB8AC3E}">
        <p14:creationId xmlns:p14="http://schemas.microsoft.com/office/powerpoint/2010/main" val="959022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3085" y="2695760"/>
            <a:ext cx="314316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7.35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2868286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</p:txBody>
      </p:sp>
    </p:spTree>
    <p:extLst>
      <p:ext uri="{BB962C8B-B14F-4D97-AF65-F5344CB8AC3E}">
        <p14:creationId xmlns:p14="http://schemas.microsoft.com/office/powerpoint/2010/main" val="2244693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517" y="2400815"/>
            <a:ext cx="4145871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8.12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3577700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</p:txBody>
      </p:sp>
    </p:spTree>
    <p:extLst>
      <p:ext uri="{BB962C8B-B14F-4D97-AF65-F5344CB8AC3E}">
        <p14:creationId xmlns:p14="http://schemas.microsoft.com/office/powerpoint/2010/main" val="30459822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DA3E4A-596C-48F7-B79C-0372CEFB1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Slowmotion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41C3C2A-1D9A-4290-8085-5A7C6BF4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58FCE95-97D2-4315-9A82-B45A6AA9C0A7}"/>
              </a:ext>
            </a:extLst>
          </p:cNvPr>
          <p:cNvSpPr/>
          <p:nvPr/>
        </p:nvSpPr>
        <p:spPr>
          <a:xfrm>
            <a:off x="-1136342" y="2065356"/>
            <a:ext cx="87977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{ 6.00, 7.35, 8.12, 12.45, 22.22 };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double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money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payRate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(money);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7" name="Rechthoek 16">
            <a:extLst>
              <a:ext uri="{FF2B5EF4-FFF2-40B4-BE49-F238E27FC236}">
                <a16:creationId xmlns:a16="http://schemas.microsoft.com/office/drawing/2014/main" id="{D4EC0126-81EE-4003-A7A0-66F87CBB280D}"/>
              </a:ext>
            </a:extLst>
          </p:cNvPr>
          <p:cNvSpPr/>
          <p:nvPr/>
        </p:nvSpPr>
        <p:spPr bwMode="auto">
          <a:xfrm>
            <a:off x="5548543" y="3323836"/>
            <a:ext cx="4225771" cy="807868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8" name="Rechthoek 17">
            <a:extLst>
              <a:ext uri="{FF2B5EF4-FFF2-40B4-BE49-F238E27FC236}">
                <a16:creationId xmlns:a16="http://schemas.microsoft.com/office/drawing/2014/main" id="{0BAB259C-7739-45E7-9595-1E9734C407F8}"/>
              </a:ext>
            </a:extLst>
          </p:cNvPr>
          <p:cNvSpPr/>
          <p:nvPr/>
        </p:nvSpPr>
        <p:spPr bwMode="auto">
          <a:xfrm>
            <a:off x="5681708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6.00</a:t>
            </a:r>
          </a:p>
        </p:txBody>
      </p:sp>
      <p:sp>
        <p:nvSpPr>
          <p:cNvPr id="19" name="Rechthoek 18">
            <a:extLst>
              <a:ext uri="{FF2B5EF4-FFF2-40B4-BE49-F238E27FC236}">
                <a16:creationId xmlns:a16="http://schemas.microsoft.com/office/drawing/2014/main" id="{D65E750E-E83A-45A3-B43F-F6F15B3B4CF7}"/>
              </a:ext>
            </a:extLst>
          </p:cNvPr>
          <p:cNvSpPr/>
          <p:nvPr/>
        </p:nvSpPr>
        <p:spPr bwMode="auto">
          <a:xfrm>
            <a:off x="6418554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7.35</a:t>
            </a:r>
          </a:p>
        </p:txBody>
      </p:sp>
      <p:sp>
        <p:nvSpPr>
          <p:cNvPr id="20" name="Rechthoek 19">
            <a:extLst>
              <a:ext uri="{FF2B5EF4-FFF2-40B4-BE49-F238E27FC236}">
                <a16:creationId xmlns:a16="http://schemas.microsoft.com/office/drawing/2014/main" id="{61F0E4D8-B387-4934-B483-43A272B4E083}"/>
              </a:ext>
            </a:extLst>
          </p:cNvPr>
          <p:cNvSpPr/>
          <p:nvPr/>
        </p:nvSpPr>
        <p:spPr bwMode="auto">
          <a:xfrm>
            <a:off x="7155400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8.12</a:t>
            </a:r>
          </a:p>
        </p:txBody>
      </p:sp>
      <p:sp>
        <p:nvSpPr>
          <p:cNvPr id="21" name="Rechthoek 20">
            <a:extLst>
              <a:ext uri="{FF2B5EF4-FFF2-40B4-BE49-F238E27FC236}">
                <a16:creationId xmlns:a16="http://schemas.microsoft.com/office/drawing/2014/main" id="{A91C6FF0-6C65-42C9-8100-8238FF144449}"/>
              </a:ext>
            </a:extLst>
          </p:cNvPr>
          <p:cNvSpPr/>
          <p:nvPr/>
        </p:nvSpPr>
        <p:spPr bwMode="auto">
          <a:xfrm>
            <a:off x="7892246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12.45</a:t>
            </a:r>
          </a:p>
        </p:txBody>
      </p:sp>
      <p:sp>
        <p:nvSpPr>
          <p:cNvPr id="22" name="Rechthoek 21">
            <a:extLst>
              <a:ext uri="{FF2B5EF4-FFF2-40B4-BE49-F238E27FC236}">
                <a16:creationId xmlns:a16="http://schemas.microsoft.com/office/drawing/2014/main" id="{5FF056D1-DEE9-4721-BD3F-99963A0CFFEE}"/>
              </a:ext>
            </a:extLst>
          </p:cNvPr>
          <p:cNvSpPr/>
          <p:nvPr/>
        </p:nvSpPr>
        <p:spPr bwMode="auto">
          <a:xfrm>
            <a:off x="8629092" y="3457001"/>
            <a:ext cx="736846" cy="506028"/>
          </a:xfrm>
          <a:prstGeom prst="rect">
            <a:avLst/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22.22</a:t>
            </a:r>
          </a:p>
        </p:txBody>
      </p:sp>
      <p:sp>
        <p:nvSpPr>
          <p:cNvPr id="23" name="Stroomdiagram: Ponsband 11">
            <a:extLst>
              <a:ext uri="{FF2B5EF4-FFF2-40B4-BE49-F238E27FC236}">
                <a16:creationId xmlns:a16="http://schemas.microsoft.com/office/drawing/2014/main" id="{06E9A808-A36E-41F5-A55F-07A47F338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4718" y="2600594"/>
            <a:ext cx="1228545" cy="442744"/>
          </a:xfrm>
          <a:prstGeom prst="flowChartPunchedTape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payRate</a:t>
            </a:r>
            <a:endParaRPr kumimoji="0" lang="en-I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cxnSp>
        <p:nvCxnSpPr>
          <p:cNvPr id="25" name="Rechte verbindingslijn 24">
            <a:extLst>
              <a:ext uri="{FF2B5EF4-FFF2-40B4-BE49-F238E27FC236}">
                <a16:creationId xmlns:a16="http://schemas.microsoft.com/office/drawing/2014/main" id="{5FFCFA96-8FDD-497E-8804-0E8F46568531}"/>
              </a:ext>
            </a:extLst>
          </p:cNvPr>
          <p:cNvCxnSpPr/>
          <p:nvPr/>
        </p:nvCxnSpPr>
        <p:spPr bwMode="auto">
          <a:xfrm>
            <a:off x="9454718" y="2972317"/>
            <a:ext cx="0" cy="3515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Rechthoek 23">
            <a:extLst>
              <a:ext uri="{FF2B5EF4-FFF2-40B4-BE49-F238E27FC236}">
                <a16:creationId xmlns:a16="http://schemas.microsoft.com/office/drawing/2014/main" id="{B3923503-AABE-4ABC-A829-1465B8AFC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13" y="2659687"/>
            <a:ext cx="3320248" cy="252412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4" name="Groep 25">
            <a:extLst>
              <a:ext uri="{FF2B5EF4-FFF2-40B4-BE49-F238E27FC236}">
                <a16:creationId xmlns:a16="http://schemas.microsoft.com/office/drawing/2014/main" id="{8FC41529-B050-4194-9F53-B7545E6B6166}"/>
              </a:ext>
            </a:extLst>
          </p:cNvPr>
          <p:cNvGrpSpPr>
            <a:grpSpLocks/>
          </p:cNvGrpSpPr>
          <p:nvPr/>
        </p:nvGrpSpPr>
        <p:grpSpPr bwMode="auto">
          <a:xfrm>
            <a:off x="3048695" y="4603842"/>
            <a:ext cx="2224087" cy="1282700"/>
            <a:chOff x="357116" y="4701654"/>
            <a:chExt cx="2845707" cy="1858370"/>
          </a:xfrm>
        </p:grpSpPr>
        <p:sp>
          <p:nvSpPr>
            <p:cNvPr id="15" name="Cilinder 10">
              <a:extLst>
                <a:ext uri="{FF2B5EF4-FFF2-40B4-BE49-F238E27FC236}">
                  <a16:creationId xmlns:a16="http://schemas.microsoft.com/office/drawing/2014/main" id="{284802E1-071F-47D6-9E77-96C67462BD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116" y="5406788"/>
              <a:ext cx="1273791" cy="1153236"/>
            </a:xfrm>
            <a:prstGeom prst="can">
              <a:avLst>
                <a:gd name="adj" fmla="val 25000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8.12</a:t>
              </a:r>
            </a:p>
          </p:txBody>
        </p:sp>
        <p:sp>
          <p:nvSpPr>
            <p:cNvPr id="16" name="Stroomdiagram: Ponsband 11">
              <a:extLst>
                <a:ext uri="{FF2B5EF4-FFF2-40B4-BE49-F238E27FC236}">
                  <a16:creationId xmlns:a16="http://schemas.microsoft.com/office/drawing/2014/main" id="{6876C4A1-9861-40A6-9699-CD6102D1A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0907" y="4701654"/>
              <a:ext cx="1571916" cy="641445"/>
            </a:xfrm>
            <a:prstGeom prst="flowChartPunchedTap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money</a:t>
              </a:r>
            </a:p>
          </p:txBody>
        </p:sp>
        <p:cxnSp>
          <p:nvCxnSpPr>
            <p:cNvPr id="24" name="Rechte verbindingslijn 12">
              <a:extLst>
                <a:ext uri="{FF2B5EF4-FFF2-40B4-BE49-F238E27FC236}">
                  <a16:creationId xmlns:a16="http://schemas.microsoft.com/office/drawing/2014/main" id="{6B3B80AE-0DE4-434B-B6E5-6C84DAE7BCAB}"/>
                </a:ext>
              </a:extLst>
            </p:cNvPr>
            <p:cNvCxnSpPr>
              <a:cxnSpLocks noChangeShapeType="1"/>
              <a:stCxn id="16" idx="1"/>
            </p:cNvCxnSpPr>
            <p:nvPr/>
          </p:nvCxnSpPr>
          <p:spPr bwMode="auto">
            <a:xfrm rot="10800000" flipH="1" flipV="1">
              <a:off x="1630907" y="5022377"/>
              <a:ext cx="13648" cy="75745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</p:grpSp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28E3FC77-4315-4BD4-BA30-C4B069CC3E98}"/>
              </a:ext>
            </a:extLst>
          </p:cNvPr>
          <p:cNvCxnSpPr>
            <a:cxnSpLocks/>
          </p:cNvCxnSpPr>
          <p:nvPr/>
        </p:nvCxnSpPr>
        <p:spPr bwMode="auto">
          <a:xfrm flipH="1">
            <a:off x="3701989" y="3963029"/>
            <a:ext cx="3577700" cy="130142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8194" name="Picture 2" descr="Afbeeldingsresultaat voor monitor">
            <a:extLst>
              <a:ext uri="{FF2B5EF4-FFF2-40B4-BE49-F238E27FC236}">
                <a16:creationId xmlns:a16="http://schemas.microsoft.com/office/drawing/2014/main" id="{703CB4A3-6795-42C8-898E-FD16E8A992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434" y="4141434"/>
            <a:ext cx="2716565" cy="2716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884B49FE-E7F8-47B0-9348-84B7C380E71A}"/>
              </a:ext>
            </a:extLst>
          </p:cNvPr>
          <p:cNvSpPr txBox="1"/>
          <p:nvPr/>
        </p:nvSpPr>
        <p:spPr>
          <a:xfrm>
            <a:off x="7037781" y="4677254"/>
            <a:ext cx="7360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6.00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7.35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8.12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CAFF378A-5A0C-4F7D-8E60-C86DCF8F0F87}"/>
              </a:ext>
            </a:extLst>
          </p:cNvPr>
          <p:cNvSpPr txBox="1"/>
          <p:nvPr/>
        </p:nvSpPr>
        <p:spPr>
          <a:xfrm>
            <a:off x="1154097" y="3213717"/>
            <a:ext cx="1455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…ETC.</a:t>
            </a:r>
          </a:p>
        </p:txBody>
      </p:sp>
    </p:spTree>
    <p:extLst>
      <p:ext uri="{BB962C8B-B14F-4D97-AF65-F5344CB8AC3E}">
        <p14:creationId xmlns:p14="http://schemas.microsoft.com/office/powerpoint/2010/main" val="350561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nl-BE" dirty="0"/>
              <a:t>Verschil met </a:t>
            </a:r>
            <a:r>
              <a:rPr lang="nl-BE" dirty="0" err="1"/>
              <a:t>for</a:t>
            </a:r>
            <a:endParaRPr lang="nl-BE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nl-BE" noProof="1"/>
              <a:t>Het for statement maakt gebruik van een index i</a:t>
            </a:r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endParaRPr lang="nl-BE" noProof="1"/>
          </a:p>
          <a:p>
            <a:pPr eaLnBrk="1" hangingPunct="1"/>
            <a:r>
              <a:rPr lang="nl-BE" noProof="1"/>
              <a:t>Het foreach statement maakt geen gebruik van een index i</a:t>
            </a:r>
          </a:p>
          <a:p>
            <a:pPr eaLnBrk="1" hangingPunct="1"/>
            <a:endParaRPr lang="nl-BE" noProof="1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| </a:t>
            </a:r>
            <a:fld id="{7ADE1784-DB59-4F17-9224-21E63E11B55B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873" y="1701210"/>
            <a:ext cx="6411999" cy="1867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831" y="3843022"/>
            <a:ext cx="4128526" cy="1798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85901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895B39-C2AC-44D3-A458-AFF1E1F2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vooral “leuk” met object-arrays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9565648-0C0A-401F-9E92-668AE8013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Maakt code veel </a:t>
            </a:r>
            <a:r>
              <a:rPr lang="nl-BE" b="1" dirty="0"/>
              <a:t>leesbaarder</a:t>
            </a:r>
            <a:r>
              <a:rPr lang="nl-BE" dirty="0"/>
              <a:t>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A370AA3-8319-4DCD-9648-0DA6125BF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5BD8CD46-9BD6-4C56-A255-491B877928F3}"/>
              </a:ext>
            </a:extLst>
          </p:cNvPr>
          <p:cNvSpPr/>
          <p:nvPr/>
        </p:nvSpPr>
        <p:spPr>
          <a:xfrm>
            <a:off x="603682" y="2013865"/>
            <a:ext cx="1010278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aSinglePokemon.LevelUp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$"Health is now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aSinglePokemon.HP_Full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BE305429-B058-44F4-8C2E-E1DBFD0A338A}"/>
              </a:ext>
            </a:extLst>
          </p:cNvPr>
          <p:cNvSpPr txBox="1"/>
          <p:nvPr/>
        </p:nvSpPr>
        <p:spPr>
          <a:xfrm>
            <a:off x="1154795" y="3857884"/>
            <a:ext cx="3775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Zo zou het zonder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foreach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moeten: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EEBB42F-20BE-4293-AC9B-57C0000FD85D}"/>
              </a:ext>
            </a:extLst>
          </p:cNvPr>
          <p:cNvSpPr/>
          <p:nvPr/>
        </p:nvSpPr>
        <p:spPr>
          <a:xfrm>
            <a:off x="519096" y="4398080"/>
            <a:ext cx="1078814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 = 0; i &lt;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pokedex.Length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[i].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LevelUp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Console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.WriteLine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$"Health is now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{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].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HP_Full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}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"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551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83B27-7C7B-4571-8490-53262EB41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niét voor objectarray </a:t>
            </a:r>
            <a:r>
              <a:rPr lang="nl-BE" dirty="0" err="1"/>
              <a:t>initaliasatie</a:t>
            </a:r>
            <a:r>
              <a:rPr lang="nl-BE" dirty="0"/>
              <a:t> gebruiken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C4B241-2FBB-4C0C-8277-348F85E5F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/>
              <a:t>DIT MAG NIET: 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b="1" dirty="0"/>
              <a:t>Initialisatie</a:t>
            </a:r>
            <a:r>
              <a:rPr lang="nl-BE" dirty="0"/>
              <a:t> moet met </a:t>
            </a:r>
            <a:r>
              <a:rPr lang="nl-BE" dirty="0" err="1"/>
              <a:t>for</a:t>
            </a:r>
            <a:r>
              <a:rPr lang="nl-BE" dirty="0"/>
              <a:t> (of manueel):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60B1EDF-0B9E-458B-87FA-FD1FC6838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ap|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3BBBE5D-1ACD-4F02-9BB3-84E033EFF5EA}"/>
              </a:ext>
            </a:extLst>
          </p:cNvPr>
          <p:cNvSpPr/>
          <p:nvPr/>
        </p:nvSpPr>
        <p:spPr>
          <a:xfrm>
            <a:off x="954459" y="2105937"/>
            <a:ext cx="9144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foreach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sng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aPokemon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4DAA424-5ECB-49E3-ACC9-ABE0BD349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042" y="3796714"/>
            <a:ext cx="8586158" cy="456524"/>
          </a:xfrm>
          <a:prstGeom prst="rect">
            <a:avLst/>
          </a:prstGeom>
        </p:spPr>
      </p:pic>
      <p:cxnSp>
        <p:nvCxnSpPr>
          <p:cNvPr id="8" name="Rechte verbindingslijn met pijl 7">
            <a:extLst>
              <a:ext uri="{FF2B5EF4-FFF2-40B4-BE49-F238E27FC236}">
                <a16:creationId xmlns:a16="http://schemas.microsoft.com/office/drawing/2014/main" id="{FA1C7E3E-A221-48FF-B8FC-8CF31CEE2EDD}"/>
              </a:ext>
            </a:extLst>
          </p:cNvPr>
          <p:cNvCxnSpPr/>
          <p:nvPr/>
        </p:nvCxnSpPr>
        <p:spPr bwMode="auto">
          <a:xfrm flipH="1" flipV="1">
            <a:off x="4036434" y="3531721"/>
            <a:ext cx="1029809" cy="32854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hthoek 8">
            <a:extLst>
              <a:ext uri="{FF2B5EF4-FFF2-40B4-BE49-F238E27FC236}">
                <a16:creationId xmlns:a16="http://schemas.microsoft.com/office/drawing/2014/main" id="{63554C74-00A7-4105-91CD-550A2B2FD1A0}"/>
              </a:ext>
            </a:extLst>
          </p:cNvPr>
          <p:cNvSpPr/>
          <p:nvPr/>
        </p:nvSpPr>
        <p:spPr>
          <a:xfrm>
            <a:off x="683686" y="4752063"/>
            <a:ext cx="822061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for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(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int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i = 0; i &lt;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pokedex.Length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; i++)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   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pokedex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[i] = 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new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Arial" charset="0"/>
              </a:rPr>
              <a:t>            }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9218" name="Picture 2" descr="Afbeeldingsresultaat voor warning">
            <a:extLst>
              <a:ext uri="{FF2B5EF4-FFF2-40B4-BE49-F238E27FC236}">
                <a16:creationId xmlns:a16="http://schemas.microsoft.com/office/drawing/2014/main" id="{74EB7D89-ECCC-43D4-AD7C-92E5C8812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30219">
            <a:off x="6524214" y="1125077"/>
            <a:ext cx="3062556" cy="2041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6853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16228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39CD61-7D7F-4ED2-A711-5F92EC2D6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 c# != var </a:t>
            </a:r>
            <a:r>
              <a:rPr lang="nl-BE" dirty="0" err="1"/>
              <a:t>js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AA49106-0EDA-46B2-8F81-8355495D2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C# doet aan </a:t>
            </a:r>
            <a:r>
              <a:rPr lang="nl-BE" b="1" dirty="0"/>
              <a:t>strong </a:t>
            </a:r>
            <a:r>
              <a:rPr lang="nl-BE" b="1" dirty="0" err="1"/>
              <a:t>typing</a:t>
            </a:r>
            <a:r>
              <a:rPr lang="nl-BE" dirty="0"/>
              <a:t> : van zodra een variabele een type heeft gekregen is deze onveranderlijk.</a:t>
            </a:r>
          </a:p>
          <a:p>
            <a:pPr lvl="1"/>
            <a:r>
              <a:rPr lang="nl-BE" dirty="0"/>
              <a:t>Dit mag dus niet: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Javascript daarentegen doet aan </a:t>
            </a:r>
            <a:r>
              <a:rPr lang="nl-BE" b="1" dirty="0" err="1"/>
              <a:t>loose</a:t>
            </a:r>
            <a:r>
              <a:rPr lang="nl-BE" b="1" dirty="0"/>
              <a:t> </a:t>
            </a:r>
            <a:r>
              <a:rPr lang="nl-BE" b="1" dirty="0" err="1"/>
              <a:t>typing</a:t>
            </a:r>
            <a:r>
              <a:rPr lang="nl-BE" dirty="0"/>
              <a:t>, waardoor dit wél mag: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8232AE8-62D2-485A-B35F-25FEDAE6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43399E4-4045-415D-AA7E-ACDA81896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667" y="4487234"/>
            <a:ext cx="7417942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is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now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 string type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211C4AD-A449-420E-8273-15E4E66B6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403" y="3232559"/>
            <a:ext cx="7417942" cy="553998"/>
          </a:xfrm>
          <a:prstGeom prst="rect">
            <a:avLst/>
          </a:prstGeom>
          <a:solidFill>
            <a:srgbClr val="EFF0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101094"/>
                </a:solidFill>
                <a:effectLst/>
                <a:latin typeface="Consolas" panose="020B0609020204030204" pitchFamily="49" charset="0"/>
                <a:ea typeface="inherit"/>
              </a:rPr>
              <a:t>var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10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 //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is nu een int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myVariable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 =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This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is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now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 a string type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variable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7D2727"/>
                </a:solidFill>
                <a:effectLst/>
                <a:latin typeface="Consolas" panose="020B0609020204030204" pitchFamily="49" charset="0"/>
                <a:ea typeface="inherit"/>
              </a:rPr>
              <a:t>"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rgbClr val="303336"/>
                </a:solidFill>
                <a:effectLst/>
                <a:latin typeface="Consolas" panose="020B0609020204030204" pitchFamily="49" charset="0"/>
                <a:ea typeface="inherit"/>
              </a:rPr>
              <a:t>;</a:t>
            </a:r>
            <a:r>
              <a:rPr kumimoji="0" lang="nl-BE" altLang="nl-BE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BE" altLang="nl-BE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074" name="Picture 2" descr="Image result for javascript vs c# comic">
            <a:extLst>
              <a:ext uri="{FF2B5EF4-FFF2-40B4-BE49-F238E27FC236}">
                <a16:creationId xmlns:a16="http://schemas.microsoft.com/office/drawing/2014/main" id="{DAE1F134-0622-4ECC-A40A-C33968E3D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3397" y="4764233"/>
            <a:ext cx="2037332" cy="2037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4905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767790" y="41896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/>
              <a:t>Arrays en </a:t>
            </a:r>
            <a:r>
              <a:rPr lang="en-US" dirty="0" err="1"/>
              <a:t>objecten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524000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/>
              <a:t>Je </a:t>
            </a:r>
            <a:r>
              <a:rPr lang="en-US" dirty="0" err="1"/>
              <a:t>kan</a:t>
            </a:r>
            <a:r>
              <a:rPr lang="en-US" dirty="0"/>
              <a:t> arrays </a:t>
            </a:r>
            <a:r>
              <a:rPr lang="en-US" dirty="0" err="1"/>
              <a:t>maken</a:t>
            </a:r>
            <a:r>
              <a:rPr lang="en-US" dirty="0"/>
              <a:t> </a:t>
            </a:r>
            <a:r>
              <a:rPr lang="en-US" dirty="0" err="1"/>
              <a:t>voor</a:t>
            </a:r>
            <a:r>
              <a:rPr lang="en-US" dirty="0"/>
              <a:t> </a:t>
            </a:r>
            <a:r>
              <a:rPr lang="en-US" dirty="0" err="1"/>
              <a:t>eender</a:t>
            </a:r>
            <a:r>
              <a:rPr lang="en-US" dirty="0"/>
              <a:t> </a:t>
            </a:r>
            <a:r>
              <a:rPr lang="en-US" dirty="0" err="1"/>
              <a:t>welk</a:t>
            </a:r>
            <a:r>
              <a:rPr lang="en-US" dirty="0"/>
              <a:t> type</a:t>
            </a:r>
          </a:p>
          <a:p>
            <a:pPr lvl="1" eaLnBrk="1" hangingPunct="1"/>
            <a:r>
              <a:rPr lang="en-US" dirty="0" err="1"/>
              <a:t>Inclusief</a:t>
            </a:r>
            <a:r>
              <a:rPr lang="en-US" dirty="0"/>
              <a:t> </a:t>
            </a:r>
            <a:r>
              <a:rPr lang="en-US" dirty="0" err="1"/>
              <a:t>objecten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077200" y="6324600"/>
            <a:ext cx="2057400" cy="381000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3186F0-00F9-4B48-BEAC-0D0F68F8E5F0}" type="slidenum"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1026" name="Picture 2" descr="http://csharp.net-informations.com/collection/img/arra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9570" y="2853704"/>
            <a:ext cx="8255030" cy="248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26135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08CA3D-DB37-4307-9FE5-4C6400995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var </a:t>
            </a:r>
            <a:r>
              <a:rPr lang="nl-BE" dirty="0" err="1"/>
              <a:t>keyword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7380F-5653-4FB2-86F8-F1560E32A0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var is een </a:t>
            </a:r>
            <a:r>
              <a:rPr lang="nl-BE" dirty="0" err="1"/>
              <a:t>placeholder</a:t>
            </a:r>
            <a:r>
              <a:rPr lang="nl-BE" dirty="0"/>
              <a:t> die je mag gebruiken indien de compiler zelf het type van een variabele kan bepalen: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C5B931D-BF85-4EDD-AE06-84B712293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49F133E-37CC-4CEA-A50F-D00BFA1F5811}"/>
              </a:ext>
            </a:extLst>
          </p:cNvPr>
          <p:cNvSpPr/>
          <p:nvPr/>
        </p:nvSpPr>
        <p:spPr>
          <a:xfrm>
            <a:off x="3047999" y="2690336"/>
            <a:ext cx="1008237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NL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getal = 5; </a:t>
            </a:r>
            <a:r>
              <a:rPr lang="nl-NL" dirty="0">
                <a:solidFill>
                  <a:srgbClr val="008000"/>
                </a:solidFill>
                <a:latin typeface="Consolas" panose="020B0609020204030204" pitchFamily="49" charset="0"/>
              </a:rPr>
              <a:t>//var zal int zijn</a:t>
            </a:r>
            <a:endParaRPr lang="nl-N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var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myArray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[20];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//var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zal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double[]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zijn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 var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tekst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"Hi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there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A31515"/>
                </a:solidFill>
                <a:latin typeface="Consolas" panose="020B0609020204030204" pitchFamily="49" charset="0"/>
              </a:rPr>
              <a:t>handsome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nl-BE" dirty="0">
                <a:solidFill>
                  <a:srgbClr val="008000"/>
                </a:solidFill>
                <a:latin typeface="Consolas" panose="020B0609020204030204" pitchFamily="49" charset="0"/>
              </a:rPr>
              <a:t>//var zal string zijn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48872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9A0FA-679B-45DD-BBE2-DE563BBA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7FE7917-8D9F-4CEE-8440-E26EDE9BC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516418-671D-4229-B969-022C8B69B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26706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F23A1CE-E930-F6C7-55E2-C5D226C37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  <p:pic>
        <p:nvPicPr>
          <p:cNvPr id="5" name="Onlinemedia 4" title="Tired of arrays?! Introducing: lists!">
            <a:hlinkClick r:id="" action="ppaction://media"/>
            <a:extLst>
              <a:ext uri="{FF2B5EF4-FFF2-40B4-BE49-F238E27FC236}">
                <a16:creationId xmlns:a16="http://schemas.microsoft.com/office/drawing/2014/main" id="{3DAE3DEE-0154-FB9B-5B0B-69B4AB3A143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016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B19BB-A6F0-4C61-8528-BED25E9E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 is arrays on </a:t>
            </a:r>
            <a:r>
              <a:rPr lang="nl-BE" dirty="0" err="1"/>
              <a:t>steroids</a:t>
            </a:r>
            <a:r>
              <a:rPr lang="nl-BE" dirty="0"/>
              <a:t> 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24C2AC-50DB-471C-9D4F-D1A13AA6E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5B67C93E-A867-4BD1-A839-FA84DE210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pic>
        <p:nvPicPr>
          <p:cNvPr id="2052" name="Picture 4" descr="Image result for bodybuilder vs normal person">
            <a:extLst>
              <a:ext uri="{FF2B5EF4-FFF2-40B4-BE49-F238E27FC236}">
                <a16:creationId xmlns:a16="http://schemas.microsoft.com/office/drawing/2014/main" id="{FB2E5260-0609-4E14-8E7F-04265CA46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3134" y="1607922"/>
            <a:ext cx="5212833" cy="521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F0BEEE2F-1DFA-4547-B0D9-7ED94D0833D4}"/>
              </a:ext>
            </a:extLst>
          </p:cNvPr>
          <p:cNvSpPr txBox="1"/>
          <p:nvPr/>
        </p:nvSpPr>
        <p:spPr>
          <a:xfrm>
            <a:off x="5107031" y="4115607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arrays</a:t>
            </a: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7CD4E458-8866-4607-8E76-B46073E4F661}"/>
              </a:ext>
            </a:extLst>
          </p:cNvPr>
          <p:cNvSpPr txBox="1"/>
          <p:nvPr/>
        </p:nvSpPr>
        <p:spPr>
          <a:xfrm>
            <a:off x="7609693" y="44939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List&lt;&gt;</a:t>
            </a:r>
          </a:p>
        </p:txBody>
      </p:sp>
    </p:spTree>
    <p:extLst>
      <p:ext uri="{BB962C8B-B14F-4D97-AF65-F5344CB8AC3E}">
        <p14:creationId xmlns:p14="http://schemas.microsoft.com/office/powerpoint/2010/main" val="42193701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1CB89E-F546-4EBD-B02D-13E7CFC4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DF2B34E-CB21-497A-8EFC-27FAAE150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Generieke klasse: tussen &lt;&gt; geef je type aan dat List mag bevatten: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En daarom is var nu zo handig. Dit mag namelijk ook (veel korter)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7DBD0D3-788E-48D5-9385-E5845C1AA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34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DBD96166-5951-4A3A-9476-AD9CBB49C52E}"/>
              </a:ext>
            </a:extLst>
          </p:cNvPr>
          <p:cNvSpPr/>
          <p:nvPr/>
        </p:nvSpPr>
        <p:spPr>
          <a:xfrm>
            <a:off x="1049676" y="2394348"/>
            <a:ext cx="10092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alleGetallen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listOfStringarrays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[]&gt;();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B224A19-F1C4-4C44-BDB2-82530CCBA43C}"/>
              </a:ext>
            </a:extLst>
          </p:cNvPr>
          <p:cNvSpPr/>
          <p:nvPr/>
        </p:nvSpPr>
        <p:spPr>
          <a:xfrm>
            <a:off x="1356576" y="5292546"/>
            <a:ext cx="1009264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alleGetallen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binaryList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pokeDex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Pokemon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listOfStringarrays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[]&gt;();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15634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888519-D6C2-470C-8041-440605CE0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Elementen toevoegen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2143F67-CBE2-44FE-89A0-7E888B50FC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List&lt;&gt; heeft standaard grootte 0</a:t>
            </a:r>
          </a:p>
          <a:p>
            <a:endParaRPr lang="nl-BE" dirty="0"/>
          </a:p>
          <a:p>
            <a:r>
              <a:rPr lang="nl-BE" b="1" dirty="0"/>
              <a:t>Groeit dynamisch mee!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A62664-9BD6-4715-A281-6E2F1BD2C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35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2DCC18DD-91FC-4696-A8B1-4C727CA2A163}"/>
              </a:ext>
            </a:extLst>
          </p:cNvPr>
          <p:cNvSpPr/>
          <p:nvPr/>
        </p:nvSpPr>
        <p:spPr>
          <a:xfrm>
            <a:off x="2711570" y="3429000"/>
            <a:ext cx="9144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List&lt;String&gt;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List&lt;String&gt;();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"This is the first item in my list!"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"And another one!"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169638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173A74-F7AA-42C2-A063-E3815523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List&lt;&gt; is een array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ACEAD9D-2E06-4DF9-8E2B-22973F0668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List&lt;T&gt; kan alles dat gewone array kan </a:t>
            </a:r>
          </a:p>
          <a:p>
            <a:pPr lvl="1"/>
            <a:r>
              <a:rPr lang="nl-BE" dirty="0"/>
              <a:t>Indexering</a:t>
            </a:r>
          </a:p>
          <a:p>
            <a:pPr lvl="1"/>
            <a:r>
              <a:rPr lang="nl-BE" dirty="0"/>
              <a:t>Objecten en </a:t>
            </a:r>
            <a:r>
              <a:rPr lang="nl-BE" dirty="0" err="1"/>
              <a:t>value</a:t>
            </a:r>
            <a:r>
              <a:rPr lang="nl-BE" dirty="0"/>
              <a:t> types bevatten</a:t>
            </a:r>
          </a:p>
          <a:p>
            <a:pPr lvl="1"/>
            <a:endParaRPr lang="nl-BE" dirty="0"/>
          </a:p>
          <a:p>
            <a:pPr lvl="1"/>
            <a:r>
              <a:rPr lang="nl-BE" dirty="0"/>
              <a:t>Enige verschil: </a:t>
            </a:r>
            <a:r>
              <a:rPr lang="nl-BE" b="1" dirty="0" err="1"/>
              <a:t>Count</a:t>
            </a:r>
            <a:r>
              <a:rPr lang="nl-BE" dirty="0"/>
              <a:t> </a:t>
            </a:r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 dirty="0" err="1"/>
              <a:t>Length</a:t>
            </a:r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4CD2EFF-A5D8-44BF-950D-76CC1DCB6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36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38202B6-13D9-49F0-BBB4-0E3F751A4CA7}"/>
              </a:ext>
            </a:extLst>
          </p:cNvPr>
          <p:cNvSpPr/>
          <p:nvPr/>
        </p:nvSpPr>
        <p:spPr>
          <a:xfrm>
            <a:off x="1668694" y="3836510"/>
            <a:ext cx="938886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[0]);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[2]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"andere zin"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;`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myStringList.Count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myStringList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[i])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22AF082E-8643-4496-8230-44CC4C66B24F}"/>
              </a:ext>
            </a:extLst>
          </p:cNvPr>
          <p:cNvCxnSpPr/>
          <p:nvPr/>
        </p:nvCxnSpPr>
        <p:spPr bwMode="auto">
          <a:xfrm>
            <a:off x="3637052" y="2958957"/>
            <a:ext cx="2368193" cy="17620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439794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09DE47-8512-4A70-8003-B091D0569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Maar List&lt;&gt; kan ook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C5DEA8D-F6B8-493B-A24C-F4CF917CF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1396E4E-C6C0-4243-A18D-BE40D8443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37</a:t>
            </a:fld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012D145-BDA9-4BDE-B975-55EE9BA526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8589"/>
            <a:ext cx="12192000" cy="482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667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BFE0A0-29B7-4D58-A1F3-7F1CE4C20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foreach</a:t>
            </a:r>
            <a:r>
              <a:rPr lang="nl-BE" dirty="0"/>
              <a:t> </a:t>
            </a:r>
            <a:r>
              <a:rPr lang="nl-BE" dirty="0" err="1"/>
              <a:t>loves</a:t>
            </a:r>
            <a:r>
              <a:rPr lang="nl-BE" dirty="0"/>
              <a:t> 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F8A9604-5C96-4C02-A43C-B5E14A6C3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Maar met </a:t>
            </a:r>
            <a:r>
              <a:rPr lang="nl-BE" dirty="0" err="1"/>
              <a:t>for</a:t>
            </a:r>
            <a:r>
              <a:rPr lang="nl-BE" dirty="0"/>
              <a:t> mag uiteraard ook nog steeds.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1F2CF40-D6CD-4DD3-916F-0589E5648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38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A716463-3DF4-4411-8748-A086163EA5AA}"/>
              </a:ext>
            </a:extLst>
          </p:cNvPr>
          <p:cNvSpPr/>
          <p:nvPr/>
        </p:nvSpPr>
        <p:spPr>
          <a:xfrm>
            <a:off x="3048000" y="2136339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(2);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(3);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integerList.Add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endParaRPr lang="nl-B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prime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integerList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(prime);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14668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35D25-176C-4C92-80A3-9D17A3D46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Array </a:t>
            </a:r>
            <a:r>
              <a:rPr lang="nl-BE" dirty="0" err="1"/>
              <a:t>initializer</a:t>
            </a:r>
            <a:r>
              <a:rPr lang="nl-BE" dirty="0"/>
              <a:t> syntax en List&lt;&gt;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87B8444-66E7-43AF-AC82-7950EECAE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Dit mag ook: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296A192-9925-4D86-BA1C-304B51FC8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39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2082B3CF-32FD-4556-9585-DEB755BE58C5}"/>
              </a:ext>
            </a:extLst>
          </p:cNvPr>
          <p:cNvSpPr/>
          <p:nvPr/>
        </p:nvSpPr>
        <p:spPr>
          <a:xfrm>
            <a:off x="2455654" y="3009500"/>
            <a:ext cx="78066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List&lt;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getallen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 { 3, 4, 5, 56 };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C3DBB8AC-093C-419C-B82A-B842B2282D00}"/>
              </a:ext>
            </a:extLst>
          </p:cNvPr>
          <p:cNvSpPr/>
          <p:nvPr/>
        </p:nvSpPr>
        <p:spPr>
          <a:xfrm>
            <a:off x="2358051" y="370361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List&lt;Bal&gt;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balletjes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List&lt;Bal&gt;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Bal(4,5),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Bal(9,8)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};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6757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Verschil met andere arrays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Value types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Reference types (objecten): </a:t>
            </a:r>
            <a:r>
              <a:rPr lang="nl-BE" b="1" dirty="0"/>
              <a:t>Objecten moeten individueel met new aangemaakt worden</a:t>
            </a:r>
          </a:p>
          <a:p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389" y="2153902"/>
            <a:ext cx="3143250" cy="1495425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7027" y="4892675"/>
            <a:ext cx="4019550" cy="1600200"/>
          </a:xfrm>
          <a:prstGeom prst="rect">
            <a:avLst/>
          </a:prstGeom>
        </p:spPr>
      </p:pic>
      <p:sp>
        <p:nvSpPr>
          <p:cNvPr id="8" name="Rechthoek 9"/>
          <p:cNvSpPr>
            <a:spLocks noChangeArrowheads="1"/>
          </p:cNvSpPr>
          <p:nvPr/>
        </p:nvSpPr>
        <p:spPr bwMode="auto">
          <a:xfrm>
            <a:off x="6312024" y="5883946"/>
            <a:ext cx="1630362" cy="271463"/>
          </a:xfrm>
          <a:prstGeom prst="rect">
            <a:avLst/>
          </a:prstGeom>
          <a:solidFill>
            <a:srgbClr val="FFCC66">
              <a:alpha val="50195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IE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789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Image result for c# joke">
            <a:extLst>
              <a:ext uri="{FF2B5EF4-FFF2-40B4-BE49-F238E27FC236}">
                <a16:creationId xmlns:a16="http://schemas.microsoft.com/office/drawing/2014/main" id="{B38743BA-C1F4-4B3A-AB7B-3E0F4B5AB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1AE206-9949-4FCD-8DE5-72D5EA6A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>
                <a:solidFill>
                  <a:schemeClr val="bg1"/>
                </a:solidFill>
              </a:rPr>
              <a:t>Let’s</a:t>
            </a:r>
            <a:r>
              <a:rPr lang="nl-BE" dirty="0">
                <a:solidFill>
                  <a:schemeClr val="bg1"/>
                </a:solidFill>
              </a:rPr>
              <a:t> program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754A826-E109-4417-9FD2-C180BC01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12912A4-F5BA-4EDC-9A58-517027D4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40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406205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Zie Scherp Scherper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A62353-F7CD-46ED-8877-B27D0E33FCF8}" type="slidenum">
              <a:rPr lang="nl-BE" smtClean="0"/>
              <a:pPr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7738" y="3818297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7738" y="1656125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1°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Eerst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lege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parking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definieren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witte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lijnen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plaatsen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2° Dan auto’s 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objecten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)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intialiseren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mbv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new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for(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x = 0; x &lt;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empArray.Length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; ++x)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[x]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062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arrays maken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146" name="Picture 2" descr="http://kk.org/mt-files/thetechnium-mt/2007_08_31_parking_lo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041" y="3818298"/>
            <a:ext cx="2460582" cy="1642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041" y="1556793"/>
            <a:ext cx="2378224" cy="1428385"/>
          </a:xfrm>
          <a:prstGeom prst="rect">
            <a:avLst/>
          </a:prstGeom>
        </p:spPr>
      </p:pic>
      <p:sp>
        <p:nvSpPr>
          <p:cNvPr id="6" name="Rechthoek 5"/>
          <p:cNvSpPr/>
          <p:nvPr/>
        </p:nvSpPr>
        <p:spPr>
          <a:xfrm>
            <a:off x="1847528" y="1986913"/>
            <a:ext cx="685209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Employee[]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Employee[7];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Stap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2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moet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natuurlijk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niet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in loop,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kan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ook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on per-object basis: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[0]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empArray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[3] =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new Employee();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1" charset="0"/>
                <a:ea typeface="+mn-ea"/>
                <a:cs typeface="Arial" charset="0"/>
              </a:rPr>
              <a:t>//etc.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1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493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Hoe property of </a:t>
            </a:r>
            <a:r>
              <a:rPr lang="en-US" dirty="0" err="1"/>
              <a:t>methode</a:t>
            </a:r>
            <a:r>
              <a:rPr lang="en-US" dirty="0"/>
              <a:t> van 1 </a:t>
            </a:r>
            <a:r>
              <a:rPr lang="en-US" dirty="0" err="1"/>
              <a:t>arrayobject</a:t>
            </a:r>
            <a:r>
              <a:rPr lang="en-US" dirty="0"/>
              <a:t> </a:t>
            </a:r>
            <a:r>
              <a:rPr lang="en-US" dirty="0" err="1"/>
              <a:t>benaderen</a:t>
            </a:r>
            <a:endParaRPr lang="en-US" dirty="0"/>
          </a:p>
        </p:txBody>
      </p:sp>
      <p:sp>
        <p:nvSpPr>
          <p:cNvPr id="4915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628181"/>
            <a:ext cx="8305800" cy="4572000"/>
          </a:xfrm>
        </p:spPr>
        <p:txBody>
          <a:bodyPr/>
          <a:lstStyle/>
          <a:p>
            <a:pPr eaLnBrk="1" hangingPunct="1"/>
            <a:r>
              <a:rPr lang="en-US" dirty="0" err="1"/>
              <a:t>Voorbeelden</a:t>
            </a:r>
            <a:r>
              <a:rPr lang="en-US" dirty="0"/>
              <a:t>: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[3].Balance = 40;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Console.WriteLine</a:t>
            </a:r>
            <a:r>
              <a:rPr lang="en-US" sz="3200" dirty="0"/>
              <a:t>(</a:t>
            </a: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Naam</a:t>
            </a:r>
            <a:r>
              <a:rPr lang="en-US" sz="3200" dirty="0"/>
              <a:t>);</a:t>
            </a:r>
          </a:p>
          <a:p>
            <a:pPr lvl="1" eaLnBrk="1" hangingPunct="1">
              <a:buFontTx/>
              <a:buNone/>
            </a:pPr>
            <a:r>
              <a:rPr lang="en-US" sz="3200" dirty="0" err="1"/>
              <a:t>empArray</a:t>
            </a:r>
            <a:r>
              <a:rPr lang="en-US" sz="3200" dirty="0"/>
              <a:t>[2].</a:t>
            </a:r>
            <a:r>
              <a:rPr lang="en-US" sz="3200" dirty="0" err="1"/>
              <a:t>GivePromotion</a:t>
            </a:r>
            <a:r>
              <a:rPr lang="en-US" sz="3200" dirty="0"/>
              <a:t>();</a:t>
            </a:r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945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0630" y="2789331"/>
            <a:ext cx="6489673" cy="2641146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grpSp>
        <p:nvGrpSpPr>
          <p:cNvPr id="13" name="Groep 8"/>
          <p:cNvGrpSpPr>
            <a:grpSpLocks/>
          </p:cNvGrpSpPr>
          <p:nvPr/>
        </p:nvGrpSpPr>
        <p:grpSpPr bwMode="auto">
          <a:xfrm>
            <a:off x="9243560" y="3529012"/>
            <a:ext cx="1971675" cy="1466850"/>
            <a:chOff x="6185338" y="1366345"/>
            <a:chExt cx="1970690" cy="1466630"/>
          </a:xfrm>
        </p:grpSpPr>
        <p:pic>
          <p:nvPicPr>
            <p:cNvPr id="14" name="Picture 7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5" name="Tekstvak 14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64835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Veel voorkomende fout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Zie je de fout?</a:t>
            </a:r>
          </a:p>
          <a:p>
            <a:endParaRPr lang="nl-BE" dirty="0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502" y="2237014"/>
            <a:ext cx="6139960" cy="2498821"/>
          </a:xfrm>
          <a:prstGeom prst="rect">
            <a:avLst/>
          </a:prstGeom>
        </p:spPr>
      </p:pic>
      <p:sp>
        <p:nvSpPr>
          <p:cNvPr id="9" name="Lijntoelichting 2 8"/>
          <p:cNvSpPr/>
          <p:nvPr/>
        </p:nvSpPr>
        <p:spPr bwMode="auto">
          <a:xfrm>
            <a:off x="7738550" y="2237014"/>
            <a:ext cx="2229394" cy="97824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58113"/>
              <a:gd name="adj6" fmla="val -190173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Nooit </a:t>
            </a:r>
            <a:r>
              <a:rPr kumimoji="0" lang="nl-BE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Pokemon</a:t>
            </a: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 objecten aangemaakt</a:t>
            </a:r>
          </a:p>
        </p:txBody>
      </p:sp>
      <p:pic>
        <p:nvPicPr>
          <p:cNvPr id="10" name="Afbeelding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400" y="5174621"/>
            <a:ext cx="9058275" cy="400050"/>
          </a:xfrm>
          <a:prstGeom prst="rect">
            <a:avLst/>
          </a:prstGeom>
        </p:spPr>
      </p:pic>
      <p:cxnSp>
        <p:nvCxnSpPr>
          <p:cNvPr id="11" name="Rechte verbindingslijn met pijl 10"/>
          <p:cNvCxnSpPr>
            <a:cxnSpLocks/>
          </p:cNvCxnSpPr>
          <p:nvPr/>
        </p:nvCxnSpPr>
        <p:spPr bwMode="auto">
          <a:xfrm flipV="1">
            <a:off x="6024571" y="4191000"/>
            <a:ext cx="332686" cy="88211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12" name="Groep 8"/>
          <p:cNvGrpSpPr>
            <a:grpSpLocks/>
          </p:cNvGrpSpPr>
          <p:nvPr/>
        </p:nvGrpSpPr>
        <p:grpSpPr bwMode="auto">
          <a:xfrm>
            <a:off x="7531972" y="3051504"/>
            <a:ext cx="1971675" cy="1466850"/>
            <a:chOff x="6185338" y="1366345"/>
            <a:chExt cx="1970690" cy="1466630"/>
          </a:xfrm>
        </p:grpSpPr>
        <p:pic>
          <p:nvPicPr>
            <p:cNvPr id="16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" name="Tekstvak 16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5468446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1619</Words>
  <Application>Microsoft Office PowerPoint</Application>
  <PresentationFormat>Breedbeeld</PresentationFormat>
  <Paragraphs>380</Paragraphs>
  <Slides>41</Slides>
  <Notes>6</Notes>
  <HiddenSlides>0</HiddenSlides>
  <MMClips>1</MMClips>
  <ScaleCrop>false</ScaleCrop>
  <HeadingPairs>
    <vt:vector size="6" baseType="variant">
      <vt:variant>
        <vt:lpstr>Gebruikte lettertypen</vt:lpstr>
      </vt:variant>
      <vt:variant>
        <vt:i4>8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41</vt:i4>
      </vt:variant>
    </vt:vector>
  </HeadingPairs>
  <TitlesOfParts>
    <vt:vector size="50" baseType="lpstr">
      <vt:lpstr>Archivo Narrow</vt:lpstr>
      <vt:lpstr>Arial</vt:lpstr>
      <vt:lpstr>Blogger Sans</vt:lpstr>
      <vt:lpstr>Calibri</vt:lpstr>
      <vt:lpstr>Consolas</vt:lpstr>
      <vt:lpstr>Courier New</vt:lpstr>
      <vt:lpstr>Times New Roman</vt:lpstr>
      <vt:lpstr>Wingdings</vt:lpstr>
      <vt:lpstr>ziescherper</vt:lpstr>
      <vt:lpstr>1. Arrays en klassen</vt:lpstr>
      <vt:lpstr>Object arrays</vt:lpstr>
      <vt:lpstr>Arrays en objecten</vt:lpstr>
      <vt:lpstr>Verschil met andere arrays</vt:lpstr>
      <vt:lpstr>Object arrays maken</vt:lpstr>
      <vt:lpstr>Object arrays maken</vt:lpstr>
      <vt:lpstr>Hoe property of methode van 1 arrayobject benaderen</vt:lpstr>
      <vt:lpstr>Veel voorkomende fout</vt:lpstr>
      <vt:lpstr>Veel voorkomende fout</vt:lpstr>
      <vt:lpstr>Veel voorkomende fout</vt:lpstr>
      <vt:lpstr>Array initializer syntax</vt:lpstr>
      <vt:lpstr>ForEach</vt:lpstr>
      <vt:lpstr>foreach statement</vt:lpstr>
      <vt:lpstr>Foreach: yet another loop</vt:lpstr>
      <vt:lpstr>foreach statement</vt:lpstr>
      <vt:lpstr>Voorbeeld</vt:lpstr>
      <vt:lpstr>Slowmotion</vt:lpstr>
      <vt:lpstr>Slowmotion</vt:lpstr>
      <vt:lpstr>Slowmotion</vt:lpstr>
      <vt:lpstr>Slowmotion</vt:lpstr>
      <vt:lpstr>Slowmotion</vt:lpstr>
      <vt:lpstr>Slowmotion</vt:lpstr>
      <vt:lpstr>Slowmotion</vt:lpstr>
      <vt:lpstr>Slowmotion</vt:lpstr>
      <vt:lpstr>Verschil met for</vt:lpstr>
      <vt:lpstr>Foreach vooral “leuk” met object-arrays</vt:lpstr>
      <vt:lpstr>Foreach niét voor objectarray initaliasatie gebruiken</vt:lpstr>
      <vt:lpstr>var keyword</vt:lpstr>
      <vt:lpstr>Var c# != var js</vt:lpstr>
      <vt:lpstr>var keyword</vt:lpstr>
      <vt:lpstr>List&lt;&gt;</vt:lpstr>
      <vt:lpstr>PowerPoint-presentatie</vt:lpstr>
      <vt:lpstr>List&lt;&gt; is arrays on steroids </vt:lpstr>
      <vt:lpstr>List&lt;&gt;</vt:lpstr>
      <vt:lpstr>Elementen toevoegen</vt:lpstr>
      <vt:lpstr>List&lt;&gt; is een array</vt:lpstr>
      <vt:lpstr>Maar List&lt;&gt; kan ook</vt:lpstr>
      <vt:lpstr>foreach loves List&lt;&gt;</vt:lpstr>
      <vt:lpstr>Array initializer syntax en List&lt;&gt;</vt:lpstr>
      <vt:lpstr>Let’s program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Dams Tim</cp:lastModifiedBy>
  <cp:revision>14</cp:revision>
  <dcterms:created xsi:type="dcterms:W3CDTF">2019-03-11T14:08:55Z</dcterms:created>
  <dcterms:modified xsi:type="dcterms:W3CDTF">2023-05-16T07:43:13Z</dcterms:modified>
</cp:coreProperties>
</file>