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25"/>
  </p:notesMasterIdLst>
  <p:sldIdLst>
    <p:sldId id="2055" r:id="rId2"/>
    <p:sldId id="1525" r:id="rId3"/>
    <p:sldId id="1435" r:id="rId4"/>
    <p:sldId id="1437" r:id="rId5"/>
    <p:sldId id="1438" r:id="rId6"/>
    <p:sldId id="1444" r:id="rId7"/>
    <p:sldId id="2053" r:id="rId8"/>
    <p:sldId id="2054" r:id="rId9"/>
    <p:sldId id="2056" r:id="rId10"/>
    <p:sldId id="1426" r:id="rId11"/>
    <p:sldId id="1427" r:id="rId12"/>
    <p:sldId id="1428" r:id="rId13"/>
    <p:sldId id="1429" r:id="rId14"/>
    <p:sldId id="1430" r:id="rId15"/>
    <p:sldId id="1431" r:id="rId16"/>
    <p:sldId id="2052" r:id="rId17"/>
    <p:sldId id="2057" r:id="rId18"/>
    <p:sldId id="1432" r:id="rId19"/>
    <p:sldId id="1524" r:id="rId20"/>
    <p:sldId id="1433" r:id="rId21"/>
    <p:sldId id="1434" r:id="rId22"/>
    <p:sldId id="1440" r:id="rId23"/>
    <p:sldId id="330" r:id="rId24"/>
  </p:sldIdLst>
  <p:sldSz cx="12192000" cy="6858000"/>
  <p:notesSz cx="6858000" cy="9144000"/>
  <p:embeddedFontLst>
    <p:embeddedFont>
      <p:font typeface="Archivo Narrow" pitchFamily="2" charset="0"/>
      <p:regular r:id="rId26"/>
      <p:bold r:id="rId27"/>
      <p:italic r:id="rId28"/>
    </p:embeddedFont>
    <p:embeddedFont>
      <p:font typeface="Blogger Sans" panose="02000506030000020004" pitchFamily="50" charset="0"/>
      <p:regular r:id="rId29"/>
      <p:bold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2571A-BA6E-416B-BE76-EE34C2938B6C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E8C8-CB3B-4573-8E9B-DF7CB27A6B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85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5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978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748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0838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8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364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13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301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78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208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40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21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FB9D1272-F961-4ADD-901A-46A6F79298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27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UIVre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2EAE0-BA72-49DC-8636-E516289DD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Constructors</a:t>
            </a:r>
            <a:r>
              <a:rPr lang="nl-BE" dirty="0"/>
              <a:t> bij overerving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020DF5-015D-4241-9C76-E90D8E137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H13.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8711D5-7F75-461E-8C0B-E32C0674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433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Inheritance: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overriden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neemt</a:t>
            </a:r>
            <a:r>
              <a:rPr lang="en-IE" dirty="0"/>
              <a:t> </a:t>
            </a:r>
            <a:r>
              <a:rPr lang="en-IE" dirty="0" err="1"/>
              <a:t>gedrag</a:t>
            </a:r>
            <a:r>
              <a:rPr lang="en-IE" dirty="0"/>
              <a:t> van parent over en </a:t>
            </a:r>
            <a:r>
              <a:rPr lang="en-IE" dirty="0" err="1"/>
              <a:t>mogelijkheid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</a:p>
          <a:p>
            <a:pPr lvl="1"/>
            <a:r>
              <a:rPr lang="en-IE" dirty="0" err="1"/>
              <a:t>gedrag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voegen:Nieuwe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en fields</a:t>
            </a:r>
          </a:p>
          <a:p>
            <a:pPr lvl="1"/>
            <a:r>
              <a:rPr lang="en-IE" u="sng" dirty="0" err="1"/>
              <a:t>gedrag</a:t>
            </a:r>
            <a:r>
              <a:rPr lang="en-IE" u="sng" dirty="0"/>
              <a:t> </a:t>
            </a:r>
            <a:r>
              <a:rPr lang="en-IE" u="sng" dirty="0" err="1"/>
              <a:t>aan</a:t>
            </a:r>
            <a:r>
              <a:rPr lang="en-IE" u="sng" dirty="0"/>
              <a:t> </a:t>
            </a:r>
            <a:r>
              <a:rPr lang="en-IE" u="sng" dirty="0" err="1"/>
              <a:t>te</a:t>
            </a:r>
            <a:r>
              <a:rPr lang="en-IE" u="sng" dirty="0"/>
              <a:t> </a:t>
            </a:r>
            <a:r>
              <a:rPr lang="en-IE" u="sng" dirty="0" err="1"/>
              <a:t>passen</a:t>
            </a:r>
            <a:r>
              <a:rPr lang="en-IE" u="sng" dirty="0"/>
              <a:t>: </a:t>
            </a:r>
            <a:r>
              <a:rPr lang="en-IE" u="sng" dirty="0" err="1"/>
              <a:t>bestaande</a:t>
            </a:r>
            <a:r>
              <a:rPr lang="en-IE" u="sng" dirty="0"/>
              <a:t> </a:t>
            </a:r>
            <a:r>
              <a:rPr lang="en-IE" u="sng" dirty="0" err="1"/>
              <a:t>methoden</a:t>
            </a:r>
            <a:r>
              <a:rPr lang="en-IE" u="sng" dirty="0"/>
              <a:t> </a:t>
            </a:r>
            <a:r>
              <a:rPr lang="en-IE" b="1" u="sng" dirty="0" err="1"/>
              <a:t>overriden</a:t>
            </a:r>
            <a:endParaRPr lang="en-IE" b="1" u="sng" dirty="0"/>
          </a:p>
          <a:p>
            <a:pPr lvl="1"/>
            <a:endParaRPr lang="en-IE" b="1" dirty="0"/>
          </a:p>
          <a:p>
            <a:pPr lvl="1"/>
            <a:endParaRPr lang="en-IE" b="1" dirty="0"/>
          </a:p>
          <a:p>
            <a:pPr lvl="1"/>
            <a:endParaRPr lang="en-IE" b="1" dirty="0"/>
          </a:p>
          <a:p>
            <a:r>
              <a:rPr lang="en-IE" b="1" u="sng" dirty="0"/>
              <a:t>Override </a:t>
            </a:r>
            <a:r>
              <a:rPr lang="en-IE" b="1" u="sng" dirty="0" err="1"/>
              <a:t>enkel</a:t>
            </a:r>
            <a:r>
              <a:rPr lang="en-IE" b="1" u="sng" dirty="0"/>
              <a:t> </a:t>
            </a:r>
            <a:r>
              <a:rPr lang="en-IE" b="1" u="sng" dirty="0" err="1"/>
              <a:t>mogelijk</a:t>
            </a:r>
            <a:r>
              <a:rPr lang="en-IE" b="1" u="sng" dirty="0"/>
              <a:t> </a:t>
            </a:r>
            <a:r>
              <a:rPr lang="en-IE" b="1" u="sng" dirty="0" err="1"/>
              <a:t>als</a:t>
            </a:r>
            <a:r>
              <a:rPr lang="en-IE" b="1" u="sng" dirty="0"/>
              <a:t> </a:t>
            </a:r>
            <a:r>
              <a:rPr lang="en-IE" b="1" u="sng" dirty="0" err="1"/>
              <a:t>methode</a:t>
            </a:r>
            <a:r>
              <a:rPr lang="en-IE" b="1" u="sng" dirty="0"/>
              <a:t> in parent-class </a:t>
            </a:r>
            <a:r>
              <a:rPr lang="en-IE" b="1" u="sng" dirty="0" err="1"/>
              <a:t>als</a:t>
            </a:r>
            <a:r>
              <a:rPr lang="en-IE" b="1" u="sng" dirty="0"/>
              <a:t> virtual </a:t>
            </a:r>
            <a:r>
              <a:rPr lang="en-IE" b="1" u="sng" dirty="0" err="1"/>
              <a:t>ingesteld</a:t>
            </a:r>
            <a:r>
              <a:rPr lang="en-IE" b="1" u="sng" dirty="0"/>
              <a:t> </a:t>
            </a:r>
            <a:r>
              <a:rPr lang="en-IE" b="1" u="sng" dirty="0" err="1"/>
              <a:t>staat</a:t>
            </a:r>
            <a:endParaRPr lang="en-IE" b="1" u="sng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47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7706" y="1549600"/>
            <a:ext cx="6164263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Virtual en override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650835" y="6423462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hthoek 5"/>
          <p:cNvSpPr/>
          <p:nvPr/>
        </p:nvSpPr>
        <p:spPr bwMode="auto">
          <a:xfrm>
            <a:off x="5097210" y="2219762"/>
            <a:ext cx="834260" cy="24140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8374" y="3551901"/>
            <a:ext cx="5735940" cy="317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hoek 7"/>
          <p:cNvSpPr/>
          <p:nvPr/>
        </p:nvSpPr>
        <p:spPr bwMode="auto">
          <a:xfrm>
            <a:off x="5180279" y="4936901"/>
            <a:ext cx="925095" cy="269796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9307936" y="1229162"/>
            <a:ext cx="2400299" cy="990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“</a:t>
            </a:r>
            <a:r>
              <a:rPr kumimoji="0" lang="en-IE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Mogelijk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ga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deze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methode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overriden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in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een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child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cass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</a:t>
            </a:r>
          </a:p>
        </p:txBody>
      </p:sp>
      <p:sp>
        <p:nvSpPr>
          <p:cNvPr id="13" name="Rechthoek 12"/>
          <p:cNvSpPr/>
          <p:nvPr/>
        </p:nvSpPr>
        <p:spPr bwMode="auto">
          <a:xfrm>
            <a:off x="9307937" y="3524687"/>
            <a:ext cx="2400299" cy="990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“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aub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deze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versie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ipv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die van de parent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klasse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DC96778-3A66-47D3-BFBC-9B6ADB1582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87"/>
          <a:stretch/>
        </p:blipFill>
        <p:spPr>
          <a:xfrm>
            <a:off x="4533749" y="2461171"/>
            <a:ext cx="3143250" cy="78192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B0AFD51-E009-4DBC-8375-102A323BB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749" y="3934264"/>
            <a:ext cx="3519794" cy="100263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4D199E1-A2BD-4D2D-8659-13B7A5F88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112" y="1980050"/>
            <a:ext cx="2831069" cy="241409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6" idx="3"/>
            <a:endCxn id="9" idx="1"/>
          </p:cNvCxnSpPr>
          <p:nvPr/>
        </p:nvCxnSpPr>
        <p:spPr bwMode="auto">
          <a:xfrm flipV="1">
            <a:off x="5931470" y="1724462"/>
            <a:ext cx="3376466" cy="616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Rechte verbindingslijn met pijl 13"/>
          <p:cNvCxnSpPr>
            <a:cxnSpLocks/>
          </p:cNvCxnSpPr>
          <p:nvPr/>
        </p:nvCxnSpPr>
        <p:spPr bwMode="auto">
          <a:xfrm flipV="1">
            <a:off x="6105374" y="3934264"/>
            <a:ext cx="3202561" cy="1002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Parent class: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Inherited (child) class: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61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Virtual en override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Override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reeds virtual is in parent. </a:t>
            </a:r>
          </a:p>
          <a:p>
            <a:r>
              <a:rPr lang="en-IE" dirty="0"/>
              <a:t>(vice versa is </a:t>
            </a:r>
            <a:r>
              <a:rPr lang="en-IE" dirty="0" err="1"/>
              <a:t>wel</a:t>
            </a:r>
            <a:r>
              <a:rPr lang="en-IE" dirty="0"/>
              <a:t> </a:t>
            </a:r>
            <a:r>
              <a:rPr lang="en-IE" dirty="0" err="1"/>
              <a:t>mogelijk</a:t>
            </a:r>
            <a:r>
              <a:rPr lang="en-IE" dirty="0"/>
              <a:t>: </a:t>
            </a:r>
            <a:r>
              <a:rPr lang="en-IE" dirty="0" err="1"/>
              <a:t>enkel</a:t>
            </a:r>
            <a:r>
              <a:rPr lang="en-IE" dirty="0"/>
              <a:t> virtual, </a:t>
            </a:r>
            <a:r>
              <a:rPr lang="en-IE" dirty="0" err="1"/>
              <a:t>geen</a:t>
            </a:r>
            <a:r>
              <a:rPr lang="en-IE" dirty="0"/>
              <a:t> override)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8934" y="3241675"/>
            <a:ext cx="43434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>
          <a:xfrm>
            <a:off x="4396032" y="6500295"/>
            <a:ext cx="351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Virtual                            Override</a:t>
            </a:r>
          </a:p>
        </p:txBody>
      </p:sp>
    </p:spTree>
    <p:extLst>
      <p:ext uri="{BB962C8B-B14F-4D97-AF65-F5344CB8AC3E}">
        <p14:creationId xmlns:p14="http://schemas.microsoft.com/office/powerpoint/2010/main" val="83153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</a:t>
            </a:r>
            <a:r>
              <a:rPr lang="en-IE" dirty="0" err="1"/>
              <a:t>geeft</a:t>
            </a:r>
            <a:r>
              <a:rPr lang="en-IE" dirty="0"/>
              <a:t> </a:t>
            </a:r>
            <a:r>
              <a:rPr lang="en-IE" dirty="0" err="1"/>
              <a:t>nog</a:t>
            </a:r>
            <a:r>
              <a:rPr lang="en-IE" dirty="0"/>
              <a:t> steeds </a:t>
            </a:r>
            <a:r>
              <a:rPr lang="en-IE" dirty="0" err="1"/>
              <a:t>fout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Parent class: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Inherited (child) class: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3166" y="1304926"/>
            <a:ext cx="6915167" cy="125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170" y="3240925"/>
            <a:ext cx="6464661" cy="356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5505" y="5028795"/>
            <a:ext cx="5553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Rechte verbindingslijn met pijl 15"/>
          <p:cNvCxnSpPr>
            <a:cxnSpLocks/>
          </p:cNvCxnSpPr>
          <p:nvPr/>
        </p:nvCxnSpPr>
        <p:spPr bwMode="auto">
          <a:xfrm flipV="1">
            <a:off x="4886150" y="1565139"/>
            <a:ext cx="1049035" cy="1675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Rechte verbindingslijn met pijl 17"/>
          <p:cNvCxnSpPr>
            <a:cxnSpLocks/>
          </p:cNvCxnSpPr>
          <p:nvPr/>
        </p:nvCxnSpPr>
        <p:spPr bwMode="auto">
          <a:xfrm flipH="1">
            <a:off x="4224191" y="5495927"/>
            <a:ext cx="1347939" cy="2571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973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Toegankelijkheid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Extreme </a:t>
            </a:r>
            <a:r>
              <a:rPr lang="en-IE" dirty="0" err="1"/>
              <a:t>vormen</a:t>
            </a:r>
            <a:r>
              <a:rPr lang="en-IE" dirty="0"/>
              <a:t>:</a:t>
            </a:r>
          </a:p>
          <a:p>
            <a:pPr lvl="1"/>
            <a:r>
              <a:rPr lang="en-IE" b="1" dirty="0"/>
              <a:t>Public</a:t>
            </a:r>
            <a:r>
              <a:rPr lang="en-IE" dirty="0"/>
              <a:t>: </a:t>
            </a:r>
            <a:r>
              <a:rPr lang="en-IE" dirty="0" err="1"/>
              <a:t>toegankelijk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elke</a:t>
            </a:r>
            <a:r>
              <a:rPr lang="en-IE" dirty="0"/>
              <a:t> </a:t>
            </a:r>
            <a:r>
              <a:rPr lang="en-IE" dirty="0" err="1"/>
              <a:t>gebruiker</a:t>
            </a:r>
            <a:r>
              <a:rPr lang="en-IE" dirty="0"/>
              <a:t> van de </a:t>
            </a:r>
            <a:r>
              <a:rPr lang="en-IE" dirty="0" err="1"/>
              <a:t>klasse</a:t>
            </a:r>
            <a:endParaRPr lang="en-IE" dirty="0"/>
          </a:p>
          <a:p>
            <a:pPr lvl="1"/>
            <a:r>
              <a:rPr lang="en-IE" b="1" dirty="0"/>
              <a:t>Private</a:t>
            </a:r>
            <a:r>
              <a:rPr lang="en-IE" dirty="0"/>
              <a:t>: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toegankelijk</a:t>
            </a:r>
            <a:r>
              <a:rPr lang="en-IE" dirty="0"/>
              <a:t> </a:t>
            </a:r>
            <a:r>
              <a:rPr lang="en-IE" dirty="0" err="1"/>
              <a:t>binnen</a:t>
            </a:r>
            <a:r>
              <a:rPr lang="en-IE" dirty="0"/>
              <a:t> de </a:t>
            </a:r>
            <a:r>
              <a:rPr lang="en-IE" dirty="0" err="1"/>
              <a:t>klasse</a:t>
            </a:r>
            <a:endParaRPr lang="en-IE" dirty="0"/>
          </a:p>
          <a:p>
            <a:pPr lvl="1"/>
            <a:endParaRPr lang="en-IE" dirty="0"/>
          </a:p>
          <a:p>
            <a:r>
              <a:rPr lang="en-IE" dirty="0" err="1"/>
              <a:t>Extremen</a:t>
            </a:r>
            <a:r>
              <a:rPr lang="en-IE" dirty="0"/>
              <a:t> </a:t>
            </a:r>
            <a:r>
              <a:rPr lang="en-IE" dirty="0" err="1"/>
              <a:t>voldoende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</a:t>
            </a:r>
            <a:r>
              <a:rPr lang="en-IE" dirty="0" err="1"/>
              <a:t>alleenstaande</a:t>
            </a:r>
            <a:r>
              <a:rPr lang="en-IE" dirty="0"/>
              <a:t> </a:t>
            </a:r>
            <a:r>
              <a:rPr lang="en-IE" dirty="0" err="1"/>
              <a:t>klassen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, </a:t>
            </a:r>
            <a:r>
              <a:rPr lang="en-IE" dirty="0" err="1"/>
              <a:t>derde</a:t>
            </a:r>
            <a:r>
              <a:rPr lang="en-IE" dirty="0"/>
              <a:t> </a:t>
            </a:r>
            <a:r>
              <a:rPr lang="en-IE" dirty="0" err="1"/>
              <a:t>vorm</a:t>
            </a:r>
            <a:r>
              <a:rPr lang="en-IE" dirty="0"/>
              <a:t> van </a:t>
            </a:r>
            <a:r>
              <a:rPr lang="en-IE" dirty="0" err="1"/>
              <a:t>toegangscontrole</a:t>
            </a:r>
            <a:r>
              <a:rPr lang="en-IE" dirty="0"/>
              <a:t>: </a:t>
            </a:r>
            <a:r>
              <a:rPr lang="en-IE" b="1" dirty="0"/>
              <a:t>protected</a:t>
            </a:r>
          </a:p>
          <a:p>
            <a:endParaRPr lang="en-IE" b="1" dirty="0"/>
          </a:p>
          <a:p>
            <a:pPr lvl="1"/>
            <a:r>
              <a:rPr lang="en-IE" sz="2400" dirty="0" err="1"/>
              <a:t>Toegankelijk</a:t>
            </a:r>
            <a:r>
              <a:rPr lang="en-IE" sz="2400" dirty="0"/>
              <a:t> </a:t>
            </a:r>
            <a:r>
              <a:rPr lang="en-IE" sz="2400" dirty="0" err="1"/>
              <a:t>binnen</a:t>
            </a:r>
            <a:r>
              <a:rPr lang="en-IE" sz="2400" dirty="0"/>
              <a:t> </a:t>
            </a:r>
            <a:r>
              <a:rPr lang="en-IE" sz="2400" dirty="0" err="1"/>
              <a:t>klasse</a:t>
            </a:r>
            <a:endParaRPr lang="en-IE" sz="2400" dirty="0"/>
          </a:p>
          <a:p>
            <a:pPr lvl="1"/>
            <a:r>
              <a:rPr lang="en-IE" sz="2400" u="sng" dirty="0" err="1"/>
              <a:t>Toegankelijk</a:t>
            </a:r>
            <a:r>
              <a:rPr lang="en-IE" sz="2400" u="sng" dirty="0"/>
              <a:t> </a:t>
            </a:r>
            <a:r>
              <a:rPr lang="en-IE" sz="2400" u="sng" dirty="0" err="1"/>
              <a:t>binnen</a:t>
            </a:r>
            <a:r>
              <a:rPr lang="en-IE" sz="2400" u="sng" dirty="0"/>
              <a:t> </a:t>
            </a:r>
            <a:r>
              <a:rPr lang="en-IE" sz="2400" u="sng" dirty="0" err="1"/>
              <a:t>afgeleide</a:t>
            </a:r>
            <a:r>
              <a:rPr lang="en-IE" sz="2400" u="sng" dirty="0"/>
              <a:t> </a:t>
            </a:r>
            <a:r>
              <a:rPr lang="en-IE" sz="2400" u="sng" dirty="0" err="1"/>
              <a:t>klassen</a:t>
            </a:r>
            <a:endParaRPr lang="en-IE" sz="2400" u="sng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51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Private </a:t>
            </a:r>
            <a:r>
              <a:rPr lang="en-IE" dirty="0" err="1"/>
              <a:t>vs</a:t>
            </a:r>
            <a:r>
              <a:rPr lang="en-IE" dirty="0"/>
              <a:t> protected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1" y="1317250"/>
            <a:ext cx="5999086" cy="573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3996836" y="1696223"/>
            <a:ext cx="1064496" cy="319760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5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5697-3D52-4188-9831-C1D48FE5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Base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708ECB-EB61-4E3C-8ECA-503F0E372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74661A-4022-4656-9A75-128674B8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35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1FEF2-B430-47EB-B081-318AA3026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4. base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E8798E-C56C-476B-85BA-298064C35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H13.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29C904-1B81-4AA4-989B-4D3749FE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17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Eikeba</a:t>
            </a:r>
            <a:endParaRPr lang="en-IE" dirty="0"/>
          </a:p>
        </p:txBody>
      </p:sp>
      <p:sp>
        <p:nvSpPr>
          <p:cNvPr id="1699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Nadeel</a:t>
            </a:r>
            <a:r>
              <a:rPr lang="en-IE" dirty="0"/>
              <a:t> </a:t>
            </a:r>
            <a:r>
              <a:rPr lang="en-IE" dirty="0" err="1"/>
              <a:t>momenteel</a:t>
            </a:r>
            <a:r>
              <a:rPr lang="en-IE" dirty="0"/>
              <a:t>: </a:t>
            </a:r>
            <a:r>
              <a:rPr lang="en-IE" dirty="0" err="1"/>
              <a:t>deel</a:t>
            </a:r>
            <a:r>
              <a:rPr lang="en-IE" dirty="0"/>
              <a:t>  code </a:t>
            </a:r>
            <a:r>
              <a:rPr lang="en-IE" dirty="0" err="1"/>
              <a:t>komt</a:t>
            </a:r>
            <a:r>
              <a:rPr lang="en-IE" dirty="0"/>
              <a:t> nu 2 </a:t>
            </a:r>
            <a:r>
              <a:rPr lang="en-IE" dirty="0" err="1"/>
              <a:t>keer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!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1EBF9AE-7695-4F94-9AB4-94ED185602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5" name="Groep 8"/>
          <p:cNvGrpSpPr>
            <a:grpSpLocks/>
          </p:cNvGrpSpPr>
          <p:nvPr/>
        </p:nvGrpSpPr>
        <p:grpSpPr bwMode="auto">
          <a:xfrm>
            <a:off x="6163218" y="2446807"/>
            <a:ext cx="1798141" cy="1209172"/>
            <a:chOff x="5302496" y="1623985"/>
            <a:chExt cx="1797242" cy="1208990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kstvak 6"/>
            <p:cNvSpPr txBox="1">
              <a:spLocks noChangeArrowheads="1"/>
            </p:cNvSpPr>
            <p:nvPr/>
          </p:nvSpPr>
          <p:spPr bwMode="auto">
            <a:xfrm>
              <a:off x="5302496" y="162398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346" y="2673241"/>
            <a:ext cx="5038725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1125" y="3838576"/>
            <a:ext cx="4876800" cy="2847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hthoek 9"/>
          <p:cNvSpPr/>
          <p:nvPr/>
        </p:nvSpPr>
        <p:spPr bwMode="auto">
          <a:xfrm>
            <a:off x="1713948" y="3360519"/>
            <a:ext cx="2367784" cy="67955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Rechthoek 10"/>
          <p:cNvSpPr/>
          <p:nvPr/>
        </p:nvSpPr>
        <p:spPr bwMode="auto">
          <a:xfrm>
            <a:off x="5871341" y="5778392"/>
            <a:ext cx="2367784" cy="67955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552" y="-119283"/>
            <a:ext cx="12483026" cy="697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69157" y="5533254"/>
            <a:ext cx="1819855" cy="1036970"/>
          </a:xfrm>
          <a:solidFill>
            <a:srgbClr val="000000"/>
          </a:solidFill>
        </p:spPr>
        <p:txBody>
          <a:bodyPr/>
          <a:lstStyle/>
          <a:p>
            <a:r>
              <a:rPr lang="nl-BE" sz="4800" u="sng" dirty="0">
                <a:latin typeface="Courier"/>
              </a:rPr>
              <a:t>Base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96147" y="210142"/>
            <a:ext cx="10363200" cy="539158"/>
          </a:xfrm>
        </p:spPr>
        <p:txBody>
          <a:bodyPr>
            <a:normAutofit fontScale="92500" lnSpcReduction="20000"/>
          </a:bodyPr>
          <a:lstStyle/>
          <a:p>
            <a:r>
              <a:rPr lang="nl-BE" sz="4000" dirty="0"/>
              <a:t>Oplossing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17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</a:t>
            </a:r>
            <a:r>
              <a:rPr lang="nl-BE" dirty="0" err="1"/>
              <a:t>constructors</a:t>
            </a:r>
            <a:r>
              <a:rPr lang="nl-BE" dirty="0"/>
              <a:t>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75" y="1612081"/>
            <a:ext cx="4594325" cy="289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11" y="4173606"/>
            <a:ext cx="4029127" cy="132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02" y="4834991"/>
            <a:ext cx="6399464" cy="155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Rechte verbindingslijn met pijl 5"/>
          <p:cNvCxnSpPr/>
          <p:nvPr/>
        </p:nvCxnSpPr>
        <p:spPr bwMode="auto">
          <a:xfrm>
            <a:off x="4426688" y="5390708"/>
            <a:ext cx="1180214" cy="138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03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Parent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</p:txBody>
      </p:sp>
      <p:sp>
        <p:nvSpPr>
          <p:cNvPr id="1699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base</a:t>
            </a:r>
            <a:r>
              <a:rPr lang="en-IE" dirty="0"/>
              <a:t> keyword: </a:t>
            </a:r>
            <a:r>
              <a:rPr lang="en-IE" dirty="0" err="1"/>
              <a:t>methode</a:t>
            </a:r>
            <a:r>
              <a:rPr lang="en-IE" dirty="0"/>
              <a:t> of property van parent-class </a:t>
            </a:r>
            <a:r>
              <a:rPr lang="en-IE" dirty="0" err="1"/>
              <a:t>aanroepen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1EBF9AE-7695-4F94-9AB4-94ED185602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8537" y="2363789"/>
            <a:ext cx="5038725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1712" y="4397375"/>
            <a:ext cx="4962525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hthoek 10"/>
          <p:cNvSpPr/>
          <p:nvPr/>
        </p:nvSpPr>
        <p:spPr bwMode="auto">
          <a:xfrm>
            <a:off x="6282490" y="6346717"/>
            <a:ext cx="2243959" cy="193784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4" name="Rechte verbindingslijn met pijl 13"/>
          <p:cNvCxnSpPr>
            <a:stCxn id="11" idx="0"/>
          </p:cNvCxnSpPr>
          <p:nvPr/>
        </p:nvCxnSpPr>
        <p:spPr bwMode="auto">
          <a:xfrm rot="16200000" flipV="1">
            <a:off x="4871475" y="3813723"/>
            <a:ext cx="3263792" cy="180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972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Extra </a:t>
            </a:r>
            <a:r>
              <a:rPr lang="en-IE" dirty="0" err="1"/>
              <a:t>voordeel</a:t>
            </a:r>
            <a:r>
              <a:rPr lang="en-IE" dirty="0"/>
              <a:t> van </a:t>
            </a:r>
            <a:r>
              <a:rPr lang="en-IE" dirty="0" err="1"/>
              <a:t>deze</a:t>
            </a:r>
            <a:r>
              <a:rPr lang="en-IE" dirty="0"/>
              <a:t> </a:t>
            </a:r>
            <a:r>
              <a:rPr lang="en-IE" dirty="0" err="1"/>
              <a:t>aanpak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Balance </a:t>
            </a:r>
            <a:r>
              <a:rPr lang="en-IE" dirty="0" err="1"/>
              <a:t>kan</a:t>
            </a:r>
            <a:r>
              <a:rPr lang="en-IE" dirty="0"/>
              <a:t> private </a:t>
            </a:r>
            <a:r>
              <a:rPr lang="en-IE" dirty="0" err="1"/>
              <a:t>blijven</a:t>
            </a:r>
            <a:r>
              <a:rPr lang="en-IE" dirty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5702" y="1400961"/>
            <a:ext cx="5295186" cy="516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5574360" y="1780789"/>
            <a:ext cx="758042" cy="211131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90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Samenvatting</a:t>
            </a:r>
            <a:r>
              <a:rPr lang="en-IE" dirty="0"/>
              <a:t>: </a:t>
            </a:r>
            <a:r>
              <a:rPr lang="en-IE" dirty="0" err="1"/>
              <a:t>Overerving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afleiden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base </a:t>
            </a:r>
            <a:r>
              <a:rPr lang="en-IE" dirty="0" err="1"/>
              <a:t>klasse</a:t>
            </a:r>
            <a:endParaRPr lang="en-IE" dirty="0"/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class child : </a:t>
            </a:r>
            <a:r>
              <a:rPr lang="en-IE" b="1" dirty="0" err="1">
                <a:latin typeface="Courier New" pitchFamily="49" charset="0"/>
                <a:cs typeface="Courier New" pitchFamily="49" charset="0"/>
              </a:rPr>
              <a:t>baseclass</a:t>
            </a:r>
            <a:r>
              <a:rPr lang="en-IE" b="1" dirty="0">
                <a:latin typeface="Courier New" pitchFamily="49" charset="0"/>
                <a:cs typeface="Courier New" pitchFamily="49" charset="0"/>
              </a:rPr>
              <a:t> { .. }</a:t>
            </a:r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base constructor </a:t>
            </a:r>
            <a:r>
              <a:rPr lang="en-IE" dirty="0" err="1"/>
              <a:t>aanroepen</a:t>
            </a:r>
            <a:endParaRPr lang="en-IE" dirty="0"/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class child: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baseclass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		child(): </a:t>
            </a:r>
            <a:r>
              <a:rPr lang="en-IE" b="1" dirty="0">
                <a:latin typeface="Courier New" pitchFamily="49" charset="0"/>
                <a:cs typeface="Courier New" pitchFamily="49" charset="0"/>
              </a:rPr>
              <a:t>base()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{}</a:t>
            </a:r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IE" dirty="0"/>
          </a:p>
          <a:p>
            <a:pPr lvl="1">
              <a:buNone/>
            </a:pPr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virtuele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declareren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overriden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pPr lvl="1">
              <a:buNone/>
            </a:pP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45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Constructors </a:t>
            </a:r>
            <a:r>
              <a:rPr lang="en-IE" dirty="0" err="1"/>
              <a:t>bij</a:t>
            </a:r>
            <a:r>
              <a:rPr lang="en-IE" dirty="0"/>
              <a:t> inheritance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Elke constructor MOET de constructor van de basis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  <a:p>
            <a:endParaRPr lang="en-IE" dirty="0"/>
          </a:p>
          <a:p>
            <a:r>
              <a:rPr lang="en-IE" dirty="0"/>
              <a:t>Syntax:</a:t>
            </a:r>
          </a:p>
          <a:p>
            <a:pPr lvl="1"/>
            <a:r>
              <a:rPr lang="en-IE" dirty="0" err="1"/>
              <a:t>Aanroepen</a:t>
            </a:r>
            <a:r>
              <a:rPr lang="en-IE" dirty="0"/>
              <a:t> van parent constructor met base keyword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b="1" dirty="0" err="1"/>
              <a:t>Zonder</a:t>
            </a:r>
            <a:r>
              <a:rPr lang="en-IE" b="1" dirty="0"/>
              <a:t> </a:t>
            </a:r>
            <a:r>
              <a:rPr lang="en-IE" b="1" dirty="0" err="1"/>
              <a:t>expliciete</a:t>
            </a:r>
            <a:r>
              <a:rPr lang="en-IE" b="1" dirty="0"/>
              <a:t> </a:t>
            </a:r>
            <a:r>
              <a:rPr lang="en-IE" b="1" dirty="0" err="1"/>
              <a:t>aanroep</a:t>
            </a:r>
            <a:r>
              <a:rPr lang="en-IE" b="1" dirty="0"/>
              <a:t> </a:t>
            </a:r>
            <a:r>
              <a:rPr lang="en-IE" b="1" dirty="0" err="1"/>
              <a:t>zal</a:t>
            </a:r>
            <a:r>
              <a:rPr lang="en-IE" b="1" dirty="0"/>
              <a:t> de compiler de code </a:t>
            </a:r>
            <a:r>
              <a:rPr lang="en-IE" b="1" dirty="0" err="1"/>
              <a:t>uitbreiden</a:t>
            </a:r>
            <a:r>
              <a:rPr lang="en-IE" b="1" dirty="0"/>
              <a:t> met </a:t>
            </a:r>
            <a:r>
              <a:rPr lang="en-IE" b="1" dirty="0" err="1"/>
              <a:t>een</a:t>
            </a:r>
            <a:r>
              <a:rPr lang="en-IE" b="1" dirty="0"/>
              <a:t> call </a:t>
            </a:r>
            <a:r>
              <a:rPr lang="en-IE" b="1" dirty="0" err="1"/>
              <a:t>naar</a:t>
            </a:r>
            <a:r>
              <a:rPr lang="en-IE" b="1" dirty="0"/>
              <a:t> de default constructor van de </a:t>
            </a:r>
            <a:r>
              <a:rPr lang="en-IE" b="1" dirty="0" err="1"/>
              <a:t>basisklasse</a:t>
            </a:r>
            <a:r>
              <a:rPr lang="en-IE" b="1" dirty="0"/>
              <a:t>.</a:t>
            </a:r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5035" y="2588344"/>
            <a:ext cx="4201838" cy="274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9192898" y="5001617"/>
            <a:ext cx="720288" cy="184916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" name="Rechte verbindingslijn met pijl 8"/>
          <p:cNvCxnSpPr>
            <a:stCxn id="7" idx="0"/>
          </p:cNvCxnSpPr>
          <p:nvPr/>
        </p:nvCxnSpPr>
        <p:spPr bwMode="auto">
          <a:xfrm rot="5400000" flipH="1" flipV="1">
            <a:off x="8698338" y="3912894"/>
            <a:ext cx="1943428" cy="234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4141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166" y="3004271"/>
            <a:ext cx="5052145" cy="385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Impliciete</a:t>
            </a:r>
            <a:r>
              <a:rPr lang="en-IE" dirty="0"/>
              <a:t> constructor </a:t>
            </a:r>
            <a:r>
              <a:rPr lang="en-IE" dirty="0" err="1"/>
              <a:t>aanroep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Indien</a:t>
            </a:r>
            <a:r>
              <a:rPr lang="en-IE" dirty="0"/>
              <a:t> de  basis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default constructor </a:t>
            </a:r>
            <a:r>
              <a:rPr lang="en-IE" dirty="0" err="1"/>
              <a:t>heeft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Expliciete</a:t>
            </a:r>
            <a:r>
              <a:rPr lang="en-IE" dirty="0"/>
              <a:t> call is </a:t>
            </a:r>
            <a:r>
              <a:rPr lang="en-IE" dirty="0" err="1"/>
              <a:t>nodig</a:t>
            </a:r>
            <a:r>
              <a:rPr lang="en-IE" dirty="0"/>
              <a:t> </a:t>
            </a:r>
            <a:r>
              <a:rPr lang="en-IE" dirty="0" err="1"/>
              <a:t>naar</a:t>
            </a:r>
            <a:r>
              <a:rPr lang="en-IE" dirty="0"/>
              <a:t> de </a:t>
            </a:r>
            <a:r>
              <a:rPr lang="en-IE" dirty="0" err="1"/>
              <a:t>juiste</a:t>
            </a:r>
            <a:r>
              <a:rPr lang="en-IE" dirty="0"/>
              <a:t> constructor van de base </a:t>
            </a:r>
            <a:r>
              <a:rPr lang="en-IE" dirty="0" err="1"/>
              <a:t>klasse</a:t>
            </a:r>
            <a:endParaRPr lang="en-IE" dirty="0"/>
          </a:p>
          <a:p>
            <a:pPr lvl="1"/>
            <a:r>
              <a:rPr lang="en-IE" dirty="0" err="1"/>
              <a:t>Impliciete</a:t>
            </a:r>
            <a:r>
              <a:rPr lang="en-IE" dirty="0"/>
              <a:t> call </a:t>
            </a:r>
            <a:r>
              <a:rPr lang="en-IE" dirty="0" err="1"/>
              <a:t>geeft</a:t>
            </a:r>
            <a:r>
              <a:rPr lang="en-IE" dirty="0"/>
              <a:t> compile error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94575" y="6878865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8137" y="5432539"/>
            <a:ext cx="3952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Rechte verbindingslijn met pijl 10"/>
          <p:cNvCxnSpPr>
            <a:cxnSpLocks/>
          </p:cNvCxnSpPr>
          <p:nvPr/>
        </p:nvCxnSpPr>
        <p:spPr bwMode="auto">
          <a:xfrm flipH="1" flipV="1">
            <a:off x="4649973" y="6163944"/>
            <a:ext cx="2002754" cy="147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563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en base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4497321" cy="4351338"/>
          </a:xfrm>
        </p:spPr>
        <p:txBody>
          <a:bodyPr>
            <a:normAutofit fontScale="92500"/>
          </a:bodyPr>
          <a:lstStyle/>
          <a:p>
            <a:r>
              <a:rPr lang="en-IE" b="1" dirty="0"/>
              <a:t>Base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expliciet</a:t>
            </a:r>
            <a:r>
              <a:rPr lang="en-IE" dirty="0"/>
              <a:t> </a:t>
            </a:r>
            <a:r>
              <a:rPr lang="en-IE" dirty="0" err="1"/>
              <a:t>aanroepen</a:t>
            </a:r>
            <a:r>
              <a:rPr lang="en-IE" dirty="0"/>
              <a:t> van basis constructor parent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b="1" dirty="0"/>
              <a:t>This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expliciet</a:t>
            </a:r>
            <a:r>
              <a:rPr lang="en-IE" dirty="0"/>
              <a:t> </a:t>
            </a:r>
            <a:r>
              <a:rPr lang="en-IE" dirty="0" err="1"/>
              <a:t>aanroepen</a:t>
            </a:r>
            <a:r>
              <a:rPr lang="en-IE" dirty="0"/>
              <a:t> van </a:t>
            </a:r>
            <a:r>
              <a:rPr lang="en-IE" dirty="0" err="1"/>
              <a:t>eigen</a:t>
            </a:r>
            <a:r>
              <a:rPr lang="en-IE" dirty="0"/>
              <a:t> constructor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4745" y="1825625"/>
            <a:ext cx="48958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9061" y="3782026"/>
            <a:ext cx="43243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/>
          <p:nvPr/>
        </p:nvCxnSpPr>
        <p:spPr bwMode="auto">
          <a:xfrm rot="5400000">
            <a:off x="8112541" y="4834046"/>
            <a:ext cx="677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Rechte verbindingslijn met pijl 8"/>
          <p:cNvCxnSpPr/>
          <p:nvPr/>
        </p:nvCxnSpPr>
        <p:spPr bwMode="auto">
          <a:xfrm rot="16200000" flipV="1">
            <a:off x="8396318" y="3714694"/>
            <a:ext cx="2743202" cy="204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050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0694" y="1755540"/>
            <a:ext cx="9850611" cy="299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736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00ACA-A74F-479E-A6DF-5095D08C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38FDAD-D745-4E71-9955-FF6B9067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BallGame</a:t>
            </a:r>
            <a:r>
              <a:rPr lang="nl-BE" dirty="0"/>
              <a:t> met bestuurbare </a:t>
            </a:r>
            <a:r>
              <a:rPr lang="nl-BE" dirty="0" err="1"/>
              <a:t>ball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1D0768-228D-4693-975C-D22F1978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7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4D8B3-741D-4709-96B0-113DEE81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Invullen </a:t>
            </a:r>
            <a:r>
              <a:rPr lang="nl-BE" dirty="0" err="1"/>
              <a:t>please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A83EDD-E866-4110-ACC8-1762F815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C58F25-D418-4E59-8545-57137BE3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B43A80F-2F4B-4B1C-BE28-48628BFA8F45}"/>
              </a:ext>
            </a:extLst>
          </p:cNvPr>
          <p:cNvSpPr/>
          <p:nvPr/>
        </p:nvSpPr>
        <p:spPr>
          <a:xfrm>
            <a:off x="2907085" y="2710077"/>
            <a:ext cx="71951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6000" b="0" i="0" u="none" strike="noStrike" kern="1200" cap="none" spc="0" normalizeH="0" baseline="0" noProof="0" dirty="0">
                <a:ln>
                  <a:noFill/>
                </a:ln>
                <a:solidFill>
                  <a:srgbClr val="A3AAAE"/>
                </a:solidFill>
                <a:effectLst/>
                <a:uLnTx/>
                <a:uFillTx/>
                <a:latin typeface="proxima-nova"/>
                <a:ea typeface="+mn-ea"/>
                <a:cs typeface="+mn-cs"/>
                <a:hlinkClick r:id="rId2"/>
              </a:rPr>
              <a:t>https://bit.ly/2UIVreA</a:t>
            </a:r>
            <a:r>
              <a:rPr kumimoji="0" lang="nl-BE" sz="6000" b="0" i="0" u="none" strike="noStrike" kern="1200" cap="none" spc="0" normalizeH="0" baseline="0" noProof="0" dirty="0">
                <a:ln>
                  <a:noFill/>
                </a:ln>
                <a:solidFill>
                  <a:srgbClr val="A3AAAE"/>
                </a:solidFill>
                <a:effectLst/>
                <a:uLnTx/>
                <a:uFillTx/>
                <a:latin typeface="proxima-nova"/>
                <a:ea typeface="+mn-ea"/>
                <a:cs typeface="+mn-cs"/>
              </a:rPr>
              <a:t> </a:t>
            </a:r>
            <a:endParaRPr kumimoji="0" lang="nl-BE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5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2EAE0-BA72-49DC-8636-E516289DD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3. Virtual en </a:t>
            </a:r>
            <a:r>
              <a:rPr lang="nl-BE" dirty="0" err="1"/>
              <a:t>override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020DF5-015D-4241-9C76-E90D8E137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H13.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8711D5-7F75-461E-8C0B-E32C0674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0480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30</TotalTime>
  <Words>519</Words>
  <Application>Microsoft Office PowerPoint</Application>
  <PresentationFormat>Breedbeeld</PresentationFormat>
  <Paragraphs>132</Paragraphs>
  <Slides>23</Slides>
  <Notes>0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1" baseType="lpstr">
      <vt:lpstr>Blogger Sans</vt:lpstr>
      <vt:lpstr>Arial</vt:lpstr>
      <vt:lpstr>Calibri</vt:lpstr>
      <vt:lpstr>Archivo Narrow</vt:lpstr>
      <vt:lpstr>Courier</vt:lpstr>
      <vt:lpstr>proxima-nova</vt:lpstr>
      <vt:lpstr>Courier New</vt:lpstr>
      <vt:lpstr>ziescherper</vt:lpstr>
      <vt:lpstr>2. Constructors bij overerving</vt:lpstr>
      <vt:lpstr>Volgorde van constructors!</vt:lpstr>
      <vt:lpstr>Constructors bij inheritance</vt:lpstr>
      <vt:lpstr>Impliciete constructor aanroep</vt:lpstr>
      <vt:lpstr>This en base</vt:lpstr>
      <vt:lpstr>PowerPoint-presentatie</vt:lpstr>
      <vt:lpstr>DEMO Time</vt:lpstr>
      <vt:lpstr>Invullen please</vt:lpstr>
      <vt:lpstr>3. Virtual en override</vt:lpstr>
      <vt:lpstr>Inheritance: methoden overriden</vt:lpstr>
      <vt:lpstr>Virtual en override</vt:lpstr>
      <vt:lpstr>Virtual en override</vt:lpstr>
      <vt:lpstr>Code geeft nog steeds fout</vt:lpstr>
      <vt:lpstr>Toegankelijkheid</vt:lpstr>
      <vt:lpstr>Private vs protected</vt:lpstr>
      <vt:lpstr>Base keyword</vt:lpstr>
      <vt:lpstr>4. base</vt:lpstr>
      <vt:lpstr>Eikeba</vt:lpstr>
      <vt:lpstr>Base</vt:lpstr>
      <vt:lpstr>Parent methoden aanroepen</vt:lpstr>
      <vt:lpstr>Extra voordeel van deze aanpak</vt:lpstr>
      <vt:lpstr>Samenvatting: Overerving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Tim Dams</dc:creator>
  <cp:lastModifiedBy>Dams Tim</cp:lastModifiedBy>
  <cp:revision>11</cp:revision>
  <dcterms:created xsi:type="dcterms:W3CDTF">2020-03-12T10:32:46Z</dcterms:created>
  <dcterms:modified xsi:type="dcterms:W3CDTF">2023-05-16T08:02:25Z</dcterms:modified>
</cp:coreProperties>
</file>