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1"/>
  </p:notesMasterIdLst>
  <p:sldIdLst>
    <p:sldId id="2054" r:id="rId2"/>
    <p:sldId id="1934" r:id="rId3"/>
    <p:sldId id="2065" r:id="rId4"/>
    <p:sldId id="1556" r:id="rId5"/>
    <p:sldId id="1936" r:id="rId6"/>
    <p:sldId id="1557" r:id="rId7"/>
    <p:sldId id="1938" r:id="rId8"/>
    <p:sldId id="1949" r:id="rId9"/>
    <p:sldId id="2055" r:id="rId10"/>
    <p:sldId id="1942" r:id="rId11"/>
    <p:sldId id="1532" r:id="rId12"/>
    <p:sldId id="1533" r:id="rId13"/>
    <p:sldId id="2056" r:id="rId14"/>
    <p:sldId id="2057" r:id="rId15"/>
    <p:sldId id="1937" r:id="rId16"/>
    <p:sldId id="1536" r:id="rId17"/>
    <p:sldId id="1939" r:id="rId18"/>
    <p:sldId id="2058" r:id="rId19"/>
    <p:sldId id="1943" r:id="rId20"/>
    <p:sldId id="1537" r:id="rId21"/>
    <p:sldId id="1538" r:id="rId22"/>
    <p:sldId id="1932" r:id="rId23"/>
    <p:sldId id="2064" r:id="rId24"/>
    <p:sldId id="1541" r:id="rId25"/>
    <p:sldId id="1852" r:id="rId26"/>
    <p:sldId id="1940" r:id="rId27"/>
    <p:sldId id="1543" r:id="rId28"/>
    <p:sldId id="1848" r:id="rId29"/>
    <p:sldId id="1544" r:id="rId30"/>
    <p:sldId id="1849" r:id="rId31"/>
    <p:sldId id="1545" r:id="rId32"/>
    <p:sldId id="1626" r:id="rId33"/>
    <p:sldId id="1627" r:id="rId34"/>
    <p:sldId id="1628" r:id="rId35"/>
    <p:sldId id="1894" r:id="rId36"/>
    <p:sldId id="1853" r:id="rId37"/>
    <p:sldId id="1854" r:id="rId38"/>
    <p:sldId id="1644" r:id="rId39"/>
    <p:sldId id="330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54"/>
            <p14:sldId id="1934"/>
            <p14:sldId id="2065"/>
            <p14:sldId id="1556"/>
            <p14:sldId id="1936"/>
            <p14:sldId id="1557"/>
            <p14:sldId id="1938"/>
            <p14:sldId id="1949"/>
          </p14:sldIdLst>
        </p14:section>
        <p14:section name="GetType" id="{8E002819-7570-46F2-BBF8-751D1610631F}">
          <p14:sldIdLst>
            <p14:sldId id="2055"/>
          </p14:sldIdLst>
        </p14:section>
        <p14:section name="ToString" id="{454D7335-6831-41E8-8B1C-63FCB0CE05A3}">
          <p14:sldIdLst>
            <p14:sldId id="1942"/>
            <p14:sldId id="1532"/>
            <p14:sldId id="1533"/>
            <p14:sldId id="2056"/>
            <p14:sldId id="2057"/>
            <p14:sldId id="1937"/>
            <p14:sldId id="1536"/>
            <p14:sldId id="1939"/>
            <p14:sldId id="2058"/>
            <p14:sldId id="1943"/>
            <p14:sldId id="1537"/>
            <p14:sldId id="1538"/>
            <p14:sldId id="1932"/>
            <p14:sldId id="2064"/>
            <p14:sldId id="1541"/>
            <p14:sldId id="1852"/>
            <p14:sldId id="1940"/>
            <p14:sldId id="1543"/>
            <p14:sldId id="1848"/>
            <p14:sldId id="1544"/>
            <p14:sldId id="1849"/>
            <p14:sldId id="1545"/>
            <p14:sldId id="1626"/>
            <p14:sldId id="1627"/>
            <p14:sldId id="1628"/>
            <p14:sldId id="1894"/>
            <p14:sldId id="1853"/>
            <p14:sldId id="1854"/>
            <p14:sldId id="1644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0776EF-2BF7-4D72-A8C1-FFDE1A1D1433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11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D23952-5B94-4AD7-AA7E-C6F8EF857010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9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5E1C72-66B2-4A87-894F-69BE35A67D8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11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095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0092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65503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852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863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8803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8372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1276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9178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6250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266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78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610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0595D-AA2F-4619-8921-30D464FA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7915124-8EDA-4C53-868B-3421A039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00A384-D03D-4A94-89CD-85FEDB6F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8" name="Picture 2" descr="Afbeeldingsresultaat voor eencelligen">
            <a:extLst>
              <a:ext uri="{FF2B5EF4-FFF2-40B4-BE49-F238E27FC236}">
                <a16:creationId xmlns:a16="http://schemas.microsoft.com/office/drawing/2014/main" id="{BC195D3D-6309-432C-85EF-4260DA527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0AA9915F-F583-490F-9E64-FCD80B10F74F}"/>
              </a:ext>
            </a:extLst>
          </p:cNvPr>
          <p:cNvSpPr txBox="1"/>
          <p:nvPr/>
        </p:nvSpPr>
        <p:spPr>
          <a:xfrm>
            <a:off x="781235" y="195309"/>
            <a:ext cx="2265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How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it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all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 </a:t>
            </a:r>
            <a:r>
              <a:rPr kumimoji="0" lang="nl-BE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began</a:t>
            </a:r>
            <a:r>
              <a: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Arial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9163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ToString</a:t>
            </a:r>
            <a:r>
              <a:rPr lang="nl-BE" dirty="0"/>
              <a:t>()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64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ToString</a:t>
            </a:r>
            <a:r>
              <a:rPr lang="en-IE" dirty="0"/>
              <a:t>()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int</a:t>
            </a:r>
            <a:r>
              <a:rPr lang="en-IE" dirty="0"/>
              <a:t>, double, etc. </a:t>
            </a:r>
            <a:r>
              <a:rPr lang="en-IE" dirty="0" err="1"/>
              <a:t>Variabelen</a:t>
            </a:r>
            <a:r>
              <a:rPr lang="en-IE" dirty="0"/>
              <a:t> </a:t>
            </a:r>
            <a:r>
              <a:rPr lang="en-IE" dirty="0" err="1"/>
              <a:t>zijn</a:t>
            </a:r>
            <a:r>
              <a:rPr lang="en-IE" dirty="0"/>
              <a:t> van type </a:t>
            </a:r>
            <a:r>
              <a:rPr lang="en-IE" dirty="0" err="1"/>
              <a:t>System.Object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Eigenlijk</a:t>
            </a:r>
            <a:r>
              <a:rPr lang="en-IE" dirty="0"/>
              <a:t> </a:t>
            </a:r>
            <a:r>
              <a:rPr lang="en-IE" dirty="0" err="1"/>
              <a:t>gebeurt</a:t>
            </a:r>
            <a:r>
              <a:rPr lang="en-IE" dirty="0"/>
              <a:t> </a:t>
            </a:r>
            <a:r>
              <a:rPr lang="en-IE" dirty="0" err="1"/>
              <a:t>er</a:t>
            </a:r>
            <a:r>
              <a:rPr lang="en-IE" dirty="0"/>
              <a:t> intern: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61850" y="2232654"/>
            <a:ext cx="3548750" cy="797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30362" y="4227157"/>
            <a:ext cx="5268505" cy="663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8146174" y="4563652"/>
            <a:ext cx="1587390" cy="358337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33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Probleem</a:t>
            </a:r>
            <a:r>
              <a:rPr lang="en-IE" dirty="0"/>
              <a:t> met </a:t>
            </a:r>
            <a:r>
              <a:rPr lang="en-IE" dirty="0" err="1"/>
              <a:t>ToString</a:t>
            </a:r>
            <a:r>
              <a:rPr lang="en-IE" dirty="0"/>
              <a:t>()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082" y="878287"/>
            <a:ext cx="5600940" cy="4611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7527" y="3779838"/>
            <a:ext cx="4234069" cy="112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>
            <a:cxnSpLocks/>
          </p:cNvCxnSpPr>
          <p:nvPr/>
        </p:nvCxnSpPr>
        <p:spPr bwMode="auto">
          <a:xfrm flipH="1">
            <a:off x="5496674" y="4343865"/>
            <a:ext cx="729465" cy="526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kstvak 8"/>
          <p:cNvSpPr txBox="1"/>
          <p:nvPr/>
        </p:nvSpPr>
        <p:spPr>
          <a:xfrm>
            <a:off x="2942897" y="5729718"/>
            <a:ext cx="5707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Probleem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ToString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weet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hoe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een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dat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uit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meerdere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elementen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bestaat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als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string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worden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voorgesteld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geeft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dan maar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gewoon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GetType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uitvoer</a:t>
            </a: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terug</a:t>
            </a:r>
            <a:endParaRPr kumimoji="0" lang="en-I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20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588F4791-3220-40F7-BD1B-20D6D620C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1643"/>
            <a:ext cx="12192000" cy="69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0AB8C1C-4A45-4011-84B4-8D4305FA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Oplossing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2282B9-97C8-451A-8C8C-9EC4D89A1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2416929" cy="4902200"/>
          </a:xfrm>
        </p:spPr>
        <p:txBody>
          <a:bodyPr/>
          <a:lstStyle/>
          <a:p>
            <a:pPr marL="0" indent="0">
              <a:buNone/>
            </a:pPr>
            <a:r>
              <a:rPr lang="nl-BE" dirty="0" err="1"/>
              <a:t>ToString</a:t>
            </a:r>
            <a:r>
              <a:rPr lang="nl-BE" dirty="0"/>
              <a:t>() </a:t>
            </a:r>
            <a:r>
              <a:rPr lang="nl-BE" dirty="0" err="1"/>
              <a:t>overriden</a:t>
            </a:r>
            <a:r>
              <a:rPr lang="nl-BE" dirty="0"/>
              <a:t> in je klasse en zelf beschrijven hoe de methode werkt.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FF1F92-DB06-46E7-B6FA-9D909BC0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885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2A571-6384-4FB4-A128-98240748E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E86FA8-3026-4A91-834B-D3115A229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3C6E11A-7B9E-4074-8493-83BAF08D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C45EEE-8025-47C5-973C-F0727D10B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662" y="1402423"/>
            <a:ext cx="7700257" cy="3606229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3D12B5A6-956A-4FF4-8684-B797B397DE8B}"/>
              </a:ext>
            </a:extLst>
          </p:cNvPr>
          <p:cNvSpPr/>
          <p:nvPr/>
        </p:nvSpPr>
        <p:spPr bwMode="auto">
          <a:xfrm>
            <a:off x="2927494" y="3515475"/>
            <a:ext cx="6843230" cy="11144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35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632" y="0"/>
            <a:ext cx="6308294" cy="2954337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 bwMode="auto">
          <a:xfrm>
            <a:off x="4514851" y="1676401"/>
            <a:ext cx="5934075" cy="111442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30" y="4416424"/>
            <a:ext cx="7579421" cy="1703389"/>
          </a:xfrm>
          <a:prstGeom prst="rect">
            <a:avLst/>
          </a:prstGeom>
        </p:spPr>
      </p:pic>
      <p:cxnSp>
        <p:nvCxnSpPr>
          <p:cNvPr id="9" name="Rechte verbindingslijn met pijl 8"/>
          <p:cNvCxnSpPr>
            <a:cxnSpLocks/>
          </p:cNvCxnSpPr>
          <p:nvPr/>
        </p:nvCxnSpPr>
        <p:spPr bwMode="auto">
          <a:xfrm flipV="1">
            <a:off x="3360640" y="2790825"/>
            <a:ext cx="1306610" cy="221269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88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3323690" y="2790825"/>
            <a:ext cx="1343561" cy="308768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88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4" name="Afbeelding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2351" y="5295902"/>
            <a:ext cx="4928749" cy="935036"/>
          </a:xfrm>
          <a:prstGeom prst="rect">
            <a:avLst/>
          </a:prstGeom>
        </p:spPr>
      </p:pic>
      <p:cxnSp>
        <p:nvCxnSpPr>
          <p:cNvPr id="15" name="Rechte verbindingslijn met pijl 14"/>
          <p:cNvCxnSpPr>
            <a:cxnSpLocks/>
            <a:endCxn id="14" idx="1"/>
          </p:cNvCxnSpPr>
          <p:nvPr/>
        </p:nvCxnSpPr>
        <p:spPr bwMode="auto">
          <a:xfrm>
            <a:off x="3400746" y="5132391"/>
            <a:ext cx="3971605" cy="6310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88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Rechte verbindingslijn met pijl 17"/>
          <p:cNvCxnSpPr>
            <a:cxnSpLocks/>
          </p:cNvCxnSpPr>
          <p:nvPr/>
        </p:nvCxnSpPr>
        <p:spPr bwMode="auto">
          <a:xfrm flipV="1">
            <a:off x="3400746" y="5791202"/>
            <a:ext cx="3971605" cy="13572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88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5182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7875" y="841376"/>
            <a:ext cx="8096250" cy="587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base.ToString</a:t>
            </a:r>
            <a:r>
              <a:rPr lang="en-IE" dirty="0"/>
              <a:t>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3239337" y="4615239"/>
            <a:ext cx="4038482" cy="26731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7" name="Rechte verbindingslijn met pijl 6"/>
          <p:cNvCxnSpPr/>
          <p:nvPr/>
        </p:nvCxnSpPr>
        <p:spPr bwMode="auto">
          <a:xfrm flipH="1" flipV="1">
            <a:off x="3361510" y="2751910"/>
            <a:ext cx="296091" cy="19969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92521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www.psrast.org/mobileng/etiquet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79" y="720134"/>
            <a:ext cx="6378446" cy="575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2025" y="-275433"/>
            <a:ext cx="10515600" cy="1325563"/>
          </a:xfrm>
        </p:spPr>
        <p:txBody>
          <a:bodyPr/>
          <a:lstStyle/>
          <a:p>
            <a:r>
              <a:rPr lang="en-IE" dirty="0" err="1"/>
              <a:t>ToPrint</a:t>
            </a:r>
            <a:r>
              <a:rPr lang="en-IE" dirty="0"/>
              <a:t> Etiquette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346579" y="5895684"/>
            <a:ext cx="6378446" cy="574967"/>
          </a:xfrm>
          <a:solidFill>
            <a:srgbClr val="F9B479"/>
          </a:solidFill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IE" b="1" dirty="0" err="1">
                <a:latin typeface="Bodoni MT" panose="02070603080606020203" pitchFamily="18" charset="0"/>
              </a:rPr>
              <a:t>Voorzie</a:t>
            </a:r>
            <a:r>
              <a:rPr lang="en-IE" b="1" dirty="0">
                <a:latin typeface="Bodoni MT" panose="02070603080606020203" pitchFamily="18" charset="0"/>
              </a:rPr>
              <a:t> </a:t>
            </a:r>
            <a:r>
              <a:rPr lang="en-IE" b="1" dirty="0" err="1">
                <a:latin typeface="Bodoni MT" panose="02070603080606020203" pitchFamily="18" charset="0"/>
              </a:rPr>
              <a:t>altijd</a:t>
            </a:r>
            <a:r>
              <a:rPr lang="en-IE" b="1" dirty="0">
                <a:latin typeface="Bodoni MT" panose="02070603080606020203" pitchFamily="18" charset="0"/>
              </a:rPr>
              <a:t> </a:t>
            </a:r>
            <a:r>
              <a:rPr lang="en-IE" b="1" dirty="0" err="1">
                <a:latin typeface="Bodoni MT" panose="02070603080606020203" pitchFamily="18" charset="0"/>
              </a:rPr>
              <a:t>een</a:t>
            </a:r>
            <a:r>
              <a:rPr lang="en-IE" b="1" dirty="0">
                <a:latin typeface="Bodoni MT" panose="02070603080606020203" pitchFamily="18" charset="0"/>
              </a:rPr>
              <a:t> </a:t>
            </a:r>
            <a:r>
              <a:rPr lang="en-IE" b="1" dirty="0" err="1">
                <a:latin typeface="Bodoni MT" panose="02070603080606020203" pitchFamily="18" charset="0"/>
              </a:rPr>
              <a:t>ToString</a:t>
            </a:r>
            <a:r>
              <a:rPr lang="en-IE" b="1" dirty="0">
                <a:latin typeface="Bodoni MT" panose="02070603080606020203" pitchFamily="18" charset="0"/>
              </a:rPr>
              <a:t>() </a:t>
            </a:r>
            <a:r>
              <a:rPr lang="en-IE" b="1" dirty="0" err="1">
                <a:latin typeface="Bodoni MT" panose="02070603080606020203" pitchFamily="18" charset="0"/>
              </a:rPr>
              <a:t>methode</a:t>
            </a:r>
            <a:r>
              <a:rPr lang="en-IE" b="1" dirty="0">
                <a:latin typeface="Bodoni MT" panose="02070603080606020203" pitchFamily="18" charset="0"/>
              </a:rPr>
              <a:t> in je </a:t>
            </a:r>
            <a:r>
              <a:rPr lang="en-IE" b="1" dirty="0" err="1">
                <a:latin typeface="Bodoni MT" panose="02070603080606020203" pitchFamily="18" charset="0"/>
              </a:rPr>
              <a:t>nieuwe</a:t>
            </a:r>
            <a:r>
              <a:rPr lang="en-IE" b="1" dirty="0">
                <a:latin typeface="Bodoni MT" panose="02070603080606020203" pitchFamily="18" charset="0"/>
              </a:rPr>
              <a:t> </a:t>
            </a:r>
            <a:r>
              <a:rPr lang="en-IE" b="1" dirty="0" err="1">
                <a:latin typeface="Bodoni MT" panose="02070603080606020203" pitchFamily="18" charset="0"/>
              </a:rPr>
              <a:t>klassen</a:t>
            </a:r>
            <a:endParaRPr lang="en-IE" b="1" dirty="0">
              <a:latin typeface="Bodoni MT" panose="02070603080606020203" pitchFamily="18" charset="0"/>
            </a:endParaRPr>
          </a:p>
          <a:p>
            <a:pPr marL="0" indent="0" algn="ctr">
              <a:buNone/>
            </a:pPr>
            <a:endParaRPr lang="en-IE" b="1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873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1B7CF-00A3-427E-91AE-3704139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Ook handig in </a:t>
            </a:r>
            <a:r>
              <a:rPr lang="nl-BE" dirty="0" err="1"/>
              <a:t>debugging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649442-D0B2-4F35-9E16-5586DEE97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Zonder </a:t>
            </a:r>
            <a:r>
              <a:rPr lang="nl-BE" dirty="0" err="1"/>
              <a:t>ToString</a:t>
            </a:r>
            <a:r>
              <a:rPr lang="nl-BE" dirty="0"/>
              <a:t> </a:t>
            </a:r>
            <a:r>
              <a:rPr lang="nl-BE" dirty="0" err="1"/>
              <a:t>override</a:t>
            </a:r>
            <a:r>
              <a:rPr lang="nl-BE" dirty="0"/>
              <a:t> in </a:t>
            </a:r>
            <a:r>
              <a:rPr lang="nl-BE" dirty="0" err="1"/>
              <a:t>PlusBall</a:t>
            </a:r>
            <a:r>
              <a:rPr lang="nl-BE" dirty="0"/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 </a:t>
            </a:r>
            <a:r>
              <a:rPr lang="nl-BE" dirty="0" err="1"/>
              <a:t>override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23EA10-5A1E-4B2D-AE14-20FFBEA3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E408292-D8E9-45BB-A87E-76ED7D6A0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246" y="1328738"/>
            <a:ext cx="6197029" cy="87027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15AC28D-36D7-4CE3-A954-44FFEFA3F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005" y="3998791"/>
            <a:ext cx="8133708" cy="83274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B0A400F8-347A-4386-8B97-01F4F5E5B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207" y="5681920"/>
            <a:ext cx="7496710" cy="78049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003C6F3F-3FB3-4B68-8BEA-8FD513E4E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2005" y="5860010"/>
            <a:ext cx="3123397" cy="844355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D126BA0C-B9BA-473B-B4A8-E126A69980A8}"/>
              </a:ext>
            </a:extLst>
          </p:cNvPr>
          <p:cNvSpPr/>
          <p:nvPr/>
        </p:nvSpPr>
        <p:spPr bwMode="auto">
          <a:xfrm>
            <a:off x="4587411" y="6010382"/>
            <a:ext cx="1577083" cy="14897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69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vergelijken?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5364164"/>
            <a:ext cx="2438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1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83614"/>
            <a:ext cx="10515600" cy="1325563"/>
          </a:xfrm>
        </p:spPr>
        <p:txBody>
          <a:bodyPr/>
          <a:lstStyle/>
          <a:p>
            <a:r>
              <a:rPr lang="nl-BE" dirty="0"/>
              <a:t>Or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our</a:t>
            </a:r>
            <a:r>
              <a:rPr lang="nl-BE" dirty="0"/>
              <a:t> non-Darwinist </a:t>
            </a:r>
            <a:r>
              <a:rPr lang="nl-BE" dirty="0" err="1"/>
              <a:t>friends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 descr="http://www.free-online-bible-study.com/images/Genesi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93"/>
          <a:stretch/>
        </p:blipFill>
        <p:spPr bwMode="auto">
          <a:xfrm>
            <a:off x="2597804" y="1139888"/>
            <a:ext cx="7553063" cy="557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vak 5"/>
          <p:cNvSpPr txBox="1"/>
          <p:nvPr/>
        </p:nvSpPr>
        <p:spPr>
          <a:xfrm rot="20570107">
            <a:off x="4118554" y="3651931"/>
            <a:ext cx="5530687" cy="461665"/>
          </a:xfrm>
          <a:prstGeom prst="rect">
            <a:avLst/>
          </a:prstGeom>
          <a:solidFill>
            <a:srgbClr val="F2C37F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Arial" charset="0"/>
              </a:rPr>
              <a:t>Created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Arial" charset="0"/>
              </a:rPr>
              <a:t> </a:t>
            </a:r>
            <a:r>
              <a:rPr lang="nl-BE" sz="2400" dirty="0">
                <a:solidFill>
                  <a:prstClr val="black"/>
                </a:solidFill>
                <a:latin typeface="Algerian" panose="04020705040A02060702" pitchFamily="82" charset="0"/>
                <a:cs typeface="Arial" charset="0"/>
              </a:rPr>
              <a:t> </a:t>
            </a:r>
            <a:r>
              <a:rPr kumimoji="0" lang="nl-BE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Arial" charset="0"/>
              </a:rPr>
              <a:t>System.Object</a:t>
            </a:r>
            <a:r>
              <a:rPr kumimoji="0" lang="nl-BE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920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Gelijkheid</a:t>
            </a:r>
            <a:r>
              <a:rPr lang="en-IE" dirty="0"/>
              <a:t> van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testen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>
                <a:solidFill>
                  <a:srgbClr val="FF0000"/>
                </a:solidFill>
              </a:rPr>
              <a:t>Bang </a:t>
            </a:r>
            <a:r>
              <a:rPr lang="en-IE" dirty="0" err="1">
                <a:solidFill>
                  <a:srgbClr val="FF0000"/>
                </a:solidFill>
              </a:rPr>
              <a:t>zal</a:t>
            </a:r>
            <a:r>
              <a:rPr lang="en-IE" dirty="0">
                <a:solidFill>
                  <a:srgbClr val="FF0000"/>
                </a:solidFill>
              </a:rPr>
              <a:t> NIET op </a:t>
            </a:r>
            <a:r>
              <a:rPr lang="en-IE" dirty="0" err="1">
                <a:solidFill>
                  <a:srgbClr val="FF0000"/>
                </a:solidFill>
              </a:rPr>
              <a:t>scherm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verschijnen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daar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beide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objecten</a:t>
            </a:r>
            <a:r>
              <a:rPr lang="en-IE" dirty="0">
                <a:solidFill>
                  <a:srgbClr val="FF0000"/>
                </a:solidFill>
              </a:rPr>
              <a:t> (</a:t>
            </a:r>
            <a:r>
              <a:rPr lang="en-IE" dirty="0" err="1">
                <a:solidFill>
                  <a:srgbClr val="FF0000"/>
                </a:solidFill>
              </a:rPr>
              <a:t>spaceshipPosition</a:t>
            </a:r>
            <a:r>
              <a:rPr lang="en-IE" dirty="0">
                <a:solidFill>
                  <a:srgbClr val="FF0000"/>
                </a:solidFill>
              </a:rPr>
              <a:t> en </a:t>
            </a:r>
            <a:r>
              <a:rPr lang="en-IE" dirty="0" err="1">
                <a:solidFill>
                  <a:srgbClr val="FF0000"/>
                </a:solidFill>
              </a:rPr>
              <a:t>missilePosition</a:t>
            </a:r>
            <a:r>
              <a:rPr lang="en-IE" dirty="0">
                <a:solidFill>
                  <a:srgbClr val="FF0000"/>
                </a:solidFill>
              </a:rPr>
              <a:t>) </a:t>
            </a:r>
            <a:r>
              <a:rPr lang="en-IE" dirty="0" err="1">
                <a:solidFill>
                  <a:srgbClr val="FF0000"/>
                </a:solidFill>
              </a:rPr>
              <a:t>niet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naar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hetzelfde</a:t>
            </a:r>
            <a:r>
              <a:rPr lang="en-IE" dirty="0">
                <a:solidFill>
                  <a:srgbClr val="FF0000"/>
                </a:solidFill>
              </a:rPr>
              <a:t> object </a:t>
            </a:r>
            <a:r>
              <a:rPr lang="en-IE" dirty="0" err="1">
                <a:solidFill>
                  <a:srgbClr val="FF0000"/>
                </a:solidFill>
              </a:rPr>
              <a:t>verwijzen</a:t>
            </a:r>
            <a:r>
              <a:rPr lang="en-IE" dirty="0">
                <a:solidFill>
                  <a:srgbClr val="FF0000"/>
                </a:solidFill>
              </a:rPr>
              <a:t> (</a:t>
            </a:r>
            <a:r>
              <a:rPr lang="en-IE" dirty="0" err="1">
                <a:solidFill>
                  <a:srgbClr val="FF0000"/>
                </a:solidFill>
              </a:rPr>
              <a:t>verschillende</a:t>
            </a:r>
            <a:r>
              <a:rPr lang="en-IE" dirty="0">
                <a:solidFill>
                  <a:srgbClr val="FF0000"/>
                </a:solidFill>
              </a:rPr>
              <a:t> </a:t>
            </a:r>
            <a:r>
              <a:rPr lang="en-IE" dirty="0" err="1">
                <a:solidFill>
                  <a:srgbClr val="FF0000"/>
                </a:solidFill>
              </a:rPr>
              <a:t>referentie</a:t>
            </a:r>
            <a:r>
              <a:rPr lang="en-IE" dirty="0">
                <a:solidFill>
                  <a:srgbClr val="FF0000"/>
                </a:solidFill>
              </a:rPr>
              <a:t>).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1377" y="1301750"/>
            <a:ext cx="17716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1377" y="2347823"/>
            <a:ext cx="47244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 bwMode="auto">
          <a:xfrm>
            <a:off x="3196047" y="3840480"/>
            <a:ext cx="3979817" cy="426720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8" name="Groep 8"/>
          <p:cNvGrpSpPr>
            <a:grpSpLocks/>
          </p:cNvGrpSpPr>
          <p:nvPr/>
        </p:nvGrpSpPr>
        <p:grpSpPr bwMode="auto">
          <a:xfrm>
            <a:off x="7615896" y="3046413"/>
            <a:ext cx="1971675" cy="1466850"/>
            <a:chOff x="6185338" y="1366345"/>
            <a:chExt cx="1970690" cy="146663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kstvak 9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5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Equals </a:t>
            </a:r>
            <a:r>
              <a:rPr lang="en-IE" dirty="0" err="1"/>
              <a:t>methode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b="1" dirty="0"/>
              <a:t>Equals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van </a:t>
            </a:r>
            <a:r>
              <a:rPr lang="en-IE" dirty="0" err="1"/>
              <a:t>System.Object</a:t>
            </a:r>
            <a:r>
              <a:rPr lang="en-IE" dirty="0"/>
              <a:t> override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gelijkheidstest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doen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/>
              <a:t>We </a:t>
            </a:r>
            <a:r>
              <a:rPr lang="en-IE" dirty="0" err="1"/>
              <a:t>voegen</a:t>
            </a:r>
            <a:r>
              <a:rPr lang="en-IE" dirty="0"/>
              <a:t> </a:t>
            </a:r>
            <a:r>
              <a:rPr lang="en-IE" dirty="0" err="1"/>
              <a:t>dus</a:t>
            </a:r>
            <a:r>
              <a:rPr lang="en-IE" dirty="0"/>
              <a:t> in Point </a:t>
            </a:r>
            <a:r>
              <a:rPr lang="en-IE" dirty="0" err="1"/>
              <a:t>klasse</a:t>
            </a:r>
            <a:r>
              <a:rPr lang="en-IE" dirty="0"/>
              <a:t> toe: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Vervolgens</a:t>
            </a:r>
            <a:r>
              <a:rPr lang="en-IE" dirty="0"/>
              <a:t> </a:t>
            </a:r>
            <a:r>
              <a:rPr lang="en-IE" dirty="0" err="1"/>
              <a:t>werkt</a:t>
            </a:r>
            <a:r>
              <a:rPr lang="en-IE" dirty="0"/>
              <a:t> </a:t>
            </a:r>
            <a:r>
              <a:rPr lang="en-IE" dirty="0" err="1"/>
              <a:t>dit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8515" y="3273575"/>
            <a:ext cx="3397549" cy="205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3240" y="5992334"/>
            <a:ext cx="4461474" cy="729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chte verbindingslijn met pijl 7"/>
          <p:cNvCxnSpPr/>
          <p:nvPr/>
        </p:nvCxnSpPr>
        <p:spPr bwMode="auto">
          <a:xfrm flipV="1">
            <a:off x="7629189" y="3595412"/>
            <a:ext cx="289710" cy="248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7970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Programmers….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8194" name="Picture 2" descr="Programers' proble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6184" y="392112"/>
            <a:ext cx="4762500" cy="6391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82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4C26-3ADB-4D1C-A195-D1B64938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2.Abstract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5877CA-2604-429B-B039-F9D7710B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H14. Gevorderde overervingsconcepten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571CAB-7AC2-4E2B-BB4B-6233142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logger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331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topwallpapers10.com/wp-content/uploads/2013/12/97a839115be3d5b0cea8adfcc303751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09548" y="470396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nl-BE" dirty="0"/>
              <a:t>Abstract Classes</a:t>
            </a:r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1461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Abstract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/>
              <a:t>Een klasse </a:t>
            </a:r>
            <a:r>
              <a:rPr lang="nl-BE" dirty="0" err="1"/>
              <a:t>Animal</a:t>
            </a:r>
            <a:r>
              <a:rPr lang="nl-BE" dirty="0"/>
              <a:t> is abstract, er bestaan geen “</a:t>
            </a:r>
            <a:r>
              <a:rPr lang="nl-BE" dirty="0" err="1"/>
              <a:t>Animal</a:t>
            </a:r>
            <a:r>
              <a:rPr lang="nl-BE" dirty="0"/>
              <a:t>” objecten in de wereld.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Nog abstracte klasse voorbeelden: “Voertuig”, “Apparaat”, “</a:t>
            </a:r>
            <a:r>
              <a:rPr lang="nl-BE" dirty="0" err="1"/>
              <a:t>GeometrischeFiguur</a:t>
            </a:r>
            <a:r>
              <a:rPr lang="nl-BE" dirty="0"/>
              <a:t>” etc.</a:t>
            </a:r>
          </a:p>
        </p:txBody>
      </p:sp>
      <p:pic>
        <p:nvPicPr>
          <p:cNvPr id="9218" name="Picture 2" descr="http://www.javaclass.info/inheritance/abstract-classes/images/picture-abstract-class-UML-Diagra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654" y="2403807"/>
            <a:ext cx="3257550" cy="252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336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Abstracte</a:t>
            </a:r>
            <a:r>
              <a:rPr lang="en-IE" dirty="0"/>
              <a:t> </a:t>
            </a:r>
            <a:r>
              <a:rPr lang="en-IE" dirty="0" err="1"/>
              <a:t>klassen</a:t>
            </a:r>
            <a:r>
              <a:rPr lang="en-IE"/>
              <a:t> 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Door </a:t>
            </a:r>
            <a:r>
              <a:rPr lang="en-IE" dirty="0" err="1"/>
              <a:t>klasse</a:t>
            </a:r>
            <a:r>
              <a:rPr lang="en-IE" dirty="0"/>
              <a:t> abstract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 </a:t>
            </a:r>
            <a:r>
              <a:rPr lang="en-IE" b="1" dirty="0"/>
              <a:t>VERPLICHTEN we om </a:t>
            </a:r>
            <a:r>
              <a:rPr lang="en-IE" b="1" dirty="0" err="1"/>
              <a:t>bepaalde</a:t>
            </a:r>
            <a:r>
              <a:rPr lang="en-IE" b="1" dirty="0"/>
              <a:t> (of </a:t>
            </a:r>
            <a:r>
              <a:rPr lang="en-IE" b="1" dirty="0" err="1"/>
              <a:t>alle</a:t>
            </a:r>
            <a:r>
              <a:rPr lang="en-IE" b="1" dirty="0"/>
              <a:t>) </a:t>
            </a:r>
            <a:r>
              <a:rPr lang="en-IE" b="1" dirty="0" err="1"/>
              <a:t>delen</a:t>
            </a:r>
            <a:r>
              <a:rPr lang="en-IE" b="1" dirty="0"/>
              <a:t> </a:t>
            </a:r>
            <a:r>
              <a:rPr lang="en-IE" b="1" dirty="0" err="1"/>
              <a:t>te</a:t>
            </a:r>
            <a:r>
              <a:rPr lang="en-IE" b="1" dirty="0"/>
              <a:t>  </a:t>
            </a:r>
            <a:r>
              <a:rPr lang="en-IE" b="1" dirty="0" err="1"/>
              <a:t>implementeren</a:t>
            </a:r>
            <a:r>
              <a:rPr lang="en-IE" b="1" dirty="0"/>
              <a:t> in child classes</a:t>
            </a:r>
          </a:p>
          <a:p>
            <a:pPr lvl="1"/>
            <a:r>
              <a:rPr lang="en-IE" dirty="0"/>
              <a:t>Met virtual is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verplichting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aanwezig</a:t>
            </a:r>
            <a:r>
              <a:rPr lang="en-IE" dirty="0"/>
              <a:t>.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Abstracte</a:t>
            </a:r>
            <a:r>
              <a:rPr lang="en-IE" dirty="0"/>
              <a:t> 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beschouwd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b="1" dirty="0"/>
              <a:t>template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child-</a:t>
            </a:r>
            <a:r>
              <a:rPr lang="en-IE" dirty="0" err="1"/>
              <a:t>klassen</a:t>
            </a:r>
            <a:endParaRPr lang="en-IE" dirty="0"/>
          </a:p>
          <a:p>
            <a:endParaRPr lang="en-IE" dirty="0"/>
          </a:p>
          <a:p>
            <a:r>
              <a:rPr lang="en-IE" dirty="0" err="1"/>
              <a:t>Abstracte</a:t>
            </a:r>
            <a:r>
              <a:rPr lang="en-IE" dirty="0"/>
              <a:t> 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kunnen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geinstantieerd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(ze </a:t>
            </a:r>
            <a:r>
              <a:rPr lang="en-IE" dirty="0" err="1"/>
              <a:t>zijn</a:t>
            </a:r>
            <a:r>
              <a:rPr lang="en-IE" dirty="0"/>
              <a:t> abstract </a:t>
            </a:r>
            <a:r>
              <a:rPr lang="en-IE" dirty="0">
                <a:sym typeface="Wingdings" pitchFamily="2" charset="2"/>
              </a:rPr>
              <a:t>)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26687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745732" y="1737097"/>
            <a:ext cx="10515600" cy="4351338"/>
          </a:xfrm>
        </p:spPr>
        <p:txBody>
          <a:bodyPr/>
          <a:lstStyle/>
          <a:p>
            <a:r>
              <a:rPr lang="en-IE" dirty="0"/>
              <a:t>Abstract keyword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r="50000" b="31133"/>
          <a:stretch/>
        </p:blipFill>
        <p:spPr bwMode="auto">
          <a:xfrm>
            <a:off x="4639903" y="2447837"/>
            <a:ext cx="2286000" cy="406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 bwMode="auto">
          <a:xfrm>
            <a:off x="4639903" y="2308619"/>
            <a:ext cx="811893" cy="34256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97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802695" y="5984341"/>
            <a:ext cx="8212137" cy="672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BE" b="1" dirty="0"/>
              <a:t>In </a:t>
            </a:r>
            <a:r>
              <a:rPr lang="nl-BE" b="1" dirty="0" err="1"/>
              <a:t>fact</a:t>
            </a:r>
            <a:r>
              <a:rPr lang="nl-BE" b="1" dirty="0"/>
              <a:t>: </a:t>
            </a:r>
            <a:r>
              <a:rPr lang="nl-BE" b="1" dirty="0" err="1"/>
              <a:t>it’s</a:t>
            </a:r>
            <a:r>
              <a:rPr lang="nl-BE" b="1" dirty="0"/>
              <a:t> </a:t>
            </a:r>
            <a:r>
              <a:rPr lang="nl-BE" b="1" u="sng" dirty="0" err="1"/>
              <a:t>impossible</a:t>
            </a:r>
            <a:r>
              <a:rPr lang="nl-BE" b="1" dirty="0"/>
              <a:t> </a:t>
            </a:r>
            <a:r>
              <a:rPr lang="nl-BE" b="1" dirty="0" err="1"/>
              <a:t>to</a:t>
            </a:r>
            <a:r>
              <a:rPr lang="nl-BE" b="1" dirty="0"/>
              <a:t> </a:t>
            </a:r>
            <a:r>
              <a:rPr lang="nl-BE" b="1" dirty="0" err="1"/>
              <a:t>create</a:t>
            </a:r>
            <a:r>
              <a:rPr lang="nl-BE" b="1" dirty="0"/>
              <a:t> </a:t>
            </a:r>
            <a:r>
              <a:rPr lang="nl-BE" b="1" dirty="0" err="1"/>
              <a:t>an</a:t>
            </a:r>
            <a:r>
              <a:rPr lang="nl-BE" b="1" dirty="0"/>
              <a:t> </a:t>
            </a:r>
            <a:r>
              <a:rPr lang="nl-BE" b="1" dirty="0" err="1"/>
              <a:t>instance</a:t>
            </a:r>
            <a:r>
              <a:rPr lang="nl-BE" b="1" dirty="0"/>
              <a:t> of </a:t>
            </a:r>
            <a:r>
              <a:rPr lang="nl-BE" b="1" dirty="0" err="1"/>
              <a:t>an</a:t>
            </a:r>
            <a:r>
              <a:rPr lang="nl-BE" b="1" dirty="0"/>
              <a:t> abstract class</a:t>
            </a:r>
          </a:p>
        </p:txBody>
      </p:sp>
      <p:pic>
        <p:nvPicPr>
          <p:cNvPr id="8194" name="Picture 2" descr="one-does-not-simply-a - one does not simply create instances of an abstract cla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86" y="0"/>
            <a:ext cx="9061167" cy="532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646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Abstract methods en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alleen</a:t>
            </a:r>
            <a:r>
              <a:rPr lang="en-IE" dirty="0"/>
              <a:t> de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abstract </a:t>
            </a:r>
            <a:r>
              <a:rPr lang="en-IE" dirty="0" err="1"/>
              <a:t>zijn</a:t>
            </a:r>
            <a:r>
              <a:rPr lang="en-IE" dirty="0"/>
              <a:t>,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bepaalde</a:t>
            </a:r>
            <a:r>
              <a:rPr lang="en-IE" dirty="0"/>
              <a:t> (of </a:t>
            </a:r>
            <a:r>
              <a:rPr lang="en-IE" dirty="0" err="1"/>
              <a:t>alle</a:t>
            </a:r>
            <a:r>
              <a:rPr lang="en-IE" dirty="0"/>
              <a:t>) </a:t>
            </a:r>
            <a:r>
              <a:rPr lang="en-IE" dirty="0" err="1"/>
              <a:t>methoden</a:t>
            </a:r>
            <a:r>
              <a:rPr lang="en-IE" dirty="0"/>
              <a:t> en fields </a:t>
            </a:r>
            <a:r>
              <a:rPr lang="en-IE" dirty="0" err="1"/>
              <a:t>er</a:t>
            </a:r>
            <a:r>
              <a:rPr lang="en-IE" dirty="0"/>
              <a:t> in: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b="1" u="sng" dirty="0"/>
              <a:t>Child class MOET abstract method </a:t>
            </a:r>
            <a:r>
              <a:rPr lang="en-IE" b="1" u="sng" dirty="0" err="1"/>
              <a:t>OVERRIDE’n</a:t>
            </a:r>
            <a:endParaRPr lang="en-IE" b="1" u="sng" dirty="0"/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8202" y="3013967"/>
            <a:ext cx="65722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86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4C26-3ADB-4D1C-A195-D1B64938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System.object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5877CA-2604-429B-B039-F9D7710B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H14. Gevorderde overervingsconcepten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571CAB-7AC2-4E2B-BB4B-6233142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logger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4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imgisland.com/wallpapers/3D/swirly_blue_abstrac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4258" y="1228300"/>
            <a:ext cx="7803483" cy="563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AA: Abstract afspraak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46314" y="1228300"/>
            <a:ext cx="5390620" cy="5002638"/>
          </a:xfrm>
        </p:spPr>
        <p:txBody>
          <a:bodyPr/>
          <a:lstStyle/>
          <a:p>
            <a:pPr marL="0" indent="0">
              <a:buNone/>
            </a:pPr>
            <a:r>
              <a:rPr lang="nl-BE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Vanaf je minstens 1 methode abstract maakt is maak je de klasse ook abstract.</a:t>
            </a:r>
          </a:p>
        </p:txBody>
      </p:sp>
    </p:spTree>
    <p:extLst>
      <p:ext uri="{BB962C8B-B14F-4D97-AF65-F5344CB8AC3E}">
        <p14:creationId xmlns:p14="http://schemas.microsoft.com/office/powerpoint/2010/main" val="1577661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Classe</a:t>
            </a:r>
            <a:r>
              <a:rPr lang="en-IE" dirty="0"/>
              <a:t> </a:t>
            </a:r>
            <a:r>
              <a:rPr lang="en-IE" dirty="0" err="1"/>
              <a:t>hierarchie</a:t>
            </a:r>
            <a:r>
              <a:rPr lang="en-IE" dirty="0"/>
              <a:t>: top is </a:t>
            </a:r>
            <a:r>
              <a:rPr lang="en-IE" dirty="0" err="1"/>
              <a:t>vaak</a:t>
            </a:r>
            <a:r>
              <a:rPr lang="en-IE" dirty="0"/>
              <a:t> abstract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Vaak</a:t>
            </a:r>
            <a:r>
              <a:rPr lang="en-IE" dirty="0"/>
              <a:t> </a:t>
            </a:r>
            <a:r>
              <a:rPr lang="en-IE" dirty="0" err="1"/>
              <a:t>zal</a:t>
            </a:r>
            <a:r>
              <a:rPr lang="en-IE" dirty="0"/>
              <a:t> je 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hierarchie</a:t>
            </a:r>
            <a:r>
              <a:rPr lang="en-IE" dirty="0"/>
              <a:t> van </a:t>
            </a:r>
            <a:r>
              <a:rPr lang="en-IE" dirty="0" err="1"/>
              <a:t>klassen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, </a:t>
            </a:r>
            <a:r>
              <a:rPr lang="en-IE" dirty="0" err="1"/>
              <a:t>waarbij</a:t>
            </a:r>
            <a:r>
              <a:rPr lang="en-IE" dirty="0"/>
              <a:t> de parent al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niet</a:t>
            </a:r>
            <a:r>
              <a:rPr lang="en-IE" dirty="0"/>
              <a:t> abstract is:</a:t>
            </a: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26085" y="2779564"/>
            <a:ext cx="7100249" cy="3826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5515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204390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endParaRPr lang="en-US" dirty="0"/>
          </a:p>
        </p:txBody>
      </p:sp>
      <p:pic>
        <p:nvPicPr>
          <p:cNvPr id="5120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35" y="1143000"/>
            <a:ext cx="5122333" cy="5571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4192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066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endParaRPr lang="en-US" dirty="0"/>
          </a:p>
        </p:txBody>
      </p:sp>
      <p:pic>
        <p:nvPicPr>
          <p:cNvPr id="522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67" y="1143001"/>
            <a:ext cx="4876800" cy="5088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6504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00" y="1"/>
            <a:ext cx="4012671" cy="4187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343" y="0"/>
            <a:ext cx="4057263" cy="4413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8067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Output?</a:t>
            </a: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161" y="3835400"/>
            <a:ext cx="8437572" cy="3547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7126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Bank Case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Twee </a:t>
            </a:r>
            <a:r>
              <a:rPr lang="en-IE" dirty="0" err="1"/>
              <a:t>soorten</a:t>
            </a:r>
            <a:r>
              <a:rPr lang="en-IE" dirty="0"/>
              <a:t> </a:t>
            </a: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account:</a:t>
            </a:r>
          </a:p>
          <a:p>
            <a:endParaRPr lang="en-IE" dirty="0"/>
          </a:p>
          <a:p>
            <a:pPr marL="820737" lvl="1" indent="-342900">
              <a:buFont typeface="+mj-lt"/>
              <a:buAutoNum type="arabicPeriod"/>
            </a:pP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eender</a:t>
            </a:r>
            <a:r>
              <a:rPr lang="en-IE" dirty="0"/>
              <a:t> </a:t>
            </a:r>
            <a:r>
              <a:rPr lang="en-IE" dirty="0" err="1"/>
              <a:t>welk</a:t>
            </a:r>
            <a:r>
              <a:rPr lang="en-IE" dirty="0"/>
              <a:t> account-type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voorzien</a:t>
            </a:r>
            <a:r>
              <a:rPr lang="en-IE" dirty="0"/>
              <a:t> (</a:t>
            </a:r>
            <a:r>
              <a:rPr lang="en-IE" dirty="0" err="1"/>
              <a:t>bv</a:t>
            </a:r>
            <a:r>
              <a:rPr lang="en-IE" dirty="0"/>
              <a:t>. </a:t>
            </a:r>
            <a:r>
              <a:rPr lang="en-IE" dirty="0" err="1"/>
              <a:t>PayInFunds</a:t>
            </a:r>
            <a:r>
              <a:rPr lang="en-IE" dirty="0"/>
              <a:t> &amp; Get Balance)</a:t>
            </a:r>
          </a:p>
          <a:p>
            <a:pPr marL="820737" lvl="1" indent="-342900">
              <a:buFont typeface="+mj-lt"/>
              <a:buAutoNum type="arabicPeriod"/>
            </a:pPr>
            <a:endParaRPr lang="en-IE" dirty="0"/>
          </a:p>
          <a:p>
            <a:pPr marL="820737" lvl="1" indent="-342900">
              <a:buNone/>
            </a:pPr>
            <a:r>
              <a:rPr lang="en-IE" dirty="0"/>
              <a:t>		=&gt; Parent </a:t>
            </a:r>
            <a:r>
              <a:rPr lang="en-IE" dirty="0" err="1"/>
              <a:t>klasse</a:t>
            </a:r>
            <a:r>
              <a:rPr lang="en-IE" dirty="0"/>
              <a:t> </a:t>
            </a:r>
          </a:p>
          <a:p>
            <a:pPr marL="820737" lvl="1" indent="-342900">
              <a:buFont typeface="+mj-lt"/>
              <a:buAutoNum type="arabicPeriod"/>
            </a:pPr>
            <a:endParaRPr lang="en-IE" dirty="0"/>
          </a:p>
          <a:p>
            <a:pPr marL="820737" lvl="1" indent="-342900">
              <a:buNone/>
            </a:pPr>
            <a:r>
              <a:rPr lang="en-IE" sz="2000" dirty="0">
                <a:ea typeface="+mn-ea"/>
                <a:cs typeface="+mn-cs"/>
              </a:rPr>
              <a:t>2. </a:t>
            </a:r>
            <a:r>
              <a:rPr lang="en-IE" dirty="0" err="1"/>
              <a:t>Gedrag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</a:t>
            </a:r>
            <a:r>
              <a:rPr lang="en-IE" dirty="0" err="1"/>
              <a:t>ieder</a:t>
            </a:r>
            <a:r>
              <a:rPr lang="en-IE" dirty="0"/>
              <a:t> type account op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eigen</a:t>
            </a:r>
            <a:r>
              <a:rPr lang="en-IE" dirty="0"/>
              <a:t>, </a:t>
            </a:r>
            <a:r>
              <a:rPr lang="en-IE" dirty="0" err="1"/>
              <a:t>specifieke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voorzien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type bank account. (</a:t>
            </a:r>
            <a:r>
              <a:rPr lang="en-IE" dirty="0" err="1"/>
              <a:t>bv</a:t>
            </a:r>
            <a:r>
              <a:rPr lang="en-IE" dirty="0"/>
              <a:t>; </a:t>
            </a:r>
            <a:r>
              <a:rPr lang="en-IE" dirty="0" err="1"/>
              <a:t>WithdrawFunds</a:t>
            </a:r>
            <a:r>
              <a:rPr lang="en-IE" dirty="0"/>
              <a:t>)</a:t>
            </a:r>
          </a:p>
          <a:p>
            <a:pPr marL="820737" lvl="1" indent="-342900">
              <a:buFont typeface="+mj-lt"/>
              <a:buAutoNum type="arabicPeriod"/>
            </a:pPr>
            <a:endParaRPr lang="en-IE" dirty="0"/>
          </a:p>
          <a:p>
            <a:pPr marL="820737" lvl="1" indent="-342900">
              <a:buNone/>
            </a:pPr>
            <a:r>
              <a:rPr lang="en-IE" dirty="0"/>
              <a:t>	=&gt; </a:t>
            </a:r>
            <a:r>
              <a:rPr lang="en-IE" dirty="0" err="1"/>
              <a:t>Abstracte</a:t>
            </a:r>
            <a:r>
              <a:rPr lang="en-IE" dirty="0"/>
              <a:t> </a:t>
            </a:r>
            <a:r>
              <a:rPr lang="en-IE" dirty="0" err="1"/>
              <a:t>klasse</a:t>
            </a:r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20419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20680"/>
          <a:stretch/>
        </p:blipFill>
        <p:spPr bwMode="auto">
          <a:xfrm>
            <a:off x="2280746" y="1523999"/>
            <a:ext cx="6315075" cy="5334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hoek 4"/>
          <p:cNvSpPr/>
          <p:nvPr/>
        </p:nvSpPr>
        <p:spPr bwMode="auto">
          <a:xfrm>
            <a:off x="5536442" y="1523999"/>
            <a:ext cx="1255594" cy="29115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r>
              <a:rPr lang="en-IE" dirty="0"/>
              <a:t> bank account</a:t>
            </a:r>
          </a:p>
        </p:txBody>
      </p:sp>
      <p:sp>
        <p:nvSpPr>
          <p:cNvPr id="7" name="Rechthoek 6"/>
          <p:cNvSpPr/>
          <p:nvPr/>
        </p:nvSpPr>
        <p:spPr bwMode="auto">
          <a:xfrm>
            <a:off x="2285671" y="1523999"/>
            <a:ext cx="7341805" cy="5113284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Abstract, Parent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PIJL-RECHTS 7"/>
          <p:cNvSpPr/>
          <p:nvPr/>
        </p:nvSpPr>
        <p:spPr bwMode="auto">
          <a:xfrm>
            <a:off x="1524001" y="2361063"/>
            <a:ext cx="756745" cy="1910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8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43492" y="1656036"/>
            <a:ext cx="629602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2264650" y="1523999"/>
            <a:ext cx="7341805" cy="3268718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Child,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klasse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PIJL-RECHTS 6"/>
          <p:cNvSpPr/>
          <p:nvPr/>
        </p:nvSpPr>
        <p:spPr bwMode="auto">
          <a:xfrm>
            <a:off x="1507905" y="3671248"/>
            <a:ext cx="756745" cy="19106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535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www.crazythemes.com/images/abstract-widescree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49993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989931" y="1075550"/>
            <a:ext cx="8212137" cy="4902200"/>
          </a:xfrm>
        </p:spPr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Je kan geen objecten (instanties) maken van abstracte klassen</a:t>
            </a: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>
              <a:buNone/>
            </a:pPr>
            <a:r>
              <a:rPr lang="nl-B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Iedere methode die abstract is ben je VERPLICHT om te </a:t>
            </a:r>
            <a:r>
              <a:rPr lang="nl-BE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overriden</a:t>
            </a:r>
            <a:r>
              <a:rPr lang="nl-B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/implementeren (i.t.t. virtual </a:t>
            </a:r>
            <a:r>
              <a:rPr lang="nl-BE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methods</a:t>
            </a:r>
            <a:r>
              <a:rPr lang="nl-BE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42" name="Picture 2" descr="Repeat all the words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9931" y="3998099"/>
            <a:ext cx="3810000" cy="323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96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Zie Scherp Scherper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62353-F7CD-46ED-8877-B27D0E33FCF8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System.Object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System.Object</a:t>
            </a:r>
            <a:r>
              <a:rPr lang="en-IE" dirty="0"/>
              <a:t> is de root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klassen</a:t>
            </a:r>
            <a:r>
              <a:rPr lang="en-IE" dirty="0"/>
              <a:t> in C#</a:t>
            </a:r>
          </a:p>
          <a:p>
            <a:pPr lvl="1"/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2796" y="3026168"/>
            <a:ext cx="5309669" cy="1003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elijk 6"/>
          <p:cNvSpPr/>
          <p:nvPr/>
        </p:nvSpPr>
        <p:spPr bwMode="auto">
          <a:xfrm>
            <a:off x="6372226" y="3219451"/>
            <a:ext cx="714375" cy="371475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65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890" y="3047759"/>
            <a:ext cx="3686409" cy="1086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kstvak 9"/>
          <p:cNvSpPr txBox="1"/>
          <p:nvPr/>
        </p:nvSpPr>
        <p:spPr>
          <a:xfrm>
            <a:off x="7258295" y="4134092"/>
            <a:ext cx="3448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Impliciete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declaratie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 compiler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zal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code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zoals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expliciete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declaratie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toevoegen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Tekstvak 10"/>
          <p:cNvSpPr txBox="1"/>
          <p:nvPr/>
        </p:nvSpPr>
        <p:spPr>
          <a:xfrm>
            <a:off x="1909068" y="4226425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Expliciete</a:t>
            </a: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I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declaratie</a:t>
            </a: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1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hail</a:t>
            </a:r>
            <a:r>
              <a:rPr lang="nl-BE" dirty="0"/>
              <a:t> </a:t>
            </a:r>
            <a:r>
              <a:rPr lang="nl-BE" dirty="0" err="1"/>
              <a:t>System.Object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040" y="1542566"/>
            <a:ext cx="8448782" cy="49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System.Object</a:t>
            </a:r>
            <a:r>
              <a:rPr lang="nl-BE" dirty="0"/>
              <a:t> class </a:t>
            </a:r>
            <a:r>
              <a:rPr lang="nl-BE" dirty="0" err="1"/>
              <a:t>methods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klassen hebben dus deze methoden, daar </a:t>
            </a:r>
            <a:r>
              <a:rPr lang="nl-BE" dirty="0" err="1"/>
              <a:t>System.Object</a:t>
            </a:r>
            <a:r>
              <a:rPr lang="nl-BE" dirty="0"/>
              <a:t> ze heeft: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412" y="2552700"/>
            <a:ext cx="7296276" cy="307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6488" y="-496887"/>
            <a:ext cx="243840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3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Virtual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BE" dirty="0" err="1"/>
              <a:t>System.Object</a:t>
            </a:r>
            <a:r>
              <a:rPr lang="nl-BE" dirty="0"/>
              <a:t> heeft deze </a:t>
            </a:r>
            <a:r>
              <a:rPr lang="nl-BE" b="1" u="sng" dirty="0"/>
              <a:t>virtual</a:t>
            </a:r>
            <a:r>
              <a:rPr lang="nl-BE" dirty="0"/>
              <a:t> gedeclareerd (enkel </a:t>
            </a:r>
            <a:r>
              <a:rPr lang="nl-BE" dirty="0" err="1"/>
              <a:t>GetType</a:t>
            </a:r>
            <a:r>
              <a:rPr lang="nl-BE" dirty="0"/>
              <a:t> niet)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Gevolg: we kunnen </a:t>
            </a:r>
            <a:r>
              <a:rPr lang="nl-BE" b="1" dirty="0" err="1"/>
              <a:t>mbv</a:t>
            </a:r>
            <a:r>
              <a:rPr lang="nl-BE" b="1" dirty="0"/>
              <a:t> </a:t>
            </a:r>
            <a:r>
              <a:rPr lang="nl-BE" b="1" dirty="0" err="1"/>
              <a:t>override</a:t>
            </a:r>
            <a:r>
              <a:rPr lang="nl-BE" b="1" dirty="0"/>
              <a:t> onze eigen implementatie invoegen.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00" y="2114711"/>
            <a:ext cx="7727169" cy="333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9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Think</a:t>
            </a:r>
            <a:r>
              <a:rPr lang="nl-BE" dirty="0"/>
              <a:t> </a:t>
            </a:r>
            <a:r>
              <a:rPr lang="nl-BE" dirty="0" err="1"/>
              <a:t>about</a:t>
            </a:r>
            <a:r>
              <a:rPr lang="nl-BE" dirty="0"/>
              <a:t> </a:t>
            </a:r>
            <a:r>
              <a:rPr lang="nl-BE" dirty="0" err="1"/>
              <a:t>it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963085" y="1328738"/>
            <a:ext cx="8571333" cy="4902200"/>
          </a:xfrm>
        </p:spPr>
        <p:txBody>
          <a:bodyPr/>
          <a:lstStyle/>
          <a:p>
            <a:endParaRPr lang="nl-BE" sz="1800" dirty="0"/>
          </a:p>
          <a:p>
            <a:r>
              <a:rPr lang="nl-BE" sz="1800" dirty="0"/>
              <a:t>Waarom zien we </a:t>
            </a:r>
            <a:r>
              <a:rPr lang="nl-BE" sz="1800" dirty="0" err="1"/>
              <a:t>MemberWiseClone</a:t>
            </a:r>
            <a:r>
              <a:rPr lang="nl-BE" sz="1800" dirty="0"/>
              <a:t> niet </a:t>
            </a:r>
            <a:r>
              <a:rPr lang="nl-BE" sz="1800" dirty="0" err="1"/>
              <a:t>mbv</a:t>
            </a:r>
            <a:r>
              <a:rPr lang="nl-BE" sz="1800" dirty="0"/>
              <a:t> </a:t>
            </a:r>
            <a:r>
              <a:rPr lang="nl-BE" sz="1800" dirty="0" err="1"/>
              <a:t>Intellisense</a:t>
            </a:r>
            <a:r>
              <a:rPr lang="nl-BE" sz="1800" dirty="0"/>
              <a:t>?</a:t>
            </a:r>
          </a:p>
          <a:p>
            <a:r>
              <a:rPr lang="nl-BE" sz="1800" dirty="0"/>
              <a:t>Waarom zien we </a:t>
            </a:r>
            <a:r>
              <a:rPr lang="nl-BE" sz="1800" dirty="0" err="1"/>
              <a:t>ReferenceEquals</a:t>
            </a:r>
            <a:r>
              <a:rPr lang="nl-BE" sz="1800" dirty="0"/>
              <a:t> niet? Hoe wel?</a:t>
            </a:r>
          </a:p>
          <a:p>
            <a:endParaRPr lang="nl-BE" sz="18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r>
              <a:rPr lang="nl-NL" noProof="0"/>
              <a:t>© ap| </a:t>
            </a:r>
            <a:fld id="{8A00CA90-1673-4C5D-B289-DA0BFE9501DF}" type="slidenum">
              <a:rPr lang="nl-NL" noProof="0" smtClean="0"/>
              <a:pPr lvl="0"/>
              <a:t>8</a:t>
            </a:fld>
            <a:endParaRPr lang="nl-NL" noProof="0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756" y="2941352"/>
            <a:ext cx="8376209" cy="3618930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E7D0EA40-AB27-4E8F-8655-A8C9F4A7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705" y="74612"/>
            <a:ext cx="3953521" cy="2301073"/>
          </a:xfrm>
          <a:prstGeom prst="rect">
            <a:avLst/>
          </a:prstGeom>
        </p:spPr>
      </p:pic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AACB4F6A-C30D-4012-9A93-1941D2180A86}"/>
              </a:ext>
            </a:extLst>
          </p:cNvPr>
          <p:cNvCxnSpPr>
            <a:stCxn id="13" idx="1"/>
          </p:cNvCxnSpPr>
          <p:nvPr/>
        </p:nvCxnSpPr>
        <p:spPr bwMode="auto">
          <a:xfrm flipH="1">
            <a:off x="7541231" y="1225149"/>
            <a:ext cx="777474" cy="3262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0459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0416BE-720F-4041-8F34-4988E6DE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GetType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8A57595-C0DC-4A01-AA1B-7E03B85D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Geeft type van huidige object terug: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Uitvoer steeds </a:t>
            </a:r>
            <a:r>
              <a:rPr lang="nl-BE" dirty="0" err="1"/>
              <a:t>Namespace+Type</a:t>
            </a:r>
            <a:r>
              <a:rPr lang="nl-BE" dirty="0"/>
              <a:t> object</a:t>
            </a:r>
          </a:p>
          <a:p>
            <a:endParaRPr lang="nl-BE" dirty="0"/>
          </a:p>
          <a:p>
            <a:r>
              <a:rPr lang="nl-BE" dirty="0"/>
              <a:t>Als bovenstaande code in project </a:t>
            </a:r>
            <a:r>
              <a:rPr lang="nl-BE" dirty="0" err="1"/>
              <a:t>StudentMgr</a:t>
            </a:r>
            <a:r>
              <a:rPr lang="nl-BE" dirty="0"/>
              <a:t> staat dan verschijnt er op scherm:</a:t>
            </a:r>
          </a:p>
          <a:p>
            <a:pPr lvl="2"/>
            <a:r>
              <a:rPr lang="nl-BE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StudentMgr.Student</a:t>
            </a:r>
            <a:endParaRPr lang="nl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D08585-5A72-4AD0-800B-D1CA7A19E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6AF7A046-1249-49A9-A872-B8B212B90A25}"/>
              </a:ext>
            </a:extLst>
          </p:cNvPr>
          <p:cNvSpPr/>
          <p:nvPr/>
        </p:nvSpPr>
        <p:spPr>
          <a:xfrm>
            <a:off x="3048000" y="255616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stud1= new </a:t>
            </a:r>
            <a:r>
              <a:rPr lang="nl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</a:t>
            </a:r>
            <a:r>
              <a:rPr lang="nl-BE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WriteLine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(stud1.</a:t>
            </a:r>
            <a:r>
              <a:rPr lang="nl-BE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559135739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778</Words>
  <Application>Microsoft Office PowerPoint</Application>
  <PresentationFormat>Breedbeeld</PresentationFormat>
  <Paragraphs>198</Paragraphs>
  <Slides>39</Slides>
  <Notes>3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39</vt:i4>
      </vt:variant>
    </vt:vector>
  </HeadingPairs>
  <TitlesOfParts>
    <vt:vector size="49" baseType="lpstr">
      <vt:lpstr>Agency FB</vt:lpstr>
      <vt:lpstr>Algerian</vt:lpstr>
      <vt:lpstr>Archivo Narrow</vt:lpstr>
      <vt:lpstr>Arial</vt:lpstr>
      <vt:lpstr>Blogger Sans</vt:lpstr>
      <vt:lpstr>Bodoni MT</vt:lpstr>
      <vt:lpstr>Calibri</vt:lpstr>
      <vt:lpstr>Courier New</vt:lpstr>
      <vt:lpstr>Times New Roman</vt:lpstr>
      <vt:lpstr>ziescherper</vt:lpstr>
      <vt:lpstr>PowerPoint-presentatie</vt:lpstr>
      <vt:lpstr>Or for our non-Darwinist friends:</vt:lpstr>
      <vt:lpstr>1. System.object</vt:lpstr>
      <vt:lpstr>System.Object</vt:lpstr>
      <vt:lpstr>All hail System.Object</vt:lpstr>
      <vt:lpstr>System.Object class methods</vt:lpstr>
      <vt:lpstr>Virtual</vt:lpstr>
      <vt:lpstr>Think about it</vt:lpstr>
      <vt:lpstr>GetType</vt:lpstr>
      <vt:lpstr>ToString()</vt:lpstr>
      <vt:lpstr>ToString()</vt:lpstr>
      <vt:lpstr>Probleem met ToString()</vt:lpstr>
      <vt:lpstr>Oplossing</vt:lpstr>
      <vt:lpstr>Voorbeeld</vt:lpstr>
      <vt:lpstr>Voorbeeld</vt:lpstr>
      <vt:lpstr>base.ToString()</vt:lpstr>
      <vt:lpstr>ToPrint Etiquette</vt:lpstr>
      <vt:lpstr>Ook handig in debugging</vt:lpstr>
      <vt:lpstr>Objecten vergelijken?</vt:lpstr>
      <vt:lpstr>Gelijkheid van objecten testen</vt:lpstr>
      <vt:lpstr>Equals methode</vt:lpstr>
      <vt:lpstr>Programmers….</vt:lpstr>
      <vt:lpstr>2.Abstract</vt:lpstr>
      <vt:lpstr>Abstract Classes</vt:lpstr>
      <vt:lpstr>Abstract</vt:lpstr>
      <vt:lpstr>Abstracte klassen </vt:lpstr>
      <vt:lpstr>Abstract syntax</vt:lpstr>
      <vt:lpstr>PowerPoint-presentatie</vt:lpstr>
      <vt:lpstr>Abstract methods en fields</vt:lpstr>
      <vt:lpstr>AA: Abstract afspraak</vt:lpstr>
      <vt:lpstr>Classe hierarchie: top is vaak abstract</vt:lpstr>
      <vt:lpstr>Voorbeeld</vt:lpstr>
      <vt:lpstr>Voorbeeld</vt:lpstr>
      <vt:lpstr>Output?</vt:lpstr>
      <vt:lpstr>Bank Case</vt:lpstr>
      <vt:lpstr>Voorbeeld bank account</vt:lpstr>
      <vt:lpstr>PowerPoint-presentatie</vt:lpstr>
      <vt:lpstr>PowerPoint-presentatie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13</cp:revision>
  <dcterms:created xsi:type="dcterms:W3CDTF">2019-03-25T10:07:26Z</dcterms:created>
  <dcterms:modified xsi:type="dcterms:W3CDTF">2023-05-16T08:04:07Z</dcterms:modified>
</cp:coreProperties>
</file>