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2"/>
  </p:notesMasterIdLst>
  <p:sldIdLst>
    <p:sldId id="2064" r:id="rId2"/>
    <p:sldId id="1843" r:id="rId3"/>
    <p:sldId id="1844" r:id="rId4"/>
    <p:sldId id="2051" r:id="rId5"/>
    <p:sldId id="2052" r:id="rId6"/>
    <p:sldId id="1845" r:id="rId7"/>
    <p:sldId id="1846" r:id="rId8"/>
    <p:sldId id="1847" r:id="rId9"/>
    <p:sldId id="2055" r:id="rId10"/>
    <p:sldId id="2053" r:id="rId11"/>
    <p:sldId id="2054" r:id="rId12"/>
    <p:sldId id="2056" r:id="rId13"/>
    <p:sldId id="2065" r:id="rId14"/>
    <p:sldId id="2061" r:id="rId15"/>
    <p:sldId id="2057" r:id="rId16"/>
    <p:sldId id="2058" r:id="rId17"/>
    <p:sldId id="2060" r:id="rId18"/>
    <p:sldId id="2059" r:id="rId19"/>
    <p:sldId id="2063" r:id="rId20"/>
    <p:sldId id="330" r:id="rId21"/>
  </p:sldIdLst>
  <p:sldSz cx="12192000" cy="6858000"/>
  <p:notesSz cx="6858000" cy="9144000"/>
  <p:embeddedFontLst>
    <p:embeddedFont>
      <p:font typeface="Archivo Narrow" pitchFamily="2" charset="0"/>
      <p:regular r:id="rId23"/>
      <p:bold r:id="rId24"/>
      <p:italic r:id="rId25"/>
    </p:embeddedFont>
    <p:embeddedFont>
      <p:font typeface="Blogger Sans" panose="02000506030000020004" pitchFamily="50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4"/>
            <p14:sldId id="1843"/>
            <p14:sldId id="1844"/>
            <p14:sldId id="2051"/>
            <p14:sldId id="2052"/>
            <p14:sldId id="1845"/>
            <p14:sldId id="1846"/>
            <p14:sldId id="1847"/>
            <p14:sldId id="2055"/>
            <p14:sldId id="2053"/>
            <p14:sldId id="2054"/>
            <p14:sldId id="2056"/>
            <p14:sldId id="2065"/>
            <p14:sldId id="2061"/>
            <p14:sldId id="2057"/>
            <p14:sldId id="2058"/>
            <p14:sldId id="2060"/>
            <p14:sldId id="2059"/>
            <p14:sldId id="2063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54AD8D-E58C-4C50-8AB3-AB8AF4E49779}" type="slidenum">
              <a:rPr 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5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30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1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262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187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8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2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2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538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7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3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83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5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449EF935-441A-4B5B-9280-182D0D0DE5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genmymodel.com/srujana92/card-gam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541393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28/diagrams.htm#G548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dams.gitbook.io/project/semester-2/all-in-projecten/1_mapmapk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Compositie en aggregatie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H15.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8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83A8C-34C7-48DE-9C20-0D709B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Kaartspel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BA1299-64FE-4907-8289-B5E461A5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28" y="1105581"/>
            <a:ext cx="10949516" cy="4902200"/>
          </a:xfrm>
        </p:spPr>
        <p:txBody>
          <a:bodyPr/>
          <a:lstStyle/>
          <a:p>
            <a:r>
              <a:rPr lang="nl-BE" dirty="0"/>
              <a:t>Zou je deze klassen kunnen maken? Zéér goede oefening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8988E-2089-4986-8B9B-D8F2001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7E779-F88E-4BF8-9D09-DC57F999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69" y="1479802"/>
            <a:ext cx="8435375" cy="499084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89E037A-D714-449F-BF35-5A3B7BF52DB1}"/>
              </a:ext>
            </a:extLst>
          </p:cNvPr>
          <p:cNvSpPr/>
          <p:nvPr/>
        </p:nvSpPr>
        <p:spPr>
          <a:xfrm>
            <a:off x="963085" y="6414056"/>
            <a:ext cx="6618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https://repository.genmymodel.com/srujana92/card-game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0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897D0-9F44-4634-BB87-38372B2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verder: Poker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9538AA0-E166-4444-90B0-584FAFC8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61" y="1300894"/>
            <a:ext cx="7196062" cy="539704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7903F-6195-4931-BAF8-43E0815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4C1C954-75BB-478C-8169-53C5F19B61C4}"/>
              </a:ext>
            </a:extLst>
          </p:cNvPr>
          <p:cNvSpPr/>
          <p:nvPr/>
        </p:nvSpPr>
        <p:spPr>
          <a:xfrm>
            <a:off x="683688" y="6332248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https://slideplayer.com/slide/5413932/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1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C1CB0-52D2-4101-B329-AE0C1D2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eentje om het af te leren</a:t>
            </a:r>
            <a:endParaRPr lang="en-GB" dirty="0"/>
          </a:p>
        </p:txBody>
      </p:sp>
      <p:pic>
        <p:nvPicPr>
          <p:cNvPr id="6" name="Tijdelijke aanduiding voor inhoud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86D416B-B5DF-4372-AC3D-B1596779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11" y="1302373"/>
            <a:ext cx="7541846" cy="490220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06C76D-10A4-4C30-82D8-31A158C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CBB9F09-0579-4A27-8494-07B11B63072A}"/>
              </a:ext>
            </a:extLst>
          </p:cNvPr>
          <p:cNvSpPr/>
          <p:nvPr/>
        </p:nvSpPr>
        <p:spPr>
          <a:xfrm>
            <a:off x="292100" y="6442342"/>
            <a:ext cx="9100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https://docs.oracle.com/cd/B28359_01/server.111/b28328/diagrams.htm#G5482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1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412F-BBF4-4B33-9582-BF60A683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Compositie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A00E94-F1BD-489C-B323-1BC348FB5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H15.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DD0C34-E5CF-43B1-B295-0E0AE74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19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9EC6-6EA5-4E22-8D85-3697553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nu compositie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96B256-DDD9-4C9C-9857-E35CDA8C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manieren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37674A-3C7C-422F-9F09-57835E7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6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6BD37-0AFD-4985-8885-C5A78EA2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1EE411-2442-4B29-BB96-B62574D2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601119"/>
            <a:ext cx="8763000" cy="28003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F6B4FC-DD86-472B-82C6-23E0813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74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AFB2-6027-4D6C-90A6-187A3931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D53146-AC4F-454B-AC2B-DC90AE55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7F584F-3CBE-4501-BAA3-5FCC616F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A2D002-2DF8-4E28-8ABB-F610A05F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7337"/>
            <a:ext cx="884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13874-D39B-4BCD-AD5B-546F5CFF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A1D22-7886-47EB-9A3F-D0787C70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0C1EC1-03B7-494D-9AE0-7E94B264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D88A6E-3138-4405-B623-880088C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7287"/>
            <a:ext cx="8839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DD1CD-9068-4D1B-8BBD-69443956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meerdere”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10F4ADF-ED86-4FA9-A3D8-95BC69937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880783"/>
            <a:ext cx="8858250" cy="40195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ED7D6-E0CC-4CC7-8E63-65774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837053D-1580-4F1E-94CE-87D1E0DA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922338"/>
            <a:ext cx="8743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62CE-8A60-4BF9-B353-D48169F1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met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B8EDE-FDC7-4A4F-9457-BB96CE0C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2195FA-1D93-4EFC-98D8-B5A73696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7F5E8A-7408-4A62-A7A9-3E012676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957387"/>
            <a:ext cx="9229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Compositie</a:t>
            </a:r>
            <a:endParaRPr 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099457" y="1224644"/>
            <a:ext cx="9731829" cy="4572000"/>
          </a:xfrm>
        </p:spPr>
        <p:txBody>
          <a:bodyPr/>
          <a:lstStyle/>
          <a:p>
            <a:pPr eaLnBrk="1" hangingPunct="1"/>
            <a:endParaRPr lang="en-US" sz="4400" dirty="0"/>
          </a:p>
          <a:p>
            <a:pPr eaLnBrk="1" hangingPunct="1"/>
            <a:endParaRPr lang="en-US" sz="4400" dirty="0">
              <a:latin typeface="Courier New" pitchFamily="49" charset="0"/>
            </a:endParaRPr>
          </a:p>
          <a:p>
            <a:pPr eaLnBrk="1" hangingPunct="1"/>
            <a:endParaRPr lang="en-US" sz="4400" b="1" dirty="0"/>
          </a:p>
          <a:p>
            <a:pPr lvl="1" eaLnBrk="1" hangingPunct="1"/>
            <a:r>
              <a:rPr lang="en-US" sz="4000" dirty="0"/>
              <a:t>“Using an object within another object”</a:t>
            </a:r>
          </a:p>
          <a:p>
            <a:pPr lvl="1" eaLnBrk="1" hangingPunct="1"/>
            <a:r>
              <a:rPr lang="en-US" sz="4000" dirty="0"/>
              <a:t>Defines a </a:t>
            </a:r>
            <a:r>
              <a:rPr lang="en-US" sz="4000" b="1" dirty="0"/>
              <a:t>has-a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6273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 versus </a:t>
            </a:r>
            <a:r>
              <a:rPr lang="en-IE" dirty="0" err="1"/>
              <a:t>compositie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Compositie</a:t>
            </a:r>
            <a:r>
              <a:rPr lang="en-IE" dirty="0"/>
              <a:t> is het </a:t>
            </a:r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variabelen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r>
              <a:rPr lang="en-IE" dirty="0" err="1"/>
              <a:t>Compositie</a:t>
            </a:r>
            <a:r>
              <a:rPr lang="en-IE" dirty="0"/>
              <a:t> is </a:t>
            </a:r>
            <a:r>
              <a:rPr lang="en-IE" dirty="0" err="1"/>
              <a:t>tegenhanger</a:t>
            </a:r>
            <a:r>
              <a:rPr lang="en-IE" dirty="0"/>
              <a:t> van </a:t>
            </a:r>
            <a:r>
              <a:rPr lang="en-IE" dirty="0" err="1"/>
              <a:t>overerving</a:t>
            </a:r>
            <a:r>
              <a:rPr lang="en-IE" dirty="0"/>
              <a:t>:</a:t>
            </a:r>
          </a:p>
          <a:p>
            <a:endParaRPr lang="en-IE" dirty="0"/>
          </a:p>
          <a:p>
            <a:pPr lvl="1"/>
            <a:r>
              <a:rPr lang="en-IE" dirty="0" err="1"/>
              <a:t>Overerving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B”</a:t>
            </a:r>
          </a:p>
          <a:p>
            <a:pPr lvl="1"/>
            <a:r>
              <a:rPr lang="en-IE" dirty="0" err="1"/>
              <a:t>Compositie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 err="1"/>
              <a:t>heeft</a:t>
            </a:r>
            <a:r>
              <a:rPr lang="en-IE" b="1" dirty="0"/>
              <a:t>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/>
              <a:t>object van type B”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1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215-B01E-43B4-891C-0B369BE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</a:t>
            </a:r>
            <a:endParaRPr lang="en-GB" dirty="0"/>
          </a:p>
        </p:txBody>
      </p:sp>
      <p:pic>
        <p:nvPicPr>
          <p:cNvPr id="6" name="Tijdelijke aanduiding voor inhoud 5" descr="Afbeelding met klok&#10;&#10;Automatisch gegenereerde beschrijving">
            <a:extLst>
              <a:ext uri="{FF2B5EF4-FFF2-40B4-BE49-F238E27FC236}">
                <a16:creationId xmlns:a16="http://schemas.microsoft.com/office/drawing/2014/main" id="{19798FE0-5308-443A-8DBB-429ACD4F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72" y="3424864"/>
            <a:ext cx="5067006" cy="24248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766922-19BF-4A70-88D2-B28EDA8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2368F-3FDE-4674-960E-8CDDE102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45" y="1008332"/>
            <a:ext cx="7267635" cy="70616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D118B79-D03F-40F9-8E45-6F38FF3E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47" y="1905270"/>
            <a:ext cx="7399732" cy="7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D8B5-B33A-4B24-BBD8-1AAD7E8D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meerdere…”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17BA4AF-A650-4A89-8FB0-D9F71299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0" y="1776866"/>
            <a:ext cx="9482914" cy="384560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6AD2D3-0736-4BDC-B014-CB2428E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7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Compositievoorbeeld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67579" y="4406900"/>
            <a:ext cx="8212137" cy="4902200"/>
          </a:xfrm>
        </p:spPr>
        <p:txBody>
          <a:bodyPr/>
          <a:lstStyle/>
          <a:p>
            <a:r>
              <a:rPr lang="en-IE" dirty="0"/>
              <a:t>Auto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 </a:t>
            </a:r>
          </a:p>
          <a:p>
            <a:r>
              <a:rPr lang="en-IE" dirty="0" err="1"/>
              <a:t>Sportwagen</a:t>
            </a:r>
            <a:r>
              <a:rPr lang="en-IE" dirty="0"/>
              <a:t> IS </a:t>
            </a:r>
            <a:r>
              <a:rPr lang="en-IE" dirty="0" err="1"/>
              <a:t>een</a:t>
            </a:r>
            <a:r>
              <a:rPr lang="en-IE" dirty="0"/>
              <a:t> auto</a:t>
            </a:r>
          </a:p>
          <a:p>
            <a:r>
              <a:rPr lang="en-IE" dirty="0" err="1"/>
              <a:t>Sportwagen</a:t>
            </a:r>
            <a:r>
              <a:rPr lang="en-IE" dirty="0"/>
              <a:t>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bijgevolg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5460041" y="574159"/>
            <a:ext cx="4972050" cy="3669229"/>
            <a:chOff x="3755287" y="2732567"/>
            <a:chExt cx="4972050" cy="3669229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55287" y="2944221"/>
              <a:ext cx="4972050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kstvak 5"/>
            <p:cNvSpPr txBox="1"/>
            <p:nvPr/>
          </p:nvSpPr>
          <p:spPr>
            <a:xfrm>
              <a:off x="5380074" y="27325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compositie</a:t>
              </a:r>
              <a:endParaRPr lang="en-IE" dirty="0"/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4596809" y="451174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Overerving</a:t>
              </a:r>
              <a:endParaRPr lang="en-IE" dirty="0"/>
            </a:p>
          </p:txBody>
        </p:sp>
      </p:grp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79" y="1477040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4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6" y="694660"/>
            <a:ext cx="7629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840" y="4273625"/>
            <a:ext cx="33909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1E0D15A-DFB6-452C-8922-A95BAC8A0DBC}"/>
              </a:ext>
            </a:extLst>
          </p:cNvPr>
          <p:cNvSpPr/>
          <p:nvPr/>
        </p:nvSpPr>
        <p:spPr>
          <a:xfrm>
            <a:off x="100976" y="6452672"/>
            <a:ext cx="897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https://timdams.gitbook.io/project/semester-2/all-in-projecten/1_mapmapker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1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olanut.com/photo2/wallpaper1600x1200/vladstudio_duality_160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10110" y="2425350"/>
            <a:ext cx="4041073" cy="1795777"/>
          </a:xfrm>
        </p:spPr>
        <p:txBody>
          <a:bodyPr anchor="t"/>
          <a:lstStyle/>
          <a:p>
            <a:pPr marL="0" indent="0" algn="ctr">
              <a:buNone/>
            </a:pPr>
            <a:r>
              <a:rPr lang="nl-BE" sz="4400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Compositie</a:t>
            </a:r>
          </a:p>
          <a:p>
            <a:pPr marL="0" indent="0">
              <a:buNone/>
            </a:pPr>
            <a:r>
              <a:rPr lang="nl-BE" sz="4400" b="1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“HEEFT EEN”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776484" y="2425349"/>
            <a:ext cx="3338623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nl-BE" sz="4400" dirty="0">
                <a:solidFill>
                  <a:schemeClr val="bg1"/>
                </a:solidFill>
              </a:rPr>
              <a:t>Overerving </a:t>
            </a:r>
          </a:p>
          <a:p>
            <a:pPr algn="ctr"/>
            <a:r>
              <a:rPr lang="nl-BE" sz="4400" b="1" dirty="0">
                <a:solidFill>
                  <a:schemeClr val="bg1"/>
                </a:solidFill>
              </a:rPr>
              <a:t>“IS EEN”</a:t>
            </a:r>
            <a:endParaRPr lang="nl-B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DC7AD-574E-4A81-A213-BC628EF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info: </a:t>
            </a:r>
            <a:r>
              <a:rPr lang="nl-BE" dirty="0" err="1"/>
              <a:t>Agregatie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28BBC-72CA-438E-A0A2-53DD49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Lightweight</a:t>
            </a:r>
            <a:r>
              <a:rPr lang="nl-BE" dirty="0"/>
              <a:t>” compositie:</a:t>
            </a:r>
          </a:p>
          <a:p>
            <a:pPr lvl="1"/>
            <a:r>
              <a:rPr lang="nl-BE" dirty="0"/>
              <a:t>Bij compositie sterft het object indien hoofdobject sterft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agregatie</a:t>
            </a:r>
            <a:r>
              <a:rPr lang="nl-BE" dirty="0"/>
              <a:t> niet.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Compositie: “is </a:t>
            </a:r>
            <a:r>
              <a:rPr lang="nl-BE" dirty="0" err="1"/>
              <a:t>entirely</a:t>
            </a:r>
            <a:r>
              <a:rPr lang="nl-BE" dirty="0"/>
              <a:t> made of”  . 	Voorbeeld:   Boek &lt;= pagina’s</a:t>
            </a:r>
          </a:p>
          <a:p>
            <a:pPr lvl="1"/>
            <a:r>
              <a:rPr lang="nl-BE" dirty="0" err="1"/>
              <a:t>Agregatie</a:t>
            </a:r>
            <a:r>
              <a:rPr lang="nl-BE" dirty="0"/>
              <a:t>: “is part of”		Voorbeeld:   Deck &lt;= speelkaarten</a:t>
            </a:r>
          </a:p>
          <a:p>
            <a:pPr lvl="1"/>
            <a:endParaRPr lang="nl-BE" dirty="0"/>
          </a:p>
          <a:p>
            <a:r>
              <a:rPr lang="nl-BE" dirty="0"/>
              <a:t>Aangeduid met niet-volle ruit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89998-1820-46C0-9908-3B7143A1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53ECE32-6424-4CDC-9E97-7EB33A79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5"/>
          <a:stretch/>
        </p:blipFill>
        <p:spPr>
          <a:xfrm>
            <a:off x="6887936" y="4387963"/>
            <a:ext cx="5219700" cy="22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789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476</TotalTime>
  <Words>411</Words>
  <Application>Microsoft Office PowerPoint</Application>
  <PresentationFormat>Breedbeeld</PresentationFormat>
  <Paragraphs>82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Arial</vt:lpstr>
      <vt:lpstr>Blogger Sans</vt:lpstr>
      <vt:lpstr>Calibri</vt:lpstr>
      <vt:lpstr>Archivo Narrow</vt:lpstr>
      <vt:lpstr>Courier New</vt:lpstr>
      <vt:lpstr>Times New Roman</vt:lpstr>
      <vt:lpstr>ziescherper</vt:lpstr>
      <vt:lpstr>1. Compositie en aggregatie</vt:lpstr>
      <vt:lpstr>Compositie</vt:lpstr>
      <vt:lpstr>Overerving versus compositie</vt:lpstr>
      <vt:lpstr>UML</vt:lpstr>
      <vt:lpstr>“Heeft meerdere…”</vt:lpstr>
      <vt:lpstr>Compositievoorbeeld</vt:lpstr>
      <vt:lpstr>Voorbeeld</vt:lpstr>
      <vt:lpstr>PowerPoint-presentatie</vt:lpstr>
      <vt:lpstr>Ter info: Agregatie</vt:lpstr>
      <vt:lpstr>Kaartspel</vt:lpstr>
      <vt:lpstr>Stap verder: Poker</vt:lpstr>
      <vt:lpstr>Nog eentje om het af te leren</vt:lpstr>
      <vt:lpstr>2. Compositie in de praktijk</vt:lpstr>
      <vt:lpstr>Hoe nu compositie toepassen?</vt:lpstr>
      <vt:lpstr>Compositie in de praktijk</vt:lpstr>
      <vt:lpstr>Compositie in de praktijk</vt:lpstr>
      <vt:lpstr>PowerPoint-presentatie</vt:lpstr>
      <vt:lpstr>“Heeft meerdere”</vt:lpstr>
      <vt:lpstr>Voorbeeld met List&lt;&gt;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22</cp:revision>
  <dcterms:created xsi:type="dcterms:W3CDTF">2019-03-25T10:07:26Z</dcterms:created>
  <dcterms:modified xsi:type="dcterms:W3CDTF">2023-05-16T08:04:25Z</dcterms:modified>
</cp:coreProperties>
</file>