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notesMasterIdLst>
    <p:notesMasterId r:id="rId37"/>
  </p:notesMasterIdLst>
  <p:sldIdLst>
    <p:sldId id="2100" r:id="rId2"/>
    <p:sldId id="2099" r:id="rId3"/>
    <p:sldId id="2095" r:id="rId4"/>
    <p:sldId id="2080" r:id="rId5"/>
    <p:sldId id="2096" r:id="rId6"/>
    <p:sldId id="2074" r:id="rId7"/>
    <p:sldId id="2097" r:id="rId8"/>
    <p:sldId id="2098" r:id="rId9"/>
    <p:sldId id="2079" r:id="rId10"/>
    <p:sldId id="2102" r:id="rId11"/>
    <p:sldId id="2108" r:id="rId12"/>
    <p:sldId id="2109" r:id="rId13"/>
    <p:sldId id="2103" r:id="rId14"/>
    <p:sldId id="2104" r:id="rId15"/>
    <p:sldId id="2105" r:id="rId16"/>
    <p:sldId id="2106" r:id="rId17"/>
    <p:sldId id="2107" r:id="rId18"/>
    <p:sldId id="2101" r:id="rId19"/>
    <p:sldId id="2081" r:id="rId20"/>
    <p:sldId id="2082" r:id="rId21"/>
    <p:sldId id="2084" r:id="rId22"/>
    <p:sldId id="2083" r:id="rId23"/>
    <p:sldId id="2085" r:id="rId24"/>
    <p:sldId id="2086" r:id="rId25"/>
    <p:sldId id="2089" r:id="rId26"/>
    <p:sldId id="2087" r:id="rId27"/>
    <p:sldId id="2088" r:id="rId28"/>
    <p:sldId id="2090" r:id="rId29"/>
    <p:sldId id="2091" r:id="rId30"/>
    <p:sldId id="2110" r:id="rId31"/>
    <p:sldId id="2092" r:id="rId32"/>
    <p:sldId id="2093" r:id="rId33"/>
    <p:sldId id="2094" r:id="rId34"/>
    <p:sldId id="2111" r:id="rId35"/>
    <p:sldId id="330" r:id="rId36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 horzBarState="maximized">
    <p:restoredLeft sz="14997" autoAdjust="0"/>
    <p:restoredTop sz="94660"/>
  </p:normalViewPr>
  <p:slideViewPr>
    <p:cSldViewPr snapToGrid="0">
      <p:cViewPr varScale="1">
        <p:scale>
          <a:sx n="160" d="100"/>
          <a:sy n="160" d="100"/>
        </p:scale>
        <p:origin x="342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A6C808-A39E-4E81-BEAB-D2B293A1AF41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EBD88-490D-44A6-AED5-6EB865EC00BF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374694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1125" y="749300"/>
            <a:ext cx="6661150" cy="37480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322-8E38-42F3-9EA3-A4BE40FAAF71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6271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1125" y="749300"/>
            <a:ext cx="6661150" cy="37480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322-8E38-42F3-9EA3-A4BE40FAAF71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0053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1125" y="749300"/>
            <a:ext cx="6661150" cy="37480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322-8E38-42F3-9EA3-A4BE40FAAF71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35574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>
          <a:xfrm>
            <a:off x="111125" y="749300"/>
            <a:ext cx="6661150" cy="3748088"/>
          </a:xfrm>
        </p:spPr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29BF322-8E38-42F3-9EA3-A4BE40FAAF71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0397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44A03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endParaRPr lang="nl-NL" dirty="0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Afbeelding 9">
            <a:extLst>
              <a:ext uri="{FF2B5EF4-FFF2-40B4-BE49-F238E27FC236}">
                <a16:creationId xmlns:a16="http://schemas.microsoft.com/office/drawing/2014/main" id="{A28B49E7-9988-4ED1-8373-35F647B5035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7433" y="4659557"/>
            <a:ext cx="2531093" cy="14524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5147150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7BE05496-3B10-4A41-8C93-08BB49645C7C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287201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16F3D47-FFE9-479F-9037-FEF9EA7AD69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094156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08170143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509708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2523113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F8B896B4-E00B-4DE9-9035-90E8A04EE6C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9499919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CBA431D4-C4EA-4267-BBB6-C71DCDFCE14A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959064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B81F973-C481-4980-A0B7-87F0E9C3175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689064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1B713D80-EF8A-4A88-BBD7-6C507639B2E2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21904328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85DF2318-0576-4E4A-A8B4-7BF50C294295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958920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ap2008 | </a:t>
            </a:r>
            <a:fld id="{EEF52B10-FE16-474A-A3EE-A30968C8FBB4}" type="slidenum">
              <a:rPr lang="nl-NL" smtClean="0"/>
              <a:pPr>
                <a:defRPr/>
              </a:pPr>
              <a:t>‹nr.›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1532162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61A00B-007A-4326-8859-8C83DD4C6E5D}" type="datetimeFigureOut">
              <a:rPr lang="nl-BE" smtClean="0"/>
              <a:t>16/05/2023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nl-NL" dirty="0"/>
          </a:p>
        </p:txBody>
      </p:sp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Afbeelding 8">
            <a:extLst>
              <a:ext uri="{FF2B5EF4-FFF2-40B4-BE49-F238E27FC236}">
                <a16:creationId xmlns:a16="http://schemas.microsoft.com/office/drawing/2014/main" id="{ADEA6C63-59A4-49ED-A761-DE84E5378269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38852" y="5744"/>
            <a:ext cx="658715" cy="377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2975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agicTheGathering/mtg-sdk-dotnet" TargetMode="External"/><Relationship Id="rId2" Type="http://schemas.openxmlformats.org/officeDocument/2006/relationships/hyperlink" Target="https://magicthegathering.io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hyperlink" Target="https://mtg.gamepedia.com/Booster_pack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hyperlink" Target="https://www.dotnetperls.com/htmltextwriter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E4C710D-519C-486B-9888-760E55B4DD4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/>
              <a:t>X. Alles samen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E6ADBE99-10EF-4F43-A9D7-3220C06FF46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/>
              <a:t>H17. Interfaces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03066B7-512F-4060-AE5A-E52862D33C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nl-NL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Blogger Sans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336644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E61D1F-02CF-48A7-BD51-2B04A2EE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9373A74-BBA7-48D6-84C3-4B06EA9095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nl-BE" dirty="0" err="1"/>
              <a:t>API:Application</a:t>
            </a:r>
            <a:r>
              <a:rPr lang="nl-BE" dirty="0"/>
              <a:t> </a:t>
            </a:r>
            <a:r>
              <a:rPr lang="nl-BE" dirty="0" err="1"/>
              <a:t>programming</a:t>
            </a:r>
            <a:r>
              <a:rPr lang="nl-BE" dirty="0"/>
              <a:t> interface</a:t>
            </a:r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pPr marL="0" indent="0">
              <a:buNone/>
            </a:pPr>
            <a:endParaRPr lang="nl-BE" dirty="0"/>
          </a:p>
          <a:p>
            <a:r>
              <a:rPr lang="nl-BE" dirty="0"/>
              <a:t>.NET bibliotheek die praat met </a:t>
            </a:r>
            <a:r>
              <a:rPr lang="nl-BE" dirty="0">
                <a:hlinkClick r:id="rId2"/>
              </a:rPr>
              <a:t>https://magicthegathering.io/</a:t>
            </a:r>
            <a:r>
              <a:rPr lang="nl-BE" dirty="0"/>
              <a:t>  (</a:t>
            </a:r>
            <a:r>
              <a:rPr lang="nl-BE" dirty="0" err="1"/>
              <a:t>rate</a:t>
            </a:r>
            <a:r>
              <a:rPr lang="nl-BE" dirty="0"/>
              <a:t> </a:t>
            </a:r>
            <a:r>
              <a:rPr lang="nl-BE" dirty="0" err="1"/>
              <a:t>limited</a:t>
            </a:r>
            <a:r>
              <a:rPr lang="nl-BE" dirty="0"/>
              <a:t>!)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Broncode+ voorbeelden: </a:t>
            </a:r>
            <a:r>
              <a:rPr lang="nl-BE" dirty="0">
                <a:hlinkClick r:id="rId3"/>
              </a:rPr>
              <a:t>https://github.com/MagicTheGathering/mtg-sdk-dotnet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92C7B3E-A40F-48FE-80A8-5D54BF23F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10</a:t>
            </a:fld>
            <a:endParaRPr lang="nl-NL" dirty="0"/>
          </a:p>
        </p:txBody>
      </p:sp>
      <p:pic>
        <p:nvPicPr>
          <p:cNvPr id="1026" name="Picture 2" descr="Image result for api">
            <a:extLst>
              <a:ext uri="{FF2B5EF4-FFF2-40B4-BE49-F238E27FC236}">
                <a16:creationId xmlns:a16="http://schemas.microsoft.com/office/drawing/2014/main" id="{9EB04346-8BA9-496F-9DC9-D030A32709C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56983" y="1350313"/>
            <a:ext cx="2595196" cy="1972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112168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7CEF0BA-0252-4039-8D18-4957F7F8B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Magic The </a:t>
            </a:r>
            <a:r>
              <a:rPr lang="nl-BE" dirty="0" err="1"/>
              <a:t>Gathering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71D7C30-C9DD-4AB9-97D2-902555158B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Kaartspel</a:t>
            </a:r>
          </a:p>
          <a:p>
            <a:r>
              <a:rPr lang="nl-BE" dirty="0"/>
              <a:t>Meerdere edities:</a:t>
            </a:r>
          </a:p>
          <a:p>
            <a:pPr lvl="1"/>
            <a:r>
              <a:rPr lang="nl-BE" dirty="0"/>
              <a:t>Elke editie brengt nieuwe kaarten uit</a:t>
            </a:r>
          </a:p>
          <a:p>
            <a:r>
              <a:rPr lang="nl-BE" dirty="0">
                <a:hlinkClick r:id="rId2"/>
              </a:rPr>
              <a:t>Boosterpack</a:t>
            </a:r>
            <a:r>
              <a:rPr lang="nl-BE" dirty="0"/>
              <a:t>:</a:t>
            </a:r>
          </a:p>
          <a:p>
            <a:pPr lvl="1"/>
            <a:r>
              <a:rPr lang="nl-BE" dirty="0"/>
              <a:t>Pakje kaarten dat je in winkel koopt</a:t>
            </a:r>
          </a:p>
          <a:p>
            <a:pPr lvl="1"/>
            <a:r>
              <a:rPr lang="nl-BE" dirty="0"/>
              <a:t>Van bepaalde editie</a:t>
            </a:r>
          </a:p>
          <a:p>
            <a:pPr lvl="1"/>
            <a:r>
              <a:rPr lang="nl-BE" dirty="0"/>
              <a:t>Willekeurige soort kaarten (15)</a:t>
            </a:r>
          </a:p>
          <a:p>
            <a:pPr lvl="2"/>
            <a:r>
              <a:rPr lang="nl-BE" dirty="0"/>
              <a:t>Steeds 1 zeldzaam, </a:t>
            </a:r>
            <a:r>
              <a:rPr lang="nl-BE" dirty="0" err="1"/>
              <a:t>etc</a:t>
            </a:r>
            <a:r>
              <a:rPr lang="nl-BE" dirty="0"/>
              <a:t>,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6DBFA5-B3A0-44F8-A0DE-711C73381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11</a:t>
            </a:fld>
            <a:endParaRPr lang="nl-NL" dirty="0"/>
          </a:p>
        </p:txBody>
      </p:sp>
      <p:pic>
        <p:nvPicPr>
          <p:cNvPr id="3074" name="Picture 2" descr="https://c-7npsfqifvt0x24hbnfqfejbx2edvstfdeox2edpn.g00.gamepedia.com/g00/3_c-7nuh.hbnfqfejb.dpn_/c-7NPSFQIFVT0x24iuuqtx3ax2fx2fhbnfqfejb.dvstfdeo.dpnx2fnuhtbmwbujpo_hbnfqfejbx2fuivncx2f3x2f38x2f5FE_cpptufs.kqhx2f411qy-5FE_cpptufs.kqhx3fwfstjpox3d7g820dgb61093ec433g539c3396b09c3x26j21d.nbslx3djnbhf_$/$/$/$/$/$/$">
            <a:extLst>
              <a:ext uri="{FF2B5EF4-FFF2-40B4-BE49-F238E27FC236}">
                <a16:creationId xmlns:a16="http://schemas.microsoft.com/office/drawing/2014/main" id="{76FA421C-C7BA-4E6C-A463-B2F2095F1C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5043" y="1098550"/>
            <a:ext cx="2857500" cy="536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0500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D6B87E-1197-4B27-95D6-A537E3C42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Wat we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36A9C24-7088-4CBB-A628-82E76BEF6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3085" y="1328738"/>
            <a:ext cx="4822253" cy="4902200"/>
          </a:xfrm>
        </p:spPr>
        <p:txBody>
          <a:bodyPr/>
          <a:lstStyle/>
          <a:p>
            <a:r>
              <a:rPr lang="nl-BE" dirty="0"/>
              <a:t>Boosterpack-generator:</a:t>
            </a:r>
          </a:p>
          <a:p>
            <a:pPr lvl="1"/>
            <a:r>
              <a:rPr lang="nl-BE" dirty="0"/>
              <a:t>Gebruiker kiest van welke editie hij een ‘random’ boosterpack wilt maken.</a:t>
            </a:r>
          </a:p>
          <a:p>
            <a:pPr lvl="1"/>
            <a:r>
              <a:rPr lang="nl-BE" dirty="0"/>
              <a:t>Boosterpack inhoud wordt getoond</a:t>
            </a:r>
          </a:p>
          <a:p>
            <a:pPr lvl="1"/>
            <a:r>
              <a:rPr lang="nl-BE" dirty="0"/>
              <a:t>Gebruiker kan van kaart meer info opvragen, inclusief afbeelding van de kaart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BDF20F58-8ED5-42FA-8055-4FFF388CD8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12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93217A8B-9756-4024-81F0-4E449ADE4A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73262" y="1017399"/>
            <a:ext cx="6318738" cy="5643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3131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EE733CE-DCC3-4332-9416-C61F7C89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 aan project toevoegen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4A6A1B9-96FC-48FC-8BB2-FC1AEEC47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In project, rechterklikken op </a:t>
            </a:r>
            <a:r>
              <a:rPr lang="nl-BE" dirty="0" err="1"/>
              <a:t>References</a:t>
            </a:r>
            <a:r>
              <a:rPr lang="nl-BE" dirty="0"/>
              <a:t> -&gt;  Manage </a:t>
            </a:r>
            <a:r>
              <a:rPr lang="nl-BE" dirty="0" err="1"/>
              <a:t>Nuget</a:t>
            </a:r>
            <a:r>
              <a:rPr lang="nl-BE" dirty="0"/>
              <a:t> packages…</a:t>
            </a:r>
          </a:p>
          <a:p>
            <a:r>
              <a:rPr lang="nl-BE" dirty="0"/>
              <a:t>Klikken op Browse, zoeken naar “</a:t>
            </a:r>
            <a:r>
              <a:rPr lang="nl-BE" dirty="0" err="1"/>
              <a:t>mtg</a:t>
            </a:r>
            <a:r>
              <a:rPr lang="nl-BE" dirty="0"/>
              <a:t>”</a:t>
            </a:r>
          </a:p>
          <a:p>
            <a:r>
              <a:rPr lang="nl-BE" dirty="0" err="1"/>
              <a:t>MtgApiManager.Lib</a:t>
            </a:r>
            <a:r>
              <a:rPr lang="nl-BE" dirty="0"/>
              <a:t> installeren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74826C-BF10-4A5C-B2A8-D736023504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13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1EFE6C3E-B53E-4251-A1AA-EB194D8F92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005" y="3513137"/>
            <a:ext cx="5877871" cy="3208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26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B4AFAC-2BB9-4E86-AFC1-0C99B53E2A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API gebruiken: Lijst van sets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E73908B-51B8-4A66-B247-FA23CAB240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90C5314-A939-4917-895E-39F20C4280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14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D019C647-E9A4-4F16-8F45-CE63706DA6C5}"/>
              </a:ext>
            </a:extLst>
          </p:cNvPr>
          <p:cNvSpPr/>
          <p:nvPr/>
        </p:nvSpPr>
        <p:spPr>
          <a:xfrm>
            <a:off x="993164" y="145629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MtgApiManager.Lib.Service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16212958-B910-405E-A833-1D913FAE4D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949" y="2596294"/>
            <a:ext cx="6721599" cy="21867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1227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1E710-3C3B-4FC5-9FB6-72ECD3C94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Controleren op geldige </a:t>
            </a:r>
            <a:r>
              <a:rPr lang="nl-BE" dirty="0" err="1"/>
              <a:t>setcode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5EE2895-A1C1-495F-A2D9-C9F415FF0E9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B25EA33-631E-46F9-B643-085A8A7D9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15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A543F10-7972-450C-8347-E84647BEC6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60" y="1583715"/>
            <a:ext cx="10431301" cy="42005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2042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DB990E-C332-464A-A9E8-C4E0330D4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Boosterpack genereren</a:t>
            </a:r>
          </a:p>
        </p:txBody>
      </p:sp>
      <p:pic>
        <p:nvPicPr>
          <p:cNvPr id="5" name="Tijdelijke aanduiding voor inhoud 4">
            <a:extLst>
              <a:ext uri="{FF2B5EF4-FFF2-40B4-BE49-F238E27FC236}">
                <a16:creationId xmlns:a16="http://schemas.microsoft.com/office/drawing/2014/main" id="{156EC734-834F-450A-B3FA-BD14E31ED7A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30559" y="1627981"/>
            <a:ext cx="7834740" cy="3810671"/>
          </a:xfrm>
          <a:prstGeom prst="rect">
            <a:avLst/>
          </a:prstGeo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E932F5CA-6180-4168-9B73-6EF212183A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16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3280225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B4C8A0-58D1-4F1E-A42E-E22FED6B87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Kaart tonen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7CAAAE4E-D5A6-4639-810C-8931A5A7D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C4C474-CFF1-4A7C-86F4-9F8FBF146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17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2755067-E1B6-49F6-AAE4-FF21C20E63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43075" y="1615951"/>
            <a:ext cx="9354520" cy="3993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503290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0949" y="907256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nl-BE" dirty="0"/>
              <a:t>Case 3: HTML Generator</a:t>
            </a:r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70949" y="-667544"/>
            <a:ext cx="7772400" cy="1500187"/>
          </a:xfrm>
        </p:spPr>
        <p:txBody>
          <a:bodyPr/>
          <a:lstStyle/>
          <a:p>
            <a:r>
              <a:rPr lang="nl-BE" dirty="0"/>
              <a:t>Putting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3EE0FDFE-66BA-4B23-A2FE-B4A14666A091}" type="slidenum">
              <a:rPr lang="nl-NL" smtClean="0"/>
              <a:pPr>
                <a:defRPr/>
              </a:pPr>
              <a:t>18</a:t>
            </a:fld>
            <a:endParaRPr lang="nl-NL" dirty="0"/>
          </a:p>
        </p:txBody>
      </p:sp>
      <p:pic>
        <p:nvPicPr>
          <p:cNvPr id="3" name="Picture 2" descr="https://upload.wikimedia.org/wikipedia/commons/0/00/Escribano.jpg">
            <a:extLst>
              <a:ext uri="{FF2B5EF4-FFF2-40B4-BE49-F238E27FC236}">
                <a16:creationId xmlns:a16="http://schemas.microsoft.com/office/drawing/2014/main" id="{1227F322-EEDC-427A-A10E-0D094A2B6C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9988" y="2505243"/>
            <a:ext cx="5452024" cy="42162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1215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0E919-A589-452B-99E2-EC1ED11FB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Doel: HTML Generator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5C7A136-B4B4-47A0-81A9-0E9047B003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1242" y="1266288"/>
            <a:ext cx="10949516" cy="4902200"/>
          </a:xfrm>
        </p:spPr>
        <p:txBody>
          <a:bodyPr>
            <a:normAutofit fontScale="70000" lnSpcReduction="20000"/>
          </a:bodyPr>
          <a:lstStyle/>
          <a:p>
            <a:r>
              <a:rPr lang="nl-BE" dirty="0"/>
              <a:t>Code schrijven die van zichzelf html genereert, waarbij de tags objecten zijn:</a:t>
            </a:r>
          </a:p>
          <a:p>
            <a:endParaRPr lang="nl-BE" dirty="0"/>
          </a:p>
          <a:p>
            <a:r>
              <a:rPr lang="nl-BE" dirty="0"/>
              <a:t>Gewenste output: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sz="1400" dirty="0"/>
              <a:t>Disclaimer: Gebruik </a:t>
            </a:r>
            <a:r>
              <a:rPr lang="nl-BE" sz="1400" dirty="0" err="1"/>
              <a:t>HtmlTextWriter</a:t>
            </a:r>
            <a:r>
              <a:rPr lang="nl-BE" sz="1400" dirty="0"/>
              <a:t> als je ooit van plan bent vanuit C# code html te </a:t>
            </a:r>
            <a:r>
              <a:rPr lang="nl-BE" sz="1400" dirty="0" err="1"/>
              <a:t>maken.No</a:t>
            </a:r>
            <a:r>
              <a:rPr lang="nl-BE" sz="1400" dirty="0"/>
              <a:t> </a:t>
            </a:r>
            <a:r>
              <a:rPr lang="nl-BE" sz="1400" dirty="0" err="1"/>
              <a:t>need</a:t>
            </a:r>
            <a:r>
              <a:rPr lang="nl-BE" sz="1400" dirty="0"/>
              <a:t> </a:t>
            </a:r>
            <a:r>
              <a:rPr lang="nl-BE" sz="1400" dirty="0" err="1"/>
              <a:t>to</a:t>
            </a:r>
            <a:r>
              <a:rPr lang="nl-BE" sz="1400" dirty="0"/>
              <a:t> </a:t>
            </a:r>
            <a:r>
              <a:rPr lang="nl-BE" sz="1400" dirty="0" err="1"/>
              <a:t>reinvent</a:t>
            </a:r>
            <a:r>
              <a:rPr lang="nl-BE" sz="1400" dirty="0"/>
              <a:t> </a:t>
            </a:r>
            <a:r>
              <a:rPr lang="nl-BE" sz="1400" dirty="0" err="1"/>
              <a:t>the</a:t>
            </a:r>
            <a:r>
              <a:rPr lang="nl-BE" sz="1400" dirty="0"/>
              <a:t> </a:t>
            </a:r>
            <a:r>
              <a:rPr lang="nl-BE" sz="1400" dirty="0" err="1"/>
              <a:t>wheel</a:t>
            </a:r>
            <a:r>
              <a:rPr lang="nl-BE" sz="1400" dirty="0"/>
              <a:t> ;) </a:t>
            </a:r>
            <a:r>
              <a:rPr lang="nl-BE" sz="1400" dirty="0">
                <a:hlinkClick r:id="rId2"/>
              </a:rPr>
              <a:t>https://www.dotnetperls.com/htmltextwriter</a:t>
            </a:r>
            <a:r>
              <a:rPr lang="nl-BE" sz="1400" dirty="0"/>
              <a:t>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D6790C5-865E-41EC-9575-56E1A84B7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19</a:t>
            </a:fld>
            <a:endParaRPr lang="nl-NL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2925692-A266-4E31-95A8-8CBF52E8D3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2362" y="1617293"/>
            <a:ext cx="4569838" cy="397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5936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 descr="Image result for puzzle pieces">
            <a:extLst>
              <a:ext uri="{FF2B5EF4-FFF2-40B4-BE49-F238E27FC236}">
                <a16:creationId xmlns:a16="http://schemas.microsoft.com/office/drawing/2014/main" id="{177CE908-CC56-48F4-B6C9-0F89938A4C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843CFA35-CD1F-4614-B198-B2DDD6EF5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Putting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DC20AB46-0C08-4EBB-8291-6DBD5413C5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57C8C2B-3469-4544-804B-9639C9854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2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31665186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F958DE-AC33-4558-BFB2-5F55E7CBE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DOM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87D6BFF-F2A2-4889-941C-5A035C3357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HTML Tags hebben een </a:t>
            </a:r>
            <a:r>
              <a:rPr lang="nl-BE" dirty="0" err="1"/>
              <a:t>hierarchie</a:t>
            </a:r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D68F6E70-CC7F-4F64-9F3F-AD25BE0C1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20</a:t>
            </a:fld>
            <a:endParaRPr lang="nl-NL" dirty="0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558F5D3D-3DBA-4128-AFB9-0A729CD135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100" y="1635619"/>
            <a:ext cx="6419208" cy="5582829"/>
          </a:xfrm>
          <a:prstGeom prst="rect">
            <a:avLst/>
          </a:prstGeom>
        </p:spPr>
      </p:pic>
      <p:pic>
        <p:nvPicPr>
          <p:cNvPr id="9218" name="Picture 2" descr="HTML DOM Tree">
            <a:extLst>
              <a:ext uri="{FF2B5EF4-FFF2-40B4-BE49-F238E27FC236}">
                <a16:creationId xmlns:a16="http://schemas.microsoft.com/office/drawing/2014/main" id="{3B7DCCBB-7608-4710-938B-52068A39888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3071" y="2583947"/>
            <a:ext cx="5715000" cy="3686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285172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D4B6A49-1197-45AB-9408-48DBA8CD5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Hoe gaan we te werk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B4E75C8-4BF6-46E5-AC9C-D031DE1F43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We gaan eerst toelaten dat maximum 1 element(tag) in een ander element kan geplaatst worden. </a:t>
            </a:r>
          </a:p>
          <a:p>
            <a:r>
              <a:rPr lang="nl-BE" dirty="0"/>
              <a:t>In fase 2 gaan we dit uitbreiden zodat body bijvoorbeeld meer dan 1 element kan bevatten</a:t>
            </a:r>
          </a:p>
          <a:p>
            <a:endParaRPr lang="nl-BE" dirty="0"/>
          </a:p>
          <a:p>
            <a:r>
              <a:rPr lang="nl-BE" dirty="0"/>
              <a:t>Attributen is pro-oefening die je zelf kan proberen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9C29540-1EE8-4DC7-9AAC-0DA7FBA5C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21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7417211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7F1BA-7822-4C5D-800A-83741D56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HTML Element: basis van alles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F4D6F4-EF85-4CE3-8D1E-22561747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73D8B6-D4F0-4593-80A5-2BC02EF7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22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5B54DAC-4FCF-45DF-9643-8D47F6E6B5B3}"/>
              </a:ext>
            </a:extLst>
          </p:cNvPr>
          <p:cNvSpPr/>
          <p:nvPr/>
        </p:nvSpPr>
        <p:spPr>
          <a:xfrm>
            <a:off x="1099457" y="1754547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Tag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$"&lt;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{Tag}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ChildElement.GenerateHTML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$"&lt;/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{Tag}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HtmlElement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6" name="Bijschrift: lijn 5">
            <a:extLst>
              <a:ext uri="{FF2B5EF4-FFF2-40B4-BE49-F238E27FC236}">
                <a16:creationId xmlns:a16="http://schemas.microsoft.com/office/drawing/2014/main" id="{CC9C39D4-1D38-439F-8312-AC0307F296E7}"/>
              </a:ext>
            </a:extLst>
          </p:cNvPr>
          <p:cNvSpPr/>
          <p:nvPr/>
        </p:nvSpPr>
        <p:spPr bwMode="auto">
          <a:xfrm>
            <a:off x="8617527" y="6077527"/>
            <a:ext cx="1930400" cy="393123"/>
          </a:xfrm>
          <a:prstGeom prst="borderCallout1">
            <a:avLst>
              <a:gd name="adj1" fmla="val 18750"/>
              <a:gd name="adj2" fmla="val -8333"/>
              <a:gd name="adj3" fmla="val -164062"/>
              <a:gd name="adj4" fmla="val -194185"/>
            </a:avLst>
          </a:prstGeom>
          <a:solidFill>
            <a:srgbClr val="92D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nl-BE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Compositie</a:t>
            </a:r>
          </a:p>
        </p:txBody>
      </p:sp>
    </p:spTree>
    <p:extLst>
      <p:ext uri="{BB962C8B-B14F-4D97-AF65-F5344CB8AC3E}">
        <p14:creationId xmlns:p14="http://schemas.microsoft.com/office/powerpoint/2010/main" val="378584812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DF7F1BA-7822-4C5D-800A-83741D569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Ons eerste element: HTML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8F4D6F4-EF85-4CE3-8D1E-2256174728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HTML-tag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Test in </a:t>
            </a:r>
            <a:r>
              <a:rPr lang="nl-BE" dirty="0" err="1"/>
              <a:t>main</a:t>
            </a:r>
            <a:r>
              <a:rPr lang="nl-BE" dirty="0"/>
              <a:t>: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A273D8B6-D4F0-4593-80A5-2BC02EF7B5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23</a:t>
            </a:fld>
            <a:endParaRPr lang="nl-NL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399325FD-36CE-4FAD-B883-BE6405133F22}"/>
              </a:ext>
            </a:extLst>
          </p:cNvPr>
          <p:cNvSpPr/>
          <p:nvPr/>
        </p:nvSpPr>
        <p:spPr>
          <a:xfrm>
            <a:off x="2318658" y="1925322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sv-S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 Tag =&gt; </a:t>
            </a:r>
            <a:r>
              <a:rPr lang="sv-SE" dirty="0">
                <a:solidFill>
                  <a:srgbClr val="A31515"/>
                </a:solidFill>
                <a:latin typeface="Consolas" panose="020B0609020204030204" pitchFamily="49" charset="0"/>
              </a:rPr>
              <a:t>"HTML"</a:t>
            </a:r>
            <a:r>
              <a:rPr lang="sv-S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7DFB7101-9A63-4CE2-9B0D-8BEFF2678D5F}"/>
              </a:ext>
            </a:extLst>
          </p:cNvPr>
          <p:cNvSpPr/>
          <p:nvPr/>
        </p:nvSpPr>
        <p:spPr>
          <a:xfrm>
            <a:off x="2803071" y="4491335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HTML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HTML();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main.GenerateHTML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  <a:endParaRPr lang="nl-BE" dirty="0"/>
          </a:p>
        </p:txBody>
      </p:sp>
      <p:pic>
        <p:nvPicPr>
          <p:cNvPr id="10" name="Afbeelding 9">
            <a:extLst>
              <a:ext uri="{FF2B5EF4-FFF2-40B4-BE49-F238E27FC236}">
                <a16:creationId xmlns:a16="http://schemas.microsoft.com/office/drawing/2014/main" id="{472A7462-DD93-4ECA-9B88-1515532398B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1" t="-538" r="-602" b="86550"/>
          <a:stretch/>
        </p:blipFill>
        <p:spPr>
          <a:xfrm>
            <a:off x="5249544" y="5585525"/>
            <a:ext cx="6330227" cy="9592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0092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DDA6C8-111C-465B-B058-DA8BA32E1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Ons tweede element: Body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A9D5FE9-F2DE-41F3-8EBE-F78EF0C50F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En we zijn vertrokken: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Test: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755694A-F241-49E8-948F-745C8E6461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24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8205FDA-E520-4127-8102-09FB93ECDB1A}"/>
              </a:ext>
            </a:extLst>
          </p:cNvPr>
          <p:cNvSpPr/>
          <p:nvPr/>
        </p:nvSpPr>
        <p:spPr>
          <a:xfrm>
            <a:off x="2971513" y="2223873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Tag =&gt;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"Body"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01F4C47B-7634-4D76-A28E-4F2C2CD62AE4}"/>
              </a:ext>
            </a:extLst>
          </p:cNvPr>
          <p:cNvSpPr/>
          <p:nvPr/>
        </p:nvSpPr>
        <p:spPr>
          <a:xfrm>
            <a:off x="2139043" y="3822450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HTML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HTML();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Body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body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Body();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main.ChildElement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body;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main.GenerateHTML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 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72428068-FC47-4745-8B00-AB360A5EF7A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5159"/>
          <a:stretch/>
        </p:blipFill>
        <p:spPr>
          <a:xfrm>
            <a:off x="4642757" y="5722031"/>
            <a:ext cx="6292312" cy="10178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9354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D10769-40A7-4C72-907F-1021112130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 en Br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113B7FD-A46E-4E5B-B081-C66C082416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6E5AF00-3901-4E53-ACE6-FAE2B6FBE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25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090040F-C895-4440-880B-E3729B65C2F9}"/>
              </a:ext>
            </a:extLst>
          </p:cNvPr>
          <p:cNvSpPr/>
          <p:nvPr/>
        </p:nvSpPr>
        <p:spPr>
          <a:xfrm>
            <a:off x="1660071" y="2136339"/>
            <a:ext cx="7483929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P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Tag =&gt;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"P"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Break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Tag =&gt;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"Br"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0501521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AF15234-7FA6-4D37-B066-907297D211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Onbestaand element: </a:t>
            </a:r>
            <a:r>
              <a:rPr lang="nl-BE" dirty="0" err="1"/>
              <a:t>Text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CBBF4114-45AE-4D7F-B36C-24C3E48A15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Nodig om te voorkomen dat ook rond tekst tags worden gezet: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160C0E0F-CA10-4F2B-B0F8-BAB549C215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26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703D3E0-FCBD-4ABF-811D-7034935E4DFB}"/>
              </a:ext>
            </a:extLst>
          </p:cNvPr>
          <p:cNvSpPr/>
          <p:nvPr/>
        </p:nvSpPr>
        <p:spPr>
          <a:xfrm>
            <a:off x="2692495" y="2226969"/>
            <a:ext cx="6096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Tag =&gt;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8887721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05513E-BB1A-4BB8-96B1-7474F6635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Header: Gebruikt </a:t>
            </a:r>
            <a:r>
              <a:rPr lang="nl-BE" dirty="0" err="1"/>
              <a:t>Text</a:t>
            </a:r>
            <a:r>
              <a:rPr lang="nl-BE" dirty="0"/>
              <a:t>-klasse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BF2ED280-6009-4599-82CE-71480741E2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7B57514-15A7-4FCF-8C6D-3F22502B6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27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8162A7F3-A3C7-41D8-800E-DF59CCFBA7BF}"/>
              </a:ext>
            </a:extLst>
          </p:cNvPr>
          <p:cNvSpPr/>
          <p:nvPr/>
        </p:nvSpPr>
        <p:spPr>
          <a:xfrm>
            <a:off x="1986643" y="1982684"/>
            <a:ext cx="9661071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Header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Header(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title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Tag =&gt;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88251614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3DE633-2C67-4FB3-8866-EA9EAEC8B1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In actie 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965E079-686B-4C3B-BE7A-1EE71A6F0B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339C2E3-ED11-4D0E-BF6E-C30832B56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28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040DE889-AECF-4DB5-A7BB-EAB0E9861F41}"/>
              </a:ext>
            </a:extLst>
          </p:cNvPr>
          <p:cNvSpPr/>
          <p:nvPr/>
        </p:nvSpPr>
        <p:spPr>
          <a:xfrm>
            <a:off x="1420586" y="2025512"/>
            <a:ext cx="9933214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Body body =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Body();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Header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Header(</a:t>
            </a:r>
            <a:r>
              <a:rPr lang="en-US" dirty="0">
                <a:solidFill>
                  <a:srgbClr val="A31515"/>
                </a:solidFill>
                <a:latin typeface="Consolas" panose="020B0609020204030204" pitchFamily="49" charset="0"/>
              </a:rPr>
              <a:t>"HET WERKT!"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, 2);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main.ChildElement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body;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body.ChildElement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header;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main.GenerateHTML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 ;</a:t>
            </a:r>
            <a:endParaRPr lang="nl-BE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BD5D9C74-2CCE-4D30-A67F-E8BB547665F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9206"/>
          <a:stretch/>
        </p:blipFill>
        <p:spPr>
          <a:xfrm>
            <a:off x="3886016" y="4476612"/>
            <a:ext cx="6292312" cy="14260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0028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848D5A-C25F-426A-B12C-26424E3C7F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 nu naar de browser!	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2D1654F-6FD4-413B-B326-E92AD2A27F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94EE4F5-8620-4292-8917-5CC8200DC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29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3643A52-569D-4908-9A57-16A7A27FB761}"/>
              </a:ext>
            </a:extLst>
          </p:cNvPr>
          <p:cNvSpPr/>
          <p:nvPr/>
        </p:nvSpPr>
        <p:spPr>
          <a:xfrm>
            <a:off x="1431472" y="3245508"/>
            <a:ext cx="10194471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System.IO.Path.GetTempPath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\\test.html"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main.GenerateHTML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Process.Start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6DBF4D1A-EE85-43FD-8C3A-3A4374D2F376}"/>
              </a:ext>
            </a:extLst>
          </p:cNvPr>
          <p:cNvSpPr/>
          <p:nvPr/>
        </p:nvSpPr>
        <p:spPr>
          <a:xfrm>
            <a:off x="1431472" y="1630222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System.Diagnostics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System.IO;</a:t>
            </a:r>
            <a:endParaRPr lang="nl-BE" dirty="0"/>
          </a:p>
        </p:txBody>
      </p:sp>
      <p:pic>
        <p:nvPicPr>
          <p:cNvPr id="7" name="Afbeelding 6">
            <a:extLst>
              <a:ext uri="{FF2B5EF4-FFF2-40B4-BE49-F238E27FC236}">
                <a16:creationId xmlns:a16="http://schemas.microsoft.com/office/drawing/2014/main" id="{39E582F7-F40B-4BDF-ACF6-FEC76C18FD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06364" y="4774066"/>
            <a:ext cx="517143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360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E6FE491-E885-44F3-AF15-4E1BD54E2F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Putting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35670B58-C89E-4283-98FF-551A2F5F2C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3 cases komende 2 lessen:</a:t>
            </a:r>
          </a:p>
          <a:p>
            <a:pPr lvl="1"/>
            <a:r>
              <a:rPr lang="nl-BE" dirty="0"/>
              <a:t>Fuif-simulator: compositie en is/as</a:t>
            </a:r>
          </a:p>
          <a:p>
            <a:pPr lvl="1"/>
            <a:r>
              <a:rPr lang="nl-BE" dirty="0"/>
              <a:t>Magic The </a:t>
            </a:r>
            <a:r>
              <a:rPr lang="nl-BE" dirty="0" err="1"/>
              <a:t>Gathering</a:t>
            </a:r>
            <a:r>
              <a:rPr lang="nl-BE" dirty="0"/>
              <a:t> API: bestaande klassen</a:t>
            </a:r>
          </a:p>
          <a:p>
            <a:pPr lvl="1"/>
            <a:r>
              <a:rPr lang="nl-BE" dirty="0" err="1"/>
              <a:t>HtmlGenerator</a:t>
            </a:r>
            <a:r>
              <a:rPr lang="nl-BE" dirty="0"/>
              <a:t>: abstract, virtual/</a:t>
            </a:r>
            <a:r>
              <a:rPr lang="nl-BE" dirty="0" err="1"/>
              <a:t>override</a:t>
            </a:r>
            <a:endParaRPr lang="nl-BE" dirty="0"/>
          </a:p>
          <a:p>
            <a:pPr lvl="1"/>
            <a:r>
              <a:rPr lang="nl-BE" dirty="0"/>
              <a:t>Star Wars </a:t>
            </a:r>
            <a:r>
              <a:rPr lang="nl-BE" dirty="0" err="1"/>
              <a:t>fighter</a:t>
            </a:r>
            <a:r>
              <a:rPr lang="nl-BE" dirty="0"/>
              <a:t>: alles + “van console naar </a:t>
            </a:r>
            <a:r>
              <a:rPr lang="nl-BE" dirty="0" err="1"/>
              <a:t>wpf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OO Game: alles + “van console naar </a:t>
            </a:r>
            <a:r>
              <a:rPr lang="nl-BE" dirty="0" err="1"/>
              <a:t>wpf</a:t>
            </a:r>
            <a:r>
              <a:rPr lang="nl-BE" dirty="0"/>
              <a:t>”</a:t>
            </a:r>
          </a:p>
          <a:p>
            <a:pPr lvl="1"/>
            <a:r>
              <a:rPr lang="nl-BE" dirty="0"/>
              <a:t>.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925262E-B3AF-4D98-B817-D28C326D3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</a:t>
            </a:fld>
            <a:endParaRPr lang="nl-NL" dirty="0"/>
          </a:p>
        </p:txBody>
      </p:sp>
      <p:pic>
        <p:nvPicPr>
          <p:cNvPr id="10242" name="Picture 2" descr="Image result for examples">
            <a:extLst>
              <a:ext uri="{FF2B5EF4-FFF2-40B4-BE49-F238E27FC236}">
                <a16:creationId xmlns:a16="http://schemas.microsoft.com/office/drawing/2014/main" id="{2B299415-D2CE-4D02-B6D1-9C0956D4767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4160" y="4363340"/>
            <a:ext cx="5914643" cy="2129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140020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3916AB-2B33-4914-9FEA-5D4F7BF0B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2: Meerdere elementen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F081EB-9AC7-4B3A-AFCD-20E6666A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96456"/>
            <a:ext cx="10515600" cy="4351338"/>
          </a:xfrm>
        </p:spPr>
        <p:txBody>
          <a:bodyPr/>
          <a:lstStyle/>
          <a:p>
            <a:r>
              <a:rPr lang="nl-BE" dirty="0" err="1"/>
              <a:t>HtmlElement</a:t>
            </a:r>
            <a:r>
              <a:rPr lang="nl-BE" dirty="0"/>
              <a:t> kan momenteel maar 1 </a:t>
            </a:r>
            <a:r>
              <a:rPr lang="nl-BE" dirty="0" err="1"/>
              <a:t>child</a:t>
            </a:r>
            <a:r>
              <a:rPr lang="nl-BE" dirty="0"/>
              <a:t> hebben: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C911246-AEEC-4CDD-B173-B84BAC17C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30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9F772625-9DF4-41BE-AF31-EEF8E446D9E1}"/>
              </a:ext>
            </a:extLst>
          </p:cNvPr>
          <p:cNvSpPr/>
          <p:nvPr/>
        </p:nvSpPr>
        <p:spPr>
          <a:xfrm>
            <a:off x="1105472" y="1742515"/>
            <a:ext cx="90678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Tag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$"&lt;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{Tag}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null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ChildElement.GenerateHTML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$"&lt;/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{Tag}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2B91AF"/>
                </a:solidFill>
                <a:latin typeface="Consolas" panose="020B0609020204030204" pitchFamily="49" charset="0"/>
              </a:rPr>
              <a:t>HtmlElement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F9E685AB-B1A6-4191-879A-FA41BCD5D4CC}"/>
              </a:ext>
            </a:extLst>
          </p:cNvPr>
          <p:cNvSpPr/>
          <p:nvPr/>
        </p:nvSpPr>
        <p:spPr bwMode="auto">
          <a:xfrm>
            <a:off x="1927331" y="5061377"/>
            <a:ext cx="9662532" cy="367990"/>
          </a:xfrm>
          <a:prstGeom prst="rect">
            <a:avLst/>
          </a:prstGeom>
          <a:solidFill>
            <a:srgbClr val="A5300F">
              <a:alpha val="2117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52905CEF-9CB6-4145-8C8F-B6395CAFAEF0}"/>
              </a:ext>
            </a:extLst>
          </p:cNvPr>
          <p:cNvSpPr/>
          <p:nvPr/>
        </p:nvSpPr>
        <p:spPr bwMode="auto">
          <a:xfrm>
            <a:off x="2250069" y="3422626"/>
            <a:ext cx="9662532" cy="367990"/>
          </a:xfrm>
          <a:prstGeom prst="rect">
            <a:avLst/>
          </a:prstGeom>
          <a:solidFill>
            <a:srgbClr val="A5300F">
              <a:alpha val="2117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43025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86F15C6-CA6A-47BD-AE50-BBD55572F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Fase 2: Oplossing met List&lt;</a:t>
            </a:r>
            <a:r>
              <a:rPr lang="nl-BE" dirty="0" err="1"/>
              <a:t>HtmlElement</a:t>
            </a:r>
            <a:r>
              <a:rPr lang="nl-BE" dirty="0"/>
              <a:t>&gt;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D972F68-6001-49E9-8ADA-68B4B1625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31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CD7311C0-298C-4E63-9D1B-4978095B6123}"/>
              </a:ext>
            </a:extLst>
          </p:cNvPr>
          <p:cNvSpPr/>
          <p:nvPr/>
        </p:nvSpPr>
        <p:spPr>
          <a:xfrm>
            <a:off x="963085" y="1164134"/>
            <a:ext cx="1331383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2B91AF"/>
                </a:solidFill>
                <a:latin typeface="Consolas" panose="020B0609020204030204" pitchFamily="49" charset="0"/>
              </a:rPr>
              <a:t>HtmlElement</a:t>
            </a:r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abstract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Tag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virtual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GenerateHTML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$"&lt;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{Tag}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if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ChildElements.Count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&gt;0)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foreach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(var child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{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+=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child.GenerateHTML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   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}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+=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$"&lt;/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{Tag}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&gt;"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res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ChildElements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{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get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set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 } =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List&lt;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&gt;();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sz="1600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935AE9C4-7FAB-4484-BC67-C17424D342CA}"/>
              </a:ext>
            </a:extLst>
          </p:cNvPr>
          <p:cNvSpPr/>
          <p:nvPr/>
        </p:nvSpPr>
        <p:spPr bwMode="auto">
          <a:xfrm>
            <a:off x="1566383" y="5526599"/>
            <a:ext cx="9662532" cy="367990"/>
          </a:xfrm>
          <a:prstGeom prst="rect">
            <a:avLst/>
          </a:prstGeom>
          <a:solidFill>
            <a:srgbClr val="A5300F">
              <a:alpha val="2117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C1E95034-C706-4992-86ED-573D5E42E96C}"/>
              </a:ext>
            </a:extLst>
          </p:cNvPr>
          <p:cNvSpPr/>
          <p:nvPr/>
        </p:nvSpPr>
        <p:spPr bwMode="auto">
          <a:xfrm>
            <a:off x="2187497" y="2681869"/>
            <a:ext cx="4765288" cy="1510990"/>
          </a:xfrm>
          <a:prstGeom prst="rect">
            <a:avLst/>
          </a:prstGeom>
          <a:solidFill>
            <a:srgbClr val="A5300F">
              <a:alpha val="2117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383436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04A77C9-9B7E-455D-BAC3-1DF38133E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Aanpassen: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3FD866F-43E8-4815-8202-AC2CECE73D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Ipv</a:t>
            </a:r>
            <a:r>
              <a:rPr lang="nl-BE" dirty="0"/>
              <a:t> </a:t>
            </a:r>
            <a:r>
              <a:rPr lang="nl-BE" dirty="0" err="1"/>
              <a:t>ChildElement</a:t>
            </a:r>
            <a:r>
              <a:rPr lang="nl-BE" dirty="0"/>
              <a:t> = ….</a:t>
            </a:r>
          </a:p>
          <a:p>
            <a:r>
              <a:rPr lang="nl-BE" dirty="0"/>
              <a:t>Vervangen door </a:t>
            </a:r>
            <a:r>
              <a:rPr lang="nl-BE" dirty="0" err="1"/>
              <a:t>ChildElements.Add</a:t>
            </a:r>
            <a:r>
              <a:rPr lang="nl-BE" dirty="0"/>
              <a:t>(…) </a:t>
            </a:r>
          </a:p>
          <a:p>
            <a:r>
              <a:rPr lang="nl-BE" dirty="0"/>
              <a:t>Bv: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0A9AD2-8085-45EE-94A1-DD5F6C85A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32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3525F31C-8B6F-4ACC-ABBE-AE8EA662B863}"/>
              </a:ext>
            </a:extLst>
          </p:cNvPr>
          <p:cNvSpPr/>
          <p:nvPr/>
        </p:nvSpPr>
        <p:spPr>
          <a:xfrm>
            <a:off x="2144198" y="2940030"/>
            <a:ext cx="10265833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2B91AF"/>
                </a:solidFill>
                <a:latin typeface="Consolas" panose="020B0609020204030204" pitchFamily="49" charset="0"/>
              </a:rPr>
              <a:t>Header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: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HtmlElement</a:t>
            </a:r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{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Header2(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title,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headerSizeIn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ChildElements.Add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Text(title));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headerSizeIn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}</a:t>
            </a:r>
          </a:p>
          <a:p>
            <a:endParaRPr lang="nl-BE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 err="1">
                <a:solidFill>
                  <a:srgbClr val="0000FF"/>
                </a:solidFill>
                <a:latin typeface="Consolas" panose="020B0609020204030204" pitchFamily="49" charset="0"/>
              </a:rPr>
              <a:t>override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Tag =&gt; 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$"H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dirty="0" err="1">
                <a:solidFill>
                  <a:srgbClr val="000000"/>
                </a:solidFill>
                <a:latin typeface="Consolas" panose="020B0609020204030204" pitchFamily="49" charset="0"/>
              </a:rPr>
              <a:t>headerSize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r>
              <a:rPr lang="nl-BE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    </a:t>
            </a:r>
          </a:p>
          <a:p>
            <a:r>
              <a:rPr lang="nl-BE" dirty="0">
                <a:solidFill>
                  <a:srgbClr val="000000"/>
                </a:solidFill>
                <a:latin typeface="Consolas" panose="020B0609020204030204" pitchFamily="49" charset="0"/>
              </a:rPr>
              <a:t>    }</a:t>
            </a:r>
            <a:endParaRPr lang="nl-BE" dirty="0"/>
          </a:p>
        </p:txBody>
      </p:sp>
      <p:sp>
        <p:nvSpPr>
          <p:cNvPr id="6" name="Rechthoek 5">
            <a:extLst>
              <a:ext uri="{FF2B5EF4-FFF2-40B4-BE49-F238E27FC236}">
                <a16:creationId xmlns:a16="http://schemas.microsoft.com/office/drawing/2014/main" id="{76931C40-EF6E-44CC-9C5A-0B47E871D2C2}"/>
              </a:ext>
            </a:extLst>
          </p:cNvPr>
          <p:cNvSpPr/>
          <p:nvPr/>
        </p:nvSpPr>
        <p:spPr bwMode="auto">
          <a:xfrm>
            <a:off x="3134303" y="4306335"/>
            <a:ext cx="5380827" cy="367990"/>
          </a:xfrm>
          <a:prstGeom prst="rect">
            <a:avLst/>
          </a:prstGeom>
          <a:solidFill>
            <a:srgbClr val="A5300F">
              <a:alpha val="21176"/>
            </a:srgb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nl-BE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9670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94C51B2-6284-4074-8680-470317AD7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6421"/>
            <a:ext cx="10515600" cy="1325563"/>
          </a:xfrm>
        </p:spPr>
        <p:txBody>
          <a:bodyPr/>
          <a:lstStyle/>
          <a:p>
            <a:r>
              <a:rPr lang="nl-BE" dirty="0" err="1"/>
              <a:t>Main</a:t>
            </a:r>
            <a:r>
              <a:rPr lang="nl-BE" dirty="0"/>
              <a:t> voorbeeld fase 2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7C2895F-0332-474D-9034-2B96096E60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8A00CA90-1673-4C5D-B289-DA0BFE9501DF}" type="slidenum">
              <a:rPr lang="nl-NL" smtClean="0"/>
              <a:pPr>
                <a:defRPr/>
              </a:pPr>
              <a:t>33</a:t>
            </a:fld>
            <a:endParaRPr lang="nl-NL" dirty="0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820C05E-E667-4246-B351-76CB5472586B}"/>
              </a:ext>
            </a:extLst>
          </p:cNvPr>
          <p:cNvSpPr/>
          <p:nvPr/>
        </p:nvSpPr>
        <p:spPr>
          <a:xfrm>
            <a:off x="-524256" y="1072896"/>
            <a:ext cx="8772746" cy="5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HTML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HTML();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Body body =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Body();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main.ChildElements.Add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(body);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body.ChildElements.Add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Header(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"HALLO"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, 4));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P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P();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textpara.ChildElements.Add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"Ja, dit werkt goed"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textpara.ChildElements.Add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Break());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textpara.ChildElements.Add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Text(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"Cool </a:t>
            </a:r>
            <a:r>
              <a:rPr lang="en-US" sz="1600" dirty="0" err="1">
                <a:solidFill>
                  <a:srgbClr val="A31515"/>
                </a:solidFill>
                <a:latin typeface="Consolas" panose="020B0609020204030204" pitchFamily="49" charset="0"/>
              </a:rPr>
              <a:t>hoor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body.ChildElements.Add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textpara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main.GenerateHTML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nl-BE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>
                <a:solidFill>
                  <a:srgbClr val="0000FF"/>
                </a:solidFill>
                <a:latin typeface="Consolas" panose="020B0609020204030204" pitchFamily="49" charset="0"/>
              </a:rPr>
              <a:t>string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$"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System.IO.Path.GetTempPath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()}</a:t>
            </a:r>
            <a:r>
              <a:rPr lang="nl-BE" sz="1600" dirty="0">
                <a:solidFill>
                  <a:srgbClr val="A31515"/>
                </a:solidFill>
                <a:latin typeface="Consolas" panose="020B0609020204030204" pitchFamily="49" charset="0"/>
              </a:rPr>
              <a:t>\\test.html"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File.WriteAllText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main.GenerateHTML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());</a:t>
            </a:r>
          </a:p>
          <a:p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Process.Start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nl-BE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filename</a:t>
            </a:r>
            <a:r>
              <a:rPr lang="nl-BE" sz="1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nl-BE" sz="1600" dirty="0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E72A5F23-0814-4451-A008-26321F2C8B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48490" y="3907972"/>
            <a:ext cx="500230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122729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177526-8EDC-47AB-9664-450373A0DC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Meer “all-in” projecten </a:t>
            </a:r>
            <a:r>
              <a:rPr lang="nl-BE" dirty="0" err="1"/>
              <a:t>coming</a:t>
            </a:r>
            <a:r>
              <a:rPr lang="nl-BE" dirty="0"/>
              <a:t> </a:t>
            </a:r>
            <a:r>
              <a:rPr lang="nl-BE" dirty="0" err="1"/>
              <a:t>soon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9D7F0A47-31AE-4419-BF2A-F0FA0CB708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l-BE" dirty="0"/>
              <a:t>(zie achteraan oefeningen website)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0732C99-6D65-417E-967C-4A7CD5608B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/>
              <a:t>© ap| </a:t>
            </a:r>
            <a:fld id="{07DCCE98-C9D1-4FEF-ADDE-AE30A9E734C1}" type="slidenum">
              <a:rPr lang="nl-NL" smtClean="0"/>
              <a:pPr>
                <a:defRPr/>
              </a:pPr>
              <a:t>34</a:t>
            </a:fld>
            <a:endParaRPr lang="nl-NL" dirty="0"/>
          </a:p>
        </p:txBody>
      </p:sp>
    </p:spTree>
    <p:extLst>
      <p:ext uri="{BB962C8B-B14F-4D97-AF65-F5344CB8AC3E}">
        <p14:creationId xmlns:p14="http://schemas.microsoft.com/office/powerpoint/2010/main" val="343128142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1191883" y="4783260"/>
            <a:ext cx="1029836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nl-BE"/>
              <a:t>Zie Scherp Scherper</a:t>
            </a:r>
            <a:endParaRPr lang="nl-BE" dirty="0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nl-B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E8A62353-F7CD-46ED-8877-B27D0E33FCF8}" type="slidenum">
              <a:rPr lang="nl-BE" smtClean="0"/>
              <a:pPr/>
              <a:t>35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0949" y="907256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nl-BE" dirty="0"/>
              <a:t>Case 1: Fuif simulator</a:t>
            </a:r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70949" y="-667544"/>
            <a:ext cx="7772400" cy="1500187"/>
          </a:xfrm>
        </p:spPr>
        <p:txBody>
          <a:bodyPr/>
          <a:lstStyle/>
          <a:p>
            <a:r>
              <a:rPr lang="nl-BE" dirty="0"/>
              <a:t>Putting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3EE0FDFE-66BA-4B23-A2FE-B4A14666A091}" type="slidenum">
              <a:rPr lang="nl-NL" smtClean="0"/>
              <a:pPr>
                <a:defRPr/>
              </a:pPr>
              <a:t>4</a:t>
            </a:fld>
            <a:endParaRPr lang="nl-NL" dirty="0"/>
          </a:p>
        </p:txBody>
      </p:sp>
      <p:pic>
        <p:nvPicPr>
          <p:cNvPr id="6" name="Picture 2" descr="http://www.mixmag.net/sites/default/files/imagecache/article/images/Festival.jpg">
            <a:extLst>
              <a:ext uri="{FF2B5EF4-FFF2-40B4-BE49-F238E27FC236}">
                <a16:creationId xmlns:a16="http://schemas.microsoft.com/office/drawing/2014/main" id="{71D9BEFA-25C8-45EF-9AEE-B82D59C758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4191" y="2085632"/>
            <a:ext cx="8463618" cy="5165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619590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Thinking in objects</a:t>
            </a:r>
          </a:p>
        </p:txBody>
      </p:sp>
      <p:pic>
        <p:nvPicPr>
          <p:cNvPr id="9218" name="Picture 2" descr="http://www.mixmag.net/sites/default/files/imagecache/article/images/Festival.jpg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384291" y="277335"/>
            <a:ext cx="5969509" cy="64441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5</a:t>
            </a:fld>
            <a:endParaRPr lang="nl-NL" dirty="0"/>
          </a:p>
        </p:txBody>
      </p:sp>
      <p:sp>
        <p:nvSpPr>
          <p:cNvPr id="3" name="Tekstvak 2">
            <a:extLst>
              <a:ext uri="{FF2B5EF4-FFF2-40B4-BE49-F238E27FC236}">
                <a16:creationId xmlns:a16="http://schemas.microsoft.com/office/drawing/2014/main" id="{545E9159-94DE-47F5-9068-3B72E96B4934}"/>
              </a:ext>
            </a:extLst>
          </p:cNvPr>
          <p:cNvSpPr txBox="1"/>
          <p:nvPr/>
        </p:nvSpPr>
        <p:spPr>
          <a:xfrm>
            <a:off x="1183930" y="2269193"/>
            <a:ext cx="3020785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Maak een “simulatie” die toelaat om vrouwen op de ruggen van mannen te plaatsen. Uiteraard kan een man maximum 1 vrouw op z’n rug aan.</a:t>
            </a:r>
          </a:p>
        </p:txBody>
      </p:sp>
    </p:spTree>
    <p:extLst>
      <p:ext uri="{BB962C8B-B14F-4D97-AF65-F5344CB8AC3E}">
        <p14:creationId xmlns:p14="http://schemas.microsoft.com/office/powerpoint/2010/main" val="16074366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6</a:t>
            </a:fld>
            <a:endParaRPr lang="nl-NL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50" y="414338"/>
            <a:ext cx="8656506" cy="5853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2965323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7</a:t>
            </a:fld>
            <a:endParaRPr lang="nl-NL" dirty="0"/>
          </a:p>
        </p:txBody>
      </p:sp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9389" y="1585914"/>
            <a:ext cx="4669029" cy="2833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8564480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© </a:t>
            </a:r>
            <a:r>
              <a:rPr lang="nl-NL" dirty="0" err="1"/>
              <a:t>ap</a:t>
            </a:r>
            <a:r>
              <a:rPr lang="nl-NL" dirty="0"/>
              <a:t>| </a:t>
            </a:r>
            <a:fld id="{8A00CA90-1673-4C5D-B289-DA0BFE9501DF}" type="slidenum">
              <a:rPr lang="nl-NL" smtClean="0"/>
              <a:pPr>
                <a:defRPr/>
              </a:pPr>
              <a:t>8</a:t>
            </a:fld>
            <a:endParaRPr lang="nl-NL" dirty="0"/>
          </a:p>
        </p:txBody>
      </p:sp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76488" y="785813"/>
            <a:ext cx="6262687" cy="582397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9250738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070949" y="907256"/>
            <a:ext cx="7772400" cy="1362075"/>
          </a:xfrm>
        </p:spPr>
        <p:txBody>
          <a:bodyPr/>
          <a:lstStyle/>
          <a:p>
            <a:pPr>
              <a:defRPr/>
            </a:pPr>
            <a:r>
              <a:rPr lang="nl-BE" dirty="0"/>
              <a:t>Case 2: MTG API</a:t>
            </a:r>
          </a:p>
        </p:txBody>
      </p:sp>
      <p:sp>
        <p:nvSpPr>
          <p:cNvPr id="149507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2070949" y="-667544"/>
            <a:ext cx="7772400" cy="1500187"/>
          </a:xfrm>
        </p:spPr>
        <p:txBody>
          <a:bodyPr/>
          <a:lstStyle/>
          <a:p>
            <a:r>
              <a:rPr lang="nl-BE" dirty="0"/>
              <a:t>Putting </a:t>
            </a:r>
            <a:r>
              <a:rPr lang="nl-BE" dirty="0" err="1"/>
              <a:t>it</a:t>
            </a:r>
            <a:r>
              <a:rPr lang="nl-BE" dirty="0"/>
              <a:t> </a:t>
            </a:r>
            <a:r>
              <a:rPr lang="nl-BE" dirty="0" err="1"/>
              <a:t>all</a:t>
            </a:r>
            <a:r>
              <a:rPr lang="nl-BE" dirty="0"/>
              <a:t> </a:t>
            </a:r>
            <a:r>
              <a:rPr lang="nl-BE" dirty="0" err="1"/>
              <a:t>together</a:t>
            </a:r>
            <a:endParaRPr lang="nl-BE" dirty="0"/>
          </a:p>
        </p:txBody>
      </p:sp>
      <p:sp>
        <p:nvSpPr>
          <p:cNvPr id="19460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r>
              <a:rPr lang="nl-NL" dirty="0"/>
              <a:t>| </a:t>
            </a:r>
            <a:fld id="{3EE0FDFE-66BA-4B23-A2FE-B4A14666A091}" type="slidenum">
              <a:rPr lang="nl-NL" smtClean="0"/>
              <a:pPr>
                <a:defRPr/>
              </a:pPr>
              <a:t>9</a:t>
            </a:fld>
            <a:endParaRPr lang="nl-NL" dirty="0"/>
          </a:p>
        </p:txBody>
      </p:sp>
      <p:pic>
        <p:nvPicPr>
          <p:cNvPr id="2050" name="Picture 2" descr="https://magicthegathering.io/images/bg.jpg">
            <a:extLst>
              <a:ext uri="{FF2B5EF4-FFF2-40B4-BE49-F238E27FC236}">
                <a16:creationId xmlns:a16="http://schemas.microsoft.com/office/drawing/2014/main" id="{8D1213B2-6893-4AFD-95BD-C81BB76B08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156223"/>
            <a:ext cx="12192000" cy="48648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67282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er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er" id="{69B2FE59-FA6B-4F45-B455-AA12E61C9549}" vid="{E9744CD3-A597-431D-8092-F51B983DCEB5}"/>
    </a:ext>
  </a:extLst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1444</Words>
  <Application>Microsoft Office PowerPoint</Application>
  <PresentationFormat>Breedbeeld</PresentationFormat>
  <Paragraphs>298</Paragraphs>
  <Slides>35</Slides>
  <Notes>4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5</vt:i4>
      </vt:variant>
      <vt:variant>
        <vt:lpstr>Thema</vt:lpstr>
      </vt:variant>
      <vt:variant>
        <vt:i4>1</vt:i4>
      </vt:variant>
      <vt:variant>
        <vt:lpstr>Diatitels</vt:lpstr>
      </vt:variant>
      <vt:variant>
        <vt:i4>35</vt:i4>
      </vt:variant>
    </vt:vector>
  </HeadingPairs>
  <TitlesOfParts>
    <vt:vector size="41" baseType="lpstr">
      <vt:lpstr>Archivo Narrow</vt:lpstr>
      <vt:lpstr>Arial</vt:lpstr>
      <vt:lpstr>Blogger Sans</vt:lpstr>
      <vt:lpstr>Calibri</vt:lpstr>
      <vt:lpstr>Consolas</vt:lpstr>
      <vt:lpstr>ziescherper</vt:lpstr>
      <vt:lpstr>X. Alles samen</vt:lpstr>
      <vt:lpstr>Putting it all together</vt:lpstr>
      <vt:lpstr>Putting it all together</vt:lpstr>
      <vt:lpstr>Case 1: Fuif simulator</vt:lpstr>
      <vt:lpstr>Thinking in objects</vt:lpstr>
      <vt:lpstr>PowerPoint-presentatie</vt:lpstr>
      <vt:lpstr>PowerPoint-presentatie</vt:lpstr>
      <vt:lpstr>PowerPoint-presentatie</vt:lpstr>
      <vt:lpstr>Case 2: MTG API</vt:lpstr>
      <vt:lpstr>API</vt:lpstr>
      <vt:lpstr>Magic The Gathering</vt:lpstr>
      <vt:lpstr>Wat we maken</vt:lpstr>
      <vt:lpstr>API aan project toevoegen</vt:lpstr>
      <vt:lpstr>API gebruiken: Lijst van sets</vt:lpstr>
      <vt:lpstr>Controleren op geldige setcode</vt:lpstr>
      <vt:lpstr>Boosterpack genereren</vt:lpstr>
      <vt:lpstr>Kaart tonen</vt:lpstr>
      <vt:lpstr>Case 3: HTML Generator</vt:lpstr>
      <vt:lpstr>Doel: HTML Generator</vt:lpstr>
      <vt:lpstr>HTML DOM</vt:lpstr>
      <vt:lpstr>Hoe gaan we te werk</vt:lpstr>
      <vt:lpstr>HTML Element: basis van alles</vt:lpstr>
      <vt:lpstr>Ons eerste element: HTML</vt:lpstr>
      <vt:lpstr>Ons tweede element: Body</vt:lpstr>
      <vt:lpstr>P en Br</vt:lpstr>
      <vt:lpstr>Onbestaand element: Text</vt:lpstr>
      <vt:lpstr>Header: Gebruikt Text-klasse</vt:lpstr>
      <vt:lpstr>In actie :</vt:lpstr>
      <vt:lpstr>En nu naar de browser! </vt:lpstr>
      <vt:lpstr>Fase 2: Meerdere elementen</vt:lpstr>
      <vt:lpstr>Fase 2: Oplossing met List&lt;HtmlElement&gt; </vt:lpstr>
      <vt:lpstr>Aanpassen:</vt:lpstr>
      <vt:lpstr>Main voorbeeld fase 2</vt:lpstr>
      <vt:lpstr>Meer “all-in” projecten coming soon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Tim Dams</dc:creator>
  <cp:lastModifiedBy>Dams Tim</cp:lastModifiedBy>
  <cp:revision>23</cp:revision>
  <dcterms:created xsi:type="dcterms:W3CDTF">2019-03-25T10:07:26Z</dcterms:created>
  <dcterms:modified xsi:type="dcterms:W3CDTF">2023-05-16T07:58:40Z</dcterms:modified>
</cp:coreProperties>
</file>