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D77"/>
    <a:srgbClr val="EDF6F9"/>
    <a:srgbClr val="E29578"/>
    <a:srgbClr val="FFDDD2"/>
    <a:srgbClr val="83C5BE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94660"/>
  </p:normalViewPr>
  <p:slideViewPr>
    <p:cSldViewPr snapToGrid="0">
      <p:cViewPr>
        <p:scale>
          <a:sx n="200" d="100"/>
          <a:sy n="200" d="100"/>
        </p:scale>
        <p:origin x="1272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E294-3663-49C1-B26B-0E84C04C20CD}" type="datetimeFigureOut">
              <a:rPr lang="nl-BE" smtClean="0"/>
              <a:t>11/11/2023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79FF-5B7B-4827-ACDD-CD9125EC6FEE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24442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E294-3663-49C1-B26B-0E84C04C20CD}" type="datetimeFigureOut">
              <a:rPr lang="nl-BE" smtClean="0"/>
              <a:t>11/11/2023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79FF-5B7B-4827-ACDD-CD9125EC6FEE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84018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E294-3663-49C1-B26B-0E84C04C20CD}" type="datetimeFigureOut">
              <a:rPr lang="nl-BE" smtClean="0"/>
              <a:t>11/11/2023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79FF-5B7B-4827-ACDD-CD9125EC6FEE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1550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E294-3663-49C1-B26B-0E84C04C20CD}" type="datetimeFigureOut">
              <a:rPr lang="nl-BE" smtClean="0"/>
              <a:t>11/11/2023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79FF-5B7B-4827-ACDD-CD9125EC6FEE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9552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E294-3663-49C1-B26B-0E84C04C20CD}" type="datetimeFigureOut">
              <a:rPr lang="nl-BE" smtClean="0"/>
              <a:t>11/11/2023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79FF-5B7B-4827-ACDD-CD9125EC6FEE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86727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E294-3663-49C1-B26B-0E84C04C20CD}" type="datetimeFigureOut">
              <a:rPr lang="nl-BE" smtClean="0"/>
              <a:t>11/11/2023</a:t>
            </a:fld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79FF-5B7B-4827-ACDD-CD9125EC6FEE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9528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E294-3663-49C1-B26B-0E84C04C20CD}" type="datetimeFigureOut">
              <a:rPr lang="nl-BE" smtClean="0"/>
              <a:t>11/11/2023</a:t>
            </a:fld>
            <a:endParaRPr lang="nl-B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79FF-5B7B-4827-ACDD-CD9125EC6FEE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16575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E294-3663-49C1-B26B-0E84C04C20CD}" type="datetimeFigureOut">
              <a:rPr lang="nl-BE" smtClean="0"/>
              <a:t>11/11/2023</a:t>
            </a:fld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79FF-5B7B-4827-ACDD-CD9125EC6FEE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53508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E294-3663-49C1-B26B-0E84C04C20CD}" type="datetimeFigureOut">
              <a:rPr lang="nl-BE" smtClean="0"/>
              <a:t>11/11/2023</a:t>
            </a:fld>
            <a:endParaRPr lang="nl-B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79FF-5B7B-4827-ACDD-CD9125EC6FEE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452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E294-3663-49C1-B26B-0E84C04C20CD}" type="datetimeFigureOut">
              <a:rPr lang="nl-BE" smtClean="0"/>
              <a:t>11/11/2023</a:t>
            </a:fld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79FF-5B7B-4827-ACDD-CD9125EC6FEE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52685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E294-3663-49C1-B26B-0E84C04C20CD}" type="datetimeFigureOut">
              <a:rPr lang="nl-BE" smtClean="0"/>
              <a:t>11/11/2023</a:t>
            </a:fld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79FF-5B7B-4827-ACDD-CD9125EC6FEE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3239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BE294-3663-49C1-B26B-0E84C04C20CD}" type="datetimeFigureOut">
              <a:rPr lang="nl-BE" smtClean="0"/>
              <a:t>11/11/2023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D79FF-5B7B-4827-ACDD-CD9125EC6FEE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3506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hoek 24">
            <a:extLst>
              <a:ext uri="{FF2B5EF4-FFF2-40B4-BE49-F238E27FC236}">
                <a16:creationId xmlns:a16="http://schemas.microsoft.com/office/drawing/2014/main" id="{CCDB9169-1210-19A3-66DC-1255FFF32824}"/>
              </a:ext>
            </a:extLst>
          </p:cNvPr>
          <p:cNvSpPr/>
          <p:nvPr/>
        </p:nvSpPr>
        <p:spPr>
          <a:xfrm>
            <a:off x="-881389" y="-10708"/>
            <a:ext cx="7772400" cy="7791375"/>
          </a:xfrm>
          <a:prstGeom prst="rect">
            <a:avLst/>
          </a:prstGeom>
          <a:solidFill>
            <a:srgbClr val="FFDD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8A54C704-FC75-0E91-D228-CFBF0BBEA13B}"/>
              </a:ext>
            </a:extLst>
          </p:cNvPr>
          <p:cNvSpPr/>
          <p:nvPr/>
        </p:nvSpPr>
        <p:spPr>
          <a:xfrm>
            <a:off x="-894724" y="7552863"/>
            <a:ext cx="9585960" cy="2630923"/>
          </a:xfrm>
          <a:prstGeom prst="rect">
            <a:avLst/>
          </a:prstGeom>
          <a:solidFill>
            <a:srgbClr val="EDF6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B2059CB7-87B4-A5C9-6657-52CFA68E77D4}"/>
              </a:ext>
            </a:extLst>
          </p:cNvPr>
          <p:cNvSpPr txBox="1"/>
          <p:nvPr/>
        </p:nvSpPr>
        <p:spPr>
          <a:xfrm>
            <a:off x="137786" y="56553"/>
            <a:ext cx="6450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dirty="0">
                <a:latin typeface="Francois One" panose="02000503040000020004" pitchFamily="2" charset="0"/>
              </a:rPr>
              <a:t>Anatomie van een C# klasse</a:t>
            </a:r>
            <a:endParaRPr lang="nl-BE" sz="3200" dirty="0">
              <a:latin typeface="Francois One" panose="02000503040000020004" pitchFamily="2" charset="0"/>
            </a:endParaRP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7C4A7A13-6A78-6839-8616-A1FFAD279141}"/>
              </a:ext>
            </a:extLst>
          </p:cNvPr>
          <p:cNvSpPr/>
          <p:nvPr/>
        </p:nvSpPr>
        <p:spPr>
          <a:xfrm>
            <a:off x="202921" y="987378"/>
            <a:ext cx="3261360" cy="510540"/>
          </a:xfrm>
          <a:prstGeom prst="rect">
            <a:avLst/>
          </a:prstGeom>
          <a:solidFill>
            <a:srgbClr val="EDF6F9">
              <a:alpha val="20000"/>
            </a:srgbClr>
          </a:solidFill>
          <a:ln>
            <a:solidFill>
              <a:srgbClr val="E29578"/>
            </a:solidFill>
            <a:prstDash val="sysDash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400" dirty="0">
                <a:solidFill>
                  <a:schemeClr val="tx1"/>
                </a:solidFill>
                <a:latin typeface="Francois One" panose="02000503040000020004" pitchFamily="2" charset="0"/>
              </a:rPr>
              <a:t>Default constructor</a:t>
            </a:r>
            <a:endParaRPr lang="nl-BE" sz="1400" dirty="0">
              <a:solidFill>
                <a:schemeClr val="tx1"/>
              </a:solidFill>
              <a:latin typeface="Francois One" panose="02000503040000020004" pitchFamily="2" charset="0"/>
            </a:endParaRP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43C015CE-B463-0A7A-FAC9-87046F20C042}"/>
              </a:ext>
            </a:extLst>
          </p:cNvPr>
          <p:cNvSpPr/>
          <p:nvPr/>
        </p:nvSpPr>
        <p:spPr>
          <a:xfrm>
            <a:off x="202921" y="1497917"/>
            <a:ext cx="4152900" cy="717115"/>
          </a:xfrm>
          <a:prstGeom prst="rect">
            <a:avLst/>
          </a:prstGeom>
          <a:solidFill>
            <a:srgbClr val="EDF6F9">
              <a:alpha val="20000"/>
            </a:srgbClr>
          </a:solidFill>
          <a:ln>
            <a:solidFill>
              <a:srgbClr val="E29578"/>
            </a:solidFill>
            <a:prstDash val="sysDash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400" dirty="0">
                <a:solidFill>
                  <a:schemeClr val="tx1"/>
                </a:solidFill>
                <a:latin typeface="Francois One" panose="02000503040000020004" pitchFamily="2" charset="0"/>
              </a:rPr>
              <a:t>Overloaded </a:t>
            </a:r>
            <a:br>
              <a:rPr lang="nl-NL" sz="1400" dirty="0">
                <a:solidFill>
                  <a:schemeClr val="tx1"/>
                </a:solidFill>
                <a:latin typeface="Francois One" panose="02000503040000020004" pitchFamily="2" charset="0"/>
              </a:rPr>
            </a:br>
            <a:r>
              <a:rPr lang="nl-NL" sz="1400" dirty="0">
                <a:solidFill>
                  <a:schemeClr val="tx1"/>
                </a:solidFill>
                <a:latin typeface="Francois One" panose="02000503040000020004" pitchFamily="2" charset="0"/>
              </a:rPr>
              <a:t>constructor</a:t>
            </a:r>
            <a:endParaRPr lang="nl-BE" sz="1400" dirty="0">
              <a:solidFill>
                <a:schemeClr val="tx1"/>
              </a:solidFill>
              <a:latin typeface="Francois One" panose="02000503040000020004" pitchFamily="2" charset="0"/>
            </a:endParaRP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6A8EF878-EFF2-6D8E-F858-BA423D752633}"/>
              </a:ext>
            </a:extLst>
          </p:cNvPr>
          <p:cNvSpPr/>
          <p:nvPr/>
        </p:nvSpPr>
        <p:spPr>
          <a:xfrm>
            <a:off x="202921" y="2309079"/>
            <a:ext cx="4152900" cy="199125"/>
          </a:xfrm>
          <a:prstGeom prst="rect">
            <a:avLst/>
          </a:prstGeom>
          <a:solidFill>
            <a:srgbClr val="EDF6F9">
              <a:alpha val="20000"/>
            </a:srgbClr>
          </a:solidFill>
          <a:ln>
            <a:solidFill>
              <a:srgbClr val="E29578"/>
            </a:solidFill>
            <a:prstDash val="sysDash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400" dirty="0">
                <a:solidFill>
                  <a:schemeClr val="tx1"/>
                </a:solidFill>
                <a:latin typeface="Francois One" panose="02000503040000020004" pitchFamily="2" charset="0"/>
              </a:rPr>
              <a:t>Instantievariabele</a:t>
            </a:r>
            <a:endParaRPr lang="nl-BE" sz="1400" dirty="0">
              <a:solidFill>
                <a:schemeClr val="tx1"/>
              </a:solidFill>
              <a:latin typeface="Francois One" panose="02000503040000020004" pitchFamily="2" charset="0"/>
            </a:endParaRP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F7F2CDDE-9E2E-9263-C54E-928A662CAEE5}"/>
              </a:ext>
            </a:extLst>
          </p:cNvPr>
          <p:cNvSpPr/>
          <p:nvPr/>
        </p:nvSpPr>
        <p:spPr>
          <a:xfrm>
            <a:off x="203548" y="2513384"/>
            <a:ext cx="6450904" cy="2375434"/>
          </a:xfrm>
          <a:prstGeom prst="rect">
            <a:avLst/>
          </a:prstGeom>
          <a:solidFill>
            <a:srgbClr val="EDF6F9">
              <a:alpha val="20000"/>
            </a:srgbClr>
          </a:solidFill>
          <a:ln>
            <a:solidFill>
              <a:srgbClr val="E29578"/>
            </a:solidFill>
            <a:prstDash val="sysDash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400" dirty="0">
                <a:solidFill>
                  <a:schemeClr val="tx1"/>
                </a:solidFill>
                <a:latin typeface="Francois One" panose="02000503040000020004" pitchFamily="2" charset="0"/>
              </a:rPr>
              <a:t>Full property</a:t>
            </a:r>
            <a:endParaRPr lang="nl-BE" sz="1400" dirty="0">
              <a:solidFill>
                <a:schemeClr val="tx1"/>
              </a:solidFill>
              <a:latin typeface="Francois One" panose="02000503040000020004" pitchFamily="2" charset="0"/>
            </a:endParaRP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5CC8CCD7-85F1-51B7-1D1A-FE919A5687A0}"/>
              </a:ext>
            </a:extLst>
          </p:cNvPr>
          <p:cNvSpPr/>
          <p:nvPr/>
        </p:nvSpPr>
        <p:spPr>
          <a:xfrm>
            <a:off x="202921" y="4992641"/>
            <a:ext cx="4671060" cy="1200150"/>
          </a:xfrm>
          <a:prstGeom prst="rect">
            <a:avLst/>
          </a:prstGeom>
          <a:solidFill>
            <a:srgbClr val="EDF6F9">
              <a:alpha val="20000"/>
            </a:srgbClr>
          </a:solidFill>
          <a:ln>
            <a:solidFill>
              <a:srgbClr val="E29578"/>
            </a:solidFill>
            <a:prstDash val="sysDash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400" dirty="0">
                <a:solidFill>
                  <a:schemeClr val="tx1"/>
                </a:solidFill>
                <a:latin typeface="Francois One" panose="02000503040000020004" pitchFamily="2" charset="0"/>
              </a:rPr>
              <a:t>Read-only property</a:t>
            </a:r>
          </a:p>
          <a:p>
            <a:r>
              <a:rPr lang="nl-NL" sz="1400" dirty="0">
                <a:solidFill>
                  <a:schemeClr val="tx1"/>
                </a:solidFill>
                <a:latin typeface="Francois One" panose="02000503040000020004" pitchFamily="2" charset="0"/>
              </a:rPr>
              <a:t>die transformeert</a:t>
            </a:r>
            <a:endParaRPr lang="nl-BE" sz="1400" dirty="0">
              <a:solidFill>
                <a:schemeClr val="tx1"/>
              </a:solidFill>
              <a:latin typeface="Francois One" panose="02000503040000020004" pitchFamily="2" charset="0"/>
            </a:endParaRP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5CE8BE7A-0FC0-EEA0-9FF4-138D9A87BCED}"/>
              </a:ext>
            </a:extLst>
          </p:cNvPr>
          <p:cNvSpPr/>
          <p:nvPr/>
        </p:nvSpPr>
        <p:spPr>
          <a:xfrm>
            <a:off x="202921" y="6326140"/>
            <a:ext cx="6141720" cy="871537"/>
          </a:xfrm>
          <a:prstGeom prst="rect">
            <a:avLst/>
          </a:prstGeom>
          <a:solidFill>
            <a:srgbClr val="EDF6F9">
              <a:alpha val="20000"/>
            </a:srgbClr>
          </a:solidFill>
          <a:ln>
            <a:solidFill>
              <a:srgbClr val="E29578"/>
            </a:solidFill>
            <a:prstDash val="sysDash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400" dirty="0">
                <a:solidFill>
                  <a:schemeClr val="tx1"/>
                </a:solidFill>
                <a:latin typeface="Francois One" panose="02000503040000020004" pitchFamily="2" charset="0"/>
              </a:rPr>
              <a:t>Methode</a:t>
            </a:r>
            <a:endParaRPr lang="nl-BE" sz="1400" dirty="0">
              <a:solidFill>
                <a:schemeClr val="tx1"/>
              </a:solidFill>
              <a:latin typeface="Francois One" panose="02000503040000020004" pitchFamily="2" charset="0"/>
            </a:endParaRPr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19FE106E-5985-2B68-2D5F-08688319F5EC}"/>
              </a:ext>
            </a:extLst>
          </p:cNvPr>
          <p:cNvSpPr txBox="1"/>
          <p:nvPr/>
        </p:nvSpPr>
        <p:spPr>
          <a:xfrm>
            <a:off x="243840" y="8048922"/>
            <a:ext cx="4025553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Vierkant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groteKader =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Vierkant(9);</a:t>
            </a:r>
          </a:p>
          <a:p>
            <a:endParaRPr lang="nl-BE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Vierkant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anderKader =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Vierkant();</a:t>
            </a:r>
          </a:p>
          <a:p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Console.WriteLine(</a:t>
            </a:r>
            <a:r>
              <a:rPr lang="nl-NL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"Hoe groot is dit kader?"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input =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.Parse(Console.ReadLine());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anderKader.Zijde = input;</a:t>
            </a:r>
          </a:p>
          <a:p>
            <a:endParaRPr lang="nl-BE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NL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(anderKader.Zijde &lt; groteKader.Zijde)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	groteKader.ToonOppervlakte();</a:t>
            </a:r>
            <a:r>
              <a:rPr lang="nl-B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	anderKader.ToonOppervlakte();</a:t>
            </a:r>
            <a:b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endParaRPr lang="nl-BE" sz="1100" dirty="0"/>
          </a:p>
        </p:txBody>
      </p:sp>
      <p:grpSp>
        <p:nvGrpSpPr>
          <p:cNvPr id="21" name="Groep 20">
            <a:extLst>
              <a:ext uri="{FF2B5EF4-FFF2-40B4-BE49-F238E27FC236}">
                <a16:creationId xmlns:a16="http://schemas.microsoft.com/office/drawing/2014/main" id="{DF579CA8-1708-7C49-E44D-180DE8710330}"/>
              </a:ext>
            </a:extLst>
          </p:cNvPr>
          <p:cNvGrpSpPr/>
          <p:nvPr/>
        </p:nvGrpSpPr>
        <p:grpSpPr>
          <a:xfrm>
            <a:off x="4238896" y="7990360"/>
            <a:ext cx="5302174" cy="1910715"/>
            <a:chOff x="4202119" y="7955818"/>
            <a:chExt cx="5302174" cy="1910715"/>
          </a:xfrm>
        </p:grpSpPr>
        <p:pic>
          <p:nvPicPr>
            <p:cNvPr id="1026" name="Picture 2" descr="Premium Vector | Pixel art laptop computer icon for 8bit game on white  background">
              <a:extLst>
                <a:ext uri="{FF2B5EF4-FFF2-40B4-BE49-F238E27FC236}">
                  <a16:creationId xmlns:a16="http://schemas.microsoft.com/office/drawing/2014/main" id="{2989C915-B336-B0D3-EDCD-9AB904F06E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2119" y="7955818"/>
              <a:ext cx="2997763" cy="1910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kstvak 19">
              <a:extLst>
                <a:ext uri="{FF2B5EF4-FFF2-40B4-BE49-F238E27FC236}">
                  <a16:creationId xmlns:a16="http://schemas.microsoft.com/office/drawing/2014/main" id="{6E9E93C7-B85A-4574-D7F5-1763630601BC}"/>
                </a:ext>
              </a:extLst>
            </p:cNvPr>
            <p:cNvSpPr txBox="1"/>
            <p:nvPr/>
          </p:nvSpPr>
          <p:spPr>
            <a:xfrm>
              <a:off x="4825613" y="8166959"/>
              <a:ext cx="4678680" cy="5078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nl-BE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Hoe groot is dit kader?</a:t>
              </a:r>
            </a:p>
            <a:p>
              <a:r>
                <a:rPr lang="nl-BE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&gt;5</a:t>
              </a:r>
            </a:p>
            <a:p>
              <a:r>
                <a:rPr lang="nl-BE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Oppervlakte is 81</a:t>
              </a:r>
            </a:p>
          </p:txBody>
        </p:sp>
      </p:grpSp>
      <p:pic>
        <p:nvPicPr>
          <p:cNvPr id="24" name="Afbeelding 23">
            <a:extLst>
              <a:ext uri="{FF2B5EF4-FFF2-40B4-BE49-F238E27FC236}">
                <a16:creationId xmlns:a16="http://schemas.microsoft.com/office/drawing/2014/main" id="{CD2DDCD5-3181-8B20-D255-6636BD8DA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6" y="-2185123"/>
            <a:ext cx="6858000" cy="2077899"/>
          </a:xfrm>
          <a:prstGeom prst="rect">
            <a:avLst/>
          </a:prstGeo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72883525-2825-411B-66CB-7EE8BF6811DA}"/>
              </a:ext>
            </a:extLst>
          </p:cNvPr>
          <p:cNvSpPr txBox="1"/>
          <p:nvPr/>
        </p:nvSpPr>
        <p:spPr>
          <a:xfrm>
            <a:off x="325781" y="7493347"/>
            <a:ext cx="6450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dirty="0">
                <a:latin typeface="Francois One" panose="02000503040000020004" pitchFamily="2" charset="0"/>
              </a:rPr>
              <a:t>Gebruik klasse</a:t>
            </a:r>
            <a:endParaRPr lang="nl-BE" sz="3200" dirty="0">
              <a:latin typeface="Francois One" panose="02000503040000020004" pitchFamily="2" charset="0"/>
            </a:endParaRPr>
          </a:p>
        </p:txBody>
      </p:sp>
      <p:cxnSp>
        <p:nvCxnSpPr>
          <p:cNvPr id="5" name="Rechte verbindingslijn met pijl 4">
            <a:extLst>
              <a:ext uri="{FF2B5EF4-FFF2-40B4-BE49-F238E27FC236}">
                <a16:creationId xmlns:a16="http://schemas.microsoft.com/office/drawing/2014/main" id="{5E7D6B91-7C4C-FCAD-4AAE-607777FCCF88}"/>
              </a:ext>
            </a:extLst>
          </p:cNvPr>
          <p:cNvCxnSpPr>
            <a:cxnSpLocks/>
          </p:cNvCxnSpPr>
          <p:nvPr/>
        </p:nvCxnSpPr>
        <p:spPr>
          <a:xfrm flipH="1">
            <a:off x="3819525" y="1161194"/>
            <a:ext cx="178156" cy="336723"/>
          </a:xfrm>
          <a:prstGeom prst="straightConnector1">
            <a:avLst/>
          </a:prstGeom>
          <a:ln>
            <a:solidFill>
              <a:srgbClr val="006D77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vak 8">
            <a:extLst>
              <a:ext uri="{FF2B5EF4-FFF2-40B4-BE49-F238E27FC236}">
                <a16:creationId xmlns:a16="http://schemas.microsoft.com/office/drawing/2014/main" id="{AAAEFE1A-D5ED-C9A7-7E5F-D952F672EDE9}"/>
              </a:ext>
            </a:extLst>
          </p:cNvPr>
          <p:cNvSpPr txBox="1"/>
          <p:nvPr/>
        </p:nvSpPr>
        <p:spPr>
          <a:xfrm>
            <a:off x="1453567" y="592930"/>
            <a:ext cx="7719060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Vierkant</a:t>
            </a:r>
            <a:endParaRPr lang="nl-BE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Vierkant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 :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(1)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Vierkant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zijdeIn)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Zijde = zijdeIn;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nl-BE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zijde = 1;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Zijde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zijde; }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	  </a:t>
            </a:r>
            <a:r>
              <a:rPr lang="nl-BE" sz="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endParaRPr lang="nl-BE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(value &gt;= 0)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zijde = value;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nl-BE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nl-NL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fout = </a:t>
            </a:r>
            <a:r>
              <a:rPr lang="nl-NL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"Zijde mag niet negatief zijn"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throw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Exception(fout);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nl-BE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Oppervlakte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endParaRPr lang="nl-BE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Math.Pow(zijde, 2);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nl-BE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ToonOppervlakte()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oppZin = </a:t>
            </a:r>
            <a:r>
              <a:rPr lang="nl-BE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$"Oppervlakte is 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{Oppervlakte}</a:t>
            </a:r>
            <a:r>
              <a:rPr lang="nl-BE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Console.WriteLine(oppZin);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nl-BE" sz="200" dirty="0"/>
          </a:p>
        </p:txBody>
      </p:sp>
    </p:spTree>
    <p:extLst>
      <p:ext uri="{BB962C8B-B14F-4D97-AF65-F5344CB8AC3E}">
        <p14:creationId xmlns:p14="http://schemas.microsoft.com/office/powerpoint/2010/main" val="319811908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100</TotalTime>
  <Words>245</Words>
  <Application>Microsoft Office PowerPoint</Application>
  <PresentationFormat>A4 (210 x 297 mm)</PresentationFormat>
  <Paragraphs>63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Cascadia Mono</vt:lpstr>
      <vt:lpstr>Courier New</vt:lpstr>
      <vt:lpstr>Francois One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Dams Tim</dc:creator>
  <cp:lastModifiedBy>Dams Tim</cp:lastModifiedBy>
  <cp:revision>11</cp:revision>
  <dcterms:created xsi:type="dcterms:W3CDTF">2023-11-11T09:12:16Z</dcterms:created>
  <dcterms:modified xsi:type="dcterms:W3CDTF">2023-11-11T10:54:33Z</dcterms:modified>
</cp:coreProperties>
</file>