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Stijl, gemiddeld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Stijl, gemiddeld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Stijl, gemiddeld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3622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1232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5882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0771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6226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567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6955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274638"/>
            <a:ext cx="10515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0" y="2193925"/>
            <a:ext cx="5156200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3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3" y="2193925"/>
            <a:ext cx="5157787" cy="3978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338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280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398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230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2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E6C26A-5857-4E6E-8F87-4B5B35BCBE58}" type="datetimeFigureOut">
              <a:rPr lang="nl-BE" smtClean="0"/>
              <a:t>12/01/2024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A71F-6F31-449C-A8E8-36EF7C46530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90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hoek 19">
            <a:extLst>
              <a:ext uri="{FF2B5EF4-FFF2-40B4-BE49-F238E27FC236}">
                <a16:creationId xmlns:a16="http://schemas.microsoft.com/office/drawing/2014/main" id="{5E22C951-F6D9-D6A7-0AAE-B70CD1572BE2}"/>
              </a:ext>
            </a:extLst>
          </p:cNvPr>
          <p:cNvSpPr/>
          <p:nvPr/>
        </p:nvSpPr>
        <p:spPr>
          <a:xfrm>
            <a:off x="-451" y="6266516"/>
            <a:ext cx="12192451" cy="591484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235515"/>
              </p:ext>
            </p:extLst>
          </p:nvPr>
        </p:nvGraphicFramePr>
        <p:xfrm>
          <a:off x="8831176" y="148652"/>
          <a:ext cx="3237230" cy="2190519"/>
        </p:xfrm>
        <a:graphic>
          <a:graphicData uri="http://schemas.openxmlformats.org/drawingml/2006/table">
            <a:tbl>
              <a:tblPr firstRow="1" firstCol="1" bandRow="1"/>
              <a:tblGrid>
                <a:gridCol w="32372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5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Variabelen declareren en waarde geven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myAge</a:t>
                      </a:r>
                      <a:r>
                        <a:rPr lang="en-US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30;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truth = </a:t>
                      </a:r>
                      <a:r>
                        <a:rPr lang="nl-BE" sz="8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pi = 3.14;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decimal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kommaGetal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1.89m;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9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float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floatGetal = 1.98f;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8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karakter = 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'a'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eenSpatie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 '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eenEnter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'\n'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303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zin = 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"hallo ik ben 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eenKorteZin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"a"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eenZinMetEnterenTab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"Hallo\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nIk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ben\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tTim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508789"/>
              </p:ext>
            </p:extLst>
          </p:nvPr>
        </p:nvGraphicFramePr>
        <p:xfrm>
          <a:off x="138447" y="146882"/>
          <a:ext cx="2397032" cy="4378890"/>
        </p:xfrm>
        <a:graphic>
          <a:graphicData uri="http://schemas.openxmlformats.org/drawingml/2006/table">
            <a:tbl>
              <a:tblPr firstRow="1" firstCol="1" bandRow="1"/>
              <a:tblGrid>
                <a:gridCol w="1063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3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4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statements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Voorbeeld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51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(test==</a:t>
                      </a:r>
                      <a:r>
                        <a:rPr lang="nl-BE" sz="800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kern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66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else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(test==</a:t>
                      </a:r>
                      <a:r>
                        <a:rPr lang="nl-BE" sz="800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kern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kern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8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else if 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(getal &lt;3)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800" kern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(getal &lt;6)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kern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18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else if else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&lt;3)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8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8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</a:t>
                      </a: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&lt;6)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716" marR="67716" marT="18183" marB="18183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837226"/>
              </p:ext>
            </p:extLst>
          </p:nvPr>
        </p:nvGraphicFramePr>
        <p:xfrm>
          <a:off x="143944" y="4738950"/>
          <a:ext cx="2391536" cy="1526767"/>
        </p:xfrm>
        <a:graphic>
          <a:graphicData uri="http://schemas.openxmlformats.org/drawingml/2006/table">
            <a:tbl>
              <a:tblPr firstRow="1" firstCol="1" bandRow="1"/>
              <a:tblGrid>
                <a:gridCol w="1060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5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86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Shorthand operator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Equivalent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getal++;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 = getal + 1;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16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getal--;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 = getal - 1;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1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 += 7;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 -= 7;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 *= 7;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 /= 7;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 = getal + 7;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 = getal - 7;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 = getal * 7;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 = getal / 7;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478372"/>
              </p:ext>
            </p:extLst>
          </p:nvPr>
        </p:nvGraphicFramePr>
        <p:xfrm>
          <a:off x="2683653" y="2447815"/>
          <a:ext cx="5037455" cy="2642489"/>
        </p:xfrm>
        <a:graphic>
          <a:graphicData uri="http://schemas.openxmlformats.org/drawingml/2006/table">
            <a:tbl>
              <a:tblPr firstRow="1" firstCol="1" bandRow="1"/>
              <a:tblGrid>
                <a:gridCol w="5037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Comparison</a:t>
                      </a: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operator </a:t>
                      </a:r>
                      <a:r>
                        <a:rPr lang="nl-BE" sz="1100" b="1" kern="100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examples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(getala &gt; getalb)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b="1" ker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.WriteLine(</a:t>
                      </a:r>
                      <a:r>
                        <a:rPr lang="nl-BE" sz="800" b="1" ker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"getala is groter"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(getala &lt; getalb)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b="1" ker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.WriteLine(</a:t>
                      </a:r>
                      <a:r>
                        <a:rPr lang="nl-BE" sz="800" b="1" ker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"getala is kleiner"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(getala == getalb)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b="1" ker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.WriteLine(</a:t>
                      </a:r>
                      <a:r>
                        <a:rPr lang="nl-BE" sz="800" b="1" ker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"getala is gelijk aan getalb"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getala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!= 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getalb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getala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niet gelijk aan 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getalb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(!(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getala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==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getalb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getala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niet gelijk aan 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getalb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(getala ==4 &amp;&amp; getalb &lt;5)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b="1" ker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.WriteLine(</a:t>
                      </a:r>
                      <a:r>
                        <a:rPr lang="nl-BE" sz="800" b="1" ker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"getala = 4 en getalb is kleiner dan 5"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(getala ==4 || getalb &lt;5)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b="1" ker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.WriteLine(</a:t>
                      </a:r>
                      <a:r>
                        <a:rPr lang="nl-BE" sz="800" b="1" ker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"getala = 4 of getalb is kleiner dan 5"</a:t>
                      </a:r>
                      <a:r>
                        <a:rPr lang="nl-BE" sz="8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8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((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getala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==4 || 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getalb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&lt;5) &amp;&amp; 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getalc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!=10)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8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8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getala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4 of 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getalb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kleiner dan 5, EN </a:t>
                      </a:r>
                      <a:r>
                        <a:rPr lang="nl-BE" sz="80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getalc</a:t>
                      </a:r>
                      <a:r>
                        <a:rPr lang="nl-BE" sz="8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niet 10"</a:t>
                      </a:r>
                      <a:r>
                        <a:rPr lang="nl-BE" sz="8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306077"/>
              </p:ext>
            </p:extLst>
          </p:nvPr>
        </p:nvGraphicFramePr>
        <p:xfrm>
          <a:off x="2683221" y="142770"/>
          <a:ext cx="6009265" cy="2196402"/>
        </p:xfrm>
        <a:graphic>
          <a:graphicData uri="http://schemas.openxmlformats.org/drawingml/2006/table">
            <a:tbl>
              <a:tblPr firstRow="1" firstCol="1" bandRow="1"/>
              <a:tblGrid>
                <a:gridCol w="31398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Switch voorbeeld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 equivalent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>
                      <a:noFill/>
                    </a:lnL>
                    <a:lnR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switch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75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75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0: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75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en-US" sz="75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5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75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</a:t>
                      </a:r>
                      <a:r>
                        <a:rPr lang="en-US" sz="75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0"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75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3: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nl-BE" sz="75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75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 is 3"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nl-BE" sz="75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75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"dus niet 0 of 10"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75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en-US" sz="75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case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10: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75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en-US" sz="75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75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US" sz="750" b="1" kern="0" dirty="0" err="1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getal</a:t>
                      </a:r>
                      <a:r>
                        <a:rPr lang="en-US" sz="75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is 10"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 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nl-BE" sz="75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75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 is niet 0,3 of 10"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75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break</a:t>
                      </a:r>
                      <a:r>
                        <a:rPr lang="en-US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(getal == 0)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50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75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 is 0"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75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(getal == 3)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50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75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 is 3"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50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75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"dus niet 0 of 10"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75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(getal == 10)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50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75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 is 10"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50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75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"getal is niet 0,3 of 10"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AD4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D08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250466"/>
              </p:ext>
            </p:extLst>
          </p:nvPr>
        </p:nvGraphicFramePr>
        <p:xfrm>
          <a:off x="7906212" y="2436991"/>
          <a:ext cx="4178415" cy="3818335"/>
        </p:xfrm>
        <a:graphic>
          <a:graphicData uri="http://schemas.openxmlformats.org/drawingml/2006/table">
            <a:tbl>
              <a:tblPr firstRow="1" firstCol="1" bandRow="1"/>
              <a:tblGrid>
                <a:gridCol w="260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25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Loop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Output</a:t>
                      </a:r>
                      <a:endParaRPr lang="nl-BE" sz="1100" kern="1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>
                      <a:noFill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int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teller = 0;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err="1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while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(teller &lt; 5)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{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</a:t>
                      </a:r>
                      <a:r>
                        <a:rPr lang="nl-BE" sz="750" b="1" kern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Console</a:t>
                      </a:r>
                      <a:r>
                        <a:rPr lang="nl-BE" sz="750" b="1" kern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(teller);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teller++;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}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4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90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int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teller = 0;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do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{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</a:t>
                      </a:r>
                      <a:r>
                        <a:rPr lang="nl-BE" sz="750" b="1" kern="0" dirty="0" err="1">
                          <a:solidFill>
                            <a:srgbClr val="2B91AF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Console</a:t>
                      </a:r>
                      <a:r>
                        <a:rPr lang="nl-BE" sz="750" b="1" kern="0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(teller);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teller++;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} </a:t>
                      </a:r>
                      <a:r>
                        <a:rPr lang="nl-BE" sz="750" b="1" kern="0" dirty="0" err="1">
                          <a:solidFill>
                            <a:srgbClr val="0000FF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while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(teller &lt; 5);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0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4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7402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int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teller1 = 0;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int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teller2 = 0;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err="1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while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(teller1 &lt; 2)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{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teller1++;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</a:t>
                      </a:r>
                      <a:r>
                        <a:rPr lang="nl-BE" sz="750" b="1" kern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Console</a:t>
                      </a:r>
                      <a:r>
                        <a:rPr lang="nl-BE" sz="750" b="1" kern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(</a:t>
                      </a:r>
                      <a:r>
                        <a:rPr lang="nl-BE" sz="750" b="1" kern="0" dirty="0">
                          <a:solidFill>
                            <a:srgbClr val="A31515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"teller1="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+ teller1);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teller2 = 0;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</a:t>
                      </a:r>
                      <a:r>
                        <a:rPr lang="nl-BE" sz="750" b="1" kern="0" err="1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while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 (teller2&lt;3)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{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     teller2++;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     </a:t>
                      </a:r>
                      <a:r>
                        <a:rPr lang="nl-BE" sz="750" b="1" kern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Console</a:t>
                      </a:r>
                      <a:r>
                        <a:rPr lang="nl-BE" sz="750" b="1" kern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.WriteLine</a:t>
                      </a: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(teller2);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    }</a:t>
                      </a:r>
                      <a:endParaRPr lang="nl-BE" sz="1100" kern="10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Times New Roman"/>
                        </a:rPr>
                        <a:t>}</a:t>
                      </a:r>
                      <a:endParaRPr lang="nl-BE" sz="11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teller1 = 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teller1 </a:t>
                      </a: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486391"/>
              </p:ext>
            </p:extLst>
          </p:nvPr>
        </p:nvGraphicFramePr>
        <p:xfrm>
          <a:off x="2683221" y="5263930"/>
          <a:ext cx="5037455" cy="991395"/>
        </p:xfrm>
        <a:graphic>
          <a:graphicData uri="http://schemas.openxmlformats.org/drawingml/2006/table">
            <a:tbl>
              <a:tblPr firstRow="1" firstCol="1" bandRow="1"/>
              <a:tblGrid>
                <a:gridCol w="1778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1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 syntax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 equivalent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>
                      <a:noFill/>
                    </a:lnL>
                    <a:lnR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2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75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teller = 0;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while</a:t>
                      </a:r>
                      <a:r>
                        <a:rPr lang="nl-BE" sz="75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(teller &lt; 5)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50" b="1" ker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.WriteLine(teller);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teller++;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for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nl-BE" sz="75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teller = 0; teller &lt; 5; teller++)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50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75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(teller);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5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>
                    <a:lnL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C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5DA2683C-B9E8-761E-D370-90F902B0C4A6}"/>
              </a:ext>
            </a:extLst>
          </p:cNvPr>
          <p:cNvSpPr txBox="1"/>
          <p:nvPr/>
        </p:nvSpPr>
        <p:spPr>
          <a:xfrm>
            <a:off x="6096000" y="6542765"/>
            <a:ext cx="60970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>
                <a:latin typeface="Francois One" panose="02000503040000020004" pitchFamily="2" charset="0"/>
              </a:rPr>
              <a:t>Handboek “Zie Scherp Scherper”, Tim Dams (ziescherp.be)</a:t>
            </a:r>
            <a:endParaRPr lang="nl-BE" sz="1000" dirty="0">
              <a:latin typeface="Francois One" panose="02000503040000020004" pitchFamily="2" charset="0"/>
            </a:endParaRPr>
          </a:p>
        </p:txBody>
      </p:sp>
      <p:pic>
        <p:nvPicPr>
          <p:cNvPr id="9" name="Afbeelding 8" descr="Afbeelding met symbool, Lettertype, logo&#10;&#10;Automatisch gegenereerde beschrijving">
            <a:extLst>
              <a:ext uri="{FF2B5EF4-FFF2-40B4-BE49-F238E27FC236}">
                <a16:creationId xmlns:a16="http://schemas.microsoft.com/office/drawing/2014/main" id="{5EB6AC60-7CD1-CE00-2487-12969BFA715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FE0E0"/>
              </a:clrFrom>
              <a:clrTo>
                <a:srgbClr val="DF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141" y="6475712"/>
            <a:ext cx="369412" cy="311420"/>
          </a:xfrm>
          <a:prstGeom prst="rect">
            <a:avLst/>
          </a:prstGeom>
        </p:spPr>
      </p:pic>
      <p:pic>
        <p:nvPicPr>
          <p:cNvPr id="18" name="Picture 4" descr="logo">
            <a:extLst>
              <a:ext uri="{FF2B5EF4-FFF2-40B4-BE49-F238E27FC236}">
                <a16:creationId xmlns:a16="http://schemas.microsoft.com/office/drawing/2014/main" id="{65638833-AE34-8278-2FB6-F05C28917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8" y="6581978"/>
            <a:ext cx="1071878" cy="1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Huisstijl | AP Hogeschool">
            <a:extLst>
              <a:ext uri="{FF2B5EF4-FFF2-40B4-BE49-F238E27FC236}">
                <a16:creationId xmlns:a16="http://schemas.microsoft.com/office/drawing/2014/main" id="{785A124E-182D-E52A-3975-7E6EB722F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8" y="6394784"/>
            <a:ext cx="871471" cy="14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23A0083D-DCBF-663C-30AD-4E0A330CC2E6}"/>
              </a:ext>
            </a:extLst>
          </p:cNvPr>
          <p:cNvSpPr/>
          <p:nvPr/>
        </p:nvSpPr>
        <p:spPr>
          <a:xfrm rot="16200000">
            <a:off x="-5070852" y="4817351"/>
            <a:ext cx="10134895" cy="28370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89A51D4E-DF8F-29CB-6A54-0EDF67571478}"/>
              </a:ext>
            </a:extLst>
          </p:cNvPr>
          <p:cNvSpPr/>
          <p:nvPr/>
        </p:nvSpPr>
        <p:spPr>
          <a:xfrm>
            <a:off x="-452" y="-24120"/>
            <a:ext cx="11712669" cy="186268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4DFA2EF-C22C-7262-D136-892CB102F29C}"/>
              </a:ext>
            </a:extLst>
          </p:cNvPr>
          <p:cNvSpPr/>
          <p:nvPr/>
        </p:nvSpPr>
        <p:spPr>
          <a:xfrm>
            <a:off x="11712218" y="0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H6</a:t>
            </a:r>
          </a:p>
        </p:txBody>
      </p:sp>
    </p:spTree>
    <p:extLst>
      <p:ext uri="{BB962C8B-B14F-4D97-AF65-F5344CB8AC3E}">
        <p14:creationId xmlns:p14="http://schemas.microsoft.com/office/powerpoint/2010/main" val="428958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 23">
            <a:extLst>
              <a:ext uri="{FF2B5EF4-FFF2-40B4-BE49-F238E27FC236}">
                <a16:creationId xmlns:a16="http://schemas.microsoft.com/office/drawing/2014/main" id="{8BB1B992-42D8-05A0-77A6-21E9F9AF8C99}"/>
              </a:ext>
            </a:extLst>
          </p:cNvPr>
          <p:cNvSpPr/>
          <p:nvPr/>
        </p:nvSpPr>
        <p:spPr>
          <a:xfrm>
            <a:off x="-451" y="6266516"/>
            <a:ext cx="12192451" cy="591484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883931"/>
              </p:ext>
            </p:extLst>
          </p:nvPr>
        </p:nvGraphicFramePr>
        <p:xfrm>
          <a:off x="159487" y="164362"/>
          <a:ext cx="4222333" cy="4535411"/>
        </p:xfrm>
        <a:graphic>
          <a:graphicData uri="http://schemas.openxmlformats.org/drawingml/2006/table">
            <a:tbl>
              <a:tblPr firstRow="1" firstCol="1" bandRow="1"/>
              <a:tblGrid>
                <a:gridCol w="2301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3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37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Methode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Voorbeeld van gebruik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>
                      <a:noFill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7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ToonNaam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"Tim Dams"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ToonNaam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7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ToonNaam(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name)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.WriteLine(name);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ToonNaam(</a:t>
                      </a:r>
                      <a:r>
                        <a:rPr lang="nl-BE" sz="700" ker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"Tim Dams"</a:t>
                      </a:r>
                      <a:r>
                        <a:rPr lang="nl-BE" sz="7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ToonNaamEnKlas(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name,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klas)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.WriteLine(name+ </a:t>
                      </a:r>
                      <a:r>
                        <a:rPr lang="nl-BE" sz="600" b="1" ker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 "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 klas);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ToonNaamEnKlas(</a:t>
                      </a:r>
                      <a:r>
                        <a:rPr lang="nl-BE" sz="700" ker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"Tim Dams"</a:t>
                      </a:r>
                      <a:r>
                        <a:rPr lang="nl-BE" sz="7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nl-BE" sz="700" kern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"2EA"</a:t>
                      </a:r>
                      <a:r>
                        <a:rPr lang="nl-BE" sz="7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71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void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ToonGetal(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 )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Console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.WriteLine(getal);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ToonGetal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VerdubbelGetal(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getal)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dubbel = getal*2;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dubbel;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resultaat = 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VerdubbelGetal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9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Gemiddelde(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getal1,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getal2)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gemiddelde = (getal1 + getal2)/2.0;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gemiddelde;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</a:t>
                      </a:r>
                      <a:r>
                        <a:rPr lang="nl-BE" sz="7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resultaat = Gemiddelde(6,9);</a:t>
                      </a:r>
                      <a:endParaRPr lang="nl-BE" sz="8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541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IsGelijk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getal1,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getal2)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(getal1 == getal2)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IsGelijk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(6, 8))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nl-BE" sz="7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//...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3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static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CooleNaam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string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naam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result;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if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naam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== </a:t>
                      </a:r>
                      <a:r>
                        <a:rPr lang="en-US" sz="600" b="1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"Tim"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result =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true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else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result =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false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return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result;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bool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ikbencool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CooleNaam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nl-BE" sz="700" kern="0" dirty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"Jos"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8766" marR="48766" marT="13095" marB="13095">
                    <a:lnL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4B08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049380"/>
              </p:ext>
            </p:extLst>
          </p:nvPr>
        </p:nvGraphicFramePr>
        <p:xfrm>
          <a:off x="4449143" y="164362"/>
          <a:ext cx="3836439" cy="495885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69100">
                  <a:extLst>
                    <a:ext uri="{9D8B030D-6E8A-4147-A177-3AD203B41FA5}">
                      <a16:colId xmlns:a16="http://schemas.microsoft.com/office/drawing/2014/main" val="4009707901"/>
                    </a:ext>
                  </a:extLst>
                </a:gridCol>
                <a:gridCol w="2267339">
                  <a:extLst>
                    <a:ext uri="{9D8B030D-6E8A-4147-A177-3AD203B41FA5}">
                      <a16:colId xmlns:a16="http://schemas.microsoft.com/office/drawing/2014/main" val="2409211252"/>
                    </a:ext>
                  </a:extLst>
                </a:gridCol>
              </a:tblGrid>
              <a:tr h="16568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Klassen en objecten</a:t>
                      </a:r>
                      <a:endParaRPr lang="nl-BE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Voorbeeld</a:t>
                      </a:r>
                      <a:endParaRPr lang="nl-BE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2977205304"/>
                  </a:ext>
                </a:extLst>
              </a:tr>
              <a:tr h="4009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Klasse definiëren: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kern="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600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eenRekening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nl-BE" sz="600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600" kern="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();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2278196643"/>
                  </a:ext>
                </a:extLst>
              </a:tr>
              <a:tr h="50142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Private variabelen en methoden: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  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saldo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kern="100" dirty="0">
                          <a:effectLst/>
                          <a:latin typeface="Calibri"/>
                          <a:ea typeface="Calibri" panose="020F0502020204030204" pitchFamily="34" charset="0"/>
                          <a:cs typeface="Times New Roman"/>
                        </a:rPr>
                        <a:t>Kan enkel binnen de klasse benaderd worden</a:t>
                      </a:r>
                      <a:endParaRPr lang="nl-BE" sz="800" kern="100" dirty="0">
                        <a:effectLst/>
                        <a:latin typeface="Calibri"/>
                        <a:ea typeface="Calibri" panose="020F0502020204030204" pitchFamily="34" charset="0"/>
                        <a:cs typeface="Times New Roman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4137286322"/>
                  </a:ext>
                </a:extLst>
              </a:tr>
              <a:tr h="903231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Default constructor:</a:t>
                      </a:r>
                      <a:endParaRPr lang="nl-BE" sz="800" b="1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()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       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saldo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= 50;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   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saldo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kern="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600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eenRekening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nl-BE" sz="600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600" kern="0" dirty="0" err="1">
                          <a:solidFill>
                            <a:srgbClr val="2B91A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();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1387488022"/>
                  </a:ext>
                </a:extLst>
              </a:tr>
              <a:tr h="9319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Overloaded constructor: </a:t>
                      </a:r>
                      <a:endParaRPr lang="nl-BE" sz="800" b="1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inSal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)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saldo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inSal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saldo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6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eenRekening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= </a:t>
                      </a:r>
                      <a:r>
                        <a:rPr lang="nl-BE" sz="6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600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(2000);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3842760807"/>
                  </a:ext>
                </a:extLst>
              </a:tr>
              <a:tr h="9319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Publieke</a:t>
                      </a:r>
                      <a:r>
                        <a:rPr lang="en-US" sz="800" b="1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kern="1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methode</a:t>
                      </a:r>
                      <a:r>
                        <a:rPr lang="en-US" sz="800" b="1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kern="1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zonder</a:t>
                      </a:r>
                      <a:r>
                        <a:rPr lang="en-US" sz="800" b="1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output:   </a:t>
                      </a:r>
                      <a:endParaRPr lang="nl-BE" sz="800" b="1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   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saldo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    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600" b="1" kern="0" dirty="0" err="1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nl-BE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</a:t>
                      </a:r>
                      <a:r>
                        <a:rPr lang="nl-BE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VerdubbbelSaldo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()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   saldo *= 2;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eenRekening.VerdubbelSaldo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();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3143386862"/>
                  </a:ext>
                </a:extLst>
              </a:tr>
              <a:tr h="931948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Publieke</a:t>
                      </a:r>
                      <a:r>
                        <a:rPr lang="en-US" sz="800" b="1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b="1" kern="100" dirty="0" err="1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methode</a:t>
                      </a:r>
                      <a:r>
                        <a:rPr lang="en-US" sz="800" b="1" kern="1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met output:   </a:t>
                      </a:r>
                      <a:endParaRPr lang="nl-BE" sz="800" b="1" kern="1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class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2B91A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BankRekening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   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private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saldo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;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    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public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GeefDubbeleSaldo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()</a:t>
                      </a:r>
                      <a:endParaRPr lang="nl-BE" sz="800" kern="100" dirty="0">
                        <a:effectLst/>
                        <a:latin typeface="Consolas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{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   </a:t>
                      </a:r>
                      <a:r>
                        <a:rPr lang="en-US" sz="600" b="1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return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600" b="1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saldo</a:t>
                      </a: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* 2;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    </a:t>
                      </a: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b="1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}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6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dubbel = </a:t>
                      </a:r>
                      <a:r>
                        <a:rPr lang="nl-BE" sz="6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eenRekening.GeefDubbeleSaldo</a:t>
                      </a:r>
                      <a:r>
                        <a:rPr lang="nl-BE" sz="6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();</a:t>
                      </a:r>
                      <a:endParaRPr lang="nl-BE" sz="8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505272062"/>
                  </a:ext>
                </a:extLst>
              </a:tr>
            </a:tbl>
          </a:graphicData>
        </a:graphic>
      </p:graphicFrame>
      <p:graphicFrame>
        <p:nvGraphicFramePr>
          <p:cNvPr id="18" name="Tabel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781369"/>
              </p:ext>
            </p:extLst>
          </p:nvPr>
        </p:nvGraphicFramePr>
        <p:xfrm>
          <a:off x="159487" y="4780563"/>
          <a:ext cx="4222333" cy="144435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30717">
                  <a:extLst>
                    <a:ext uri="{9D8B030D-6E8A-4147-A177-3AD203B41FA5}">
                      <a16:colId xmlns:a16="http://schemas.microsoft.com/office/drawing/2014/main" val="3162732747"/>
                    </a:ext>
                  </a:extLst>
                </a:gridCol>
                <a:gridCol w="3491616">
                  <a:extLst>
                    <a:ext uri="{9D8B030D-6E8A-4147-A177-3AD203B41FA5}">
                      <a16:colId xmlns:a16="http://schemas.microsoft.com/office/drawing/2014/main" val="258110068"/>
                    </a:ext>
                  </a:extLst>
                </a:gridCol>
              </a:tblGrid>
              <a:tr h="2234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Arrays 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1100" b="1" kern="1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Voorbeeld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1370585621"/>
                  </a:ext>
                </a:extLst>
              </a:tr>
              <a:tr h="3480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Aanmaken 1D:</a:t>
                      </a:r>
                      <a:endParaRPr lang="nl-BE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[] getallen = { 2, 5, 7, 8 };</a:t>
                      </a:r>
                      <a:endParaRPr lang="nl-BE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[] kommagetallen = </a:t>
                      </a: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[10];</a:t>
                      </a:r>
                      <a:endParaRPr lang="nl-BE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2678663065"/>
                  </a:ext>
                </a:extLst>
              </a:tr>
              <a:tr h="3511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8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Aanmaken 2D: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[,] getallen2d = { { 2, 5, 7, 8 }, { 6, 7, 4, 3 } };</a:t>
                      </a:r>
                      <a:endParaRPr lang="nl-BE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[,] kommagetallen2d = </a:t>
                      </a:r>
                      <a:r>
                        <a:rPr lang="nl-BE" sz="700" kern="0" dirty="0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new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nl-BE" sz="700" kern="0" dirty="0" err="1">
                          <a:solidFill>
                            <a:srgbClr val="0000FF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float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[10,20];</a:t>
                      </a:r>
                      <a:endParaRPr lang="nl-BE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3102222812"/>
                  </a:ext>
                </a:extLst>
              </a:tr>
              <a:tr h="1736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Lengte 1D: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700" kern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getallen.Length</a:t>
                      </a:r>
                      <a:endParaRPr lang="nl-BE" sz="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535902774"/>
                  </a:ext>
                </a:extLst>
              </a:tr>
              <a:tr h="3480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nl-BE" sz="800" b="1" kern="1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Lengte 2D:</a:t>
                      </a:r>
                      <a:endParaRPr lang="nl-B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kommagetallen.GetLength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(0); </a:t>
                      </a:r>
                      <a:r>
                        <a:rPr lang="nl-BE" sz="7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//Dim 1</a:t>
                      </a:r>
                      <a:r>
                        <a:rPr lang="nl-BE" sz="700" kern="0" baseline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lengte</a:t>
                      </a:r>
                      <a:endParaRPr lang="nl-BE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700" kern="0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kommagetallen.GetLength</a:t>
                      </a:r>
                      <a:r>
                        <a:rPr lang="nl-BE" sz="700" kern="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(1);</a:t>
                      </a:r>
                      <a:r>
                        <a:rPr lang="nl-BE" sz="700" kern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//Dim 2</a:t>
                      </a:r>
                      <a:r>
                        <a:rPr lang="nl-BE" sz="700" kern="0" baseline="0" dirty="0"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Consolas" panose="020B0609020204030204" pitchFamily="49" charset="0"/>
                        </a:rPr>
                        <a:t> lengte</a:t>
                      </a:r>
                      <a:endParaRPr lang="nl-BE" sz="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18415" marB="18415"/>
                </a:tc>
                <a:extLst>
                  <a:ext uri="{0D108BD9-81ED-4DB2-BD59-A6C34878D82A}">
                    <a16:rowId xmlns:a16="http://schemas.microsoft.com/office/drawing/2014/main" val="2658444777"/>
                  </a:ext>
                </a:extLst>
              </a:tr>
            </a:tbl>
          </a:graphicData>
        </a:graphic>
      </p:graphicFrame>
      <p:sp>
        <p:nvSpPr>
          <p:cNvPr id="15" name="Tekstvak 14">
            <a:extLst>
              <a:ext uri="{FF2B5EF4-FFF2-40B4-BE49-F238E27FC236}">
                <a16:creationId xmlns:a16="http://schemas.microsoft.com/office/drawing/2014/main" id="{6D7929CA-A115-73B7-9326-B6A96EB30911}"/>
              </a:ext>
            </a:extLst>
          </p:cNvPr>
          <p:cNvSpPr txBox="1"/>
          <p:nvPr/>
        </p:nvSpPr>
        <p:spPr>
          <a:xfrm>
            <a:off x="6094998" y="6490576"/>
            <a:ext cx="609700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000" dirty="0">
                <a:latin typeface="Francois One" panose="02000503040000020004" pitchFamily="2" charset="0"/>
              </a:rPr>
              <a:t>Handboek “Zie Scherp Scherper”, Tim Dams (ziescherp.be)</a:t>
            </a:r>
            <a:endParaRPr lang="nl-BE" sz="1000" dirty="0">
              <a:latin typeface="Francois One" panose="02000503040000020004" pitchFamily="2" charset="0"/>
            </a:endParaRPr>
          </a:p>
        </p:txBody>
      </p:sp>
      <p:pic>
        <p:nvPicPr>
          <p:cNvPr id="17" name="Afbeelding 16" descr="Afbeelding met symbool, Lettertype, logo&#10;&#10;Automatisch gegenereerde beschrijving">
            <a:extLst>
              <a:ext uri="{FF2B5EF4-FFF2-40B4-BE49-F238E27FC236}">
                <a16:creationId xmlns:a16="http://schemas.microsoft.com/office/drawing/2014/main" id="{E539882B-5094-57C9-CAD7-48EFF88DDC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FE0E0"/>
              </a:clrFrom>
              <a:clrTo>
                <a:srgbClr val="DFE0E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109" y="6425377"/>
            <a:ext cx="369412" cy="311420"/>
          </a:xfrm>
          <a:prstGeom prst="rect">
            <a:avLst/>
          </a:prstGeom>
        </p:spPr>
      </p:pic>
      <p:pic>
        <p:nvPicPr>
          <p:cNvPr id="19" name="Picture 4" descr="logo">
            <a:extLst>
              <a:ext uri="{FF2B5EF4-FFF2-40B4-BE49-F238E27FC236}">
                <a16:creationId xmlns:a16="http://schemas.microsoft.com/office/drawing/2014/main" id="{B53DDE09-4E3F-99FB-E0A7-B68973824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8" y="6581978"/>
            <a:ext cx="1071878" cy="18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Huisstijl | AP Hogeschool">
            <a:extLst>
              <a:ext uri="{FF2B5EF4-FFF2-40B4-BE49-F238E27FC236}">
                <a16:creationId xmlns:a16="http://schemas.microsoft.com/office/drawing/2014/main" id="{4EF97714-5883-8F3A-5FB0-C862227AE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48" y="6394784"/>
            <a:ext cx="871471" cy="145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hthoek 20">
            <a:extLst>
              <a:ext uri="{FF2B5EF4-FFF2-40B4-BE49-F238E27FC236}">
                <a16:creationId xmlns:a16="http://schemas.microsoft.com/office/drawing/2014/main" id="{161848F5-E2FB-C6A0-E864-F0CB133FEA74}"/>
              </a:ext>
            </a:extLst>
          </p:cNvPr>
          <p:cNvSpPr/>
          <p:nvPr/>
        </p:nvSpPr>
        <p:spPr>
          <a:xfrm rot="16200000">
            <a:off x="-5041947" y="4925596"/>
            <a:ext cx="10134895" cy="28370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EB34DEE9-F5D3-128B-D242-ED662EAAB99C}"/>
              </a:ext>
            </a:extLst>
          </p:cNvPr>
          <p:cNvSpPr/>
          <p:nvPr/>
        </p:nvSpPr>
        <p:spPr>
          <a:xfrm>
            <a:off x="-452" y="-24120"/>
            <a:ext cx="11712669" cy="186268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32D1EA3-8F15-7438-81E2-85200932CBFB}"/>
              </a:ext>
            </a:extLst>
          </p:cNvPr>
          <p:cNvSpPr/>
          <p:nvPr/>
        </p:nvSpPr>
        <p:spPr>
          <a:xfrm>
            <a:off x="11712218" y="0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H6</a:t>
            </a:r>
          </a:p>
        </p:txBody>
      </p:sp>
    </p:spTree>
    <p:extLst>
      <p:ext uri="{BB962C8B-B14F-4D97-AF65-F5344CB8AC3E}">
        <p14:creationId xmlns:p14="http://schemas.microsoft.com/office/powerpoint/2010/main" val="3216911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1333</Words>
  <Application>Microsoft Office PowerPoint</Application>
  <PresentationFormat>Breedbeeld</PresentationFormat>
  <Paragraphs>295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Francois One</vt:lpstr>
      <vt:lpstr>Office Theme</vt:lpstr>
      <vt:lpstr>PowerPoint-presentatie</vt:lpstr>
      <vt:lpstr>PowerPoint-presentatie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Dams</dc:creator>
  <cp:lastModifiedBy>Dams Tim</cp:lastModifiedBy>
  <cp:revision>30</cp:revision>
  <dcterms:created xsi:type="dcterms:W3CDTF">2012-11-28T09:35:18Z</dcterms:created>
  <dcterms:modified xsi:type="dcterms:W3CDTF">2024-01-12T10:14:30Z</dcterms:modified>
</cp:coreProperties>
</file>