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C2A-E06D-014C-A72B-F614B442C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503D9-E2E6-6147-A04C-D1691D9D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D99B-23E4-9C4C-8F20-B1D9EDE4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40BF-FA14-CF47-A2E7-356FEC5D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42C0-B595-174E-B5E6-4502BCE4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31D9-4686-8742-8DAF-9C5C2165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29B0D-A1DE-8141-BCF6-695889E2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C517-1EC1-214E-A3BE-68B7BBF8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83109-57D2-8C4B-ACA6-69226FA8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9733-D45F-A24E-A724-AEE71B95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77C3D-30F3-5747-9C16-ADE46FBCD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FA9D8-523F-E04D-B915-935FB721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E748-1E80-2C4C-9730-7EB75C42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CAE4-B22F-324F-A1E0-203C20D5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95C4-0A75-DD47-82F3-B92CD1A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17C9-2A08-E841-9CFC-EF4BF0A1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6048-C188-7A46-95CB-EAF5F8A1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16FA-B1BF-9A4F-AE36-5DA233E3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9601-D448-1241-B58B-0B4B82EE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C046-A30D-9C42-8DEA-32E831E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B716-9B58-8344-8A2A-9894FFEB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4B8DD-C748-9B49-831A-AFC085D9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ED52-9BA7-1844-B376-CB828D0C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BA5C-B2DE-324B-A94A-9CE6392F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3003-4740-4146-8966-EC08D3ED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3C1F-90F3-AA43-B5F8-5606DC9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F2F4-AA8C-0740-8B6E-1743AD73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11503-EAB2-B145-86BD-148875F5F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3F9D7-D2D3-1544-AD65-2E775195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88DF-E186-1445-9700-1658B4C7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D701-E054-384D-B634-2C2BF20B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8BA-8669-EE4A-BE74-3A6FC136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606B8-7B1F-4944-B1D8-E574A8DF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2B5A6-D70D-4741-9678-2E586128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5BE0E-BCDE-E343-83F4-067AF0B45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FD572-FBED-F045-8A0D-F0C07003D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1908B-B008-0742-B47C-D4270B8E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B91C0-3874-AF4C-A168-9D5BEB42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ADB19-F49D-4349-807A-DCF3D704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0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8B0B-5B7C-4A48-BF0A-CA17B092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26DA-5F41-4544-BBA7-CB4161A7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E5E7D-C121-7446-A2B1-F2615FCF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327B2-B7F2-7649-B132-CBD7747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DD1B1-2A60-1C46-8265-A9B85171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5723A-8D12-E042-88BC-35ADA898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6BC1-36EE-1945-A9C5-D270958F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9240-CF99-3748-93FB-F84F336A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4869-BAE2-5B48-A2B2-E44838C5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6755D-7FD1-7241-8278-969B4515A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9620-AEAC-B04A-B1BC-13C419DE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F4497-5362-F347-BA0B-2E36192E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82F4-0813-5042-88E3-607351C6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3EBA-CAF8-724C-B1F3-7AF509B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EDC27-E609-A344-B837-DA42E3786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DB2F-3376-7348-A259-B51C84FB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2A673-D25E-7B4F-91A5-0A89AAC6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BC28-EAC7-FC4C-9B50-2BFBD611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6109-DE07-A843-B6BB-CD957A8D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E7142-BD67-9944-9622-6F72E1D9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3638-7141-DB4C-A560-A116D82A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9D75-CFDA-B642-BC57-C688C8833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7D83-E137-CC4D-BC2E-13F5FEBF456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FB7B-DFA0-5542-B70C-23F5D3056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690B-5B6A-AE4F-8E90-CC21229CA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BD58-EBDF-2245-8D30-2945C402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5F81C-8238-0E4F-AC96-39042CAF06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0226" y="1731830"/>
            <a:ext cx="2700009" cy="2180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5F41C-3348-3E42-8181-C5EC508906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7959" y="1860870"/>
            <a:ext cx="2516598" cy="2220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6A11D9-BF72-BB42-A217-628219246A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34232" y="3878580"/>
            <a:ext cx="1611998" cy="1754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7DF88-A79F-8447-BF06-80D8E7210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513" y="3763799"/>
            <a:ext cx="1944392" cy="1802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FD3C3-F32B-E949-8126-1AD8F746D477}"/>
              </a:ext>
            </a:extLst>
          </p:cNvPr>
          <p:cNvSpPr txBox="1"/>
          <p:nvPr/>
        </p:nvSpPr>
        <p:spPr>
          <a:xfrm>
            <a:off x="4890468" y="2054593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Stockton 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2C89B-2DC9-2746-B4C5-86D56EB8BDA5}"/>
              </a:ext>
            </a:extLst>
          </p:cNvPr>
          <p:cNvSpPr txBox="1"/>
          <p:nvPr/>
        </p:nvSpPr>
        <p:spPr>
          <a:xfrm>
            <a:off x="6875811" y="2058621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Montgomery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35E8A-7D4B-2D45-BA86-1A6A35940D9D}"/>
              </a:ext>
            </a:extLst>
          </p:cNvPr>
          <p:cNvSpPr txBox="1"/>
          <p:nvPr/>
        </p:nvSpPr>
        <p:spPr>
          <a:xfrm>
            <a:off x="4956129" y="3627510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Geary 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4C489-69C6-2A4C-B47B-C13F77407C03}"/>
              </a:ext>
            </a:extLst>
          </p:cNvPr>
          <p:cNvSpPr txBox="1"/>
          <p:nvPr/>
        </p:nvSpPr>
        <p:spPr>
          <a:xfrm>
            <a:off x="6818694" y="368390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Leavenworth  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3E987-9DBA-AC4F-9D98-C7EFF81D95C9}"/>
              </a:ext>
            </a:extLst>
          </p:cNvPr>
          <p:cNvSpPr/>
          <p:nvPr/>
        </p:nvSpPr>
        <p:spPr>
          <a:xfrm>
            <a:off x="4277031" y="1697626"/>
            <a:ext cx="4777525" cy="4039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500479-84F1-3D45-B121-54801F94CD55}"/>
              </a:ext>
            </a:extLst>
          </p:cNvPr>
          <p:cNvSpPr/>
          <p:nvPr/>
        </p:nvSpPr>
        <p:spPr>
          <a:xfrm>
            <a:off x="6786997" y="5309187"/>
            <a:ext cx="177628" cy="163286"/>
          </a:xfrm>
          <a:prstGeom prst="rect">
            <a:avLst/>
          </a:prstGeom>
          <a:solidFill>
            <a:srgbClr val="259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9B3C0-C40C-394A-9EFF-4A3F90DDE672}"/>
              </a:ext>
            </a:extLst>
          </p:cNvPr>
          <p:cNvSpPr txBox="1"/>
          <p:nvPr/>
        </p:nvSpPr>
        <p:spPr>
          <a:xfrm>
            <a:off x="7020859" y="5259177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=Parking Spot</a:t>
            </a:r>
          </a:p>
        </p:txBody>
      </p:sp>
    </p:spTree>
    <p:extLst>
      <p:ext uri="{BB962C8B-B14F-4D97-AF65-F5344CB8AC3E}">
        <p14:creationId xmlns:p14="http://schemas.microsoft.com/office/powerpoint/2010/main" val="290512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B22-3C78-8640-A502-9AC502C9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79C45-8836-804C-8E3B-8B4E5493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165350"/>
            <a:ext cx="6362700" cy="2527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9A5ED6-77E6-6A41-AA86-3C9CE12E3DBA}"/>
              </a:ext>
            </a:extLst>
          </p:cNvPr>
          <p:cNvSpPr/>
          <p:nvPr/>
        </p:nvSpPr>
        <p:spPr>
          <a:xfrm>
            <a:off x="3000876" y="2215360"/>
            <a:ext cx="177628" cy="163286"/>
          </a:xfrm>
          <a:prstGeom prst="rect">
            <a:avLst/>
          </a:prstGeom>
          <a:solidFill>
            <a:srgbClr val="259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B86EE-0218-8842-AC37-B1B22F1619AA}"/>
              </a:ext>
            </a:extLst>
          </p:cNvPr>
          <p:cNvSpPr txBox="1"/>
          <p:nvPr/>
        </p:nvSpPr>
        <p:spPr>
          <a:xfrm>
            <a:off x="3234738" y="2165350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CORRECT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D17EC-9C65-5742-9D7B-1B00BBC58BDD}"/>
              </a:ext>
            </a:extLst>
          </p:cNvPr>
          <p:cNvSpPr/>
          <p:nvPr/>
        </p:nvSpPr>
        <p:spPr>
          <a:xfrm>
            <a:off x="3000876" y="2509451"/>
            <a:ext cx="177628" cy="1632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0E00D-A0F1-1C43-987E-612C97BC96FC}"/>
              </a:ext>
            </a:extLst>
          </p:cNvPr>
          <p:cNvSpPr txBox="1"/>
          <p:nvPr/>
        </p:nvSpPr>
        <p:spPr>
          <a:xfrm>
            <a:off x="3234738" y="2452594"/>
            <a:ext cx="1205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NEGATIVE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36E420-5834-3843-AF72-9897A4C30F9E}"/>
              </a:ext>
            </a:extLst>
          </p:cNvPr>
          <p:cNvSpPr/>
          <p:nvPr/>
        </p:nvSpPr>
        <p:spPr>
          <a:xfrm>
            <a:off x="3000876" y="2804389"/>
            <a:ext cx="177628" cy="1632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C8529-9C86-494D-8AC5-306BE62BCA32}"/>
              </a:ext>
            </a:extLst>
          </p:cNvPr>
          <p:cNvSpPr txBox="1"/>
          <p:nvPr/>
        </p:nvSpPr>
        <p:spPr>
          <a:xfrm>
            <a:off x="3234738" y="2747532"/>
            <a:ext cx="114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POSITIVE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C323A-F460-CA4C-AE2C-A03523D202CF}"/>
              </a:ext>
            </a:extLst>
          </p:cNvPr>
          <p:cNvSpPr/>
          <p:nvPr/>
        </p:nvSpPr>
        <p:spPr>
          <a:xfrm>
            <a:off x="2699657" y="2002971"/>
            <a:ext cx="6977743" cy="287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8B793-F311-EA48-9941-E302856D445E}"/>
              </a:ext>
            </a:extLst>
          </p:cNvPr>
          <p:cNvSpPr/>
          <p:nvPr/>
        </p:nvSpPr>
        <p:spPr>
          <a:xfrm>
            <a:off x="2971800" y="2481943"/>
            <a:ext cx="1578429" cy="12409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</a:t>
            </a:r>
          </a:p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~1100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D6A3B-BA67-0A4B-BCEC-B149AF447155}"/>
              </a:ext>
            </a:extLst>
          </p:cNvPr>
          <p:cNvSpPr/>
          <p:nvPr/>
        </p:nvSpPr>
        <p:spPr>
          <a:xfrm>
            <a:off x="653143" y="2481943"/>
            <a:ext cx="1578429" cy="12409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Parking Meter</a:t>
            </a:r>
          </a:p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~1.7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1BB6-0990-1242-8EAB-1D0426F3C866}"/>
              </a:ext>
            </a:extLst>
          </p:cNvPr>
          <p:cNvSpPr/>
          <p:nvPr/>
        </p:nvSpPr>
        <p:spPr>
          <a:xfrm>
            <a:off x="5236029" y="2481942"/>
            <a:ext cx="1578429" cy="12409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Sensor</a:t>
            </a:r>
          </a:p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~7.2 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D8038-996B-E94F-A060-ADD90E57E999}"/>
              </a:ext>
            </a:extLst>
          </p:cNvPr>
          <p:cNvSpPr/>
          <p:nvPr/>
        </p:nvSpPr>
        <p:spPr>
          <a:xfrm>
            <a:off x="2002971" y="4103913"/>
            <a:ext cx="1578429" cy="12409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yelp</a:t>
            </a:r>
          </a:p>
          <a:p>
            <a:pPr algn="ctr"/>
            <a:r>
              <a:rPr lang="en-US" b="1" dirty="0"/>
              <a:t>Business Data</a:t>
            </a:r>
          </a:p>
          <a:p>
            <a:pPr algn="ctr"/>
            <a:r>
              <a:rPr lang="en-US" b="1" dirty="0"/>
              <a:t>27,000 Businesses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7F86F-6A99-6343-833B-C5A0C0303DE3}"/>
              </a:ext>
            </a:extLst>
          </p:cNvPr>
          <p:cNvSpPr/>
          <p:nvPr/>
        </p:nvSpPr>
        <p:spPr>
          <a:xfrm>
            <a:off x="3962399" y="4103912"/>
            <a:ext cx="1578429" cy="12409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City/</a:t>
            </a:r>
          </a:p>
          <a:p>
            <a:pPr algn="ctr"/>
            <a:r>
              <a:rPr lang="en-US" b="1" dirty="0"/>
              <a:t>neighborhood </a:t>
            </a:r>
          </a:p>
          <a:p>
            <a:pPr algn="ctr"/>
            <a:r>
              <a:rPr lang="en-US" b="1" dirty="0"/>
              <a:t>Data</a:t>
            </a:r>
          </a:p>
          <a:p>
            <a:pPr algn="ctr"/>
            <a:endParaRPr lang="en-US" b="1" dirty="0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93439C27-9E3E-9642-B523-FE6CC9502375}"/>
              </a:ext>
            </a:extLst>
          </p:cNvPr>
          <p:cNvSpPr/>
          <p:nvPr/>
        </p:nvSpPr>
        <p:spPr>
          <a:xfrm>
            <a:off x="2296886" y="2963634"/>
            <a:ext cx="609600" cy="27758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F9526F6-54BF-7B42-97AA-F420A089718E}"/>
              </a:ext>
            </a:extLst>
          </p:cNvPr>
          <p:cNvSpPr/>
          <p:nvPr/>
        </p:nvSpPr>
        <p:spPr>
          <a:xfrm>
            <a:off x="4577441" y="2971797"/>
            <a:ext cx="609600" cy="27758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F351773E-ADA2-C046-AA97-AF8C33A5448E}"/>
              </a:ext>
            </a:extLst>
          </p:cNvPr>
          <p:cNvSpPr/>
          <p:nvPr/>
        </p:nvSpPr>
        <p:spPr>
          <a:xfrm>
            <a:off x="3189515" y="3741963"/>
            <a:ext cx="228601" cy="32929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AA4795C-B066-244F-824C-5F126791B392}"/>
              </a:ext>
            </a:extLst>
          </p:cNvPr>
          <p:cNvSpPr/>
          <p:nvPr/>
        </p:nvSpPr>
        <p:spPr>
          <a:xfrm>
            <a:off x="4082144" y="3748767"/>
            <a:ext cx="228601" cy="32929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84A24-F65B-A444-ADAD-B4D8CC507FE4}"/>
              </a:ext>
            </a:extLst>
          </p:cNvPr>
          <p:cNvSpPr/>
          <p:nvPr/>
        </p:nvSpPr>
        <p:spPr>
          <a:xfrm>
            <a:off x="7832271" y="2497097"/>
            <a:ext cx="3184073" cy="25033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Machine Learning Models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Random Forest</a:t>
            </a:r>
          </a:p>
          <a:p>
            <a:pPr algn="ctr"/>
            <a:r>
              <a:rPr lang="en-US" b="1" dirty="0"/>
              <a:t>Gradient Boosting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9243EE76-AFDF-D34D-95CA-1C566A28B7E7}"/>
              </a:ext>
            </a:extLst>
          </p:cNvPr>
          <p:cNvSpPr/>
          <p:nvPr/>
        </p:nvSpPr>
        <p:spPr>
          <a:xfrm>
            <a:off x="3761014" y="1796143"/>
            <a:ext cx="5840186" cy="571497"/>
          </a:xfrm>
          <a:prstGeom prst="utur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5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8E7431-5A11-0D40-BFAE-F85D32858BC0}"/>
              </a:ext>
            </a:extLst>
          </p:cNvPr>
          <p:cNvSpPr/>
          <p:nvPr/>
        </p:nvSpPr>
        <p:spPr>
          <a:xfrm>
            <a:off x="1600200" y="1404257"/>
            <a:ext cx="1578429" cy="8926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Street Block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B2BEC-A268-A140-9E00-6398AC5D8CF9}"/>
              </a:ext>
            </a:extLst>
          </p:cNvPr>
          <p:cNvSpPr/>
          <p:nvPr/>
        </p:nvSpPr>
        <p:spPr>
          <a:xfrm>
            <a:off x="1389288" y="2311853"/>
            <a:ext cx="1117147" cy="111714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0324D-7DE7-4C48-81FA-2577E45270F7}"/>
              </a:ext>
            </a:extLst>
          </p:cNvPr>
          <p:cNvSpPr txBox="1"/>
          <p:nvPr/>
        </p:nvSpPr>
        <p:spPr>
          <a:xfrm>
            <a:off x="1925983" y="3492306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Parking Spaces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E16F77-335C-BC4A-80CC-A8137EA9185D}"/>
              </a:ext>
            </a:extLst>
          </p:cNvPr>
          <p:cNvSpPr/>
          <p:nvPr/>
        </p:nvSpPr>
        <p:spPr>
          <a:xfrm>
            <a:off x="1830839" y="2311853"/>
            <a:ext cx="1117147" cy="111714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C8F1FF-773F-1246-AED8-03890536FE80}"/>
              </a:ext>
            </a:extLst>
          </p:cNvPr>
          <p:cNvSpPr/>
          <p:nvPr/>
        </p:nvSpPr>
        <p:spPr>
          <a:xfrm>
            <a:off x="2238407" y="2296885"/>
            <a:ext cx="1117147" cy="111714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C38BE-A047-0441-970C-BD7300F4E3D8}"/>
              </a:ext>
            </a:extLst>
          </p:cNvPr>
          <p:cNvSpPr/>
          <p:nvPr/>
        </p:nvSpPr>
        <p:spPr>
          <a:xfrm>
            <a:off x="794088" y="972910"/>
            <a:ext cx="3145972" cy="3145972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2E820-78A3-8640-B8B9-AFBB07336189}"/>
              </a:ext>
            </a:extLst>
          </p:cNvPr>
          <p:cNvSpPr txBox="1"/>
          <p:nvPr/>
        </p:nvSpPr>
        <p:spPr>
          <a:xfrm>
            <a:off x="1940411" y="2513238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Midpoint GPS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6CAE4-4B60-E44A-84DE-5EB897F7D293}"/>
              </a:ext>
            </a:extLst>
          </p:cNvPr>
          <p:cNvSpPr txBox="1"/>
          <p:nvPr/>
        </p:nvSpPr>
        <p:spPr>
          <a:xfrm>
            <a:off x="1600200" y="4225085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Yelp Search Radius 0.3 Miles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F5DCA-C4B7-BC44-B4F8-3D3E71BC06DC}"/>
              </a:ext>
            </a:extLst>
          </p:cNvPr>
          <p:cNvSpPr/>
          <p:nvPr/>
        </p:nvSpPr>
        <p:spPr>
          <a:xfrm>
            <a:off x="3139382" y="3681309"/>
            <a:ext cx="931299" cy="526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40EF9-21BC-494E-B393-E90E12B4DF2C}"/>
              </a:ext>
            </a:extLst>
          </p:cNvPr>
          <p:cNvSpPr/>
          <p:nvPr/>
        </p:nvSpPr>
        <p:spPr>
          <a:xfrm>
            <a:off x="663467" y="3737949"/>
            <a:ext cx="931299" cy="526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AA590-8FF8-0D4F-AD28-6D8676D3ADE9}"/>
              </a:ext>
            </a:extLst>
          </p:cNvPr>
          <p:cNvSpPr/>
          <p:nvPr/>
        </p:nvSpPr>
        <p:spPr>
          <a:xfrm>
            <a:off x="3299704" y="1617683"/>
            <a:ext cx="931299" cy="526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9F0DB-1A6C-5444-BA8F-DF500E3DEF1D}"/>
              </a:ext>
            </a:extLst>
          </p:cNvPr>
          <p:cNvSpPr/>
          <p:nvPr/>
        </p:nvSpPr>
        <p:spPr>
          <a:xfrm>
            <a:off x="562839" y="1557914"/>
            <a:ext cx="931299" cy="526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A01C1-FACC-1B4A-BB06-01404E22ADA1}"/>
              </a:ext>
            </a:extLst>
          </p:cNvPr>
          <p:cNvSpPr/>
          <p:nvPr/>
        </p:nvSpPr>
        <p:spPr>
          <a:xfrm>
            <a:off x="2272390" y="2233509"/>
            <a:ext cx="234043" cy="234043"/>
          </a:xfrm>
          <a:prstGeom prst="ellips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3CE3D2-D98C-FB4A-AB53-8FCC0B35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32043"/>
              </p:ext>
            </p:extLst>
          </p:nvPr>
        </p:nvGraphicFramePr>
        <p:xfrm>
          <a:off x="611200" y="2362405"/>
          <a:ext cx="3394745" cy="21469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8949">
                  <a:extLst>
                    <a:ext uri="{9D8B030D-6E8A-4147-A177-3AD203B41FA5}">
                      <a16:colId xmlns:a16="http://schemas.microsoft.com/office/drawing/2014/main" val="2690082448"/>
                    </a:ext>
                  </a:extLst>
                </a:gridCol>
                <a:gridCol w="678949">
                  <a:extLst>
                    <a:ext uri="{9D8B030D-6E8A-4147-A177-3AD203B41FA5}">
                      <a16:colId xmlns:a16="http://schemas.microsoft.com/office/drawing/2014/main" val="1865267363"/>
                    </a:ext>
                  </a:extLst>
                </a:gridCol>
                <a:gridCol w="678949">
                  <a:extLst>
                    <a:ext uri="{9D8B030D-6E8A-4147-A177-3AD203B41FA5}">
                      <a16:colId xmlns:a16="http://schemas.microsoft.com/office/drawing/2014/main" val="148350232"/>
                    </a:ext>
                  </a:extLst>
                </a:gridCol>
                <a:gridCol w="678949">
                  <a:extLst>
                    <a:ext uri="{9D8B030D-6E8A-4147-A177-3AD203B41FA5}">
                      <a16:colId xmlns:a16="http://schemas.microsoft.com/office/drawing/2014/main" val="4146549154"/>
                    </a:ext>
                  </a:extLst>
                </a:gridCol>
                <a:gridCol w="678949">
                  <a:extLst>
                    <a:ext uri="{9D8B030D-6E8A-4147-A177-3AD203B41FA5}">
                      <a16:colId xmlns:a16="http://schemas.microsoft.com/office/drawing/2014/main" val="1804685188"/>
                    </a:ext>
                  </a:extLst>
                </a:gridCol>
              </a:tblGrid>
              <a:tr h="42938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94204"/>
                  </a:ext>
                </a:extLst>
              </a:tr>
              <a:tr h="429385">
                <a:tc>
                  <a:txBody>
                    <a:bodyPr/>
                    <a:lstStyle/>
                    <a:p>
                      <a:r>
                        <a:rPr lang="en-US" sz="1400" dirty="0"/>
                        <a:t>8AM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88036"/>
                  </a:ext>
                </a:extLst>
              </a:tr>
              <a:tr h="429385">
                <a:tc>
                  <a:txBody>
                    <a:bodyPr/>
                    <a:lstStyle/>
                    <a:p>
                      <a:r>
                        <a:rPr lang="en-US" sz="1400" dirty="0"/>
                        <a:t>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62130"/>
                  </a:ext>
                </a:extLst>
              </a:tr>
              <a:tr h="429385">
                <a:tc>
                  <a:txBody>
                    <a:bodyPr/>
                    <a:lstStyle/>
                    <a:p>
                      <a:r>
                        <a:rPr lang="en-US" sz="14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80951"/>
                  </a:ext>
                </a:extLst>
              </a:tr>
              <a:tr h="429385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658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C03B09-8060-E340-994C-FB07E66C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80099"/>
              </p:ext>
            </p:extLst>
          </p:nvPr>
        </p:nvGraphicFramePr>
        <p:xfrm>
          <a:off x="5279572" y="993244"/>
          <a:ext cx="6302828" cy="1749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04">
                  <a:extLst>
                    <a:ext uri="{9D8B030D-6E8A-4147-A177-3AD203B41FA5}">
                      <a16:colId xmlns:a16="http://schemas.microsoft.com/office/drawing/2014/main" val="2690082448"/>
                    </a:ext>
                  </a:extLst>
                </a:gridCol>
                <a:gridCol w="900404">
                  <a:extLst>
                    <a:ext uri="{9D8B030D-6E8A-4147-A177-3AD203B41FA5}">
                      <a16:colId xmlns:a16="http://schemas.microsoft.com/office/drawing/2014/main" val="1865267363"/>
                    </a:ext>
                  </a:extLst>
                </a:gridCol>
                <a:gridCol w="900404">
                  <a:extLst>
                    <a:ext uri="{9D8B030D-6E8A-4147-A177-3AD203B41FA5}">
                      <a16:colId xmlns:a16="http://schemas.microsoft.com/office/drawing/2014/main" val="148350232"/>
                    </a:ext>
                  </a:extLst>
                </a:gridCol>
                <a:gridCol w="900404">
                  <a:extLst>
                    <a:ext uri="{9D8B030D-6E8A-4147-A177-3AD203B41FA5}">
                      <a16:colId xmlns:a16="http://schemas.microsoft.com/office/drawing/2014/main" val="194429135"/>
                    </a:ext>
                  </a:extLst>
                </a:gridCol>
                <a:gridCol w="900404">
                  <a:extLst>
                    <a:ext uri="{9D8B030D-6E8A-4147-A177-3AD203B41FA5}">
                      <a16:colId xmlns:a16="http://schemas.microsoft.com/office/drawing/2014/main" val="2309201316"/>
                    </a:ext>
                  </a:extLst>
                </a:gridCol>
                <a:gridCol w="900404">
                  <a:extLst>
                    <a:ext uri="{9D8B030D-6E8A-4147-A177-3AD203B41FA5}">
                      <a16:colId xmlns:a16="http://schemas.microsoft.com/office/drawing/2014/main" val="4146549154"/>
                    </a:ext>
                  </a:extLst>
                </a:gridCol>
                <a:gridCol w="900404">
                  <a:extLst>
                    <a:ext uri="{9D8B030D-6E8A-4147-A177-3AD203B41FA5}">
                      <a16:colId xmlns:a16="http://schemas.microsoft.com/office/drawing/2014/main" val="1804685188"/>
                    </a:ext>
                  </a:extLst>
                </a:gridCol>
              </a:tblGrid>
              <a:tr h="401952">
                <a:tc>
                  <a:txBody>
                    <a:bodyPr/>
                    <a:lstStyle/>
                    <a:p>
                      <a:r>
                        <a:rPr lang="en-US" sz="1400" dirty="0"/>
                        <a:t>8AM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0.767641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5.132293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0.767641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588036"/>
                  </a:ext>
                </a:extLst>
              </a:tr>
              <a:tr h="392557">
                <a:tc>
                  <a:txBody>
                    <a:bodyPr/>
                    <a:lstStyle/>
                    <a:p>
                      <a:r>
                        <a:rPr lang="en-US" sz="1400" dirty="0"/>
                        <a:t>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0.422613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0.695313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0.170192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0.619389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2.468002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0.422613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862130"/>
                  </a:ext>
                </a:extLst>
              </a:tr>
              <a:tr h="477388">
                <a:tc>
                  <a:txBody>
                    <a:bodyPr/>
                    <a:lstStyle/>
                    <a:p>
                      <a:r>
                        <a:rPr lang="en-US" sz="14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0.290599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0.865879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1.432246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0.290599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80951"/>
                  </a:ext>
                </a:extLst>
              </a:tr>
              <a:tr h="477388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658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0F91EE-FA8A-0A4C-982F-047AFC5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37614"/>
              </p:ext>
            </p:extLst>
          </p:nvPr>
        </p:nvGraphicFramePr>
        <p:xfrm>
          <a:off x="5372101" y="3856188"/>
          <a:ext cx="6117769" cy="1749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967">
                  <a:extLst>
                    <a:ext uri="{9D8B030D-6E8A-4147-A177-3AD203B41FA5}">
                      <a16:colId xmlns:a16="http://schemas.microsoft.com/office/drawing/2014/main" val="2690082448"/>
                    </a:ext>
                  </a:extLst>
                </a:gridCol>
                <a:gridCol w="873967">
                  <a:extLst>
                    <a:ext uri="{9D8B030D-6E8A-4147-A177-3AD203B41FA5}">
                      <a16:colId xmlns:a16="http://schemas.microsoft.com/office/drawing/2014/main" val="1865267363"/>
                    </a:ext>
                  </a:extLst>
                </a:gridCol>
                <a:gridCol w="873967">
                  <a:extLst>
                    <a:ext uri="{9D8B030D-6E8A-4147-A177-3AD203B41FA5}">
                      <a16:colId xmlns:a16="http://schemas.microsoft.com/office/drawing/2014/main" val="148350232"/>
                    </a:ext>
                  </a:extLst>
                </a:gridCol>
                <a:gridCol w="873967">
                  <a:extLst>
                    <a:ext uri="{9D8B030D-6E8A-4147-A177-3AD203B41FA5}">
                      <a16:colId xmlns:a16="http://schemas.microsoft.com/office/drawing/2014/main" val="194429135"/>
                    </a:ext>
                  </a:extLst>
                </a:gridCol>
                <a:gridCol w="873967">
                  <a:extLst>
                    <a:ext uri="{9D8B030D-6E8A-4147-A177-3AD203B41FA5}">
                      <a16:colId xmlns:a16="http://schemas.microsoft.com/office/drawing/2014/main" val="2309201316"/>
                    </a:ext>
                  </a:extLst>
                </a:gridCol>
                <a:gridCol w="873967">
                  <a:extLst>
                    <a:ext uri="{9D8B030D-6E8A-4147-A177-3AD203B41FA5}">
                      <a16:colId xmlns:a16="http://schemas.microsoft.com/office/drawing/2014/main" val="4146549154"/>
                    </a:ext>
                  </a:extLst>
                </a:gridCol>
                <a:gridCol w="873967">
                  <a:extLst>
                    <a:ext uri="{9D8B030D-6E8A-4147-A177-3AD203B41FA5}">
                      <a16:colId xmlns:a16="http://schemas.microsoft.com/office/drawing/2014/main" val="1804685188"/>
                    </a:ext>
                  </a:extLst>
                </a:gridCol>
              </a:tblGrid>
              <a:tr h="446268">
                <a:tc>
                  <a:txBody>
                    <a:bodyPr/>
                    <a:lstStyle/>
                    <a:p>
                      <a:r>
                        <a:rPr lang="en-US" sz="14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0.390742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0.064191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0.045707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0.942902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1.389276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0.390742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588036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.504981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0.789013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0.808024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0.001499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.504981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862130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r>
                        <a:rPr lang="en-US" sz="1400" dirty="0"/>
                        <a:t>Tues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0.161121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0.780706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1.199212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0.025455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0.802949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0.161121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80951"/>
                  </a:ext>
                </a:extLst>
              </a:tr>
              <a:tr h="411153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658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C7ADA5-20D1-3540-8523-2C36043DF321}"/>
              </a:ext>
            </a:extLst>
          </p:cNvPr>
          <p:cNvSpPr txBox="1"/>
          <p:nvPr/>
        </p:nvSpPr>
        <p:spPr>
          <a:xfrm>
            <a:off x="1209457" y="1683220"/>
            <a:ext cx="219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Parking Data by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F3EA5-94D3-F94E-B46E-5B04DFA11EBC}"/>
              </a:ext>
            </a:extLst>
          </p:cNvPr>
          <p:cNvSpPr txBox="1"/>
          <p:nvPr/>
        </p:nvSpPr>
        <p:spPr>
          <a:xfrm>
            <a:off x="3915098" y="1018078"/>
            <a:ext cx="13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473F7-C0E4-CD4C-BDFD-6C235A313770}"/>
              </a:ext>
            </a:extLst>
          </p:cNvPr>
          <p:cNvSpPr txBox="1"/>
          <p:nvPr/>
        </p:nvSpPr>
        <p:spPr>
          <a:xfrm>
            <a:off x="3249080" y="5299659"/>
            <a:ext cx="20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of Week 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B5D0F-FADD-AC43-AE12-5D94D68C3247}"/>
              </a:ext>
            </a:extLst>
          </p:cNvPr>
          <p:cNvSpPr txBox="1"/>
          <p:nvPr/>
        </p:nvSpPr>
        <p:spPr>
          <a:xfrm>
            <a:off x="4629212" y="2890410"/>
            <a:ext cx="1831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NMF</a:t>
            </a:r>
          </a:p>
          <a:p>
            <a:pPr algn="ctr"/>
            <a:r>
              <a:rPr lang="en-US" sz="2400" b="1" dirty="0"/>
              <a:t>Factorization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D952A86-3671-CC4D-8F74-07B148522E6D}"/>
              </a:ext>
            </a:extLst>
          </p:cNvPr>
          <p:cNvSpPr/>
          <p:nvPr/>
        </p:nvSpPr>
        <p:spPr>
          <a:xfrm>
            <a:off x="4259097" y="4139095"/>
            <a:ext cx="740229" cy="3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A323EAE-E79A-7047-BB8B-57D2107710B7}"/>
              </a:ext>
            </a:extLst>
          </p:cNvPr>
          <p:cNvSpPr/>
          <p:nvPr/>
        </p:nvSpPr>
        <p:spPr>
          <a:xfrm>
            <a:off x="4222329" y="2374511"/>
            <a:ext cx="740229" cy="3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3F1AA-7413-2242-A8A6-FA473186E486}"/>
              </a:ext>
            </a:extLst>
          </p:cNvPr>
          <p:cNvSpPr txBox="1"/>
          <p:nvPr/>
        </p:nvSpPr>
        <p:spPr>
          <a:xfrm>
            <a:off x="1483113" y="1202744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92 Unique Blocks</a:t>
            </a:r>
          </a:p>
        </p:txBody>
      </p:sp>
    </p:spTree>
    <p:extLst>
      <p:ext uri="{BB962C8B-B14F-4D97-AF65-F5344CB8AC3E}">
        <p14:creationId xmlns:p14="http://schemas.microsoft.com/office/powerpoint/2010/main" val="200506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155</Words>
  <Application>Microsoft Macintosh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Lee</dc:creator>
  <cp:lastModifiedBy>Tim Lee</cp:lastModifiedBy>
  <cp:revision>9</cp:revision>
  <dcterms:created xsi:type="dcterms:W3CDTF">2018-03-05T07:18:30Z</dcterms:created>
  <dcterms:modified xsi:type="dcterms:W3CDTF">2018-03-07T05:45:56Z</dcterms:modified>
</cp:coreProperties>
</file>