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304" r:id="rId3"/>
    <p:sldId id="300" r:id="rId4"/>
    <p:sldId id="299" r:id="rId5"/>
    <p:sldId id="301" r:id="rId6"/>
    <p:sldId id="302" r:id="rId7"/>
    <p:sldId id="315" r:id="rId8"/>
    <p:sldId id="294" r:id="rId9"/>
    <p:sldId id="295" r:id="rId10"/>
    <p:sldId id="307" r:id="rId11"/>
    <p:sldId id="316" r:id="rId12"/>
    <p:sldId id="309" r:id="rId13"/>
    <p:sldId id="290" r:id="rId14"/>
    <p:sldId id="317" r:id="rId15"/>
    <p:sldId id="312" r:id="rId16"/>
    <p:sldId id="271" r:id="rId17"/>
    <p:sldId id="310" r:id="rId18"/>
    <p:sldId id="318" r:id="rId19"/>
    <p:sldId id="279" r:id="rId20"/>
    <p:sldId id="314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osis ExtraLight" pitchFamily="2" charset="0"/>
      <p:regular r:id="rId28"/>
      <p:bold r:id="rId29"/>
    </p:embeddedFont>
    <p:embeddedFont>
      <p:font typeface="Titillium Web" panose="00000500000000000000" pitchFamily="2" charset="0"/>
      <p:regular r:id="rId30"/>
      <p:bold r:id="rId31"/>
      <p:italic r:id="rId32"/>
      <p:boldItalic r:id="rId33"/>
    </p:embeddedFont>
    <p:embeddedFont>
      <p:font typeface="Titillium Web Light" panose="000004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6836577-5C0D-45F2-BBBC-161810DC94E3}">
          <p14:sldIdLst>
            <p14:sldId id="256"/>
          </p14:sldIdLst>
        </p14:section>
        <p14:section name="Introduction" id="{6727F71E-D12A-4746-BE8C-5E87806EDF98}">
          <p14:sldIdLst>
            <p14:sldId id="304"/>
            <p14:sldId id="300"/>
            <p14:sldId id="299"/>
            <p14:sldId id="301"/>
            <p14:sldId id="302"/>
          </p14:sldIdLst>
        </p14:section>
        <p14:section name="Methods" id="{6B10A899-0D92-4913-8C0D-9EAA2BCDD28F}">
          <p14:sldIdLst>
            <p14:sldId id="315"/>
            <p14:sldId id="294"/>
            <p14:sldId id="295"/>
            <p14:sldId id="307"/>
          </p14:sldIdLst>
        </p14:section>
        <p14:section name="Results" id="{25D51706-D3C6-4918-8104-8CA9852E2877}">
          <p14:sldIdLst>
            <p14:sldId id="316"/>
            <p14:sldId id="309"/>
            <p14:sldId id="290"/>
          </p14:sldIdLst>
        </p14:section>
        <p14:section name="Conclusions" id="{C9FF977C-E25B-4A65-85D7-942C6E2D5E5D}">
          <p14:sldIdLst>
            <p14:sldId id="317"/>
            <p14:sldId id="312"/>
            <p14:sldId id="271"/>
            <p14:sldId id="310"/>
          </p14:sldIdLst>
        </p14:section>
        <p14:section name="Acknowledgements" id="{FA5BD1E1-7107-49EF-8A5F-FBA6184BCD9D}">
          <p14:sldIdLst>
            <p14:sldId id="318"/>
            <p14:sldId id="279"/>
            <p14:sldId id="314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54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06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37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71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67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10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621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180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82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9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89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5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86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86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19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41660" y="2003461"/>
            <a:ext cx="5396700" cy="3140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Long Short-Term Memory:</a:t>
            </a:r>
            <a:br>
              <a:rPr lang="en-US" sz="2000" dirty="0"/>
            </a:br>
            <a:r>
              <a:rPr lang="en-US" sz="2000" dirty="0"/>
              <a:t>A Recurrent Neural Network to Determine</a:t>
            </a:r>
            <a:br>
              <a:rPr lang="en-US" sz="2000" dirty="0"/>
            </a:br>
            <a:r>
              <a:rPr lang="en-US" sz="2000" dirty="0"/>
              <a:t>the Direction of </a:t>
            </a:r>
            <a:r>
              <a:rPr lang="en-US" sz="2000"/>
              <a:t>Futures Prices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1200" b="1" dirty="0"/>
              <a:t>Author</a:t>
            </a:r>
            <a:r>
              <a:rPr lang="en-US" sz="1200" dirty="0"/>
              <a:t>: Timothy Decilveo</a:t>
            </a:r>
            <a:br>
              <a:rPr lang="en-US" sz="1200" dirty="0"/>
            </a:br>
            <a:r>
              <a:rPr lang="en-US" sz="1200" b="1" dirty="0"/>
              <a:t>University</a:t>
            </a:r>
            <a:r>
              <a:rPr lang="en-US" sz="1200" dirty="0"/>
              <a:t>: Loyola Marymount University</a:t>
            </a:r>
            <a:br>
              <a:rPr lang="en-US" sz="1200" dirty="0"/>
            </a:br>
            <a:r>
              <a:rPr lang="en-US" sz="1200" b="1" dirty="0"/>
              <a:t>Class: </a:t>
            </a:r>
            <a:r>
              <a:rPr lang="en-US" sz="1200" dirty="0"/>
              <a:t>CMSI 5350 Machine Learning</a:t>
            </a:r>
            <a:endParaRPr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22376" y="740664"/>
            <a:ext cx="6761100" cy="738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METHODS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22376" y="1859197"/>
            <a:ext cx="6484500" cy="2446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Font typeface="Titillium Web Light"/>
              <a:buNone/>
            </a:pPr>
            <a:r>
              <a:rPr lang="en-US" b="1" dirty="0"/>
              <a:t>Binary Classification</a:t>
            </a:r>
          </a:p>
          <a:p>
            <a:pPr marL="171450" indent="-171450"/>
            <a:r>
              <a:rPr lang="en-US" sz="1200" dirty="0"/>
              <a:t>Simpler to predict than exact price</a:t>
            </a:r>
          </a:p>
          <a:p>
            <a:pPr marL="171450" indent="-171450"/>
            <a:r>
              <a:rPr lang="en-US" sz="1200" dirty="0"/>
              <a:t>If you can predict the direction (up/down) of the price, you can design a profitable investment strategy</a:t>
            </a:r>
          </a:p>
          <a:p>
            <a:pPr marL="171450" indent="-171450"/>
            <a:r>
              <a:rPr lang="en-US" sz="1200" dirty="0"/>
              <a:t>Understanding the positions of different market participants should provide insights</a:t>
            </a:r>
          </a:p>
          <a:p>
            <a:pPr marL="171450" indent="-171450"/>
            <a:r>
              <a:rPr lang="en-US" sz="1200" b="1" dirty="0"/>
              <a:t>Binary cross entropy </a:t>
            </a:r>
            <a:r>
              <a:rPr lang="en-US" sz="1200" dirty="0"/>
              <a:t>compares each of the predicted probabilities to actual class output (0 or 1)</a:t>
            </a:r>
          </a:p>
          <a:p>
            <a:pPr marL="628650" lvl="1" indent="-171450"/>
            <a:r>
              <a:rPr lang="en-US" sz="1200" dirty="0"/>
              <a:t>It is the negative average of the log of corrected predicted probabilities</a:t>
            </a:r>
          </a:p>
          <a:p>
            <a:pPr marL="171450" indent="-171450"/>
            <a:r>
              <a:rPr lang="en-US" sz="1200" b="1" dirty="0" err="1"/>
              <a:t>BCELoss</a:t>
            </a:r>
            <a:r>
              <a:rPr lang="en-US" sz="1200" dirty="0"/>
              <a:t>: measures the Binary Cross Entropy between the target and input probabilities</a:t>
            </a:r>
          </a:p>
          <a:p>
            <a:pPr marL="171450" indent="-171450"/>
            <a:r>
              <a:rPr lang="en-US" sz="1200" b="1" dirty="0" err="1"/>
              <a:t>BCELogitsLoss</a:t>
            </a:r>
            <a:r>
              <a:rPr lang="en-US" sz="1200" dirty="0"/>
              <a:t>: combines Sigmoid layer and </a:t>
            </a:r>
            <a:r>
              <a:rPr lang="en-US" sz="1200" dirty="0" err="1"/>
              <a:t>BCELoss</a:t>
            </a:r>
            <a:r>
              <a:rPr lang="en-US" sz="1200" dirty="0"/>
              <a:t> in one single class</a:t>
            </a:r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7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1591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Results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52152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129420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52027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72512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76037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8" name="Google Shape;4553;p48">
            <a:extLst>
              <a:ext uri="{FF2B5EF4-FFF2-40B4-BE49-F238E27FC236}">
                <a16:creationId xmlns:a16="http://schemas.microsoft.com/office/drawing/2014/main" id="{E48C342D-D316-4294-9528-F63B7E20688A}"/>
              </a:ext>
            </a:extLst>
          </p:cNvPr>
          <p:cNvGrpSpPr/>
          <p:nvPr/>
        </p:nvGrpSpPr>
        <p:grpSpPr>
          <a:xfrm>
            <a:off x="852755" y="1994985"/>
            <a:ext cx="962748" cy="772025"/>
            <a:chOff x="4610450" y="3703750"/>
            <a:chExt cx="453050" cy="332175"/>
          </a:xfrm>
          <a:solidFill>
            <a:srgbClr val="80BFB7"/>
          </a:solidFill>
        </p:grpSpPr>
        <p:sp>
          <p:nvSpPr>
            <p:cNvPr id="19" name="Google Shape;4554;p48">
              <a:extLst>
                <a:ext uri="{FF2B5EF4-FFF2-40B4-BE49-F238E27FC236}">
                  <a16:creationId xmlns:a16="http://schemas.microsoft.com/office/drawing/2014/main" id="{98866922-90DC-4AAC-853E-EE2F08BE026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55;p48">
              <a:extLst>
                <a:ext uri="{FF2B5EF4-FFF2-40B4-BE49-F238E27FC236}">
                  <a16:creationId xmlns:a16="http://schemas.microsoft.com/office/drawing/2014/main" id="{EF904069-E922-4875-8A1C-A2A14294365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480;p48">
            <a:extLst>
              <a:ext uri="{FF2B5EF4-FFF2-40B4-BE49-F238E27FC236}">
                <a16:creationId xmlns:a16="http://schemas.microsoft.com/office/drawing/2014/main" id="{02C8DDF6-6EF0-47EF-89FA-FC1B24B1977B}"/>
              </a:ext>
            </a:extLst>
          </p:cNvPr>
          <p:cNvGrpSpPr>
            <a:grpSpLocks noChangeAspect="1"/>
          </p:cNvGrpSpPr>
          <p:nvPr/>
        </p:nvGrpSpPr>
        <p:grpSpPr>
          <a:xfrm>
            <a:off x="2107767" y="1122797"/>
            <a:ext cx="850110" cy="913102"/>
            <a:chOff x="611175" y="2326900"/>
            <a:chExt cx="362700" cy="389575"/>
          </a:xfrm>
          <a:solidFill>
            <a:srgbClr val="0B87A1"/>
          </a:solidFill>
        </p:grpSpPr>
        <p:sp>
          <p:nvSpPr>
            <p:cNvPr id="22" name="Google Shape;4481;p48">
              <a:extLst>
                <a:ext uri="{FF2B5EF4-FFF2-40B4-BE49-F238E27FC236}">
                  <a16:creationId xmlns:a16="http://schemas.microsoft.com/office/drawing/2014/main" id="{0FD2E266-92D4-4E39-97EF-880712CAD98A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82;p48">
              <a:extLst>
                <a:ext uri="{FF2B5EF4-FFF2-40B4-BE49-F238E27FC236}">
                  <a16:creationId xmlns:a16="http://schemas.microsoft.com/office/drawing/2014/main" id="{1F2F5676-3F99-4684-8481-55CD173F53E8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83;p48">
              <a:extLst>
                <a:ext uri="{FF2B5EF4-FFF2-40B4-BE49-F238E27FC236}">
                  <a16:creationId xmlns:a16="http://schemas.microsoft.com/office/drawing/2014/main" id="{362AAA62-977C-47B5-96B0-68D4D0877D38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4;p48">
              <a:extLst>
                <a:ext uri="{FF2B5EF4-FFF2-40B4-BE49-F238E27FC236}">
                  <a16:creationId xmlns:a16="http://schemas.microsoft.com/office/drawing/2014/main" id="{D1D9D027-C8E4-4A52-9C91-58FEEDF3B73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040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22376" y="740664"/>
            <a:ext cx="6761100" cy="738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22376" y="1859197"/>
            <a:ext cx="5954871" cy="141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/>
            <a:r>
              <a:rPr lang="en-US" sz="1200" dirty="0"/>
              <a:t>Most of the training and testing accuracy metrics were around 50%</a:t>
            </a:r>
          </a:p>
          <a:p>
            <a:pPr marL="171450" indent="-171450"/>
            <a:r>
              <a:rPr lang="en-US" sz="1200" dirty="0"/>
              <a:t>This is not ideal as 50% accuracy is effectively random guessing</a:t>
            </a:r>
          </a:p>
          <a:p>
            <a:pPr marL="171450" indent="-171450"/>
            <a:r>
              <a:rPr lang="en-US" sz="1200" dirty="0"/>
              <a:t>Possibly could be a result of incorrect implementation of LSTM algorithm or an issue with the data</a:t>
            </a:r>
          </a:p>
          <a:p>
            <a:pPr marL="171450" indent="-171450"/>
            <a:r>
              <a:rPr lang="en-US" sz="1200" dirty="0"/>
              <a:t>There could be no “information” in the feature set that provides insights for prediction</a:t>
            </a:r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64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60469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GRADIENT DESCENT</a:t>
            </a:r>
            <a:endParaRPr dirty="0"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4360" name="Google Shape;4360;p47"/>
          <p:cNvGraphicFramePr/>
          <p:nvPr>
            <p:extLst>
              <p:ext uri="{D42A27DB-BD31-4B8C-83A1-F6EECF244321}">
                <p14:modId xmlns:p14="http://schemas.microsoft.com/office/powerpoint/2010/main" val="1363528821"/>
              </p:ext>
            </p:extLst>
          </p:nvPr>
        </p:nvGraphicFramePr>
        <p:xfrm>
          <a:off x="861698" y="1479402"/>
          <a:ext cx="6761099" cy="337213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9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832">
                  <a:extLst>
                    <a:ext uri="{9D8B030D-6E8A-4147-A177-3AD203B41FA5}">
                      <a16:colId xmlns:a16="http://schemas.microsoft.com/office/drawing/2014/main" val="4129847144"/>
                    </a:ext>
                  </a:extLst>
                </a:gridCol>
                <a:gridCol w="858832">
                  <a:extLst>
                    <a:ext uri="{9D8B030D-6E8A-4147-A177-3AD203B41FA5}">
                      <a16:colId xmlns:a16="http://schemas.microsoft.com/office/drawing/2014/main" val="1853573141"/>
                    </a:ext>
                  </a:extLst>
                </a:gridCol>
                <a:gridCol w="858832">
                  <a:extLst>
                    <a:ext uri="{9D8B030D-6E8A-4147-A177-3AD203B41FA5}">
                      <a16:colId xmlns:a16="http://schemas.microsoft.com/office/drawing/2014/main" val="1689748156"/>
                    </a:ext>
                  </a:extLst>
                </a:gridCol>
                <a:gridCol w="858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832">
                  <a:extLst>
                    <a:ext uri="{9D8B030D-6E8A-4147-A177-3AD203B41FA5}">
                      <a16:colId xmlns:a16="http://schemas.microsoft.com/office/drawing/2014/main" val="182656462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Natural Gas (Henry Hub)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Palladium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Rough Rice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Swiss Franc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30-Year Bond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10-Year Note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Wheat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 / Historical Lookback Window</a:t>
                      </a:r>
                      <a:endParaRPr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# of Hidden Layers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# of RNN Layers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# of Outputs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Train Accuracy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0.4979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0.5102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0.5373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0.5092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0.5542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0.5397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0.5270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 Accuracy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0.5239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0.5615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0.5293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0.5029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0.5573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0.5426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0.5504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Train Loss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(1000 epochs)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0.6931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0.6929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0.6904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0.6931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0.6873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0.6899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0.6917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 Loss(1000 epochs)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0.6932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0.6908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0.6916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0.6932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0.6866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0.6894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0.6892</a:t>
                      </a:r>
                      <a:endParaRPr sz="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1540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1591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Conclusions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52152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129420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52027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72512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76037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8" name="Google Shape;4553;p48">
            <a:extLst>
              <a:ext uri="{FF2B5EF4-FFF2-40B4-BE49-F238E27FC236}">
                <a16:creationId xmlns:a16="http://schemas.microsoft.com/office/drawing/2014/main" id="{E48C342D-D316-4294-9528-F63B7E20688A}"/>
              </a:ext>
            </a:extLst>
          </p:cNvPr>
          <p:cNvGrpSpPr/>
          <p:nvPr/>
        </p:nvGrpSpPr>
        <p:grpSpPr>
          <a:xfrm>
            <a:off x="852755" y="1994985"/>
            <a:ext cx="962748" cy="772025"/>
            <a:chOff x="4610450" y="3703750"/>
            <a:chExt cx="453050" cy="332175"/>
          </a:xfrm>
          <a:solidFill>
            <a:srgbClr val="80BFB7"/>
          </a:solidFill>
        </p:grpSpPr>
        <p:sp>
          <p:nvSpPr>
            <p:cNvPr id="19" name="Google Shape;4554;p48">
              <a:extLst>
                <a:ext uri="{FF2B5EF4-FFF2-40B4-BE49-F238E27FC236}">
                  <a16:creationId xmlns:a16="http://schemas.microsoft.com/office/drawing/2014/main" id="{98866922-90DC-4AAC-853E-EE2F08BE026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55;p48">
              <a:extLst>
                <a:ext uri="{FF2B5EF4-FFF2-40B4-BE49-F238E27FC236}">
                  <a16:creationId xmlns:a16="http://schemas.microsoft.com/office/drawing/2014/main" id="{EF904069-E922-4875-8A1C-A2A14294365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480;p48">
            <a:extLst>
              <a:ext uri="{FF2B5EF4-FFF2-40B4-BE49-F238E27FC236}">
                <a16:creationId xmlns:a16="http://schemas.microsoft.com/office/drawing/2014/main" id="{02C8DDF6-6EF0-47EF-89FA-FC1B24B1977B}"/>
              </a:ext>
            </a:extLst>
          </p:cNvPr>
          <p:cNvGrpSpPr>
            <a:grpSpLocks noChangeAspect="1"/>
          </p:cNvGrpSpPr>
          <p:nvPr/>
        </p:nvGrpSpPr>
        <p:grpSpPr>
          <a:xfrm>
            <a:off x="2107767" y="1122797"/>
            <a:ext cx="850110" cy="913102"/>
            <a:chOff x="611175" y="2326900"/>
            <a:chExt cx="362700" cy="389575"/>
          </a:xfrm>
          <a:solidFill>
            <a:srgbClr val="0B87A1"/>
          </a:solidFill>
        </p:grpSpPr>
        <p:sp>
          <p:nvSpPr>
            <p:cNvPr id="22" name="Google Shape;4481;p48">
              <a:extLst>
                <a:ext uri="{FF2B5EF4-FFF2-40B4-BE49-F238E27FC236}">
                  <a16:creationId xmlns:a16="http://schemas.microsoft.com/office/drawing/2014/main" id="{0FD2E266-92D4-4E39-97EF-880712CAD98A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82;p48">
              <a:extLst>
                <a:ext uri="{FF2B5EF4-FFF2-40B4-BE49-F238E27FC236}">
                  <a16:creationId xmlns:a16="http://schemas.microsoft.com/office/drawing/2014/main" id="{1F2F5676-3F99-4684-8481-55CD173F53E8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83;p48">
              <a:extLst>
                <a:ext uri="{FF2B5EF4-FFF2-40B4-BE49-F238E27FC236}">
                  <a16:creationId xmlns:a16="http://schemas.microsoft.com/office/drawing/2014/main" id="{362AAA62-977C-47B5-96B0-68D4D0877D38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4;p48">
              <a:extLst>
                <a:ext uri="{FF2B5EF4-FFF2-40B4-BE49-F238E27FC236}">
                  <a16:creationId xmlns:a16="http://schemas.microsoft.com/office/drawing/2014/main" id="{D1D9D027-C8E4-4A52-9C91-58FEEDF3B73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521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22376" y="740664"/>
            <a:ext cx="6761100" cy="738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22376" y="1859197"/>
            <a:ext cx="6484500" cy="227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/>
            <a:r>
              <a:rPr lang="en-US" sz="1200" dirty="0"/>
              <a:t>So much more to do…</a:t>
            </a:r>
          </a:p>
          <a:p>
            <a:pPr marL="171450" indent="-171450"/>
            <a:r>
              <a:rPr lang="en-US" sz="1200" dirty="0"/>
              <a:t>50%+ accuracy isn’t so bad if the expectancy is greater than 1-to-1</a:t>
            </a:r>
          </a:p>
          <a:p>
            <a:pPr marL="171450" indent="-171450"/>
            <a:r>
              <a:rPr lang="en-US" sz="1200" dirty="0"/>
              <a:t>Strong baseline to work from having worked on this for a few weeks</a:t>
            </a:r>
          </a:p>
          <a:p>
            <a:pPr marL="171450" indent="-171450"/>
            <a:r>
              <a:rPr lang="en-US" sz="1200" dirty="0"/>
              <a:t>Need to set up better data extraction and cleaning methods to handle outliers</a:t>
            </a:r>
          </a:p>
          <a:p>
            <a:pPr marL="171450" indent="-171450"/>
            <a:r>
              <a:rPr lang="en-US" sz="1200" dirty="0"/>
              <a:t>Create methods to reduce data leakage</a:t>
            </a:r>
          </a:p>
          <a:p>
            <a:pPr marL="171450" indent="-171450"/>
            <a:r>
              <a:rPr lang="en-US" sz="1200" dirty="0"/>
              <a:t>Develop a strategy around how to trade these outcomes</a:t>
            </a:r>
          </a:p>
          <a:p>
            <a:pPr marL="171450" indent="-171450"/>
            <a:r>
              <a:rPr lang="en-US" sz="1200" dirty="0"/>
              <a:t>Does this work better for certain markets vs. others?</a:t>
            </a:r>
          </a:p>
          <a:p>
            <a:pPr marL="171450" indent="-171450"/>
            <a:r>
              <a:rPr lang="en-US" sz="1200" dirty="0"/>
              <a:t>Can you improve the model by removing or adding features?</a:t>
            </a:r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08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452628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3B55"/>
                </a:solidFill>
                <a:highlight>
                  <a:srgbClr val="D3EBD5"/>
                </a:highlight>
              </a:rPr>
              <a:t>50/50</a:t>
            </a:r>
            <a:endParaRPr sz="4000" dirty="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452628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win / loss ratio</a:t>
            </a:r>
            <a:endParaRPr sz="2000" dirty="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4526280" y="3657893"/>
            <a:ext cx="409194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3B55"/>
                </a:solidFill>
                <a:highlight>
                  <a:srgbClr val="0B87A1"/>
                </a:highlight>
              </a:rPr>
              <a:t>$0.10</a:t>
            </a:r>
            <a:endParaRPr sz="4000" dirty="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452628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positive expectancy</a:t>
            </a:r>
            <a:endParaRPr sz="2000" dirty="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452628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3B55"/>
                </a:solidFill>
                <a:highlight>
                  <a:srgbClr val="80BFB7"/>
                </a:highlight>
              </a:rPr>
              <a:t>+$1.10 / -$1.00</a:t>
            </a:r>
            <a:endParaRPr sz="4000" dirty="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452628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</a:t>
            </a:r>
            <a:r>
              <a:rPr lang="en" sz="2000" dirty="0"/>
              <a:t>rofit / loss</a:t>
            </a:r>
            <a:endParaRPr sz="2000" dirty="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3958;p27">
            <a:extLst>
              <a:ext uri="{FF2B5EF4-FFF2-40B4-BE49-F238E27FC236}">
                <a16:creationId xmlns:a16="http://schemas.microsoft.com/office/drawing/2014/main" id="{1F787B48-6018-423D-BD93-AE151B3E00DD}"/>
              </a:ext>
            </a:extLst>
          </p:cNvPr>
          <p:cNvSpPr txBox="1">
            <a:spLocks/>
          </p:cNvSpPr>
          <p:nvPr/>
        </p:nvSpPr>
        <p:spPr>
          <a:xfrm>
            <a:off x="533400" y="688005"/>
            <a:ext cx="357336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" sz="8000" dirty="0"/>
              <a:t>50/50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Font typeface="Titillium Web Light"/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win / loss ratio isn’t so bad.</a:t>
            </a:r>
          </a:p>
          <a:p>
            <a:pPr marL="0" indent="0">
              <a:buFont typeface="Titillium Web Light"/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Font typeface="Titillium Web Light"/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Font typeface="Titillium Web Light"/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If every losing trade you make generates -$1.00, and every winning trade you make generates +$1.10, over time, your expectancy on the system is positive.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8" name="Google Shape;3938;p25"/>
          <p:cNvGraphicFramePr/>
          <p:nvPr>
            <p:extLst>
              <p:ext uri="{D42A27DB-BD31-4B8C-83A1-F6EECF244321}">
                <p14:modId xmlns:p14="http://schemas.microsoft.com/office/powerpoint/2010/main" val="4130087023"/>
              </p:ext>
            </p:extLst>
          </p:nvPr>
        </p:nvGraphicFramePr>
        <p:xfrm>
          <a:off x="826360" y="1694021"/>
          <a:ext cx="6212400" cy="2855039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24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480">
                  <a:extLst>
                    <a:ext uri="{9D8B030D-6E8A-4147-A177-3AD203B41FA5}">
                      <a16:colId xmlns:a16="http://schemas.microsoft.com/office/drawing/2014/main" val="726207628"/>
                    </a:ext>
                  </a:extLst>
                </a:gridCol>
                <a:gridCol w="124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7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Profit</a:t>
                      </a:r>
                      <a:endParaRPr sz="1100" b="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Loss</a:t>
                      </a:r>
                      <a:endParaRPr sz="1100" b="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Win / Loss %</a:t>
                      </a:r>
                      <a:endParaRPr sz="1100" b="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# of Trades</a:t>
                      </a:r>
                      <a:endParaRPr sz="1100" b="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Expectancy</a:t>
                      </a:r>
                      <a:endParaRPr sz="1100" b="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$0.50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$5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$50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$500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023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$5,000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8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1,000,000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$50,000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65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10,000,000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$500,000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05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$1.10</a:t>
                      </a:r>
                      <a:endParaRPr sz="1100" b="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-$1.00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100,000,000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$5,000,000</a:t>
                      </a:r>
                      <a:endParaRPr sz="1100" b="0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437517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987;p30">
            <a:extLst>
              <a:ext uri="{FF2B5EF4-FFF2-40B4-BE49-F238E27FC236}">
                <a16:creationId xmlns:a16="http://schemas.microsoft.com/office/drawing/2014/main" id="{C9AE775A-EF34-4D52-BAD8-1260CE8F1D20}"/>
              </a:ext>
            </a:extLst>
          </p:cNvPr>
          <p:cNvSpPr txBox="1">
            <a:spLocks/>
          </p:cNvSpPr>
          <p:nvPr/>
        </p:nvSpPr>
        <p:spPr>
          <a:xfrm>
            <a:off x="722376" y="740664"/>
            <a:ext cx="6761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EXPECTANCY</a:t>
            </a:r>
          </a:p>
        </p:txBody>
      </p:sp>
    </p:spTree>
    <p:extLst>
      <p:ext uri="{BB962C8B-B14F-4D97-AF65-F5344CB8AC3E}">
        <p14:creationId xmlns:p14="http://schemas.microsoft.com/office/powerpoint/2010/main" val="279355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15910"/>
            <a:ext cx="70713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Acknowledgements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52152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129420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52027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72512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76037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8" name="Google Shape;4553;p48">
            <a:extLst>
              <a:ext uri="{FF2B5EF4-FFF2-40B4-BE49-F238E27FC236}">
                <a16:creationId xmlns:a16="http://schemas.microsoft.com/office/drawing/2014/main" id="{E48C342D-D316-4294-9528-F63B7E20688A}"/>
              </a:ext>
            </a:extLst>
          </p:cNvPr>
          <p:cNvGrpSpPr/>
          <p:nvPr/>
        </p:nvGrpSpPr>
        <p:grpSpPr>
          <a:xfrm>
            <a:off x="852755" y="1994985"/>
            <a:ext cx="962748" cy="772025"/>
            <a:chOff x="4610450" y="3703750"/>
            <a:chExt cx="453050" cy="332175"/>
          </a:xfrm>
          <a:solidFill>
            <a:srgbClr val="80BFB7"/>
          </a:solidFill>
        </p:grpSpPr>
        <p:sp>
          <p:nvSpPr>
            <p:cNvPr id="19" name="Google Shape;4554;p48">
              <a:extLst>
                <a:ext uri="{FF2B5EF4-FFF2-40B4-BE49-F238E27FC236}">
                  <a16:creationId xmlns:a16="http://schemas.microsoft.com/office/drawing/2014/main" id="{98866922-90DC-4AAC-853E-EE2F08BE026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55;p48">
              <a:extLst>
                <a:ext uri="{FF2B5EF4-FFF2-40B4-BE49-F238E27FC236}">
                  <a16:creationId xmlns:a16="http://schemas.microsoft.com/office/drawing/2014/main" id="{EF904069-E922-4875-8A1C-A2A14294365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480;p48">
            <a:extLst>
              <a:ext uri="{FF2B5EF4-FFF2-40B4-BE49-F238E27FC236}">
                <a16:creationId xmlns:a16="http://schemas.microsoft.com/office/drawing/2014/main" id="{02C8DDF6-6EF0-47EF-89FA-FC1B24B1977B}"/>
              </a:ext>
            </a:extLst>
          </p:cNvPr>
          <p:cNvGrpSpPr>
            <a:grpSpLocks noChangeAspect="1"/>
          </p:cNvGrpSpPr>
          <p:nvPr/>
        </p:nvGrpSpPr>
        <p:grpSpPr>
          <a:xfrm>
            <a:off x="2107767" y="1122797"/>
            <a:ext cx="850110" cy="913102"/>
            <a:chOff x="611175" y="2326900"/>
            <a:chExt cx="362700" cy="389575"/>
          </a:xfrm>
          <a:solidFill>
            <a:srgbClr val="0B87A1"/>
          </a:solidFill>
        </p:grpSpPr>
        <p:sp>
          <p:nvSpPr>
            <p:cNvPr id="22" name="Google Shape;4481;p48">
              <a:extLst>
                <a:ext uri="{FF2B5EF4-FFF2-40B4-BE49-F238E27FC236}">
                  <a16:creationId xmlns:a16="http://schemas.microsoft.com/office/drawing/2014/main" id="{0FD2E266-92D4-4E39-97EF-880712CAD98A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82;p48">
              <a:extLst>
                <a:ext uri="{FF2B5EF4-FFF2-40B4-BE49-F238E27FC236}">
                  <a16:creationId xmlns:a16="http://schemas.microsoft.com/office/drawing/2014/main" id="{1F2F5676-3F99-4684-8481-55CD173F53E8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83;p48">
              <a:extLst>
                <a:ext uri="{FF2B5EF4-FFF2-40B4-BE49-F238E27FC236}">
                  <a16:creationId xmlns:a16="http://schemas.microsoft.com/office/drawing/2014/main" id="{362AAA62-977C-47B5-96B0-68D4D0877D38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4;p48">
              <a:extLst>
                <a:ext uri="{FF2B5EF4-FFF2-40B4-BE49-F238E27FC236}">
                  <a16:creationId xmlns:a16="http://schemas.microsoft.com/office/drawing/2014/main" id="{D1D9D027-C8E4-4A52-9C91-58FEEDF3B73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034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helped during this process: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Professor Mandy Korpusik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John Funge (CTO of HIFI)</a:t>
            </a:r>
          </a:p>
          <a:p>
            <a:pPr>
              <a:lnSpc>
                <a:spcPct val="115000"/>
              </a:lnSpc>
            </a:pPr>
            <a:r>
              <a:rPr lang="en-US" dirty="0"/>
              <a:t>All of the authors of the research papers</a:t>
            </a:r>
            <a:endParaRPr sz="2400" dirty="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1591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Data &amp; Model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52152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129420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52027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72512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76037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8" name="Google Shape;4553;p48">
            <a:extLst>
              <a:ext uri="{FF2B5EF4-FFF2-40B4-BE49-F238E27FC236}">
                <a16:creationId xmlns:a16="http://schemas.microsoft.com/office/drawing/2014/main" id="{E48C342D-D316-4294-9528-F63B7E20688A}"/>
              </a:ext>
            </a:extLst>
          </p:cNvPr>
          <p:cNvGrpSpPr/>
          <p:nvPr/>
        </p:nvGrpSpPr>
        <p:grpSpPr>
          <a:xfrm>
            <a:off x="852755" y="1994985"/>
            <a:ext cx="962748" cy="772025"/>
            <a:chOff x="4610450" y="3703750"/>
            <a:chExt cx="453050" cy="332175"/>
          </a:xfrm>
          <a:solidFill>
            <a:srgbClr val="80BFB7"/>
          </a:solidFill>
        </p:grpSpPr>
        <p:sp>
          <p:nvSpPr>
            <p:cNvPr id="19" name="Google Shape;4554;p48">
              <a:extLst>
                <a:ext uri="{FF2B5EF4-FFF2-40B4-BE49-F238E27FC236}">
                  <a16:creationId xmlns:a16="http://schemas.microsoft.com/office/drawing/2014/main" id="{98866922-90DC-4AAC-853E-EE2F08BE026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55;p48">
              <a:extLst>
                <a:ext uri="{FF2B5EF4-FFF2-40B4-BE49-F238E27FC236}">
                  <a16:creationId xmlns:a16="http://schemas.microsoft.com/office/drawing/2014/main" id="{EF904069-E922-4875-8A1C-A2A14294365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480;p48">
            <a:extLst>
              <a:ext uri="{FF2B5EF4-FFF2-40B4-BE49-F238E27FC236}">
                <a16:creationId xmlns:a16="http://schemas.microsoft.com/office/drawing/2014/main" id="{02C8DDF6-6EF0-47EF-89FA-FC1B24B1977B}"/>
              </a:ext>
            </a:extLst>
          </p:cNvPr>
          <p:cNvGrpSpPr>
            <a:grpSpLocks noChangeAspect="1"/>
          </p:cNvGrpSpPr>
          <p:nvPr/>
        </p:nvGrpSpPr>
        <p:grpSpPr>
          <a:xfrm>
            <a:off x="2107767" y="1122797"/>
            <a:ext cx="850110" cy="913102"/>
            <a:chOff x="611175" y="2326900"/>
            <a:chExt cx="362700" cy="389575"/>
          </a:xfrm>
          <a:solidFill>
            <a:srgbClr val="0B87A1"/>
          </a:solidFill>
        </p:grpSpPr>
        <p:sp>
          <p:nvSpPr>
            <p:cNvPr id="22" name="Google Shape;4481;p48">
              <a:extLst>
                <a:ext uri="{FF2B5EF4-FFF2-40B4-BE49-F238E27FC236}">
                  <a16:creationId xmlns:a16="http://schemas.microsoft.com/office/drawing/2014/main" id="{0FD2E266-92D4-4E39-97EF-880712CAD98A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82;p48">
              <a:extLst>
                <a:ext uri="{FF2B5EF4-FFF2-40B4-BE49-F238E27FC236}">
                  <a16:creationId xmlns:a16="http://schemas.microsoft.com/office/drawing/2014/main" id="{1F2F5676-3F99-4684-8481-55CD173F53E8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83;p48">
              <a:extLst>
                <a:ext uri="{FF2B5EF4-FFF2-40B4-BE49-F238E27FC236}">
                  <a16:creationId xmlns:a16="http://schemas.microsoft.com/office/drawing/2014/main" id="{362AAA62-977C-47B5-96B0-68D4D0877D38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4;p48">
              <a:extLst>
                <a:ext uri="{FF2B5EF4-FFF2-40B4-BE49-F238E27FC236}">
                  <a16:creationId xmlns:a16="http://schemas.microsoft.com/office/drawing/2014/main" id="{D1D9D027-C8E4-4A52-9C91-58FEEDF3B73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9423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85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704850"/>
            <a:ext cx="6761100" cy="436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 err="1"/>
              <a:t>KChen</a:t>
            </a:r>
            <a:r>
              <a:rPr lang="en-US" sz="800" dirty="0"/>
              <a:t>, Z., Goh, H. S., Sin, K. L., Lim, K., Chung, N. K., &amp; Liew, X. Y. (2021). Automated Agriculture Commodity Price Prediction System with Machine Learning Techniques. Advances in Science, Technology and Engineering Systems Journal, 6(4), 376–384. https://doi.org/10.25046/aj060442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/>
              <a:t>Dolphin, R. (2021, November 12). LSTM networks: A detailed explanation. Medium. Retrieved November 29, 2021, from https://towardsdatascience.com/lstm-networks-a-detailed-explanation-8fae6aefc7f9.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/>
              <a:t>Fahlman, S. E. (n.d.). The recurrent cascade-correlation architecture. The Recurrent Cascade-Correlation Architecture. Retrieved December 1, 2021, from https://proceedings.neurips.cc/paper/330-the-recurrent-cascade-correlation-architecture.pdf.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/>
              <a:t>Foster, E. A. (2002). Commodity Futures Price Prediction, an Artificial Intelligence Approach. Retrieved November 29, 2021, from https://www.ai.uga.edu/sites/default/files/inline-files/ernest_foster.pdf.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/>
              <a:t>Gers, F. (2001). Long Short-Term Memory in Recurrent Neural Networks. Retrieved December 1, 2021, from http://www.felixgers.de/papers/phd.pdf.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/>
              <a:t>Gers, F. A., </a:t>
            </a:r>
            <a:r>
              <a:rPr lang="en-US" sz="800" dirty="0" err="1"/>
              <a:t>Schraudolph</a:t>
            </a:r>
            <a:r>
              <a:rPr lang="en-US" sz="800" dirty="0"/>
              <a:t>, N. N., &amp; </a:t>
            </a:r>
            <a:r>
              <a:rPr lang="en-US" sz="800" dirty="0" err="1"/>
              <a:t>Schmidhuber</a:t>
            </a:r>
            <a:r>
              <a:rPr lang="en-US" sz="800" dirty="0"/>
              <a:t>, J. (2002). Learning Precise Timing with LSTM Recurrent Networks.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 err="1"/>
              <a:t>Herta</a:t>
            </a:r>
            <a:r>
              <a:rPr lang="en-US" sz="800" dirty="0"/>
              <a:t>, C. (n.d.). LSTM (Long Short Term Memory). </a:t>
            </a:r>
            <a:r>
              <a:rPr lang="en-US" sz="800" dirty="0" err="1"/>
              <a:t>Christianherta</a:t>
            </a:r>
            <a:r>
              <a:rPr lang="en-US" sz="800" dirty="0"/>
              <a:t>. Retrieved December 1, 2021, from http://christianherta.de/lehre/dataScience/machineLearning/neuralNetworks/LSTM.php.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 err="1"/>
              <a:t>Hochreiter</a:t>
            </a:r>
            <a:r>
              <a:rPr lang="en-US" sz="800" dirty="0"/>
              <a:t>, S., &amp; </a:t>
            </a:r>
            <a:r>
              <a:rPr lang="en-US" sz="800" dirty="0" err="1"/>
              <a:t>Schmidhuber</a:t>
            </a:r>
            <a:r>
              <a:rPr lang="en-US" sz="800" dirty="0"/>
              <a:t>, J. (1997). Long Short-Term Memory. Retrieved November 30, 2021, from https://www.bioinf.jku.at/publications/older/2604.pdf.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/>
              <a:t>Howard, J. (2021, November 29). Home. fast.ai: Making neural nets uncool again. Retrieved November 29, 2021, from https://www.fast.ai/.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 err="1"/>
              <a:t>Monner</a:t>
            </a:r>
            <a:r>
              <a:rPr lang="en-US" sz="800" dirty="0"/>
              <a:t>, D. D., &amp; </a:t>
            </a:r>
            <a:r>
              <a:rPr lang="en-US" sz="800" dirty="0" err="1"/>
              <a:t>Reggia</a:t>
            </a:r>
            <a:r>
              <a:rPr lang="en-US" sz="800" dirty="0"/>
              <a:t>, J. A. (n.d.). A generalized LSTM-like training algorithm ... - overcomplete. A generalized LSTM-like training algorithm for second-order recurrent neural networks. Retrieved December 1, 2021, from http://www.overcomplete.net/papers/nn2012.pdf.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 err="1"/>
              <a:t>Schmidhuber</a:t>
            </a:r>
            <a:r>
              <a:rPr lang="en-US" sz="800" dirty="0"/>
              <a:t>, J. (n.d.). Long Short-Term Memory. Recurrent neural networks - feedback networks - LSTM recurrent network - feedback neural network - recurrent nets - feedback network - recurrent net - - feedback net. Retrieved November 29, 2021, from https://people.idsia.ch//~juergen/rnn.html.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800" dirty="0" err="1"/>
              <a:t>Surmenok</a:t>
            </a:r>
            <a:r>
              <a:rPr lang="en-US" sz="800" dirty="0"/>
              <a:t>, P. (2021, April 19). Estimating an optimal learning rate for a deep neural network. Medium. Retrieved November 29, 2021, from https://towardsdatascience.com/estimating-optimal-learning-rate-for-a-deep-neural-network-ce32f2556ce0. </a:t>
            </a: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86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</a:rPr>
              <a:t>Any questions?</a:t>
            </a:r>
            <a:endParaRPr sz="3600" dirty="0">
              <a:solidFill>
                <a:srgbClr val="D3EBD5"/>
              </a:solidFill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tdecilve@lion.lmu.edu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FUTURES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Commodity Systems, Inc. (CSI)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Low-cost information vendor of summary world financial market data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Historical futures were purchased from CSI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Data starts in 1946 and goes through 2019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What are futures?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/>
              <a:t>Exchange traded derivative products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/>
              <a:t>Fair value is </a:t>
            </a:r>
            <a:r>
              <a:rPr lang="en" sz="1200" i="1" dirty="0"/>
              <a:t>derived</a:t>
            </a:r>
            <a:r>
              <a:rPr lang="en" sz="1200" dirty="0"/>
              <a:t> from an underlying asset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/>
              <a:t>Create a mechanism by which buyers and sellers can come together to buy or sell a specific product at a predetermined price and specified time in the future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Why predict futures prices?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To profit or transfer risk in the market</a:t>
            </a:r>
            <a:endParaRPr lang="en-US" sz="1200" b="1" dirty="0">
              <a:latin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0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COMMITMENT OF TRADERS</a:t>
            </a:r>
            <a:br>
              <a:rPr lang="en" dirty="0"/>
            </a:br>
            <a:r>
              <a:rPr lang="en" dirty="0"/>
              <a:t>REPORTS (CoT)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What are hedgers?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Are either naturally long or short a specific future due to their underlying business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Considered “</a:t>
            </a:r>
            <a:r>
              <a:rPr lang="en-US" sz="1200" i="1" dirty="0">
                <a:latin typeface="Titillium Web"/>
                <a:sym typeface="Titillium Web"/>
              </a:rPr>
              <a:t>commercial</a:t>
            </a:r>
            <a:r>
              <a:rPr lang="en-US" sz="1200" dirty="0">
                <a:latin typeface="Titillium Web"/>
                <a:sym typeface="Titillium Web"/>
              </a:rPr>
              <a:t>” participants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What are speculators?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Market participants willing to take on risk with the goal of profiting from said risk-taking activity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Considered “</a:t>
            </a:r>
            <a:r>
              <a:rPr lang="en-US" sz="1200" i="1" dirty="0">
                <a:latin typeface="Titillium Web"/>
                <a:sym typeface="Titillium Web"/>
              </a:rPr>
              <a:t>noncommercial</a:t>
            </a:r>
            <a:r>
              <a:rPr lang="en-US" sz="1200" dirty="0">
                <a:latin typeface="Titillium Web"/>
                <a:sym typeface="Titillium Web"/>
              </a:rPr>
              <a:t>” participants</a:t>
            </a:r>
            <a:endParaRPr lang="en-US" sz="1200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What are </a:t>
            </a:r>
            <a:r>
              <a:rPr lang="en-US" sz="1200" b="1" dirty="0" err="1">
                <a:latin typeface="Titillium Web"/>
                <a:ea typeface="Titillium Web"/>
                <a:cs typeface="Titillium Web"/>
                <a:sym typeface="Titillium Web"/>
              </a:rPr>
              <a:t>CoT</a:t>
            </a: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 Reports?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/>
              <a:t>Weekly data provided at no cost that shows the positions of various participants in the futures and options markets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Data is updated weekly on Fridays at 5:00 pm ET, but is originally released on Tuesday of that same week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Data feed contains 32,5000+ time-series, covering reports for 1,000+ futures contracts</a:t>
            </a:r>
            <a:endParaRPr lang="en-US" sz="1200" b="1" dirty="0">
              <a:latin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14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SHORT-TERM MEMORY (LSTM)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Why is LSTM Appropriate?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Financial data primarily exists in time-series formats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Intuitively, certain data points are more important than other when predicting the future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Determining which data point is hard, so LSTMs should be able to help solve this problem</a:t>
            </a:r>
            <a:endParaRPr lang="en-US" sz="1200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What is LSTM?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>
                <a:latin typeface="Titillium Web"/>
                <a:sym typeface="Titillium Web"/>
              </a:rPr>
              <a:t>Recurrent neural network that uses learning order dependence in sequence prediction problems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>
                <a:latin typeface="Titillium Web"/>
                <a:sym typeface="Titillium Web"/>
              </a:rPr>
              <a:t>Implemented with time-series data structures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>
                <a:latin typeface="Titillium Web"/>
                <a:sym typeface="Titillium Web"/>
              </a:rPr>
              <a:t>Uses feedback connections to remember importance and significant data points to help predict outcomes</a:t>
            </a:r>
            <a:endParaRPr lang="en-US" sz="1200" dirty="0">
              <a:latin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98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Why Binary Classification?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Simpler problem to approach than exact price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>
                <a:latin typeface="Titillium Web"/>
                <a:sym typeface="Titillium Web"/>
              </a:rPr>
              <a:t>Determining the direction (up/down or 0/1) is much easier to predict</a:t>
            </a:r>
            <a:endParaRPr lang="en-US" sz="1200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What to Predict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>
                <a:latin typeface="Titillium Web"/>
                <a:sym typeface="Titillium Web"/>
              </a:rPr>
              <a:t>Most people want to predict price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>
                <a:latin typeface="Titillium Web"/>
                <a:sym typeface="Titillium Web"/>
              </a:rPr>
              <a:t>Very hard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200" dirty="0">
                <a:latin typeface="Titillium Web"/>
                <a:sym typeface="Titillium Web"/>
              </a:rPr>
              <a:t>Most people cannot do this (if you can don’t tell anyone!)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>
              <a:latin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18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1591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Methods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52152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129420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52027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72512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76037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8" name="Google Shape;4553;p48">
            <a:extLst>
              <a:ext uri="{FF2B5EF4-FFF2-40B4-BE49-F238E27FC236}">
                <a16:creationId xmlns:a16="http://schemas.microsoft.com/office/drawing/2014/main" id="{E48C342D-D316-4294-9528-F63B7E20688A}"/>
              </a:ext>
            </a:extLst>
          </p:cNvPr>
          <p:cNvGrpSpPr/>
          <p:nvPr/>
        </p:nvGrpSpPr>
        <p:grpSpPr>
          <a:xfrm>
            <a:off x="852755" y="1994985"/>
            <a:ext cx="962748" cy="772025"/>
            <a:chOff x="4610450" y="3703750"/>
            <a:chExt cx="453050" cy="332175"/>
          </a:xfrm>
          <a:solidFill>
            <a:srgbClr val="80BFB7"/>
          </a:solidFill>
        </p:grpSpPr>
        <p:sp>
          <p:nvSpPr>
            <p:cNvPr id="19" name="Google Shape;4554;p48">
              <a:extLst>
                <a:ext uri="{FF2B5EF4-FFF2-40B4-BE49-F238E27FC236}">
                  <a16:creationId xmlns:a16="http://schemas.microsoft.com/office/drawing/2014/main" id="{98866922-90DC-4AAC-853E-EE2F08BE026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55;p48">
              <a:extLst>
                <a:ext uri="{FF2B5EF4-FFF2-40B4-BE49-F238E27FC236}">
                  <a16:creationId xmlns:a16="http://schemas.microsoft.com/office/drawing/2014/main" id="{EF904069-E922-4875-8A1C-A2A14294365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480;p48">
            <a:extLst>
              <a:ext uri="{FF2B5EF4-FFF2-40B4-BE49-F238E27FC236}">
                <a16:creationId xmlns:a16="http://schemas.microsoft.com/office/drawing/2014/main" id="{02C8DDF6-6EF0-47EF-89FA-FC1B24B1977B}"/>
              </a:ext>
            </a:extLst>
          </p:cNvPr>
          <p:cNvGrpSpPr>
            <a:grpSpLocks noChangeAspect="1"/>
          </p:cNvGrpSpPr>
          <p:nvPr/>
        </p:nvGrpSpPr>
        <p:grpSpPr>
          <a:xfrm>
            <a:off x="2107767" y="1122797"/>
            <a:ext cx="850110" cy="913102"/>
            <a:chOff x="611175" y="2326900"/>
            <a:chExt cx="362700" cy="389575"/>
          </a:xfrm>
          <a:solidFill>
            <a:srgbClr val="0B87A1"/>
          </a:solidFill>
        </p:grpSpPr>
        <p:sp>
          <p:nvSpPr>
            <p:cNvPr id="22" name="Google Shape;4481;p48">
              <a:extLst>
                <a:ext uri="{FF2B5EF4-FFF2-40B4-BE49-F238E27FC236}">
                  <a16:creationId xmlns:a16="http://schemas.microsoft.com/office/drawing/2014/main" id="{0FD2E266-92D4-4E39-97EF-880712CAD98A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82;p48">
              <a:extLst>
                <a:ext uri="{FF2B5EF4-FFF2-40B4-BE49-F238E27FC236}">
                  <a16:creationId xmlns:a16="http://schemas.microsoft.com/office/drawing/2014/main" id="{1F2F5676-3F99-4684-8481-55CD173F53E8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83;p48">
              <a:extLst>
                <a:ext uri="{FF2B5EF4-FFF2-40B4-BE49-F238E27FC236}">
                  <a16:creationId xmlns:a16="http://schemas.microsoft.com/office/drawing/2014/main" id="{362AAA62-977C-47B5-96B0-68D4D0877D38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4;p48">
              <a:extLst>
                <a:ext uri="{FF2B5EF4-FFF2-40B4-BE49-F238E27FC236}">
                  <a16:creationId xmlns:a16="http://schemas.microsoft.com/office/drawing/2014/main" id="{D1D9D027-C8E4-4A52-9C91-58FEEDF3B73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71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4"/>
            <a:ext cx="3264414" cy="2934766"/>
            <a:chOff x="3778727" y="4460423"/>
            <a:chExt cx="720160" cy="647437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Measure</a:t>
              </a:r>
              <a:endParaRPr sz="1200" b="1" i="0" u="none" strike="noStrike" cap="none" dirty="0">
                <a:solidFill>
                  <a:schemeClr val="accent4">
                    <a:lumMod val="20000"/>
                    <a:lumOff val="8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Repeat</a:t>
              </a:r>
              <a:endParaRPr sz="1200" b="1" i="0" u="none" strike="noStrike" cap="none" dirty="0">
                <a:solidFill>
                  <a:schemeClr val="accent4">
                    <a:lumMod val="20000"/>
                    <a:lumOff val="8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accent4">
                      <a:lumMod val="75000"/>
                    </a:schemeClr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Extract the data</a:t>
              </a:r>
              <a:endParaRPr sz="12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accent4">
                      <a:lumMod val="75000"/>
                    </a:schemeClr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Load the data</a:t>
              </a:r>
              <a:endParaRPr sz="12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Transform the data</a:t>
              </a:r>
              <a:endParaRPr lang="en-US" sz="12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accent4">
                      <a:lumMod val="75000"/>
                    </a:schemeClr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Implement LSTM</a:t>
              </a:r>
              <a:endParaRPr sz="12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7835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Gather data from CSI and Quandl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306453" y="2115008"/>
            <a:ext cx="13945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90% of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done 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</a:t>
            </a: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nderstanding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manipulating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7835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Load the data for analysis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7835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Run the LSTM Algorithm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7835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Determine Loss &amp; Accuracy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7835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Repeat the process and iterate on ideas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4" name="Google Shape;4248;p44">
            <a:extLst>
              <a:ext uri="{FF2B5EF4-FFF2-40B4-BE49-F238E27FC236}">
                <a16:creationId xmlns:a16="http://schemas.microsoft.com/office/drawing/2014/main" id="{965D92E8-02FB-4BEC-A26D-AA0DEAFB1155}"/>
              </a:ext>
            </a:extLst>
          </p:cNvPr>
          <p:cNvCxnSpPr>
            <a:cxnSpLocks/>
          </p:cNvCxnSpPr>
          <p:nvPr/>
        </p:nvCxnSpPr>
        <p:spPr>
          <a:xfrm>
            <a:off x="910964" y="4386615"/>
            <a:ext cx="914400" cy="0"/>
          </a:xfrm>
          <a:prstGeom prst="straightConnector1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4248;p44">
            <a:extLst>
              <a:ext uri="{FF2B5EF4-FFF2-40B4-BE49-F238E27FC236}">
                <a16:creationId xmlns:a16="http://schemas.microsoft.com/office/drawing/2014/main" id="{C42F9267-704B-42DB-8521-BB76310E2171}"/>
              </a:ext>
            </a:extLst>
          </p:cNvPr>
          <p:cNvCxnSpPr>
            <a:cxnSpLocks/>
          </p:cNvCxnSpPr>
          <p:nvPr/>
        </p:nvCxnSpPr>
        <p:spPr>
          <a:xfrm flipV="1">
            <a:off x="910964" y="3512787"/>
            <a:ext cx="0" cy="877824"/>
          </a:xfrm>
          <a:prstGeom prst="straightConnector1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248;p44">
            <a:extLst>
              <a:ext uri="{FF2B5EF4-FFF2-40B4-BE49-F238E27FC236}">
                <a16:creationId xmlns:a16="http://schemas.microsoft.com/office/drawing/2014/main" id="{BF4C86A8-4AF9-47AB-BD6F-25E22BF94A9A}"/>
              </a:ext>
            </a:extLst>
          </p:cNvPr>
          <p:cNvCxnSpPr/>
          <p:nvPr/>
        </p:nvCxnSpPr>
        <p:spPr>
          <a:xfrm>
            <a:off x="910964" y="3517550"/>
            <a:ext cx="548640" cy="0"/>
          </a:xfrm>
          <a:prstGeom prst="straightConnector1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C66D403-C673-42BC-906A-35CF406FF9BA}"/>
              </a:ext>
            </a:extLst>
          </p:cNvPr>
          <p:cNvSpPr/>
          <p:nvPr/>
        </p:nvSpPr>
        <p:spPr>
          <a:xfrm>
            <a:off x="228600" y="1814830"/>
            <a:ext cx="489700" cy="1533133"/>
          </a:xfrm>
          <a:prstGeom prst="leftBracket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Google Shape;4239;p44">
            <a:extLst>
              <a:ext uri="{FF2B5EF4-FFF2-40B4-BE49-F238E27FC236}">
                <a16:creationId xmlns:a16="http://schemas.microsoft.com/office/drawing/2014/main" id="{EE6F25E0-95D3-45FB-A7B4-B872B2D360BB}"/>
              </a:ext>
            </a:extLst>
          </p:cNvPr>
          <p:cNvSpPr txBox="1"/>
          <p:nvPr/>
        </p:nvSpPr>
        <p:spPr>
          <a:xfrm>
            <a:off x="5078350" y="248802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Clean, shape, and scale the data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54290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22376" y="740664"/>
            <a:ext cx="6761100" cy="738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METHODS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22376" y="1859197"/>
            <a:ext cx="6484500" cy="184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Supervised</a:t>
            </a:r>
            <a:endParaRPr b="1" dirty="0"/>
          </a:p>
          <a:p>
            <a:pPr marL="171450" indent="-171450"/>
            <a:r>
              <a:rPr lang="en" sz="1200" dirty="0"/>
              <a:t>The dataset is labeled and known ahead of time</a:t>
            </a:r>
          </a:p>
          <a:p>
            <a:pPr marL="171450" indent="-171450"/>
            <a:r>
              <a:rPr lang="en-US" sz="1200" dirty="0"/>
              <a:t>T</a:t>
            </a:r>
            <a:r>
              <a:rPr lang="en" sz="1200" dirty="0"/>
              <a:t>rained data on 2/3 of the dataset</a:t>
            </a:r>
          </a:p>
          <a:p>
            <a:pPr marL="171450" indent="-171450"/>
            <a:r>
              <a:rPr lang="en" sz="1200" dirty="0"/>
              <a:t>Features used were:</a:t>
            </a:r>
          </a:p>
          <a:p>
            <a:pPr marL="342900" lvl="1" indent="-171450"/>
            <a:r>
              <a:rPr lang="en-US" sz="1200" dirty="0"/>
              <a:t>Open, High, Low, Close</a:t>
            </a:r>
          </a:p>
          <a:p>
            <a:pPr marL="342900" lvl="1" indent="-171450"/>
            <a:r>
              <a:rPr lang="en-US" sz="1200" dirty="0"/>
              <a:t>Noncommercial Long, Noncommercial Short</a:t>
            </a:r>
          </a:p>
          <a:p>
            <a:pPr marL="342900" lvl="1" indent="-171450"/>
            <a:r>
              <a:rPr lang="en-US" sz="1200" dirty="0"/>
              <a:t>Commercial Long, Commercial Short</a:t>
            </a:r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8175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1582</Words>
  <Application>Microsoft Office PowerPoint</Application>
  <PresentationFormat>On-screen Show (16:9)</PresentationFormat>
  <Paragraphs>268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Dosis ExtraLight</vt:lpstr>
      <vt:lpstr>Titillium Web Light</vt:lpstr>
      <vt:lpstr>Arial</vt:lpstr>
      <vt:lpstr>Calibri</vt:lpstr>
      <vt:lpstr>Titillium Web</vt:lpstr>
      <vt:lpstr>Mowbray template</vt:lpstr>
      <vt:lpstr>Long Short-Term Memory: A Recurrent Neural Network to Determine the Direction of Futures Prices     Author: Timothy Decilveo University: Loyola Marymount University Class: CMSI 5350 Machine Learning</vt:lpstr>
      <vt:lpstr>Data &amp; Model</vt:lpstr>
      <vt:lpstr>FUTURES</vt:lpstr>
      <vt:lpstr>COMMITMENT OF TRADERS REPORTS (CoT)</vt:lpstr>
      <vt:lpstr>LONG SHORT-TERM MEMORY (LSTM)</vt:lpstr>
      <vt:lpstr>PREDICTION</vt:lpstr>
      <vt:lpstr>Methods</vt:lpstr>
      <vt:lpstr>PROCESS</vt:lpstr>
      <vt:lpstr>ML METHODS</vt:lpstr>
      <vt:lpstr>ML METHODS</vt:lpstr>
      <vt:lpstr>Results</vt:lpstr>
      <vt:lpstr>RESULTS</vt:lpstr>
      <vt:lpstr>STANDARD GRADIENT DESCENT</vt:lpstr>
      <vt:lpstr>Conclusions</vt:lpstr>
      <vt:lpstr>CONCLUSIONS</vt:lpstr>
      <vt:lpstr>50/50</vt:lpstr>
      <vt:lpstr>PowerPoint Presentation</vt:lpstr>
      <vt:lpstr>Acknowledgements</vt:lpstr>
      <vt:lpstr>CREDITS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cmsi-5350-project-slides-decilveo-2021-12-07</dc:title>
  <dc:creator>Trader</dc:creator>
  <cp:lastModifiedBy>Tim Decilveo</cp:lastModifiedBy>
  <cp:revision>47</cp:revision>
  <dcterms:modified xsi:type="dcterms:W3CDTF">2021-12-07T05:12:19Z</dcterms:modified>
</cp:coreProperties>
</file>