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B27D36-A3A4-4B8D-B9F2-6598DE9034B9}">
  <a:tblStyle styleId="{4CB27D36-A3A4-4B8D-B9F2-6598DE9034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slide" Target="slides/slide37.xml"/><Relationship Id="rId21" Type="http://schemas.openxmlformats.org/officeDocument/2006/relationships/slide" Target="slides/slide14.xml"/><Relationship Id="rId43" Type="http://schemas.openxmlformats.org/officeDocument/2006/relationships/slide" Target="slides/slide36.xml"/><Relationship Id="rId24" Type="http://schemas.openxmlformats.org/officeDocument/2006/relationships/slide" Target="slides/slide17.xml"/><Relationship Id="rId46" Type="http://schemas.openxmlformats.org/officeDocument/2006/relationships/slide" Target="slides/slide39.xml"/><Relationship Id="rId23" Type="http://schemas.openxmlformats.org/officeDocument/2006/relationships/slide" Target="slides/slide16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2659bba699_4_255:notes"/>
          <p:cNvSpPr txBox="1"/>
          <p:nvPr>
            <p:ph idx="1" type="body"/>
          </p:nvPr>
        </p:nvSpPr>
        <p:spPr>
          <a:xfrm>
            <a:off x="913991" y="4342944"/>
            <a:ext cx="5030018" cy="4114593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32659bba699_4_255:notes"/>
          <p:cNvSpPr/>
          <p:nvPr>
            <p:ph idx="2" type="sldImg"/>
          </p:nvPr>
        </p:nvSpPr>
        <p:spPr>
          <a:xfrm>
            <a:off x="349742" y="797105"/>
            <a:ext cx="6161582" cy="320685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2659bba69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2659bba69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2659bba69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2659bba69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2659bba69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2659bba69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log-reg model looks for certain keywords, human also would associate this with the genre; we have already ok-ish baseline that is understandable and interpretable, also, compared to other word cloud, it is NOT the most common words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Change Next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269419283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269419283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2659bba69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2659bba69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threshold</a:t>
            </a:r>
            <a:r>
              <a:rPr lang="de"/>
              <a:t> under 0.5 resulted in both better recall and precision, lower was a prec/rec trade-off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2659bba699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2659bba699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Focal loss was better overall, while </a:t>
            </a:r>
            <a:r>
              <a:rPr lang="de"/>
              <a:t>BCEWithLogitLoss with class weights with values inversely to frequency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2659bba699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2659bba699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metrics get better </a:t>
            </a:r>
            <a:r>
              <a:rPr lang="de"/>
              <a:t>across</a:t>
            </a:r>
            <a:r>
              <a:rPr lang="de"/>
              <a:t> the board, but the distribution doesnt change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Change Next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269419283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269419283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2659bba699_0_144:notes"/>
          <p:cNvSpPr txBox="1"/>
          <p:nvPr>
            <p:ph idx="1" type="body"/>
          </p:nvPr>
        </p:nvSpPr>
        <p:spPr>
          <a:xfrm>
            <a:off x="913991" y="4342944"/>
            <a:ext cx="5030100" cy="4114500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32659bba699_0_144:notes"/>
          <p:cNvSpPr/>
          <p:nvPr>
            <p:ph idx="2" type="sldImg"/>
          </p:nvPr>
        </p:nvSpPr>
        <p:spPr>
          <a:xfrm>
            <a:off x="349742" y="797105"/>
            <a:ext cx="6161700" cy="320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268e9f128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268e9f128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2659bba699_0_19:notes"/>
          <p:cNvSpPr/>
          <p:nvPr>
            <p:ph idx="2" type="sldImg"/>
          </p:nvPr>
        </p:nvSpPr>
        <p:spPr>
          <a:xfrm>
            <a:off x="349742" y="797105"/>
            <a:ext cx="6161700" cy="320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3" name="Google Shape;313;g32659bba699_0_19:notes"/>
          <p:cNvSpPr txBox="1"/>
          <p:nvPr>
            <p:ph idx="1" type="body"/>
          </p:nvPr>
        </p:nvSpPr>
        <p:spPr>
          <a:xfrm>
            <a:off x="913991" y="4342944"/>
            <a:ext cx="5030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75" lIns="89725" spcFirstLastPara="1" rIns="89725" wrap="square" tIns="44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2659bba69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2659bba69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2659bba69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2659bba69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40% of rows include labels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269419283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269419283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268e9f128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268e9f128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Change Next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269419283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269419283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2659bba699_5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2659bba699_5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Low-support genres have high co-occurence with drama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2659bba699_5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2659bba699_5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2685c1152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2685c1152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2685c11526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32685c11526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Euclidean distance is also important, magnitude of the feature importance vectors could also be relevant, e.g. when a feature has a higher importance number it probably means its more imporant for the genre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2685c11526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32685c11526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2659bba69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2659bba69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2659bba699_5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2659bba699_5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268e9f128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268e9f128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Change Next</a:t>
            </a:r>
            <a:br>
              <a:rPr lang="de"/>
            </a:br>
            <a:r>
              <a:rPr lang="de"/>
              <a:t>All of the changes in the LogReg, are seen only because our predict-at-least-1 function and that Drama only co-occurs (it has no rows of its own) and how MultiOutputClassifier puts together the </a:t>
            </a:r>
            <a:r>
              <a:rPr lang="de"/>
              <a:t>individual</a:t>
            </a:r>
            <a:r>
              <a:rPr lang="de"/>
              <a:t> LogReg models =&gt; that if we adjusted the predict-at-least1 function to not predict the Drama label, we would see the same results with Drama still present in the Dataset.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269419283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269419283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2659bba69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2659bba69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269419283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269419283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2659bba699_4_271:notes"/>
          <p:cNvSpPr txBox="1"/>
          <p:nvPr>
            <p:ph idx="1" type="body"/>
          </p:nvPr>
        </p:nvSpPr>
        <p:spPr>
          <a:xfrm>
            <a:off x="913991" y="4342944"/>
            <a:ext cx="5030018" cy="4114593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g32659bba699_4_271:notes"/>
          <p:cNvSpPr/>
          <p:nvPr>
            <p:ph idx="2" type="sldImg"/>
          </p:nvPr>
        </p:nvSpPr>
        <p:spPr>
          <a:xfrm>
            <a:off x="349742" y="797105"/>
            <a:ext cx="6161582" cy="320685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2659bba69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2659bba69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2659bba69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2659bba69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2659bba699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2659bba699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2659bba699_4_285:notes"/>
          <p:cNvSpPr txBox="1"/>
          <p:nvPr>
            <p:ph idx="1" type="body"/>
          </p:nvPr>
        </p:nvSpPr>
        <p:spPr>
          <a:xfrm>
            <a:off x="913991" y="4342944"/>
            <a:ext cx="5030018" cy="4114593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g32659bba699_4_285:notes"/>
          <p:cNvSpPr/>
          <p:nvPr>
            <p:ph idx="2" type="sldImg"/>
          </p:nvPr>
        </p:nvSpPr>
        <p:spPr>
          <a:xfrm>
            <a:off x="349742" y="797105"/>
            <a:ext cx="6161582" cy="320685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2659bba69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2659bba69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2659bba69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2659bba69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some incomplete descriptions remained, not all were crawled</a:t>
            </a:r>
            <a:br>
              <a:rPr lang="de"/>
            </a:br>
            <a:r>
              <a:rPr lang="de"/>
              <a:t>lemmatization -&gt; stanza pipeline with (tokenize, lemma, pos)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2659bba69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2659bba69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2659bba69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2659bba69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2659bba699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2659bba699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Change Next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269419283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269419283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4"/>
          <p:cNvGrpSpPr/>
          <p:nvPr/>
        </p:nvGrpSpPr>
        <p:grpSpPr>
          <a:xfrm>
            <a:off x="8746742" y="457967"/>
            <a:ext cx="239818" cy="4219539"/>
            <a:chOff x="5475" y="54"/>
            <a:chExt cx="216" cy="3856"/>
          </a:xfrm>
        </p:grpSpPr>
        <p:sp>
          <p:nvSpPr>
            <p:cNvPr id="69" name="Google Shape;69;p14"/>
            <p:cNvSpPr/>
            <p:nvPr/>
          </p:nvSpPr>
          <p:spPr>
            <a:xfrm>
              <a:off x="5633" y="530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5527" y="530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5633" y="582"/>
              <a:ext cx="54" cy="53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5475" y="582"/>
              <a:ext cx="52" cy="53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5633" y="635"/>
              <a:ext cx="54" cy="53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5581" y="635"/>
              <a:ext cx="52" cy="53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5633" y="688"/>
              <a:ext cx="54" cy="53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5581" y="582"/>
              <a:ext cx="52" cy="53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5527" y="688"/>
              <a:ext cx="54" cy="53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5475" y="688"/>
              <a:ext cx="52" cy="53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633" y="741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581" y="741"/>
              <a:ext cx="52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27" y="793"/>
              <a:ext cx="54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633" y="793"/>
              <a:ext cx="54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633" y="847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81" y="847"/>
              <a:ext cx="52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5475" y="847"/>
              <a:ext cx="52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5633" y="899"/>
              <a:ext cx="54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581" y="899"/>
              <a:ext cx="52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5527" y="899"/>
              <a:ext cx="54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633" y="953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5581" y="953"/>
              <a:ext cx="52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5475" y="953"/>
              <a:ext cx="52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5633" y="1005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5527" y="1005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5633" y="1057"/>
              <a:ext cx="54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5581" y="1057"/>
              <a:ext cx="52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5475" y="1057"/>
              <a:ext cx="52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5633" y="1111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5581" y="1111"/>
              <a:ext cx="52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5633" y="1163"/>
              <a:ext cx="54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5527" y="1163"/>
              <a:ext cx="54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5633" y="1217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5581" y="1217"/>
              <a:ext cx="52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5527" y="1217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5633" y="1269"/>
              <a:ext cx="54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5581" y="1269"/>
              <a:ext cx="52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5475" y="1269"/>
              <a:ext cx="52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5633" y="1323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5527" y="1323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5633" y="1375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5581" y="1375"/>
              <a:ext cx="52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5527" y="1375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5633" y="1427"/>
              <a:ext cx="54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5581" y="1427"/>
              <a:ext cx="52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5633" y="1481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5581" y="1481"/>
              <a:ext cx="52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5527" y="1481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5633" y="1533"/>
              <a:ext cx="54" cy="53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5475" y="1533"/>
              <a:ext cx="52" cy="53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5633" y="1586"/>
              <a:ext cx="54" cy="53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5581" y="1586"/>
              <a:ext cx="52" cy="53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5527" y="1586"/>
              <a:ext cx="54" cy="53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5633" y="1639"/>
              <a:ext cx="54" cy="53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5633" y="1692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5581" y="1692"/>
              <a:ext cx="52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5527" y="1692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5633" y="1744"/>
              <a:ext cx="54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5581" y="1744"/>
              <a:ext cx="52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5527" y="1744"/>
              <a:ext cx="54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5633" y="1798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5527" y="1850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5475" y="1798"/>
              <a:ext cx="52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5633" y="1850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5633" y="1902"/>
              <a:ext cx="54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5581" y="1902"/>
              <a:ext cx="52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5633" y="2432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5581" y="2432"/>
              <a:ext cx="52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5527" y="2432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5633" y="2484"/>
              <a:ext cx="54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5581" y="2484"/>
              <a:ext cx="52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5633" y="2538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5527" y="2538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5633" y="2590"/>
              <a:ext cx="54" cy="53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5581" y="2590"/>
              <a:ext cx="52" cy="53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5475" y="2590"/>
              <a:ext cx="52" cy="53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5633" y="2643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5581" y="2643"/>
              <a:ext cx="52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5527" y="2643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5633" y="2695"/>
              <a:ext cx="54" cy="53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5581" y="2695"/>
              <a:ext cx="52" cy="53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5633" y="2748"/>
              <a:ext cx="54" cy="53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5581" y="2748"/>
              <a:ext cx="52" cy="53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5527" y="2748"/>
              <a:ext cx="54" cy="53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5633" y="2801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5581" y="2801"/>
              <a:ext cx="52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5475" y="2801"/>
              <a:ext cx="52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5633" y="2853"/>
              <a:ext cx="54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5527" y="2853"/>
              <a:ext cx="54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5633" y="2907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5581" y="2907"/>
              <a:ext cx="52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5475" y="2907"/>
              <a:ext cx="52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5633" y="2959"/>
              <a:ext cx="54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5581" y="2959"/>
              <a:ext cx="52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5527" y="2959"/>
              <a:ext cx="54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5633" y="3013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475" y="3013"/>
              <a:ext cx="52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5633" y="3065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581" y="3065"/>
              <a:ext cx="52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5527" y="3065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5633" y="3117"/>
              <a:ext cx="54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5581" y="3117"/>
              <a:ext cx="52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5633" y="3171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5527" y="3171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5633" y="3223"/>
              <a:ext cx="54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5581" y="3223"/>
              <a:ext cx="52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5475" y="3223"/>
              <a:ext cx="52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5633" y="3277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581" y="3277"/>
              <a:ext cx="52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5527" y="3277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5633" y="3329"/>
              <a:ext cx="54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5581" y="3329"/>
              <a:ext cx="52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5475" y="3329"/>
              <a:ext cx="52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5633" y="3383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5581" y="3383"/>
              <a:ext cx="52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5527" y="3383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5633" y="3435"/>
              <a:ext cx="54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5633" y="3489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5581" y="3489"/>
              <a:ext cx="52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5527" y="3489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5633" y="3541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5581" y="3541"/>
              <a:ext cx="52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5475" y="3541"/>
              <a:ext cx="52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5633" y="3593"/>
              <a:ext cx="54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5527" y="3593"/>
              <a:ext cx="54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5633" y="3647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5581" y="3647"/>
              <a:ext cx="52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5475" y="3699"/>
              <a:ext cx="52" cy="53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5633" y="3699"/>
              <a:ext cx="54" cy="53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5581" y="3699"/>
              <a:ext cx="52" cy="53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5633" y="3752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5527" y="3752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5633" y="3804"/>
              <a:ext cx="54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5581" y="3804"/>
              <a:ext cx="52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5527" y="3804"/>
              <a:ext cx="54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5633" y="3858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5581" y="3858"/>
              <a:ext cx="52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5527" y="3858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5475" y="3858"/>
              <a:ext cx="52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5633" y="1956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5581" y="1956"/>
              <a:ext cx="52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5527" y="1956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5633" y="2008"/>
              <a:ext cx="54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5527" y="2114"/>
              <a:ext cx="54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5527" y="2008"/>
              <a:ext cx="54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5633" y="2062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5581" y="2062"/>
              <a:ext cx="52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5475" y="2062"/>
              <a:ext cx="52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5633" y="2114"/>
              <a:ext cx="54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5633" y="2168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5581" y="2168"/>
              <a:ext cx="52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5633" y="2220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5581" y="2220"/>
              <a:ext cx="52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5527" y="2220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5633" y="2272"/>
              <a:ext cx="54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5633" y="2326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5581" y="2272"/>
              <a:ext cx="52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527" y="2326"/>
              <a:ext cx="54" cy="52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5633" y="2378"/>
              <a:ext cx="54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5581" y="2378"/>
              <a:ext cx="52" cy="54"/>
            </a:xfrm>
            <a:prstGeom prst="rect">
              <a:avLst/>
            </a:prstGeom>
            <a:solidFill>
              <a:srgbClr val="C32D9B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5475" y="2378"/>
              <a:ext cx="52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5581" y="1798"/>
              <a:ext cx="52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5581" y="477"/>
              <a:ext cx="52" cy="53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5633" y="477"/>
              <a:ext cx="54" cy="53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5527" y="424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5581" y="424"/>
              <a:ext cx="52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5633" y="424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5633" y="372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5475" y="372"/>
              <a:ext cx="52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5527" y="318"/>
              <a:ext cx="54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5581" y="318"/>
              <a:ext cx="52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5633" y="318"/>
              <a:ext cx="54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5581" y="266"/>
              <a:ext cx="52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5633" y="266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5527" y="212"/>
              <a:ext cx="54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5581" y="212"/>
              <a:ext cx="52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5633" y="212"/>
              <a:ext cx="54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476" y="214"/>
              <a:ext cx="52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5527" y="160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5581" y="160"/>
              <a:ext cx="52" cy="52"/>
            </a:xfrm>
            <a:prstGeom prst="rect">
              <a:avLst/>
            </a:prstGeom>
            <a:solidFill>
              <a:srgbClr val="2AA3D8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5633" y="160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5581" y="106"/>
              <a:ext cx="52" cy="54"/>
            </a:xfrm>
            <a:prstGeom prst="rect">
              <a:avLst/>
            </a:prstGeom>
            <a:solidFill>
              <a:srgbClr val="2AA3D8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5633" y="106"/>
              <a:ext cx="54" cy="54"/>
            </a:xfrm>
            <a:prstGeom prst="rect">
              <a:avLst/>
            </a:prstGeom>
            <a:solidFill>
              <a:srgbClr val="2AA3D8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5527" y="54"/>
              <a:ext cx="54" cy="52"/>
            </a:xfrm>
            <a:prstGeom prst="rect">
              <a:avLst/>
            </a:prstGeom>
            <a:solidFill>
              <a:srgbClr val="2AA3D8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5581" y="54"/>
              <a:ext cx="52" cy="52"/>
            </a:xfrm>
            <a:prstGeom prst="rect">
              <a:avLst/>
            </a:prstGeom>
            <a:solidFill>
              <a:srgbClr val="2AA3D8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5633" y="54"/>
              <a:ext cx="54" cy="52"/>
            </a:xfrm>
            <a:prstGeom prst="rect">
              <a:avLst/>
            </a:prstGeom>
            <a:solidFill>
              <a:srgbClr val="2AA3D8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5475" y="54"/>
              <a:ext cx="52" cy="52"/>
            </a:xfrm>
            <a:prstGeom prst="rect">
              <a:avLst/>
            </a:prstGeom>
            <a:solidFill>
              <a:srgbClr val="2AA3D8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5585" y="161"/>
              <a:ext cx="52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5585" y="107"/>
              <a:ext cx="52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5637" y="107"/>
              <a:ext cx="54" cy="54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5531" y="55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5585" y="55"/>
              <a:ext cx="52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5637" y="55"/>
              <a:ext cx="54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5479" y="55"/>
              <a:ext cx="52" cy="52"/>
            </a:xfrm>
            <a:prstGeom prst="rect">
              <a:avLst/>
            </a:prstGeom>
            <a:solidFill>
              <a:srgbClr val="006599"/>
            </a:solidFill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3" name="Google Shape;263;p14"/>
          <p:cNvSpPr txBox="1"/>
          <p:nvPr>
            <p:ph type="ctrTitle"/>
          </p:nvPr>
        </p:nvSpPr>
        <p:spPr>
          <a:xfrm>
            <a:off x="179388" y="57152"/>
            <a:ext cx="8442007" cy="1916439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1" sz="3000">
                <a:solidFill>
                  <a:srgbClr val="00659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64" name="Google Shape;264;p14"/>
          <p:cNvSpPr txBox="1"/>
          <p:nvPr>
            <p:ph idx="1" type="subTitle"/>
          </p:nvPr>
        </p:nvSpPr>
        <p:spPr>
          <a:xfrm>
            <a:off x="179388" y="2305236"/>
            <a:ext cx="8442007" cy="107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2400"/>
            </a:lvl1pPr>
            <a:lvl2pPr lvl="1" algn="l">
              <a:spcBef>
                <a:spcPts val="300"/>
              </a:spcBef>
              <a:spcAft>
                <a:spcPts val="0"/>
              </a:spcAft>
              <a:buSzPts val="700"/>
              <a:buChar char="•"/>
              <a:defRPr/>
            </a:lvl2pPr>
            <a:lvl3pPr lvl="2" algn="l">
              <a:spcBef>
                <a:spcPts val="300"/>
              </a:spcBef>
              <a:spcAft>
                <a:spcPts val="0"/>
              </a:spcAft>
              <a:buSzPts val="700"/>
              <a:buChar char="•"/>
              <a:defRPr/>
            </a:lvl3pPr>
            <a:lvl4pPr lvl="3" algn="l">
              <a:spcBef>
                <a:spcPts val="30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30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300"/>
              </a:spcBef>
              <a:spcAft>
                <a:spcPts val="0"/>
              </a:spcAft>
              <a:buSzPts val="900"/>
              <a:buChar char="•"/>
              <a:defRPr/>
            </a:lvl6pPr>
            <a:lvl7pPr lvl="6" algn="l">
              <a:spcBef>
                <a:spcPts val="300"/>
              </a:spcBef>
              <a:spcAft>
                <a:spcPts val="0"/>
              </a:spcAft>
              <a:buSzPts val="900"/>
              <a:buChar char="•"/>
              <a:defRPr/>
            </a:lvl7pPr>
            <a:lvl8pPr lvl="7" algn="l">
              <a:spcBef>
                <a:spcPts val="300"/>
              </a:spcBef>
              <a:spcAft>
                <a:spcPts val="0"/>
              </a:spcAft>
              <a:buSzPts val="900"/>
              <a:buChar char="•"/>
              <a:defRPr/>
            </a:lvl8pPr>
            <a:lvl9pPr lvl="8" algn="l">
              <a:spcBef>
                <a:spcPts val="3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grpSp>
        <p:nvGrpSpPr>
          <p:cNvPr id="265" name="Google Shape;265;p14"/>
          <p:cNvGrpSpPr/>
          <p:nvPr/>
        </p:nvGrpSpPr>
        <p:grpSpPr>
          <a:xfrm>
            <a:off x="8729379" y="4750660"/>
            <a:ext cx="271463" cy="304800"/>
            <a:chOff x="5494" y="4030"/>
            <a:chExt cx="179" cy="201"/>
          </a:xfrm>
        </p:grpSpPr>
        <p:sp>
          <p:nvSpPr>
            <p:cNvPr id="266" name="Google Shape;266;p14"/>
            <p:cNvSpPr/>
            <p:nvPr/>
          </p:nvSpPr>
          <p:spPr>
            <a:xfrm>
              <a:off x="5494" y="4030"/>
              <a:ext cx="160" cy="201"/>
            </a:xfrm>
            <a:custGeom>
              <a:rect b="b" l="l" r="r" t="t"/>
              <a:pathLst>
                <a:path extrusionOk="0" h="319" w="254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C32D9B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5494" y="4030"/>
              <a:ext cx="100" cy="201"/>
            </a:xfrm>
            <a:custGeom>
              <a:rect b="b" l="l" r="r" t="t"/>
              <a:pathLst>
                <a:path extrusionOk="0" h="319" w="158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cap="flat" cmpd="sng" w="9525">
              <a:solidFill>
                <a:srgbClr val="C32D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5575" y="4069"/>
              <a:ext cx="79" cy="162"/>
            </a:xfrm>
            <a:custGeom>
              <a:rect b="b" l="l" r="r" t="t"/>
              <a:pathLst>
                <a:path extrusionOk="0" h="256" w="12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cap="flat" cmpd="sng" w="9525">
              <a:solidFill>
                <a:srgbClr val="C32D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5633" y="4039"/>
              <a:ext cx="19" cy="21"/>
            </a:xfrm>
            <a:custGeom>
              <a:rect b="b" l="l" r="r" t="t"/>
              <a:pathLst>
                <a:path extrusionOk="0" h="32" w="30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C32D9B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5633" y="4039"/>
              <a:ext cx="19" cy="21"/>
            </a:xfrm>
            <a:custGeom>
              <a:rect b="b" l="l" r="r" t="t"/>
              <a:pathLst>
                <a:path extrusionOk="0" h="32" w="30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noFill/>
            <a:ln cap="flat" cmpd="sng" w="9525">
              <a:solidFill>
                <a:srgbClr val="C32D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5643" y="4044"/>
              <a:ext cx="7" cy="11"/>
            </a:xfrm>
            <a:custGeom>
              <a:rect b="b" l="l" r="r" t="t"/>
              <a:pathLst>
                <a:path extrusionOk="0" h="18" w="11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5550" y="4145"/>
              <a:ext cx="80" cy="68"/>
            </a:xfrm>
            <a:custGeom>
              <a:rect b="b" l="l" r="r" t="t"/>
              <a:pathLst>
                <a:path extrusionOk="0" h="106" w="12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5656" y="4187"/>
              <a:ext cx="17" cy="17"/>
            </a:xfrm>
            <a:custGeom>
              <a:rect b="b" l="l" r="r" t="t"/>
              <a:pathLst>
                <a:path extrusionOk="0" h="27" w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C32D9B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4" name="Google Shape;274;p14"/>
          <p:cNvSpPr txBox="1"/>
          <p:nvPr>
            <p:ph idx="2" type="body"/>
          </p:nvPr>
        </p:nvSpPr>
        <p:spPr>
          <a:xfrm>
            <a:off x="179387" y="3580578"/>
            <a:ext cx="8442008" cy="1067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200"/>
              <a:buFont typeface="Calibri"/>
              <a:buNone/>
              <a:defRPr b="0" sz="1800">
                <a:solidFill>
                  <a:srgbClr val="5F5F5F"/>
                </a:solidFill>
              </a:defRPr>
            </a:lvl1pPr>
            <a:lvl2pPr indent="-273050" lvl="1" marL="914400" algn="l">
              <a:spcBef>
                <a:spcPts val="300"/>
              </a:spcBef>
              <a:spcAft>
                <a:spcPts val="0"/>
              </a:spcAft>
              <a:buSzPts val="700"/>
              <a:buChar char="•"/>
              <a:defRPr/>
            </a:lvl2pPr>
            <a:lvl3pPr indent="-273050" lvl="2" marL="1371600" algn="l">
              <a:spcBef>
                <a:spcPts val="300"/>
              </a:spcBef>
              <a:spcAft>
                <a:spcPts val="0"/>
              </a:spcAft>
              <a:buSzPts val="700"/>
              <a:buChar char="•"/>
              <a:defRPr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00"/>
              <a:buNone/>
              <a:defRPr/>
            </a:lvl5pPr>
            <a:lvl6pPr indent="-285750" lvl="5" marL="2743200" algn="l">
              <a:spcBef>
                <a:spcPts val="3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spcBef>
                <a:spcPts val="3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spcBef>
                <a:spcPts val="3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spcBef>
                <a:spcPts val="3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pic>
        <p:nvPicPr>
          <p:cNvPr id="275" name="Google Shape;27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703126" y="136793"/>
            <a:ext cx="278993" cy="280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 txBox="1"/>
          <p:nvPr>
            <p:ph type="title"/>
          </p:nvPr>
        </p:nvSpPr>
        <p:spPr>
          <a:xfrm>
            <a:off x="630589" y="31554"/>
            <a:ext cx="7882823" cy="5679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78" name="Google Shape;278;p15"/>
          <p:cNvSpPr txBox="1"/>
          <p:nvPr>
            <p:ph idx="1" type="body"/>
          </p:nvPr>
        </p:nvSpPr>
        <p:spPr>
          <a:xfrm>
            <a:off x="115891" y="686007"/>
            <a:ext cx="8884952" cy="4105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85750" lvl="0" marL="457200" algn="l">
              <a:spcBef>
                <a:spcPts val="300"/>
              </a:spcBef>
              <a:spcAft>
                <a:spcPts val="0"/>
              </a:spcAft>
              <a:buSzPts val="900"/>
              <a:buChar char="•"/>
              <a:defRPr/>
            </a:lvl1pPr>
            <a:lvl2pPr indent="-273050" lvl="1" marL="914400" algn="l">
              <a:spcBef>
                <a:spcPts val="300"/>
              </a:spcBef>
              <a:spcAft>
                <a:spcPts val="0"/>
              </a:spcAft>
              <a:buSzPts val="700"/>
              <a:buChar char="•"/>
              <a:defRPr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Font typeface="Calibri"/>
              <a:buChar char="•"/>
              <a:defRPr b="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00"/>
              <a:buNone/>
              <a:defRPr/>
            </a:lvl5pPr>
            <a:lvl6pPr indent="-285750" lvl="5" marL="2743200" algn="l">
              <a:spcBef>
                <a:spcPts val="3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spcBef>
                <a:spcPts val="3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spcBef>
                <a:spcPts val="3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spcBef>
                <a:spcPts val="3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279" name="Google Shape;279;p15"/>
          <p:cNvSpPr txBox="1"/>
          <p:nvPr>
            <p:ph idx="12" type="sldNum"/>
          </p:nvPr>
        </p:nvSpPr>
        <p:spPr>
          <a:xfrm>
            <a:off x="4032250" y="4880383"/>
            <a:ext cx="1079500" cy="229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Background">
  <p:cSld name="Dark Background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"/>
          <p:cNvSpPr/>
          <p:nvPr/>
        </p:nvSpPr>
        <p:spPr>
          <a:xfrm>
            <a:off x="0" y="599484"/>
            <a:ext cx="9144000" cy="45440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6"/>
          <p:cNvSpPr txBox="1"/>
          <p:nvPr>
            <p:ph type="title"/>
          </p:nvPr>
        </p:nvSpPr>
        <p:spPr>
          <a:xfrm>
            <a:off x="630589" y="31554"/>
            <a:ext cx="7882823" cy="5679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83" name="Google Shape;283;p16"/>
          <p:cNvSpPr txBox="1"/>
          <p:nvPr>
            <p:ph idx="11" type="ftr"/>
          </p:nvPr>
        </p:nvSpPr>
        <p:spPr>
          <a:xfrm>
            <a:off x="115890" y="4883956"/>
            <a:ext cx="3706615" cy="2262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84" name="Google Shape;284;p16"/>
          <p:cNvSpPr txBox="1"/>
          <p:nvPr>
            <p:ph idx="12" type="sldNum"/>
          </p:nvPr>
        </p:nvSpPr>
        <p:spPr>
          <a:xfrm>
            <a:off x="4032250" y="4880383"/>
            <a:ext cx="1079500" cy="229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pSp>
        <p:nvGrpSpPr>
          <p:cNvPr id="285" name="Google Shape;285;p16"/>
          <p:cNvGrpSpPr/>
          <p:nvPr/>
        </p:nvGrpSpPr>
        <p:grpSpPr>
          <a:xfrm>
            <a:off x="8729379" y="4750660"/>
            <a:ext cx="271463" cy="304800"/>
            <a:chOff x="5494" y="4030"/>
            <a:chExt cx="179" cy="201"/>
          </a:xfrm>
        </p:grpSpPr>
        <p:sp>
          <p:nvSpPr>
            <p:cNvPr id="286" name="Google Shape;286;p16"/>
            <p:cNvSpPr/>
            <p:nvPr/>
          </p:nvSpPr>
          <p:spPr>
            <a:xfrm>
              <a:off x="5494" y="4030"/>
              <a:ext cx="160" cy="201"/>
            </a:xfrm>
            <a:custGeom>
              <a:rect b="b" l="l" r="r" t="t"/>
              <a:pathLst>
                <a:path extrusionOk="0" h="319" w="254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5494" y="4030"/>
              <a:ext cx="100" cy="201"/>
            </a:xfrm>
            <a:custGeom>
              <a:rect b="b" l="l" r="r" t="t"/>
              <a:pathLst>
                <a:path extrusionOk="0" h="319" w="158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cap="flat" cmpd="sng" w="9525">
              <a:solidFill>
                <a:srgbClr val="5F5F5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5575" y="4069"/>
              <a:ext cx="79" cy="162"/>
            </a:xfrm>
            <a:custGeom>
              <a:rect b="b" l="l" r="r" t="t"/>
              <a:pathLst>
                <a:path extrusionOk="0" h="256" w="12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cap="flat" cmpd="sng" w="9525">
              <a:solidFill>
                <a:srgbClr val="5F5F5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5633" y="4039"/>
              <a:ext cx="19" cy="21"/>
            </a:xfrm>
            <a:custGeom>
              <a:rect b="b" l="l" r="r" t="t"/>
              <a:pathLst>
                <a:path extrusionOk="0" h="32" w="30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5633" y="4039"/>
              <a:ext cx="19" cy="21"/>
            </a:xfrm>
            <a:custGeom>
              <a:rect b="b" l="l" r="r" t="t"/>
              <a:pathLst>
                <a:path extrusionOk="0" h="32" w="30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solidFill>
              <a:srgbClr val="5F5F5F"/>
            </a:solidFill>
            <a:ln cap="flat" cmpd="sng" w="9525">
              <a:solidFill>
                <a:srgbClr val="5F5F5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5643" y="4044"/>
              <a:ext cx="7" cy="11"/>
            </a:xfrm>
            <a:custGeom>
              <a:rect b="b" l="l" r="r" t="t"/>
              <a:pathLst>
                <a:path extrusionOk="0" h="18" w="11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550" y="4145"/>
              <a:ext cx="80" cy="68"/>
            </a:xfrm>
            <a:custGeom>
              <a:rect b="b" l="l" r="r" t="t"/>
              <a:pathLst>
                <a:path extrusionOk="0" h="106" w="12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656" y="4187"/>
              <a:ext cx="17" cy="17"/>
            </a:xfrm>
            <a:custGeom>
              <a:rect b="b" l="l" r="r" t="t"/>
              <a:pathLst>
                <a:path extrusionOk="0" h="27" w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7"/>
          <p:cNvSpPr txBox="1"/>
          <p:nvPr>
            <p:ph type="title"/>
          </p:nvPr>
        </p:nvSpPr>
        <p:spPr>
          <a:xfrm>
            <a:off x="630589" y="31554"/>
            <a:ext cx="7882823" cy="5679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96" name="Google Shape;296;p17"/>
          <p:cNvSpPr txBox="1"/>
          <p:nvPr>
            <p:ph idx="11" type="ftr"/>
          </p:nvPr>
        </p:nvSpPr>
        <p:spPr>
          <a:xfrm>
            <a:off x="115890" y="4883956"/>
            <a:ext cx="3706615" cy="2262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97" name="Google Shape;297;p17"/>
          <p:cNvSpPr txBox="1"/>
          <p:nvPr>
            <p:ph idx="12" type="sldNum"/>
          </p:nvPr>
        </p:nvSpPr>
        <p:spPr>
          <a:xfrm>
            <a:off x="4032250" y="4880383"/>
            <a:ext cx="1079500" cy="229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s">
  <p:cSld name="2 Columns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 txBox="1"/>
          <p:nvPr>
            <p:ph type="title"/>
          </p:nvPr>
        </p:nvSpPr>
        <p:spPr>
          <a:xfrm>
            <a:off x="630589" y="33340"/>
            <a:ext cx="7882823" cy="5679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00" name="Google Shape;300;p18"/>
          <p:cNvSpPr txBox="1"/>
          <p:nvPr>
            <p:ph idx="1" type="body"/>
          </p:nvPr>
        </p:nvSpPr>
        <p:spPr>
          <a:xfrm>
            <a:off x="115890" y="681039"/>
            <a:ext cx="4351337" cy="4105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85750" lvl="0" marL="457200" algn="l">
              <a:spcBef>
                <a:spcPts val="300"/>
              </a:spcBef>
              <a:spcAft>
                <a:spcPts val="0"/>
              </a:spcAft>
              <a:buSzPts val="900"/>
              <a:buChar char="•"/>
              <a:defRPr/>
            </a:lvl1pPr>
            <a:lvl2pPr indent="-273050" lvl="1" marL="914400" algn="l">
              <a:spcBef>
                <a:spcPts val="300"/>
              </a:spcBef>
              <a:spcAft>
                <a:spcPts val="0"/>
              </a:spcAft>
              <a:buSzPts val="700"/>
              <a:buChar char="•"/>
              <a:defRPr/>
            </a:lvl2pPr>
            <a:lvl3pPr indent="-273050" lvl="2" marL="1371600" algn="l">
              <a:spcBef>
                <a:spcPts val="300"/>
              </a:spcBef>
              <a:spcAft>
                <a:spcPts val="0"/>
              </a:spcAft>
              <a:buSzPts val="700"/>
              <a:buChar char="•"/>
              <a:defRPr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00"/>
              <a:buNone/>
              <a:defRPr/>
            </a:lvl5pPr>
            <a:lvl6pPr indent="-285750" lvl="5" marL="2743200" algn="l">
              <a:spcBef>
                <a:spcPts val="3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spcBef>
                <a:spcPts val="3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spcBef>
                <a:spcPts val="3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spcBef>
                <a:spcPts val="3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301" name="Google Shape;301;p18"/>
          <p:cNvSpPr txBox="1"/>
          <p:nvPr>
            <p:ph idx="2" type="body"/>
          </p:nvPr>
        </p:nvSpPr>
        <p:spPr>
          <a:xfrm>
            <a:off x="4625992" y="681039"/>
            <a:ext cx="4352925" cy="4105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85750" lvl="0" marL="457200" algn="l">
              <a:spcBef>
                <a:spcPts val="300"/>
              </a:spcBef>
              <a:spcAft>
                <a:spcPts val="0"/>
              </a:spcAft>
              <a:buSzPts val="900"/>
              <a:buChar char="•"/>
              <a:defRPr/>
            </a:lvl1pPr>
            <a:lvl2pPr indent="-273050" lvl="1" marL="914400" algn="l">
              <a:spcBef>
                <a:spcPts val="300"/>
              </a:spcBef>
              <a:spcAft>
                <a:spcPts val="0"/>
              </a:spcAft>
              <a:buSzPts val="700"/>
              <a:buChar char="•"/>
              <a:defRPr/>
            </a:lvl2pPr>
            <a:lvl3pPr indent="-273050" lvl="2" marL="1371600" algn="l">
              <a:spcBef>
                <a:spcPts val="300"/>
              </a:spcBef>
              <a:spcAft>
                <a:spcPts val="0"/>
              </a:spcAft>
              <a:buSzPts val="700"/>
              <a:buChar char="•"/>
              <a:defRPr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00"/>
              <a:buNone/>
              <a:defRPr/>
            </a:lvl5pPr>
            <a:lvl6pPr indent="-285750" lvl="5" marL="2743200" algn="l">
              <a:spcBef>
                <a:spcPts val="3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spcBef>
                <a:spcPts val="3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spcBef>
                <a:spcPts val="3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spcBef>
                <a:spcPts val="3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302" name="Google Shape;302;p18"/>
          <p:cNvSpPr txBox="1"/>
          <p:nvPr>
            <p:ph idx="11" type="ftr"/>
          </p:nvPr>
        </p:nvSpPr>
        <p:spPr>
          <a:xfrm>
            <a:off x="115890" y="4883956"/>
            <a:ext cx="3706615" cy="2262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03" name="Google Shape;303;p18"/>
          <p:cNvSpPr txBox="1"/>
          <p:nvPr>
            <p:ph idx="12" type="sldNum"/>
          </p:nvPr>
        </p:nvSpPr>
        <p:spPr>
          <a:xfrm>
            <a:off x="4032250" y="4880383"/>
            <a:ext cx="1079500" cy="229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99484"/>
          </a:xfrm>
          <a:prstGeom prst="rect">
            <a:avLst/>
          </a:prstGeom>
          <a:solidFill>
            <a:srgbClr val="006599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630589" y="31554"/>
            <a:ext cx="7882823" cy="5679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15891" y="686007"/>
            <a:ext cx="8884952" cy="4105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500"/>
              </a:spcBef>
              <a:spcAft>
                <a:spcPts val="0"/>
              </a:spcAft>
              <a:buClr>
                <a:srgbClr val="2AA3D8"/>
              </a:buClr>
              <a:buSzPts val="16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2AA3D8"/>
              </a:buClr>
              <a:buSzPts val="1200"/>
              <a:buFont typeface="Calibri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21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2AA3D8"/>
              </a:buClr>
              <a:buSzPts val="1000"/>
              <a:buFont typeface="Calibri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2AA3D8"/>
              </a:buClr>
              <a:buSzPts val="12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2AA3D8"/>
              </a:buClr>
              <a:buSzPts val="11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2AA3D8"/>
              </a:buClr>
              <a:buSzPts val="16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302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2AA3D8"/>
              </a:buClr>
              <a:buSzPts val="16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302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2AA3D8"/>
              </a:buClr>
              <a:buSzPts val="16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302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2AA3D8"/>
              </a:buClr>
              <a:buSzPts val="16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15890" y="4883956"/>
            <a:ext cx="3706615" cy="2262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1" i="0" sz="900" u="none" cap="none" strike="noStrike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4032250" y="4880383"/>
            <a:ext cx="1079500" cy="229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pSp>
        <p:nvGrpSpPr>
          <p:cNvPr id="56" name="Google Shape;56;p13"/>
          <p:cNvGrpSpPr/>
          <p:nvPr/>
        </p:nvGrpSpPr>
        <p:grpSpPr>
          <a:xfrm>
            <a:off x="8729379" y="4750660"/>
            <a:ext cx="271463" cy="304800"/>
            <a:chOff x="5494" y="4030"/>
            <a:chExt cx="179" cy="201"/>
          </a:xfrm>
        </p:grpSpPr>
        <p:sp>
          <p:nvSpPr>
            <p:cNvPr id="57" name="Google Shape;57;p13"/>
            <p:cNvSpPr/>
            <p:nvPr/>
          </p:nvSpPr>
          <p:spPr>
            <a:xfrm>
              <a:off x="5494" y="4030"/>
              <a:ext cx="160" cy="201"/>
            </a:xfrm>
            <a:custGeom>
              <a:rect b="b" l="l" r="r" t="t"/>
              <a:pathLst>
                <a:path extrusionOk="0" h="319" w="254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94" y="4030"/>
              <a:ext cx="100" cy="201"/>
            </a:xfrm>
            <a:custGeom>
              <a:rect b="b" l="l" r="r" t="t"/>
              <a:pathLst>
                <a:path extrusionOk="0" h="319" w="158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cap="flat" cmpd="sng" w="9525">
              <a:solidFill>
                <a:srgbClr val="5F5F5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575" y="4069"/>
              <a:ext cx="79" cy="162"/>
            </a:xfrm>
            <a:custGeom>
              <a:rect b="b" l="l" r="r" t="t"/>
              <a:pathLst>
                <a:path extrusionOk="0" h="256" w="12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cap="flat" cmpd="sng" w="9525">
              <a:solidFill>
                <a:srgbClr val="5F5F5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5633" y="4039"/>
              <a:ext cx="19" cy="21"/>
            </a:xfrm>
            <a:custGeom>
              <a:rect b="b" l="l" r="r" t="t"/>
              <a:pathLst>
                <a:path extrusionOk="0" h="32" w="30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5633" y="4039"/>
              <a:ext cx="19" cy="21"/>
            </a:xfrm>
            <a:custGeom>
              <a:rect b="b" l="l" r="r" t="t"/>
              <a:pathLst>
                <a:path extrusionOk="0" h="32" w="30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solidFill>
              <a:srgbClr val="5F5F5F"/>
            </a:solidFill>
            <a:ln cap="flat" cmpd="sng" w="9525">
              <a:solidFill>
                <a:srgbClr val="5F5F5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5643" y="4044"/>
              <a:ext cx="7" cy="11"/>
            </a:xfrm>
            <a:custGeom>
              <a:rect b="b" l="l" r="r" t="t"/>
              <a:pathLst>
                <a:path extrusionOk="0" h="18" w="11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5550" y="4145"/>
              <a:ext cx="80" cy="68"/>
            </a:xfrm>
            <a:custGeom>
              <a:rect b="b" l="l" r="r" t="t"/>
              <a:pathLst>
                <a:path extrusionOk="0" h="106" w="12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5656" y="4187"/>
              <a:ext cx="17" cy="17"/>
            </a:xfrm>
            <a:custGeom>
              <a:rect b="b" l="l" r="r" t="t"/>
              <a:pathLst>
                <a:path extrusionOk="0" h="27" w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" name="Google Shape;65;p13"/>
          <p:cNvSpPr/>
          <p:nvPr/>
        </p:nvSpPr>
        <p:spPr>
          <a:xfrm>
            <a:off x="7963973" y="834512"/>
            <a:ext cx="738573" cy="735972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tuwien.ac.at/fileadmin/t/tuwien/downloads/cd/CD_NEU_2009/TU_Logos_2009/TU_Signet_white.png" id="66" name="Google Shape;66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12399" y="68442"/>
            <a:ext cx="463259" cy="46325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Relationship Id="rId5" Type="http://schemas.openxmlformats.org/officeDocument/2006/relationships/image" Target="../media/image17.png"/><Relationship Id="rId6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4.jp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9"/>
          <p:cNvSpPr txBox="1"/>
          <p:nvPr>
            <p:ph type="ctrTitle"/>
          </p:nvPr>
        </p:nvSpPr>
        <p:spPr>
          <a:xfrm>
            <a:off x="179388" y="57152"/>
            <a:ext cx="8442007" cy="1916439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Predicting Movie Genres based on IMDB Descriptions</a:t>
            </a:r>
            <a:endParaRPr/>
          </a:p>
        </p:txBody>
      </p:sp>
      <p:sp>
        <p:nvSpPr>
          <p:cNvPr id="309" name="Google Shape;309;p19"/>
          <p:cNvSpPr txBox="1"/>
          <p:nvPr>
            <p:ph idx="1" type="subTitle"/>
          </p:nvPr>
        </p:nvSpPr>
        <p:spPr>
          <a:xfrm>
            <a:off x="179400" y="2305224"/>
            <a:ext cx="84420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de"/>
              <a:t>Sebastian Pinter, Daniel Chudý, Filip Faber, Tim Dirr</a:t>
            </a:r>
            <a:br>
              <a:rPr lang="de"/>
            </a:br>
            <a:r>
              <a:rPr lang="de" sz="5200">
                <a:solidFill>
                  <a:schemeClr val="accent6"/>
                </a:solidFill>
              </a:rPr>
              <a:t>n</a:t>
            </a:r>
            <a:r>
              <a:rPr lang="de" sz="5200">
                <a:solidFill>
                  <a:schemeClr val="accent5"/>
                </a:solidFill>
              </a:rPr>
              <a:t>p</a:t>
            </a:r>
            <a:r>
              <a:rPr lang="de" sz="5200">
                <a:solidFill>
                  <a:srgbClr val="006599"/>
                </a:solidFill>
              </a:rPr>
              <a:t>.</a:t>
            </a:r>
            <a:r>
              <a:rPr lang="de" sz="5200">
                <a:solidFill>
                  <a:schemeClr val="accent6"/>
                </a:solidFill>
              </a:rPr>
              <a:t>n</a:t>
            </a:r>
            <a:r>
              <a:rPr lang="de" sz="5200">
                <a:solidFill>
                  <a:schemeClr val="accent5"/>
                </a:solidFill>
              </a:rPr>
              <a:t>a</a:t>
            </a:r>
            <a:r>
              <a:rPr lang="de" sz="5200">
                <a:solidFill>
                  <a:srgbClr val="006599"/>
                </a:solidFill>
              </a:rPr>
              <a:t>n</a:t>
            </a:r>
            <a:endParaRPr sz="5200">
              <a:solidFill>
                <a:srgbClr val="006599"/>
              </a:solidFill>
            </a:endParaRPr>
          </a:p>
        </p:txBody>
      </p:sp>
      <p:sp>
        <p:nvSpPr>
          <p:cNvPr id="310" name="Google Shape;310;p19"/>
          <p:cNvSpPr txBox="1"/>
          <p:nvPr>
            <p:ph idx="2" type="body"/>
          </p:nvPr>
        </p:nvSpPr>
        <p:spPr>
          <a:xfrm>
            <a:off x="179387" y="3580578"/>
            <a:ext cx="8442008" cy="1067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SzPts val="1200"/>
              <a:buFont typeface="Calibri"/>
              <a:buNone/>
            </a:pPr>
            <a:r>
              <a:rPr lang="de"/>
              <a:t>194.093 Natural Language Processing and Information Extraction 2024/25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SzPts val="1200"/>
              <a:buFont typeface="Calibri"/>
              <a:buNone/>
            </a:pPr>
            <a:r>
              <a:rPr lang="de"/>
              <a:t>TU Wien, Austria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"/>
          <p:cNvSpPr txBox="1"/>
          <p:nvPr>
            <p:ph type="title"/>
          </p:nvPr>
        </p:nvSpPr>
        <p:spPr>
          <a:xfrm>
            <a:off x="630589" y="31554"/>
            <a:ext cx="7882800" cy="56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Baseline - Models</a:t>
            </a:r>
            <a:endParaRPr/>
          </a:p>
        </p:txBody>
      </p:sp>
      <p:sp>
        <p:nvSpPr>
          <p:cNvPr id="368" name="Google Shape;368;p28"/>
          <p:cNvSpPr txBox="1"/>
          <p:nvPr>
            <p:ph idx="1" type="body"/>
          </p:nvPr>
        </p:nvSpPr>
        <p:spPr>
          <a:xfrm>
            <a:off x="115891" y="686007"/>
            <a:ext cx="8885100" cy="410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de"/>
              <a:t>Text Modelling</a:t>
            </a:r>
            <a:r>
              <a:rPr lang="de"/>
              <a:t>: </a:t>
            </a:r>
            <a:endParaRPr/>
          </a:p>
          <a:p>
            <a:pPr indent="45720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de" u="sng"/>
              <a:t>Bag Of Words</a:t>
            </a:r>
            <a:r>
              <a:rPr lang="de"/>
              <a:t>: Count / Tf-Idf</a:t>
            </a:r>
            <a:br>
              <a:rPr lang="de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Classifier</a:t>
            </a:r>
            <a:r>
              <a:rPr lang="de"/>
              <a:t>: </a:t>
            </a: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de"/>
              <a:t>Multilabel Classifier -&gt; Training one clf per class</a:t>
            </a: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de" u="sng"/>
              <a:t>Logistic Regression</a:t>
            </a:r>
            <a:r>
              <a:rPr lang="de"/>
              <a:t>, KNN, Decision Tree, ...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Keeping it simple!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"/>
          <p:cNvSpPr txBox="1"/>
          <p:nvPr>
            <p:ph type="title"/>
          </p:nvPr>
        </p:nvSpPr>
        <p:spPr>
          <a:xfrm>
            <a:off x="630589" y="31554"/>
            <a:ext cx="7882800" cy="56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Baseline - Metrics</a:t>
            </a:r>
            <a:endParaRPr/>
          </a:p>
        </p:txBody>
      </p:sp>
      <p:graphicFrame>
        <p:nvGraphicFramePr>
          <p:cNvPr id="374" name="Google Shape;374;p29"/>
          <p:cNvGraphicFramePr/>
          <p:nvPr/>
        </p:nvGraphicFramePr>
        <p:xfrm>
          <a:off x="1286963" y="134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{4CB27D36-A3A4-4B8D-B9F2-6598DE9034B9}</a:tableStyleId>
              </a:tblPr>
              <a:tblGrid>
                <a:gridCol w="646475"/>
                <a:gridCol w="704125"/>
                <a:gridCol w="860575"/>
                <a:gridCol w="1000525"/>
                <a:gridCol w="852325"/>
                <a:gridCol w="852325"/>
                <a:gridCol w="1041725"/>
                <a:gridCol w="1004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CLF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BoW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Jaccard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Hamming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Prec.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Recall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at-least-1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at-least-2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LReg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Count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0.29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LReg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Tf-Idf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0.16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75" name="Google Shape;3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50" y="3137650"/>
            <a:ext cx="8215500" cy="12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8075" y="2750175"/>
            <a:ext cx="4185325" cy="209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0"/>
          <p:cNvSpPr txBox="1"/>
          <p:nvPr>
            <p:ph type="title"/>
          </p:nvPr>
        </p:nvSpPr>
        <p:spPr>
          <a:xfrm>
            <a:off x="630589" y="31554"/>
            <a:ext cx="7882800" cy="56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Feature Importance</a:t>
            </a:r>
            <a:endParaRPr/>
          </a:p>
        </p:txBody>
      </p:sp>
      <p:pic>
        <p:nvPicPr>
          <p:cNvPr id="382" name="Google Shape;38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875" y="826624"/>
            <a:ext cx="3659700" cy="18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5525" y="751854"/>
            <a:ext cx="3691842" cy="1845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"/>
          <p:cNvSpPr txBox="1"/>
          <p:nvPr>
            <p:ph type="title"/>
          </p:nvPr>
        </p:nvSpPr>
        <p:spPr>
          <a:xfrm>
            <a:off x="630589" y="31554"/>
            <a:ext cx="7882800" cy="56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1"/>
          <p:cNvSpPr txBox="1"/>
          <p:nvPr>
            <p:ph idx="1" type="body"/>
          </p:nvPr>
        </p:nvSpPr>
        <p:spPr>
          <a:xfrm>
            <a:off x="115891" y="686007"/>
            <a:ext cx="8885100" cy="410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de" sz="5000">
                <a:solidFill>
                  <a:schemeClr val="accent6"/>
                </a:solidFill>
              </a:rPr>
              <a:t>BREAK: SWITCH FROM B TO DANIEL</a:t>
            </a:r>
            <a:endParaRPr sz="50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2"/>
          <p:cNvSpPr txBox="1"/>
          <p:nvPr>
            <p:ph type="title"/>
          </p:nvPr>
        </p:nvSpPr>
        <p:spPr>
          <a:xfrm>
            <a:off x="630589" y="31554"/>
            <a:ext cx="7882800" cy="56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Deep Learning Model</a:t>
            </a:r>
            <a:endParaRPr/>
          </a:p>
        </p:txBody>
      </p:sp>
      <p:sp>
        <p:nvSpPr>
          <p:cNvPr id="395" name="Google Shape;395;p32"/>
          <p:cNvSpPr txBox="1"/>
          <p:nvPr>
            <p:ph idx="1" type="body"/>
          </p:nvPr>
        </p:nvSpPr>
        <p:spPr>
          <a:xfrm>
            <a:off x="115891" y="686007"/>
            <a:ext cx="8885100" cy="410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</a:pPr>
            <a:r>
              <a:rPr lang="de"/>
              <a:t>DistilBERT (40% faster)</a:t>
            </a:r>
            <a:br>
              <a:rPr lang="de"/>
            </a:b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de"/>
              <a:t>dataset of 17k rows (0.8/0.1/0.1 split).</a:t>
            </a:r>
            <a:br>
              <a:rPr lang="de"/>
            </a:b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de"/>
              <a:t>3 epochs</a:t>
            </a:r>
            <a:br>
              <a:rPr lang="de"/>
            </a:b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de"/>
              <a:t>probability threshold (0.4 … 0.5)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3"/>
          <p:cNvSpPr txBox="1"/>
          <p:nvPr>
            <p:ph type="title"/>
          </p:nvPr>
        </p:nvSpPr>
        <p:spPr>
          <a:xfrm>
            <a:off x="630589" y="31554"/>
            <a:ext cx="7882800" cy="56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DL vs. LogReg</a:t>
            </a:r>
            <a:endParaRPr/>
          </a:p>
        </p:txBody>
      </p:sp>
      <p:graphicFrame>
        <p:nvGraphicFramePr>
          <p:cNvPr id="401" name="Google Shape;401;p33"/>
          <p:cNvGraphicFramePr/>
          <p:nvPr/>
        </p:nvGraphicFramePr>
        <p:xfrm>
          <a:off x="630600" y="90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{4CB27D36-A3A4-4B8D-B9F2-6598DE9034B9}</a:tableStyleId>
              </a:tblPr>
              <a:tblGrid>
                <a:gridCol w="1447800"/>
                <a:gridCol w="1447800"/>
                <a:gridCol w="1447800"/>
              </a:tblGrid>
              <a:tr h="542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de">
                          <a:solidFill>
                            <a:schemeClr val="dk1"/>
                          </a:solidFill>
                        </a:rPr>
                        <a:t>Metric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de">
                          <a:solidFill>
                            <a:schemeClr val="dk1"/>
                          </a:solidFill>
                        </a:rPr>
                        <a:t>DL model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de">
                          <a:solidFill>
                            <a:schemeClr val="dk1"/>
                          </a:solidFill>
                        </a:rPr>
                        <a:t>LogReg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de">
                          <a:solidFill>
                            <a:schemeClr val="dk1"/>
                          </a:solidFill>
                        </a:rPr>
                        <a:t>Jaccard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0.42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0.38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de">
                          <a:solidFill>
                            <a:schemeClr val="dk1"/>
                          </a:solidFill>
                        </a:rPr>
                        <a:t>Hamming Loss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0.09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0.10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de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0.14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----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de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de">
                          <a:solidFill>
                            <a:schemeClr val="dk1"/>
                          </a:solidFill>
                        </a:rPr>
                        <a:t>0.63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de">
                          <a:solidFill>
                            <a:schemeClr val="dk1"/>
                          </a:solidFill>
                        </a:rPr>
                        <a:t>0.55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de">
                          <a:solidFill>
                            <a:schemeClr val="dk1"/>
                          </a:solidFill>
                        </a:rPr>
                        <a:t>Recall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de">
                          <a:solidFill>
                            <a:schemeClr val="dk1"/>
                          </a:solidFill>
                        </a:rPr>
                        <a:t>0.50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de">
                          <a:solidFill>
                            <a:schemeClr val="dk1"/>
                          </a:solidFill>
                        </a:rPr>
                        <a:t>0.42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de">
                          <a:solidFill>
                            <a:schemeClr val="dk1"/>
                          </a:solidFill>
                        </a:rPr>
                        <a:t>At Least One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0.80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0.69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de">
                          <a:solidFill>
                            <a:schemeClr val="dk1"/>
                          </a:solidFill>
                        </a:rPr>
                        <a:t>At Least Two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0.25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0.16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402" name="Google Shape;402;p33"/>
          <p:cNvSpPr txBox="1"/>
          <p:nvPr>
            <p:ph idx="1" type="body"/>
          </p:nvPr>
        </p:nvSpPr>
        <p:spPr>
          <a:xfrm>
            <a:off x="5111200" y="903925"/>
            <a:ext cx="3889800" cy="338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de"/>
              <a:t>Focal loss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de"/>
              <a:t>BCEWithLogitsLoss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de"/>
              <a:t>class weights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/>
          <p:cNvSpPr txBox="1"/>
          <p:nvPr>
            <p:ph type="title"/>
          </p:nvPr>
        </p:nvSpPr>
        <p:spPr>
          <a:xfrm>
            <a:off x="630589" y="31554"/>
            <a:ext cx="7882800" cy="56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DL vs. LogReg</a:t>
            </a:r>
            <a:endParaRPr/>
          </a:p>
        </p:txBody>
      </p:sp>
      <p:pic>
        <p:nvPicPr>
          <p:cNvPr id="408" name="Google Shape;4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63" y="931350"/>
            <a:ext cx="8928477" cy="360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"/>
          <p:cNvSpPr txBox="1"/>
          <p:nvPr>
            <p:ph type="title"/>
          </p:nvPr>
        </p:nvSpPr>
        <p:spPr>
          <a:xfrm>
            <a:off x="630589" y="31554"/>
            <a:ext cx="7882800" cy="56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5"/>
          <p:cNvSpPr txBox="1"/>
          <p:nvPr>
            <p:ph idx="1" type="body"/>
          </p:nvPr>
        </p:nvSpPr>
        <p:spPr>
          <a:xfrm>
            <a:off x="115891" y="686007"/>
            <a:ext cx="8885100" cy="410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de" sz="5000">
                <a:solidFill>
                  <a:schemeClr val="accent6"/>
                </a:solidFill>
              </a:rPr>
              <a:t>BREAK: SWITCH FROM DANIEL TO B</a:t>
            </a:r>
            <a:endParaRPr sz="50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6"/>
          <p:cNvSpPr txBox="1"/>
          <p:nvPr>
            <p:ph idx="1" type="subTitle"/>
          </p:nvPr>
        </p:nvSpPr>
        <p:spPr>
          <a:xfrm>
            <a:off x="179375" y="505999"/>
            <a:ext cx="84420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de" sz="5200">
                <a:solidFill>
                  <a:srgbClr val="006599"/>
                </a:solidFill>
              </a:rPr>
              <a:t>Identified Issues</a:t>
            </a:r>
            <a:endParaRPr sz="5200">
              <a:solidFill>
                <a:srgbClr val="006599"/>
              </a:solidFill>
            </a:endParaRPr>
          </a:p>
        </p:txBody>
      </p:sp>
      <p:sp>
        <p:nvSpPr>
          <p:cNvPr id="420" name="Google Shape;420;p36"/>
          <p:cNvSpPr txBox="1"/>
          <p:nvPr>
            <p:ph idx="2" type="body"/>
          </p:nvPr>
        </p:nvSpPr>
        <p:spPr>
          <a:xfrm>
            <a:off x="179387" y="3580578"/>
            <a:ext cx="8442000" cy="10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7"/>
          <p:cNvSpPr txBox="1"/>
          <p:nvPr>
            <p:ph type="title"/>
          </p:nvPr>
        </p:nvSpPr>
        <p:spPr>
          <a:xfrm>
            <a:off x="630589" y="31554"/>
            <a:ext cx="7882800" cy="56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Issue - Movies without genre</a:t>
            </a:r>
            <a:endParaRPr/>
          </a:p>
        </p:txBody>
      </p:sp>
      <p:sp>
        <p:nvSpPr>
          <p:cNvPr id="426" name="Google Shape;426;p37"/>
          <p:cNvSpPr txBox="1"/>
          <p:nvPr>
            <p:ph idx="1" type="body"/>
          </p:nvPr>
        </p:nvSpPr>
        <p:spPr>
          <a:xfrm>
            <a:off x="372375" y="896500"/>
            <a:ext cx="5442300" cy="52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de"/>
              <a:t>There are Movies without genre???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de"/>
              <a:t>				</a:t>
            </a:r>
            <a:endParaRPr/>
          </a:p>
        </p:txBody>
      </p:sp>
      <p:sp>
        <p:nvSpPr>
          <p:cNvPr id="427" name="Google Shape;427;p37"/>
          <p:cNvSpPr/>
          <p:nvPr/>
        </p:nvSpPr>
        <p:spPr>
          <a:xfrm>
            <a:off x="834250" y="1873450"/>
            <a:ext cx="947700" cy="47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7"/>
          <p:cNvSpPr txBox="1"/>
          <p:nvPr/>
        </p:nvSpPr>
        <p:spPr>
          <a:xfrm>
            <a:off x="2021600" y="1848850"/>
            <a:ext cx="3933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Predict-at-least-1 Mechanic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7"/>
          <p:cNvSpPr txBox="1"/>
          <p:nvPr/>
        </p:nvSpPr>
        <p:spPr>
          <a:xfrm>
            <a:off x="372375" y="3016050"/>
            <a:ext cx="7681500" cy="13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Force the MultiLabelClassifier to always predict at least one Genre, even if it has low confidence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"/>
          <p:cNvSpPr txBox="1"/>
          <p:nvPr>
            <p:ph type="title"/>
          </p:nvPr>
        </p:nvSpPr>
        <p:spPr>
          <a:xfrm>
            <a:off x="630589" y="31554"/>
            <a:ext cx="7882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Agenda</a:t>
            </a:r>
            <a:endParaRPr/>
          </a:p>
        </p:txBody>
      </p:sp>
      <p:sp>
        <p:nvSpPr>
          <p:cNvPr id="316" name="Google Shape;316;p20"/>
          <p:cNvSpPr txBox="1"/>
          <p:nvPr>
            <p:ph idx="1" type="body"/>
          </p:nvPr>
        </p:nvSpPr>
        <p:spPr>
          <a:xfrm>
            <a:off x="115891" y="686007"/>
            <a:ext cx="88851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de"/>
              <a:t>The Task</a:t>
            </a:r>
            <a:br>
              <a:rPr lang="de"/>
            </a:b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de"/>
              <a:t>Data </a:t>
            </a:r>
            <a:br>
              <a:rPr lang="de"/>
            </a:b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de"/>
              <a:t>Baseline</a:t>
            </a:r>
            <a:br>
              <a:rPr lang="de"/>
            </a:b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de"/>
              <a:t>Identified Issues</a:t>
            </a:r>
            <a:br>
              <a:rPr lang="de"/>
            </a:b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de"/>
              <a:t>Improvements &amp; Results</a:t>
            </a:r>
            <a:br>
              <a:rPr lang="de"/>
            </a:b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de"/>
              <a:t>Further Work</a:t>
            </a:r>
            <a:endParaRPr/>
          </a:p>
        </p:txBody>
      </p:sp>
      <p:sp>
        <p:nvSpPr>
          <p:cNvPr id="317" name="Google Shape;317;p20"/>
          <p:cNvSpPr txBox="1"/>
          <p:nvPr/>
        </p:nvSpPr>
        <p:spPr>
          <a:xfrm>
            <a:off x="630588" y="3921595"/>
            <a:ext cx="1386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0"/>
          <p:cNvSpPr/>
          <p:nvPr/>
        </p:nvSpPr>
        <p:spPr>
          <a:xfrm>
            <a:off x="7865508" y="1005940"/>
            <a:ext cx="738600" cy="7359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8"/>
          <p:cNvSpPr txBox="1"/>
          <p:nvPr>
            <p:ph type="title"/>
          </p:nvPr>
        </p:nvSpPr>
        <p:spPr>
          <a:xfrm>
            <a:off x="630589" y="31554"/>
            <a:ext cx="7882800" cy="56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Issue - Genre Imbalance</a:t>
            </a:r>
            <a:endParaRPr/>
          </a:p>
        </p:txBody>
      </p:sp>
      <p:pic>
        <p:nvPicPr>
          <p:cNvPr id="435" name="Google Shape;4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575" y="599450"/>
            <a:ext cx="7102839" cy="44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9"/>
          <p:cNvSpPr txBox="1"/>
          <p:nvPr>
            <p:ph type="title"/>
          </p:nvPr>
        </p:nvSpPr>
        <p:spPr>
          <a:xfrm>
            <a:off x="630589" y="31554"/>
            <a:ext cx="7882800" cy="56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Metric / Genre-Distribution</a:t>
            </a:r>
            <a:endParaRPr/>
          </a:p>
        </p:txBody>
      </p:sp>
      <p:sp>
        <p:nvSpPr>
          <p:cNvPr id="441" name="Google Shape;441;p39"/>
          <p:cNvSpPr txBox="1"/>
          <p:nvPr>
            <p:ph idx="1" type="body"/>
          </p:nvPr>
        </p:nvSpPr>
        <p:spPr>
          <a:xfrm>
            <a:off x="115891" y="686007"/>
            <a:ext cx="8885100" cy="410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9"/>
          <p:cNvSpPr txBox="1"/>
          <p:nvPr>
            <p:ph idx="1" type="body"/>
          </p:nvPr>
        </p:nvSpPr>
        <p:spPr>
          <a:xfrm>
            <a:off x="115891" y="646132"/>
            <a:ext cx="8885100" cy="410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3" name="Google Shape;4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75" y="657375"/>
            <a:ext cx="8696325" cy="41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9"/>
          <p:cNvSpPr/>
          <p:nvPr/>
        </p:nvSpPr>
        <p:spPr>
          <a:xfrm>
            <a:off x="7938825" y="1095850"/>
            <a:ext cx="780000" cy="839100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0"/>
          <p:cNvSpPr txBox="1"/>
          <p:nvPr>
            <p:ph type="title"/>
          </p:nvPr>
        </p:nvSpPr>
        <p:spPr>
          <a:xfrm>
            <a:off x="630589" y="31554"/>
            <a:ext cx="7882800" cy="56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If nothing then drama</a:t>
            </a:r>
            <a:endParaRPr/>
          </a:p>
        </p:txBody>
      </p:sp>
      <p:sp>
        <p:nvSpPr>
          <p:cNvPr id="450" name="Google Shape;450;p40"/>
          <p:cNvSpPr txBox="1"/>
          <p:nvPr>
            <p:ph idx="1" type="body"/>
          </p:nvPr>
        </p:nvSpPr>
        <p:spPr>
          <a:xfrm>
            <a:off x="115891" y="686007"/>
            <a:ext cx="8885100" cy="410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2200"/>
              <a:t>"Trackhouse: Get Ready chronicles the launch of one of NASCAR's newest organizations."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•"/>
            </a:pPr>
            <a:r>
              <a:rPr b="1" lang="de" sz="2200"/>
              <a:t>Labels</a:t>
            </a:r>
            <a:r>
              <a:rPr lang="de" sz="2200"/>
              <a:t>: [</a:t>
            </a:r>
            <a:r>
              <a:rPr i="1" lang="de" sz="2200"/>
              <a:t>'Sport'</a:t>
            </a:r>
            <a:r>
              <a:rPr lang="de" sz="2200"/>
              <a:t>]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de" sz="2200"/>
              <a:t>Predicted</a:t>
            </a:r>
            <a:r>
              <a:rPr lang="de" sz="2200"/>
              <a:t>: [</a:t>
            </a:r>
            <a:r>
              <a:rPr i="1" lang="de" sz="2200"/>
              <a:t>'Drama'</a:t>
            </a:r>
            <a:r>
              <a:rPr lang="de" sz="2200"/>
              <a:t>]</a:t>
            </a:r>
            <a:endParaRPr sz="22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2200"/>
              <a:t>"The story of the highwayman and folk hero, Juraj Janosik."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•"/>
            </a:pPr>
            <a:r>
              <a:rPr b="1" lang="de" sz="2200"/>
              <a:t>Labels</a:t>
            </a:r>
            <a:r>
              <a:rPr lang="de" sz="2200"/>
              <a:t>: [</a:t>
            </a:r>
            <a:r>
              <a:rPr i="1" lang="de" sz="2200"/>
              <a:t>'Animation'</a:t>
            </a:r>
            <a:r>
              <a:rPr lang="de" sz="2200"/>
              <a:t>]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de" sz="2200"/>
              <a:t>Predicted</a:t>
            </a:r>
            <a:r>
              <a:rPr lang="de" sz="2200"/>
              <a:t>: [</a:t>
            </a:r>
            <a:r>
              <a:rPr i="1" lang="de" sz="2200"/>
              <a:t>'Drama'</a:t>
            </a:r>
            <a:r>
              <a:rPr lang="de" sz="2200"/>
              <a:t>]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/>
          <p:nvPr>
            <p:ph type="title"/>
          </p:nvPr>
        </p:nvSpPr>
        <p:spPr>
          <a:xfrm>
            <a:off x="630589" y="31554"/>
            <a:ext cx="7882800" cy="56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Confusion Matrix Drama</a:t>
            </a:r>
            <a:endParaRPr/>
          </a:p>
        </p:txBody>
      </p:sp>
      <p:sp>
        <p:nvSpPr>
          <p:cNvPr id="456" name="Google Shape;456;p41"/>
          <p:cNvSpPr txBox="1"/>
          <p:nvPr>
            <p:ph idx="1" type="body"/>
          </p:nvPr>
        </p:nvSpPr>
        <p:spPr>
          <a:xfrm>
            <a:off x="490650" y="1682325"/>
            <a:ext cx="4424100" cy="70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de"/>
              <a:t>Many False Positives for Drama!</a:t>
            </a:r>
            <a:endParaRPr/>
          </a:p>
        </p:txBody>
      </p:sp>
      <p:pic>
        <p:nvPicPr>
          <p:cNvPr id="457" name="Google Shape;45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8650" y="731875"/>
            <a:ext cx="2591895" cy="2608901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1"/>
          <p:cNvSpPr/>
          <p:nvPr/>
        </p:nvSpPr>
        <p:spPr>
          <a:xfrm>
            <a:off x="6295643" y="891000"/>
            <a:ext cx="1434900" cy="1406400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9" name="Google Shape;45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600" y="3340772"/>
            <a:ext cx="1554956" cy="1517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5648" y="3340775"/>
            <a:ext cx="1554956" cy="1517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0695" y="3340763"/>
            <a:ext cx="1554956" cy="1517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5750" y="3340775"/>
            <a:ext cx="1517876" cy="151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2"/>
          <p:cNvSpPr txBox="1"/>
          <p:nvPr>
            <p:ph type="title"/>
          </p:nvPr>
        </p:nvSpPr>
        <p:spPr>
          <a:xfrm>
            <a:off x="630589" y="31554"/>
            <a:ext cx="7882800" cy="56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2"/>
          <p:cNvSpPr txBox="1"/>
          <p:nvPr>
            <p:ph idx="1" type="body"/>
          </p:nvPr>
        </p:nvSpPr>
        <p:spPr>
          <a:xfrm>
            <a:off x="115891" y="686007"/>
            <a:ext cx="8885100" cy="410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de" sz="5000">
                <a:solidFill>
                  <a:schemeClr val="accent6"/>
                </a:solidFill>
              </a:rPr>
              <a:t>BREAK: SWITCH FROM B TO DANIEL</a:t>
            </a:r>
            <a:endParaRPr sz="50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3"/>
          <p:cNvSpPr txBox="1"/>
          <p:nvPr>
            <p:ph type="title"/>
          </p:nvPr>
        </p:nvSpPr>
        <p:spPr>
          <a:xfrm>
            <a:off x="630589" y="31554"/>
            <a:ext cx="7882800" cy="56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Genre co-</a:t>
            </a:r>
            <a:r>
              <a:rPr lang="de"/>
              <a:t>occurrence</a:t>
            </a:r>
            <a:r>
              <a:rPr lang="de"/>
              <a:t> matrix</a:t>
            </a:r>
            <a:endParaRPr/>
          </a:p>
        </p:txBody>
      </p:sp>
      <p:pic>
        <p:nvPicPr>
          <p:cNvPr id="474" name="Google Shape;47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225" y="651400"/>
            <a:ext cx="5086551" cy="43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43"/>
          <p:cNvSpPr/>
          <p:nvPr/>
        </p:nvSpPr>
        <p:spPr>
          <a:xfrm>
            <a:off x="2498700" y="1905800"/>
            <a:ext cx="600900" cy="3813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43"/>
          <p:cNvSpPr txBox="1"/>
          <p:nvPr/>
        </p:nvSpPr>
        <p:spPr>
          <a:xfrm>
            <a:off x="6598775" y="534300"/>
            <a:ext cx="2705700" cy="3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History   0.69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War       0.68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Biography 0.64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Animation 0.12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3"/>
          <p:cNvSpPr/>
          <p:nvPr/>
        </p:nvSpPr>
        <p:spPr>
          <a:xfrm>
            <a:off x="4005250" y="1905800"/>
            <a:ext cx="378300" cy="3813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43"/>
          <p:cNvSpPr/>
          <p:nvPr/>
        </p:nvSpPr>
        <p:spPr>
          <a:xfrm>
            <a:off x="5556475" y="1905800"/>
            <a:ext cx="378300" cy="3813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4"/>
          <p:cNvSpPr txBox="1"/>
          <p:nvPr>
            <p:ph type="title"/>
          </p:nvPr>
        </p:nvSpPr>
        <p:spPr>
          <a:xfrm>
            <a:off x="630589" y="31554"/>
            <a:ext cx="7882800" cy="56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Metric differences DL (NoDrama - Orig)</a:t>
            </a:r>
            <a:endParaRPr/>
          </a:p>
        </p:txBody>
      </p:sp>
      <p:pic>
        <p:nvPicPr>
          <p:cNvPr id="484" name="Google Shape;48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00" y="599451"/>
            <a:ext cx="8076001" cy="4412599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4"/>
          <p:cNvSpPr/>
          <p:nvPr/>
        </p:nvSpPr>
        <p:spPr>
          <a:xfrm>
            <a:off x="407200" y="671500"/>
            <a:ext cx="4000500" cy="4881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44"/>
          <p:cNvSpPr/>
          <p:nvPr/>
        </p:nvSpPr>
        <p:spPr>
          <a:xfrm>
            <a:off x="454825" y="3540925"/>
            <a:ext cx="7786800" cy="12621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44"/>
          <p:cNvSpPr txBox="1"/>
          <p:nvPr/>
        </p:nvSpPr>
        <p:spPr>
          <a:xfrm>
            <a:off x="6298575" y="3001200"/>
            <a:ext cx="20535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Improved</a:t>
            </a:r>
            <a:endParaRPr sz="24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44"/>
          <p:cNvSpPr txBox="1"/>
          <p:nvPr/>
        </p:nvSpPr>
        <p:spPr>
          <a:xfrm>
            <a:off x="4295575" y="631600"/>
            <a:ext cx="1627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Worse</a:t>
            </a:r>
            <a:endParaRPr sz="24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5"/>
          <p:cNvSpPr txBox="1"/>
          <p:nvPr>
            <p:ph type="title"/>
          </p:nvPr>
        </p:nvSpPr>
        <p:spPr>
          <a:xfrm>
            <a:off x="630589" y="31554"/>
            <a:ext cx="7882800" cy="56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Feature Importances and Tf-idf vectors</a:t>
            </a:r>
            <a:endParaRPr/>
          </a:p>
        </p:txBody>
      </p:sp>
      <p:sp>
        <p:nvSpPr>
          <p:cNvPr id="494" name="Google Shape;494;p45"/>
          <p:cNvSpPr txBox="1"/>
          <p:nvPr>
            <p:ph idx="1" type="body"/>
          </p:nvPr>
        </p:nvSpPr>
        <p:spPr>
          <a:xfrm>
            <a:off x="115891" y="686007"/>
            <a:ext cx="8885100" cy="410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de"/>
              <a:t>[2.50, 2.11, 1.90, …. , -1.37, -1.43, -1.75]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de"/>
              <a:t>[1.00, 0.98, 0.96, …. , -0.92, -0.95, -1.00]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495" name="Google Shape;495;p45"/>
          <p:cNvCxnSpPr/>
          <p:nvPr/>
        </p:nvCxnSpPr>
        <p:spPr>
          <a:xfrm>
            <a:off x="2478875" y="1100100"/>
            <a:ext cx="12000" cy="9525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6" name="Google Shape;496;p45"/>
          <p:cNvSpPr txBox="1"/>
          <p:nvPr/>
        </p:nvSpPr>
        <p:spPr>
          <a:xfrm>
            <a:off x="5705475" y="1338250"/>
            <a:ext cx="2083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normalisation</a:t>
            </a:r>
            <a:endParaRPr sz="24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6"/>
          <p:cNvSpPr txBox="1"/>
          <p:nvPr>
            <p:ph type="title"/>
          </p:nvPr>
        </p:nvSpPr>
        <p:spPr>
          <a:xfrm>
            <a:off x="630589" y="31554"/>
            <a:ext cx="7882800" cy="56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Feature Importances - Similarity to Drama</a:t>
            </a:r>
            <a:endParaRPr/>
          </a:p>
        </p:txBody>
      </p:sp>
      <p:graphicFrame>
        <p:nvGraphicFramePr>
          <p:cNvPr id="502" name="Google Shape;502;p46"/>
          <p:cNvGraphicFramePr/>
          <p:nvPr/>
        </p:nvGraphicFramePr>
        <p:xfrm>
          <a:off x="630600" y="80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{4CB27D36-A3A4-4B8D-B9F2-6598DE9034B9}</a:tableStyleId>
              </a:tblPr>
              <a:tblGrid>
                <a:gridCol w="1803825"/>
                <a:gridCol w="1803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de">
                          <a:solidFill>
                            <a:schemeClr val="dk1"/>
                          </a:solidFill>
                        </a:rPr>
                        <a:t>Genre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de">
                          <a:solidFill>
                            <a:schemeClr val="dk1"/>
                          </a:solidFill>
                        </a:rPr>
                        <a:t>Cosine Similarity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War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0.36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Biography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0.35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History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0.32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Crime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0.30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…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…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Animation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-0.25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Horror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-0.52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/>
                </a:tc>
              </a:tr>
            </a:tbl>
          </a:graphicData>
        </a:graphic>
      </p:graphicFrame>
      <p:graphicFrame>
        <p:nvGraphicFramePr>
          <p:cNvPr id="503" name="Google Shape;503;p46"/>
          <p:cNvGraphicFramePr/>
          <p:nvPr/>
        </p:nvGraphicFramePr>
        <p:xfrm>
          <a:off x="4703275" y="80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{4CB27D36-A3A4-4B8D-B9F2-6598DE9034B9}</a:tableStyleId>
              </a:tblPr>
              <a:tblGrid>
                <a:gridCol w="1791950"/>
                <a:gridCol w="2018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de">
                          <a:solidFill>
                            <a:schemeClr val="accent4"/>
                          </a:solidFill>
                        </a:rPr>
                        <a:t>Genre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47625" marB="47625" marR="95250" marL="95250"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de">
                          <a:solidFill>
                            <a:schemeClr val="accent4"/>
                          </a:solidFill>
                        </a:rPr>
                        <a:t>Euclidean Distance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47625" marB="47625" marR="95250" marL="95250"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accent4"/>
                          </a:solidFill>
                        </a:rPr>
                        <a:t>Biography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accent4"/>
                          </a:solidFill>
                        </a:rPr>
                        <a:t>6.957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accent4"/>
                          </a:solidFill>
                        </a:rPr>
                        <a:t>War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accent4"/>
                          </a:solidFill>
                        </a:rPr>
                        <a:t>7.432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accent4"/>
                          </a:solidFill>
                        </a:rPr>
                        <a:t>Crime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accent4"/>
                          </a:solidFill>
                        </a:rPr>
                        <a:t>7.834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accent4"/>
                          </a:solidFill>
                        </a:rPr>
                        <a:t>History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accent4"/>
                          </a:solidFill>
                        </a:rPr>
                        <a:t>8.485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accent4"/>
                          </a:solidFill>
                        </a:rPr>
                        <a:t>…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accent4"/>
                          </a:solidFill>
                        </a:rPr>
                        <a:t>…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de">
                          <a:solidFill>
                            <a:schemeClr val="dk1"/>
                          </a:solidFill>
                        </a:rPr>
                        <a:t>Mystery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de">
                          <a:solidFill>
                            <a:schemeClr val="dk1"/>
                          </a:solidFill>
                        </a:rPr>
                        <a:t>10.528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Horror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10.930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504" name="Google Shape;504;p46"/>
          <p:cNvSpPr/>
          <p:nvPr/>
        </p:nvSpPr>
        <p:spPr>
          <a:xfrm>
            <a:off x="454150" y="4205625"/>
            <a:ext cx="947700" cy="47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7"/>
          <p:cNvSpPr txBox="1"/>
          <p:nvPr>
            <p:ph type="title"/>
          </p:nvPr>
        </p:nvSpPr>
        <p:spPr>
          <a:xfrm>
            <a:off x="630589" y="31554"/>
            <a:ext cx="7882800" cy="56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Feature</a:t>
            </a:r>
            <a:r>
              <a:rPr lang="de"/>
              <a:t> Importances - Similarity to Drama</a:t>
            </a:r>
            <a:endParaRPr/>
          </a:p>
        </p:txBody>
      </p:sp>
      <p:graphicFrame>
        <p:nvGraphicFramePr>
          <p:cNvPr id="510" name="Google Shape;510;p47"/>
          <p:cNvGraphicFramePr/>
          <p:nvPr/>
        </p:nvGraphicFramePr>
        <p:xfrm>
          <a:off x="6796600" y="96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{4CB27D36-A3A4-4B8D-B9F2-6598DE9034B9}</a:tableStyleId>
              </a:tblPr>
              <a:tblGrid>
                <a:gridCol w="1025850"/>
                <a:gridCol w="1155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de">
                          <a:solidFill>
                            <a:schemeClr val="accent4"/>
                          </a:solidFill>
                        </a:rPr>
                        <a:t>Genre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47625" marB="47625" marR="95250" marL="95250"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de">
                          <a:solidFill>
                            <a:schemeClr val="accent4"/>
                          </a:solidFill>
                        </a:rPr>
                        <a:t>Euclidean Distance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47625" marB="47625" marR="95250" marL="95250"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accent4"/>
                          </a:solidFill>
                        </a:rPr>
                        <a:t>Biography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accent4"/>
                          </a:solidFill>
                        </a:rPr>
                        <a:t>6.957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accent4"/>
                          </a:solidFill>
                        </a:rPr>
                        <a:t>War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accent4"/>
                          </a:solidFill>
                        </a:rPr>
                        <a:t>7.432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accent4"/>
                          </a:solidFill>
                        </a:rPr>
                        <a:t>Crime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accent4"/>
                          </a:solidFill>
                        </a:rPr>
                        <a:t>7.834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accent4"/>
                          </a:solidFill>
                        </a:rPr>
                        <a:t>History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accent4"/>
                          </a:solidFill>
                        </a:rPr>
                        <a:t>8.485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accent4"/>
                          </a:solidFill>
                        </a:rPr>
                        <a:t>…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accent4"/>
                          </a:solidFill>
                        </a:rPr>
                        <a:t>…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de">
                          <a:solidFill>
                            <a:schemeClr val="accent6"/>
                          </a:solidFill>
                        </a:rPr>
                        <a:t>Mystery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de">
                          <a:solidFill>
                            <a:schemeClr val="accent6"/>
                          </a:solidFill>
                        </a:rPr>
                        <a:t>10.528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Horror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10.930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pic>
        <p:nvPicPr>
          <p:cNvPr id="511" name="Google Shape;51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1848"/>
            <a:ext cx="6477501" cy="3801099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47"/>
          <p:cNvSpPr/>
          <p:nvPr/>
        </p:nvSpPr>
        <p:spPr>
          <a:xfrm>
            <a:off x="228600" y="1266825"/>
            <a:ext cx="2940900" cy="3213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/>
          <p:nvPr>
            <p:ph type="title"/>
          </p:nvPr>
        </p:nvSpPr>
        <p:spPr>
          <a:xfrm>
            <a:off x="630589" y="31554"/>
            <a:ext cx="7882800" cy="56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Genre Prediction</a:t>
            </a:r>
            <a:endParaRPr/>
          </a:p>
        </p:txBody>
      </p:sp>
      <p:sp>
        <p:nvSpPr>
          <p:cNvPr id="324" name="Google Shape;324;p21"/>
          <p:cNvSpPr txBox="1"/>
          <p:nvPr>
            <p:ph idx="1" type="body"/>
          </p:nvPr>
        </p:nvSpPr>
        <p:spPr>
          <a:xfrm>
            <a:off x="192091" y="686007"/>
            <a:ext cx="8885100" cy="410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de"/>
              <a:t>Predict movie genres based on textual description</a:t>
            </a:r>
            <a:endParaRPr/>
          </a:p>
          <a:p>
            <a: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</a:pPr>
            <a:r>
              <a:rPr lang="de" sz="1900"/>
              <a:t>Text Classification</a:t>
            </a:r>
            <a:r>
              <a:rPr lang="de" sz="2100"/>
              <a:t> </a:t>
            </a:r>
            <a:endParaRPr sz="21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de" sz="1900"/>
              <a:t>Multilabel</a:t>
            </a:r>
            <a:endParaRPr sz="1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de" sz="1900"/>
              <a:t>Hard Task! </a:t>
            </a:r>
            <a:br>
              <a:rPr lang="de"/>
            </a:br>
            <a:br>
              <a:rPr lang="de"/>
            </a:br>
            <a:r>
              <a:rPr lang="de"/>
              <a:t>Based on this:</a:t>
            </a:r>
            <a:br>
              <a:rPr lang="de"/>
            </a:br>
            <a:r>
              <a:rPr i="1" lang="de" sz="1600"/>
              <a:t>“A Pink/Roman porno with a yakuza character or two”</a:t>
            </a:r>
            <a:br>
              <a:rPr i="1" lang="de" sz="1600"/>
            </a:br>
            <a:br>
              <a:rPr i="1" lang="de" sz="1600"/>
            </a:br>
            <a:r>
              <a:rPr lang="de"/>
              <a:t>Predict this:</a:t>
            </a:r>
            <a:br>
              <a:rPr lang="de"/>
            </a:br>
            <a:r>
              <a:rPr i="1" lang="de" sz="1600"/>
              <a:t>[“Action”, “Crime”]</a:t>
            </a:r>
            <a:br>
              <a:rPr lang="de"/>
            </a:br>
            <a:br>
              <a:rPr lang="de"/>
            </a:br>
            <a:br>
              <a:rPr lang="de"/>
            </a:b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8"/>
          <p:cNvSpPr txBox="1"/>
          <p:nvPr>
            <p:ph type="title"/>
          </p:nvPr>
        </p:nvSpPr>
        <p:spPr>
          <a:xfrm>
            <a:off x="630589" y="31554"/>
            <a:ext cx="7882800" cy="56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Tf-idf vectors - </a:t>
            </a:r>
            <a:r>
              <a:rPr lang="de"/>
              <a:t>Similarity to Drama</a:t>
            </a:r>
            <a:endParaRPr/>
          </a:p>
        </p:txBody>
      </p:sp>
      <p:sp>
        <p:nvSpPr>
          <p:cNvPr id="518" name="Google Shape;518;p48"/>
          <p:cNvSpPr txBox="1"/>
          <p:nvPr>
            <p:ph idx="1" type="body"/>
          </p:nvPr>
        </p:nvSpPr>
        <p:spPr>
          <a:xfrm>
            <a:off x="115891" y="686007"/>
            <a:ext cx="8885100" cy="410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de"/>
              <a:t>Daniel plot</a:t>
            </a:r>
            <a:endParaRPr/>
          </a:p>
        </p:txBody>
      </p:sp>
      <p:pic>
        <p:nvPicPr>
          <p:cNvPr id="519" name="Google Shape;51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1848"/>
            <a:ext cx="6477501" cy="38010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20" name="Google Shape;520;p48"/>
          <p:cNvGraphicFramePr/>
          <p:nvPr/>
        </p:nvGraphicFramePr>
        <p:xfrm>
          <a:off x="6706100" y="96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{4CB27D36-A3A4-4B8D-B9F2-6598DE9034B9}</a:tableStyleId>
              </a:tblPr>
              <a:tblGrid>
                <a:gridCol w="1104250"/>
                <a:gridCol w="1243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de">
                          <a:solidFill>
                            <a:schemeClr val="accent4"/>
                          </a:solidFill>
                        </a:rPr>
                        <a:t>Genre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47625" marB="47625" marR="95250" marL="9525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de">
                          <a:solidFill>
                            <a:schemeClr val="accent4"/>
                          </a:solidFill>
                        </a:rPr>
                        <a:t>Cosine </a:t>
                      </a:r>
                      <a:r>
                        <a:rPr b="1" lang="de">
                          <a:solidFill>
                            <a:schemeClr val="accent4"/>
                          </a:solidFill>
                        </a:rPr>
                        <a:t>Similarity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47625" marB="47625" marR="95250" marL="952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de">
                          <a:solidFill>
                            <a:schemeClr val="accent6"/>
                          </a:solidFill>
                        </a:rPr>
                        <a:t>History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47625" marB="47625" marR="95250" marL="95250"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de">
                          <a:solidFill>
                            <a:schemeClr val="accent6"/>
                          </a:solidFill>
                        </a:rPr>
                        <a:t>0.8818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47625" marB="47625" marR="95250" marL="95250"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Crime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0.8645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War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0.8452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Biography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0.809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accent4"/>
                          </a:solidFill>
                        </a:rPr>
                        <a:t>…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47625" marB="47625" marR="95250" marL="95250"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accent4"/>
                          </a:solidFill>
                        </a:rPr>
                        <a:t>…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47625" marB="47625" marR="95250" marL="95250"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Horror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0.6279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de">
                          <a:solidFill>
                            <a:schemeClr val="dk1"/>
                          </a:solidFill>
                        </a:rPr>
                        <a:t>Animation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de">
                          <a:solidFill>
                            <a:schemeClr val="dk1"/>
                          </a:solidFill>
                        </a:rPr>
                        <a:t>0.5010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521" name="Google Shape;521;p48"/>
          <p:cNvSpPr/>
          <p:nvPr/>
        </p:nvSpPr>
        <p:spPr>
          <a:xfrm>
            <a:off x="288125" y="2802750"/>
            <a:ext cx="5976900" cy="3213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9"/>
          <p:cNvSpPr txBox="1"/>
          <p:nvPr>
            <p:ph type="title"/>
          </p:nvPr>
        </p:nvSpPr>
        <p:spPr>
          <a:xfrm>
            <a:off x="630589" y="31554"/>
            <a:ext cx="7882800" cy="56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Removing Drama - Changes in Predictions</a:t>
            </a:r>
            <a:endParaRPr/>
          </a:p>
        </p:txBody>
      </p:sp>
      <p:sp>
        <p:nvSpPr>
          <p:cNvPr id="527" name="Google Shape;527;p49"/>
          <p:cNvSpPr txBox="1"/>
          <p:nvPr>
            <p:ph idx="1" type="body"/>
          </p:nvPr>
        </p:nvSpPr>
        <p:spPr>
          <a:xfrm>
            <a:off x="1463550" y="1649675"/>
            <a:ext cx="7481400" cy="142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de" sz="2200"/>
              <a:t>Both co-occurrence with Drama and Support of genres matter</a:t>
            </a:r>
            <a:endParaRPr sz="22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de" sz="2200"/>
              <a:t>Low-support high co-occurrence see the biggest changes</a:t>
            </a:r>
            <a:r>
              <a:rPr lang="de" sz="2200"/>
              <a:t> </a:t>
            </a:r>
            <a:endParaRPr sz="22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de" sz="2200"/>
              <a:t>Similarities of Feat. Importances and Tf-idf vectors confirms this</a:t>
            </a:r>
            <a:endParaRPr sz="2200"/>
          </a:p>
        </p:txBody>
      </p:sp>
      <p:sp>
        <p:nvSpPr>
          <p:cNvPr id="528" name="Google Shape;528;p49"/>
          <p:cNvSpPr/>
          <p:nvPr/>
        </p:nvSpPr>
        <p:spPr>
          <a:xfrm>
            <a:off x="362000" y="1973075"/>
            <a:ext cx="947700" cy="47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49"/>
          <p:cNvSpPr txBox="1"/>
          <p:nvPr>
            <p:ph idx="1" type="body"/>
          </p:nvPr>
        </p:nvSpPr>
        <p:spPr>
          <a:xfrm>
            <a:off x="919846" y="3439555"/>
            <a:ext cx="5200200" cy="142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accent6"/>
                </a:solidFill>
              </a:rPr>
              <a:t>BUT!!!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0"/>
          <p:cNvSpPr txBox="1"/>
          <p:nvPr>
            <p:ph type="title"/>
          </p:nvPr>
        </p:nvSpPr>
        <p:spPr>
          <a:xfrm>
            <a:off x="630589" y="31554"/>
            <a:ext cx="7882800" cy="56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0"/>
          <p:cNvSpPr txBox="1"/>
          <p:nvPr>
            <p:ph idx="1" type="body"/>
          </p:nvPr>
        </p:nvSpPr>
        <p:spPr>
          <a:xfrm>
            <a:off x="115891" y="686007"/>
            <a:ext cx="8885100" cy="410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de" sz="5000">
                <a:solidFill>
                  <a:schemeClr val="accent6"/>
                </a:solidFill>
              </a:rPr>
              <a:t>BREAK: SWITCH FROM DANIEL TO C</a:t>
            </a:r>
            <a:endParaRPr sz="50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1"/>
          <p:cNvSpPr txBox="1"/>
          <p:nvPr>
            <p:ph type="title"/>
          </p:nvPr>
        </p:nvSpPr>
        <p:spPr>
          <a:xfrm>
            <a:off x="630589" y="31554"/>
            <a:ext cx="7882800" cy="56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Pruning Descriptions</a:t>
            </a:r>
            <a:endParaRPr/>
          </a:p>
        </p:txBody>
      </p:sp>
      <p:sp>
        <p:nvSpPr>
          <p:cNvPr id="541" name="Google Shape;541;p51"/>
          <p:cNvSpPr txBox="1"/>
          <p:nvPr>
            <p:ph idx="1" type="body"/>
          </p:nvPr>
        </p:nvSpPr>
        <p:spPr>
          <a:xfrm>
            <a:off x="115900" y="686001"/>
            <a:ext cx="8885100" cy="340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de"/>
              <a:t>We assume there are </a:t>
            </a:r>
            <a:r>
              <a:rPr b="1" lang="de"/>
              <a:t>different “types” of descriptions</a:t>
            </a:r>
            <a:r>
              <a:rPr lang="de"/>
              <a:t>. 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de"/>
              <a:t>Some actually describe content </a:t>
            </a:r>
            <a:endParaRPr/>
          </a:p>
          <a:p>
            <a: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</a:pPr>
            <a:r>
              <a:rPr i="1" lang="de" sz="1900"/>
              <a:t>“Anny works in a </a:t>
            </a:r>
            <a:r>
              <a:rPr i="1" lang="de" sz="1900"/>
              <a:t>cigar shop. Wholesaler Willmann fancy Anny and hire her as her ….”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de"/>
              <a:t>Some are “Meta”-Descriptions</a:t>
            </a:r>
            <a:endParaRPr/>
          </a:p>
          <a:p>
            <a: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</a:pPr>
            <a:r>
              <a:rPr i="1" lang="de" sz="1900"/>
              <a:t>“The life of queen victoria”</a:t>
            </a:r>
            <a:endParaRPr i="1" sz="1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i="1" lang="de" sz="1900"/>
              <a:t>“An epic italian film, ‘Quo Vadis’ influenced many later works”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de"/>
              <a:t>Some contain author information at the end e.g. </a:t>
            </a:r>
            <a:endParaRPr/>
          </a:p>
          <a:p>
            <a: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</a:pPr>
            <a:r>
              <a:rPr lang="de" sz="1900"/>
              <a:t>“... lawyer who has robbed him. </a:t>
            </a:r>
            <a:r>
              <a:rPr lang="de" sz="1900"/>
              <a:t>[Synopsis from BIOSCOPE …]</a:t>
            </a:r>
            <a:r>
              <a:rPr lang="de" sz="1900"/>
              <a:t>”</a:t>
            </a:r>
            <a:r>
              <a:rPr lang="de"/>
              <a:t> 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542" name="Google Shape;542;p51"/>
          <p:cNvSpPr/>
          <p:nvPr/>
        </p:nvSpPr>
        <p:spPr>
          <a:xfrm>
            <a:off x="375150" y="4317200"/>
            <a:ext cx="947700" cy="47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51"/>
          <p:cNvSpPr txBox="1"/>
          <p:nvPr/>
        </p:nvSpPr>
        <p:spPr>
          <a:xfrm>
            <a:off x="115900" y="4277150"/>
            <a:ext cx="427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71600" rtl="0" algn="just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Pruning Descriptions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2"/>
          <p:cNvSpPr txBox="1"/>
          <p:nvPr>
            <p:ph type="title"/>
          </p:nvPr>
        </p:nvSpPr>
        <p:spPr>
          <a:xfrm>
            <a:off x="630589" y="31554"/>
            <a:ext cx="7882800" cy="56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Oversampling</a:t>
            </a:r>
            <a:endParaRPr/>
          </a:p>
        </p:txBody>
      </p:sp>
      <p:sp>
        <p:nvSpPr>
          <p:cNvPr id="549" name="Google Shape;549;p52"/>
          <p:cNvSpPr txBox="1"/>
          <p:nvPr>
            <p:ph idx="1" type="body"/>
          </p:nvPr>
        </p:nvSpPr>
        <p:spPr>
          <a:xfrm>
            <a:off x="115900" y="685997"/>
            <a:ext cx="8885100" cy="141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</a:pPr>
            <a:r>
              <a:rPr lang="de"/>
              <a:t>MultiLabelClassifier trains </a:t>
            </a:r>
            <a:r>
              <a:rPr b="1" lang="de"/>
              <a:t>individual</a:t>
            </a:r>
            <a:r>
              <a:rPr lang="de"/>
              <a:t> Classifiers (e.g. LogReg)</a:t>
            </a: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de"/>
              <a:t>Ratio between positive and negative samples very unbalanced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de"/>
              <a:t>(much more </a:t>
            </a:r>
            <a:r>
              <a:rPr lang="de"/>
              <a:t>negative then positive samples)</a:t>
            </a:r>
            <a:endParaRPr/>
          </a:p>
        </p:txBody>
      </p:sp>
      <p:sp>
        <p:nvSpPr>
          <p:cNvPr id="550" name="Google Shape;550;p52"/>
          <p:cNvSpPr/>
          <p:nvPr/>
        </p:nvSpPr>
        <p:spPr>
          <a:xfrm>
            <a:off x="246775" y="2097750"/>
            <a:ext cx="947700" cy="47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52"/>
          <p:cNvSpPr txBox="1"/>
          <p:nvPr/>
        </p:nvSpPr>
        <p:spPr>
          <a:xfrm>
            <a:off x="1491075" y="2050800"/>
            <a:ext cx="40683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Oversampling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52"/>
          <p:cNvSpPr txBox="1"/>
          <p:nvPr/>
        </p:nvSpPr>
        <p:spPr>
          <a:xfrm>
            <a:off x="115900" y="2858125"/>
            <a:ext cx="8497800" cy="20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300"/>
              </a:spcBef>
              <a:spcAft>
                <a:spcPts val="0"/>
              </a:spcAft>
              <a:buClr>
                <a:srgbClr val="2AA3D8"/>
              </a:buClr>
              <a:buSzPts val="900"/>
              <a:buFont typeface="Calibri"/>
              <a:buChar char="●"/>
            </a:pPr>
            <a:r>
              <a:rPr b="1" lang="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SMOTE</a:t>
            </a:r>
            <a:r>
              <a:rPr lang="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Oversampling (generating new samples)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AA3D8"/>
              </a:buClr>
              <a:buSzPts val="900"/>
              <a:buFont typeface="Calibri"/>
              <a:buChar char="●"/>
            </a:pPr>
            <a:r>
              <a:rPr lang="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Decided on a ratio of #pos_samples = 0.5 * #neg_samples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3"/>
          <p:cNvSpPr txBox="1"/>
          <p:nvPr>
            <p:ph type="title"/>
          </p:nvPr>
        </p:nvSpPr>
        <p:spPr>
          <a:xfrm>
            <a:off x="630589" y="31554"/>
            <a:ext cx="7882823" cy="5679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Experiments</a:t>
            </a:r>
            <a:endParaRPr/>
          </a:p>
        </p:txBody>
      </p:sp>
      <p:sp>
        <p:nvSpPr>
          <p:cNvPr id="558" name="Google Shape;558;p53"/>
          <p:cNvSpPr txBox="1"/>
          <p:nvPr>
            <p:ph idx="1" type="body"/>
          </p:nvPr>
        </p:nvSpPr>
        <p:spPr>
          <a:xfrm>
            <a:off x="115891" y="686007"/>
            <a:ext cx="88851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de"/>
              <a:t>Predict at least one (!) </a:t>
            </a: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de"/>
              <a:t>Address class imbalance</a:t>
            </a: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de"/>
              <a:t>Pruning description</a:t>
            </a: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de"/>
              <a:t>Dropping “meta” descriptions </a:t>
            </a:r>
            <a:r>
              <a:rPr lang="de" sz="1900"/>
              <a:t>(e.g. “starring, produced by, directed by”)</a:t>
            </a: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de"/>
              <a:t>Removing weird chars (e.g. “, “ “, -, “-,)</a:t>
            </a: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de"/>
              <a:t>Less Drama (?)</a:t>
            </a: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de"/>
              <a:t>Remove low-support genres</a:t>
            </a: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de"/>
              <a:t>Increase classifier probabilities based on frequently occurring words per genre (Hard-coded)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4"/>
          <p:cNvSpPr txBox="1"/>
          <p:nvPr>
            <p:ph type="title"/>
          </p:nvPr>
        </p:nvSpPr>
        <p:spPr>
          <a:xfrm>
            <a:off x="630589" y="31554"/>
            <a:ext cx="7882800" cy="56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</a:t>
            </a:r>
            <a:endParaRPr/>
          </a:p>
        </p:txBody>
      </p:sp>
      <p:graphicFrame>
        <p:nvGraphicFramePr>
          <p:cNvPr id="564" name="Google Shape;564;p54"/>
          <p:cNvGraphicFramePr/>
          <p:nvPr/>
        </p:nvGraphicFramePr>
        <p:xfrm>
          <a:off x="503800" y="88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{4CB27D36-A3A4-4B8D-B9F2-6598DE9034B9}</a:tableStyleId>
              </a:tblPr>
              <a:tblGrid>
                <a:gridCol w="1197475"/>
                <a:gridCol w="1835250"/>
                <a:gridCol w="894100"/>
                <a:gridCol w="1047550"/>
                <a:gridCol w="1012975"/>
                <a:gridCol w="1197475"/>
                <a:gridCol w="1197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CLF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Improvements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Jaccard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Hamming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Prec.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Recall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at-least-1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LReg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Baseline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0.333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0.088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CE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0.521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0.385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0.623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LReg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AL1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0.377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0.088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CE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0.613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CE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0.428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0.700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LReg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AL1,P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0.378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0.088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CE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0.608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0.430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0.716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LReg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AL1,O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0.378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0.096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0.554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0.487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0.753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LReg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AL1,P,O,C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0.382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CE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0.116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0.487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0.604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CE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0.843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CE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chemeClr val="dk1"/>
                          </a:solidFill>
                        </a:rPr>
                        <a:t>DL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-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0.423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0C2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0.086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0C2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0.621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0C2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0.504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0.785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565" name="Google Shape;565;p54"/>
          <p:cNvSpPr txBox="1"/>
          <p:nvPr/>
        </p:nvSpPr>
        <p:spPr>
          <a:xfrm>
            <a:off x="503800" y="3653663"/>
            <a:ext cx="83343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AL1</a:t>
            </a:r>
            <a:r>
              <a:rPr lang="de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=Predict-at-least-1 </a:t>
            </a:r>
            <a:r>
              <a:rPr b="1" lang="de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de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=Oversampling </a:t>
            </a:r>
            <a:r>
              <a:rPr b="1" lang="de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de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=Balanced Class Weights </a:t>
            </a:r>
            <a:r>
              <a:rPr b="1" lang="de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de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=Prune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54"/>
          <p:cNvSpPr txBox="1"/>
          <p:nvPr/>
        </p:nvSpPr>
        <p:spPr>
          <a:xfrm>
            <a:off x="503800" y="4438200"/>
            <a:ext cx="83343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LReg Models trained with lemmatized descriptions and tf-idf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5"/>
          <p:cNvSpPr txBox="1"/>
          <p:nvPr>
            <p:ph type="title"/>
          </p:nvPr>
        </p:nvSpPr>
        <p:spPr>
          <a:xfrm>
            <a:off x="630589" y="31554"/>
            <a:ext cx="7882800" cy="56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Further Works</a:t>
            </a:r>
            <a:endParaRPr/>
          </a:p>
        </p:txBody>
      </p:sp>
      <p:sp>
        <p:nvSpPr>
          <p:cNvPr id="572" name="Google Shape;572;p55"/>
          <p:cNvSpPr txBox="1"/>
          <p:nvPr>
            <p:ph idx="1" type="body"/>
          </p:nvPr>
        </p:nvSpPr>
        <p:spPr>
          <a:xfrm>
            <a:off x="115891" y="686007"/>
            <a:ext cx="8885100" cy="410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</a:pPr>
            <a:r>
              <a:rPr b="1" lang="de"/>
              <a:t>Include titles</a:t>
            </a:r>
            <a:r>
              <a:rPr lang="de"/>
              <a:t> and/or reviews of movies</a:t>
            </a:r>
            <a:br>
              <a:rPr lang="de"/>
            </a:b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de"/>
              <a:t>More sophisticated </a:t>
            </a:r>
            <a:r>
              <a:rPr b="1" lang="de"/>
              <a:t>description analysis</a:t>
            </a:r>
            <a:br>
              <a:rPr b="1" lang="de"/>
            </a:br>
            <a:endParaRPr b="1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de"/>
              <a:t>More sophisticated text modeling? </a:t>
            </a:r>
            <a:br>
              <a:rPr lang="de"/>
            </a:b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de"/>
              <a:t>Include information on Genre description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</a:pPr>
            <a:r>
              <a:rPr lang="de"/>
              <a:t>Apply insights from removing Drama to the </a:t>
            </a:r>
            <a:r>
              <a:rPr b="1" lang="de"/>
              <a:t>predict_at_least_1</a:t>
            </a:r>
            <a:r>
              <a:rPr lang="de"/>
              <a:t> function</a:t>
            </a:r>
            <a:br>
              <a:rPr lang="de"/>
            </a:b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6"/>
          <p:cNvSpPr txBox="1"/>
          <p:nvPr>
            <p:ph type="title"/>
          </p:nvPr>
        </p:nvSpPr>
        <p:spPr>
          <a:xfrm>
            <a:off x="630589" y="31554"/>
            <a:ext cx="7882800" cy="56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Future Works: Adding the Title</a:t>
            </a:r>
            <a:endParaRPr/>
          </a:p>
        </p:txBody>
      </p:sp>
      <p:sp>
        <p:nvSpPr>
          <p:cNvPr id="578" name="Google Shape;578;p56"/>
          <p:cNvSpPr txBox="1"/>
          <p:nvPr>
            <p:ph idx="1" type="body"/>
          </p:nvPr>
        </p:nvSpPr>
        <p:spPr>
          <a:xfrm>
            <a:off x="115891" y="686007"/>
            <a:ext cx="8885100" cy="410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2200"/>
              <a:t>"Lance Hayward, a silent movie star, appears as various characters, killing quite a handful of unfortunates, using various weapons."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1" lang="de" sz="2200"/>
              <a:t>Labels</a:t>
            </a:r>
            <a:r>
              <a:rPr lang="de" sz="2200"/>
              <a:t>: </a:t>
            </a:r>
            <a:r>
              <a:rPr lang="de" sz="2200"/>
              <a:t>[</a:t>
            </a:r>
            <a:r>
              <a:rPr i="1" lang="de" sz="2200">
                <a:solidFill>
                  <a:schemeClr val="accent6"/>
                </a:solidFill>
              </a:rPr>
              <a:t>'Horror'</a:t>
            </a:r>
            <a:r>
              <a:rPr lang="de" sz="2200"/>
              <a:t>]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1" lang="de" sz="2200"/>
              <a:t>Predicted</a:t>
            </a:r>
            <a:r>
              <a:rPr lang="de" sz="2200"/>
              <a:t>: [</a:t>
            </a:r>
            <a:r>
              <a:rPr i="1" lang="de" sz="2200"/>
              <a:t>'Action'</a:t>
            </a:r>
            <a:r>
              <a:rPr lang="de" sz="2200"/>
              <a:t>]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2200"/>
              <a:t>Note</a:t>
            </a:r>
            <a:r>
              <a:rPr lang="de" sz="2200"/>
              <a:t>:</a:t>
            </a:r>
            <a:br>
              <a:rPr lang="de" sz="2200"/>
            </a:br>
            <a:r>
              <a:rPr lang="de" sz="2200"/>
              <a:t>The title ("</a:t>
            </a:r>
            <a:r>
              <a:rPr lang="de" sz="2200">
                <a:solidFill>
                  <a:schemeClr val="accent6"/>
                </a:solidFill>
              </a:rPr>
              <a:t>Terror Night</a:t>
            </a:r>
            <a:r>
              <a:rPr lang="de" sz="2200"/>
              <a:t>") would provide the missing Horror signal.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7"/>
          <p:cNvSpPr txBox="1"/>
          <p:nvPr>
            <p:ph type="title"/>
          </p:nvPr>
        </p:nvSpPr>
        <p:spPr>
          <a:xfrm>
            <a:off x="630589" y="31554"/>
            <a:ext cx="7882823" cy="5679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Did you </a:t>
            </a:r>
            <a:r>
              <a:rPr lang="de"/>
              <a:t>extract</a:t>
            </a:r>
            <a:r>
              <a:rPr lang="de"/>
              <a:t> your information?</a:t>
            </a:r>
            <a:endParaRPr/>
          </a:p>
        </p:txBody>
      </p:sp>
      <p:sp>
        <p:nvSpPr>
          <p:cNvPr id="584" name="Google Shape;584;p57"/>
          <p:cNvSpPr txBox="1"/>
          <p:nvPr>
            <p:ph idx="1" type="body"/>
          </p:nvPr>
        </p:nvSpPr>
        <p:spPr>
          <a:xfrm>
            <a:off x="115891" y="686007"/>
            <a:ext cx="88851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2667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</a:pPr>
            <a:r>
              <a:t/>
            </a:r>
            <a:endParaRPr/>
          </a:p>
          <a:p>
            <a:pPr indent="-266700" lvl="0" marL="266700" rtl="0" algn="l">
              <a:spcBef>
                <a:spcPts val="5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de"/>
              <a:t>Yes? Good</a:t>
            </a:r>
            <a:endParaRPr/>
          </a:p>
          <a:p>
            <a:pPr indent="-266700" lvl="0" marL="266700" rtl="0" algn="l">
              <a:spcBef>
                <a:spcPts val="5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de"/>
              <a:t>No?</a:t>
            </a:r>
            <a:br>
              <a:rPr lang="de"/>
            </a:br>
            <a:br>
              <a:rPr lang="de"/>
            </a:br>
            <a:br>
              <a:rPr lang="de"/>
            </a:br>
            <a:endParaRPr/>
          </a:p>
          <a:p>
            <a:pPr indent="0" lvl="0" marL="36068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de"/>
              <a:t>QUESTION!?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/>
          <p:nvPr>
            <p:ph type="title"/>
          </p:nvPr>
        </p:nvSpPr>
        <p:spPr>
          <a:xfrm>
            <a:off x="630589" y="31554"/>
            <a:ext cx="7882800" cy="56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</a:t>
            </a:r>
            <a:endParaRPr/>
          </a:p>
        </p:txBody>
      </p:sp>
      <p:sp>
        <p:nvSpPr>
          <p:cNvPr id="330" name="Google Shape;330;p22"/>
          <p:cNvSpPr txBox="1"/>
          <p:nvPr>
            <p:ph idx="1" type="body"/>
          </p:nvPr>
        </p:nvSpPr>
        <p:spPr>
          <a:xfrm>
            <a:off x="129450" y="686099"/>
            <a:ext cx="8885100" cy="445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de"/>
              <a:t>IMDB movie dataset containing genres (ground truth), textual movie plot descriptions and imdb-id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9250" lvl="0" marL="457200" rtl="0" algn="l">
              <a:spcBef>
                <a:spcPts val="300"/>
              </a:spcBef>
              <a:spcAft>
                <a:spcPts val="0"/>
              </a:spcAft>
              <a:buSzPts val="1900"/>
              <a:buChar char="●"/>
            </a:pPr>
            <a:r>
              <a:rPr lang="de" sz="1900"/>
              <a:t>~190k rows, varying description lengths</a:t>
            </a:r>
            <a:br>
              <a:rPr lang="de" sz="1900"/>
            </a:b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900"/>
              <a:t>some rows with no description</a:t>
            </a:r>
            <a:br>
              <a:rPr lang="de" sz="1900"/>
            </a:b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900"/>
              <a:t>lots of rows where description is cut of</a:t>
            </a:r>
            <a:endParaRPr sz="1900"/>
          </a:p>
          <a:p>
            <a:pPr indent="0" lvl="0" marL="9144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de" sz="1700"/>
              <a:t>(“This movie talks about the ….”)</a:t>
            </a:r>
            <a:br>
              <a:rPr lang="de" sz="1700"/>
            </a:br>
            <a:endParaRPr sz="1700"/>
          </a:p>
          <a:p>
            <a:pPr indent="-349250" lvl="0" marL="457200" rtl="0" algn="l">
              <a:spcBef>
                <a:spcPts val="300"/>
              </a:spcBef>
              <a:spcAft>
                <a:spcPts val="0"/>
              </a:spcAft>
              <a:buSzPts val="1900"/>
              <a:buChar char="●"/>
            </a:pPr>
            <a:r>
              <a:rPr lang="de" sz="1900"/>
              <a:t>some nonsense plot descriptions</a:t>
            </a:r>
            <a:endParaRPr sz="1900"/>
          </a:p>
          <a:p>
            <a:pPr indent="45720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de" sz="1700"/>
              <a:t>(“Add a plot”), (“plot unknown”), (“under wraps”)</a:t>
            </a:r>
            <a:br>
              <a:rPr lang="de" sz="1900"/>
            </a:br>
            <a:endParaRPr sz="1900"/>
          </a:p>
          <a:p>
            <a:pPr indent="-349250" lvl="0" marL="457200" rtl="0" algn="l">
              <a:spcBef>
                <a:spcPts val="300"/>
              </a:spcBef>
              <a:spcAft>
                <a:spcPts val="0"/>
              </a:spcAft>
              <a:buSzPts val="1900"/>
              <a:buChar char="●"/>
            </a:pPr>
            <a:r>
              <a:rPr lang="de" sz="1900"/>
              <a:t>heavy class imbalance </a:t>
            </a:r>
            <a:endParaRPr sz="1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"/>
          <p:cNvSpPr txBox="1"/>
          <p:nvPr>
            <p:ph type="title"/>
          </p:nvPr>
        </p:nvSpPr>
        <p:spPr>
          <a:xfrm>
            <a:off x="630589" y="31554"/>
            <a:ext cx="7882800" cy="56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Basic preprocessing</a:t>
            </a:r>
            <a:endParaRPr/>
          </a:p>
        </p:txBody>
      </p:sp>
      <p:sp>
        <p:nvSpPr>
          <p:cNvPr id="336" name="Google Shape;336;p23"/>
          <p:cNvSpPr txBox="1"/>
          <p:nvPr>
            <p:ph idx="1" type="body"/>
          </p:nvPr>
        </p:nvSpPr>
        <p:spPr>
          <a:xfrm>
            <a:off x="115891" y="686007"/>
            <a:ext cx="8885100" cy="410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de"/>
              <a:t>We removed nonsense description by pattern matching </a:t>
            </a:r>
            <a:br>
              <a:rPr lang="de"/>
            </a:br>
            <a:br>
              <a:rPr lang="de"/>
            </a:br>
            <a:r>
              <a:rPr lang="de"/>
              <a:t>Still, lots of missing and incomplete description</a:t>
            </a:r>
            <a:endParaRPr/>
          </a:p>
          <a:p>
            <a:pPr indent="45720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de"/>
              <a:t>→ crawl IMDB database </a:t>
            </a:r>
            <a:endParaRPr/>
          </a:p>
          <a:p>
            <a:pPr indent="45720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de"/>
              <a:t>Lemmatization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"/>
          <p:cNvSpPr txBox="1"/>
          <p:nvPr>
            <p:ph type="title"/>
          </p:nvPr>
        </p:nvSpPr>
        <p:spPr>
          <a:xfrm>
            <a:off x="630589" y="31554"/>
            <a:ext cx="7882800" cy="56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 - Description Length</a:t>
            </a:r>
            <a:endParaRPr/>
          </a:p>
        </p:txBody>
      </p:sp>
      <p:pic>
        <p:nvPicPr>
          <p:cNvPr id="342" name="Google Shape;3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00" y="742600"/>
            <a:ext cx="8300049" cy="415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 txBox="1"/>
          <p:nvPr>
            <p:ph type="title"/>
          </p:nvPr>
        </p:nvSpPr>
        <p:spPr>
          <a:xfrm>
            <a:off x="630589" y="31554"/>
            <a:ext cx="7882800" cy="56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 - Genre Distribution</a:t>
            </a:r>
            <a:endParaRPr/>
          </a:p>
        </p:txBody>
      </p:sp>
      <p:pic>
        <p:nvPicPr>
          <p:cNvPr id="348" name="Google Shape;3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600" y="751854"/>
            <a:ext cx="6782793" cy="4239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"/>
          <p:cNvSpPr txBox="1"/>
          <p:nvPr>
            <p:ph type="title"/>
          </p:nvPr>
        </p:nvSpPr>
        <p:spPr>
          <a:xfrm>
            <a:off x="630589" y="31554"/>
            <a:ext cx="7882800" cy="56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 - </a:t>
            </a:r>
            <a:r>
              <a:rPr lang="de"/>
              <a:t>Word Clouds</a:t>
            </a:r>
            <a:endParaRPr/>
          </a:p>
        </p:txBody>
      </p:sp>
      <p:pic>
        <p:nvPicPr>
          <p:cNvPr id="354" name="Google Shape;3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50" y="860199"/>
            <a:ext cx="3945250" cy="197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2300" y="860188"/>
            <a:ext cx="3945250" cy="197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9775" y="3005138"/>
            <a:ext cx="4011775" cy="2005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/>
          <p:nvPr>
            <p:ph type="title"/>
          </p:nvPr>
        </p:nvSpPr>
        <p:spPr>
          <a:xfrm>
            <a:off x="630589" y="31554"/>
            <a:ext cx="7882800" cy="56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7"/>
          <p:cNvSpPr txBox="1"/>
          <p:nvPr>
            <p:ph idx="1" type="body"/>
          </p:nvPr>
        </p:nvSpPr>
        <p:spPr>
          <a:xfrm>
            <a:off x="115891" y="686007"/>
            <a:ext cx="8885100" cy="410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de" sz="5000">
                <a:solidFill>
                  <a:schemeClr val="accent6"/>
                </a:solidFill>
              </a:rPr>
              <a:t>BREAK: SWITCH FROM A TO B</a:t>
            </a:r>
            <a:endParaRPr sz="50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ends">
  <a:themeElements>
    <a:clrScheme name="ICG-Standard">
      <a:dk1>
        <a:srgbClr val="000000"/>
      </a:dk1>
      <a:lt1>
        <a:srgbClr val="FFFFFF"/>
      </a:lt1>
      <a:dk2>
        <a:srgbClr val="FFFFFF"/>
      </a:dk2>
      <a:lt2>
        <a:srgbClr val="006599"/>
      </a:lt2>
      <a:accent1>
        <a:srgbClr val="006599"/>
      </a:accent1>
      <a:accent2>
        <a:srgbClr val="C32D9B"/>
      </a:accent2>
      <a:accent3>
        <a:srgbClr val="FFFFFF"/>
      </a:accent3>
      <a:accent4>
        <a:srgbClr val="000000"/>
      </a:accent4>
      <a:accent5>
        <a:srgbClr val="00B050"/>
      </a:accent5>
      <a:accent6>
        <a:srgbClr val="FF0000"/>
      </a:accent6>
      <a:hlink>
        <a:srgbClr val="3333CC"/>
      </a:hlink>
      <a:folHlink>
        <a:srgbClr val="8484E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