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6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2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8F00-E877-41E4-891A-9E799E27FCA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3FDA-0BC8-4008-819C-9AD6A1BF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96" y="610201"/>
            <a:ext cx="4658785" cy="317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9811" y="4255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9811" y="37085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6886" y="425535"/>
            <a:ext cx="4885038" cy="632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  <a:endCxn id="8" idx="3"/>
          </p:cNvCxnSpPr>
          <p:nvPr/>
        </p:nvCxnSpPr>
        <p:spPr>
          <a:xfrm>
            <a:off x="1346886" y="3590281"/>
            <a:ext cx="4885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394" y="3708574"/>
            <a:ext cx="4190782" cy="2931125"/>
          </a:xfrm>
          <a:prstGeom prst="rect">
            <a:avLst/>
          </a:prstGeom>
        </p:spPr>
      </p:pic>
      <p:sp>
        <p:nvSpPr>
          <p:cNvPr id="12" name="AutoShape 2" descr="http://127.0.0.1:23171/graphics/plot_zoom_png?width=1910&amp;height=691"/>
          <p:cNvSpPr>
            <a:spLocks noChangeAspect="1" noChangeArrowheads="1"/>
          </p:cNvSpPr>
          <p:nvPr/>
        </p:nvSpPr>
        <p:spPr bwMode="auto">
          <a:xfrm>
            <a:off x="825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88" y="560575"/>
            <a:ext cx="4038600" cy="562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8" y="560574"/>
            <a:ext cx="4067175" cy="5619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5363" y="704851"/>
            <a:ext cx="151783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TA + Acetaminophen 30 min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5363" y="1266826"/>
            <a:ext cx="151783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TA + Acetaminophen 60 min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5362" y="1857379"/>
            <a:ext cx="1298764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EBM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1575" y="2438402"/>
            <a:ext cx="1019176" cy="15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NNS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1575" y="3000379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1577" y="3924300"/>
            <a:ext cx="1876425" cy="108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1575" y="4714876"/>
            <a:ext cx="1223962" cy="9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WFDRI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1575" y="5287710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No treatment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22501" y="704853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alone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2501" y="1314455"/>
            <a:ext cx="2381250" cy="10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Acetaminophen 30 min + 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22501" y="1864171"/>
            <a:ext cx="1905000" cy="11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NNS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EBM multisensory + 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08776" y="2438402"/>
            <a:ext cx="2535051" cy="15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EBM multisensory + 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8775" y="3000377"/>
            <a:ext cx="2028825" cy="15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Sweet taste N2O + 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22501" y="3574611"/>
            <a:ext cx="1447800" cy="15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NNS + 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22503" y="4150246"/>
            <a:ext cx="2099563" cy="14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NNS + 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22501" y="5360161"/>
            <a:ext cx="2235572" cy="14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 Sweet taste + TA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686" y="1022349"/>
            <a:ext cx="4016188" cy="20494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395572" y="1166502"/>
            <a:ext cx="2235572" cy="14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Repeated sweet taste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 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No treatment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86047" y="1728477"/>
            <a:ext cx="2235572" cy="14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Singing + sweet taste </a:t>
            </a:r>
            <a:r>
              <a:rPr lang="en-US" sz="800" b="1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  No treatment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95572" y="2328552"/>
            <a:ext cx="2235572" cy="14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Singing + sweet taste </a:t>
            </a:r>
            <a:r>
              <a:rPr lang="en-US" sz="800" b="1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  Repeated sweet taste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490538"/>
            <a:ext cx="4041648" cy="5284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921" y="509589"/>
            <a:ext cx="4441843" cy="52852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4413" y="619126"/>
            <a:ext cx="151783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TA + Acetaminophen 30 min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3938" y="1209679"/>
            <a:ext cx="1298764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EBM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1077" y="1781181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1077" y="2607103"/>
            <a:ext cx="1876425" cy="108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1077" y="3175216"/>
            <a:ext cx="1223962" cy="126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WFDRI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1077" y="3759631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No treatment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1077" y="4456271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alone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1077" y="5048138"/>
            <a:ext cx="2381250" cy="10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Acetaminophen 30 min + 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40411" y="680342"/>
            <a:ext cx="1905000" cy="11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NNS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EBM multisensory + 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40411" y="1306261"/>
            <a:ext cx="2535051" cy="15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EBM multisensory + 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40411" y="1927305"/>
            <a:ext cx="2028825" cy="15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Sweet taste N2O + 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40411" y="2577130"/>
            <a:ext cx="2099563" cy="14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NNS + 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0411" y="3698735"/>
            <a:ext cx="2235572" cy="14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Repeated sweet taste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 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No treatment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40411" y="4333971"/>
            <a:ext cx="2235572" cy="14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Singing + sweet taste </a:t>
            </a:r>
            <a:r>
              <a:rPr lang="en-US" sz="800" b="1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  No treatment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40411" y="4969207"/>
            <a:ext cx="2235572" cy="14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Singing + sweet taste </a:t>
            </a:r>
            <a:r>
              <a:rPr lang="en-US" sz="800" b="1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  Repeated sweet taste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1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7" y="288682"/>
            <a:ext cx="4078797" cy="5320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424" y="288682"/>
            <a:ext cx="4465216" cy="45216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251" y="439029"/>
            <a:ext cx="151783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ysClr val="windowText" lastClr="000000"/>
                </a:solidFill>
              </a:rPr>
              <a:t>Acetaminophen </a:t>
            </a:r>
            <a:r>
              <a:rPr lang="en-US" sz="800" b="1" dirty="0">
                <a:solidFill>
                  <a:sysClr val="windowText" lastClr="000000"/>
                </a:solidFill>
              </a:rPr>
              <a:t>30 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min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250" y="1623059"/>
            <a:ext cx="1298764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EBM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082" y="2815006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082" y="3627136"/>
            <a:ext cx="1876425" cy="108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multisensory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3843" y="486656"/>
            <a:ext cx="2381250" cy="10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Acetaminophen 30 min + 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250" y="1031044"/>
            <a:ext cx="151783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ysClr val="windowText" lastClr="000000"/>
                </a:solidFill>
              </a:rPr>
              <a:t>Acetaminophen </a:t>
            </a:r>
            <a:r>
              <a:rPr lang="en-US" sz="800" b="1" dirty="0">
                <a:solidFill>
                  <a:sysClr val="windowText" lastClr="000000"/>
                </a:solidFill>
              </a:rPr>
              <a:t>6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0 min + 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7212" y="2222400"/>
            <a:ext cx="1298764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Morphine + </a:t>
            </a:r>
            <a:r>
              <a:rPr lang="en-US" sz="800" b="1" dirty="0">
                <a:solidFill>
                  <a:sysClr val="windowText" lastClr="000000"/>
                </a:solidFill>
              </a:rPr>
              <a:t>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9352" y="4208892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No treatment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352" y="4809699"/>
            <a:ext cx="1223962" cy="14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</a:rPr>
              <a:t>Sweet taste alone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4800" y="1112812"/>
            <a:ext cx="2169238" cy="14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Morphine + </a:t>
            </a:r>
            <a:r>
              <a:rPr lang="en-US" sz="800" b="1" dirty="0">
                <a:solidFill>
                  <a:sysClr val="windowText" lastClr="000000"/>
                </a:solidFill>
              </a:rPr>
              <a:t>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Acetaminophen 60min + TA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53592" y="1766667"/>
            <a:ext cx="2169238" cy="14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NNS+ </a:t>
            </a:r>
            <a:r>
              <a:rPr lang="en-US" sz="800" b="1" dirty="0">
                <a:solidFill>
                  <a:sysClr val="windowText" lastClr="000000"/>
                </a:solidFill>
              </a:rPr>
              <a:t>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EBM multisensory + TA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0660" y="2410534"/>
            <a:ext cx="2210270" cy="15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Sweet multisensory + </a:t>
            </a:r>
            <a:r>
              <a:rPr lang="en-US" sz="800" b="1" dirty="0">
                <a:solidFill>
                  <a:sysClr val="windowText" lastClr="000000"/>
                </a:solidFill>
              </a:rPr>
              <a:t>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EBM multisensory + TA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53592" y="3066145"/>
            <a:ext cx="2210270" cy="15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Sweet multisensory + </a:t>
            </a:r>
            <a:r>
              <a:rPr lang="en-US" sz="800" b="1" dirty="0">
                <a:solidFill>
                  <a:sysClr val="windowText" lastClr="000000"/>
                </a:solidFill>
              </a:rPr>
              <a:t>TA </a:t>
            </a:r>
            <a:r>
              <a:rPr lang="en-US" sz="800" b="1" dirty="0" err="1">
                <a:solidFill>
                  <a:sysClr val="windowText" lastClr="000000"/>
                </a:solidFill>
              </a:rPr>
              <a:t>vs</a:t>
            </a:r>
            <a:r>
              <a:rPr lang="en-US" sz="800" b="1" dirty="0">
                <a:solidFill>
                  <a:sysClr val="windowText" lastClr="000000"/>
                </a:solidFill>
              </a:rPr>
              <a:t> 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NNS + TA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53592" y="3955815"/>
            <a:ext cx="2210270" cy="15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</a:rPr>
              <a:t>NNS </a:t>
            </a:r>
            <a:r>
              <a:rPr lang="en-US" sz="800" b="1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800" b="1" dirty="0" smtClean="0">
                <a:solidFill>
                  <a:sysClr val="windowText" lastClr="000000"/>
                </a:solidFill>
              </a:rPr>
              <a:t> NNS + TA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794"/>
          <a:stretch/>
        </p:blipFill>
        <p:spPr>
          <a:xfrm>
            <a:off x="1824459" y="1395134"/>
            <a:ext cx="8936674" cy="527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3067"/>
          <a:stretch/>
        </p:blipFill>
        <p:spPr>
          <a:xfrm>
            <a:off x="1712993" y="254228"/>
            <a:ext cx="9090475" cy="399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357DD8-A328-42FC-B361-C3E000B85F59}"/>
              </a:ext>
            </a:extLst>
          </p:cNvPr>
          <p:cNvSpPr txBox="1"/>
          <p:nvPr/>
        </p:nvSpPr>
        <p:spPr>
          <a:xfrm>
            <a:off x="3362343" y="697877"/>
            <a:ext cx="68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16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966</a:t>
            </a:r>
          </a:p>
          <a:p>
            <a:r>
              <a:rPr lang="en-CA" sz="800" dirty="0" smtClean="0">
                <a:solidFill>
                  <a:srgbClr val="747479"/>
                </a:solidFill>
              </a:rPr>
              <a:t>Type = RE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err="1">
                <a:solidFill>
                  <a:srgbClr val="747479"/>
                </a:solidFill>
              </a:rPr>
              <a:t>pDr</a:t>
            </a:r>
            <a:r>
              <a:rPr lang="en-CA" sz="800" dirty="0">
                <a:solidFill>
                  <a:srgbClr val="747479"/>
                </a:solidFill>
              </a:rPr>
              <a:t> = 1.01 </a:t>
            </a:r>
          </a:p>
          <a:p>
            <a:r>
              <a:rPr lang="en-CA" sz="800" dirty="0">
                <a:solidFill>
                  <a:srgbClr val="747479"/>
                </a:solidFill>
              </a:rPr>
              <a:t>SD =  1.09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5EB1B7B-435A-4C51-B6F8-D2DE57C622FD}"/>
              </a:ext>
            </a:extLst>
          </p:cNvPr>
          <p:cNvSpPr txBox="1"/>
          <p:nvPr/>
        </p:nvSpPr>
        <p:spPr>
          <a:xfrm>
            <a:off x="4131179" y="697877"/>
            <a:ext cx="68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12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693</a:t>
            </a:r>
          </a:p>
          <a:p>
            <a:r>
              <a:rPr lang="en-CA" sz="800" dirty="0" smtClean="0">
                <a:solidFill>
                  <a:srgbClr val="747479"/>
                </a:solidFill>
              </a:rPr>
              <a:t>Type = RE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err="1">
                <a:solidFill>
                  <a:srgbClr val="747479"/>
                </a:solidFill>
              </a:rPr>
              <a:t>pDr</a:t>
            </a:r>
            <a:r>
              <a:rPr lang="en-CA" sz="800" dirty="0">
                <a:solidFill>
                  <a:srgbClr val="747479"/>
                </a:solidFill>
              </a:rPr>
              <a:t> = 0.99 </a:t>
            </a:r>
          </a:p>
          <a:p>
            <a:r>
              <a:rPr lang="en-CA" sz="800" dirty="0">
                <a:solidFill>
                  <a:srgbClr val="747479"/>
                </a:solidFill>
              </a:rPr>
              <a:t>SD =  2.37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3FB864-80D1-47FE-ADC4-246A093CE996}"/>
              </a:ext>
            </a:extLst>
          </p:cNvPr>
          <p:cNvSpPr txBox="1"/>
          <p:nvPr/>
        </p:nvSpPr>
        <p:spPr>
          <a:xfrm>
            <a:off x="5682864" y="697877"/>
            <a:ext cx="68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2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128</a:t>
            </a:r>
          </a:p>
          <a:p>
            <a:r>
              <a:rPr lang="en-CA" sz="800" dirty="0" smtClean="0">
                <a:solidFill>
                  <a:srgbClr val="747479"/>
                </a:solidFill>
              </a:rPr>
              <a:t>Type = FE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err="1">
                <a:solidFill>
                  <a:srgbClr val="747479"/>
                </a:solidFill>
              </a:rPr>
              <a:t>pDr</a:t>
            </a:r>
            <a:r>
              <a:rPr lang="en-CA" sz="800" dirty="0">
                <a:solidFill>
                  <a:srgbClr val="747479"/>
                </a:solidFill>
              </a:rPr>
              <a:t> = </a:t>
            </a:r>
            <a:r>
              <a:rPr lang="en-CA" sz="800" dirty="0" smtClean="0">
                <a:solidFill>
                  <a:srgbClr val="747479"/>
                </a:solidFill>
              </a:rPr>
              <a:t>1.00 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>
                <a:solidFill>
                  <a:srgbClr val="747479"/>
                </a:solidFill>
              </a:rPr>
              <a:t>SD =  </a:t>
            </a:r>
            <a:r>
              <a:rPr lang="en-CA" sz="800" dirty="0" smtClean="0">
                <a:solidFill>
                  <a:srgbClr val="747479"/>
                </a:solidFill>
              </a:rPr>
              <a:t>NA</a:t>
            </a:r>
            <a:endParaRPr lang="en-CA" sz="800" dirty="0">
              <a:solidFill>
                <a:srgbClr val="74747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3D66B1-6982-43FF-B2B8-9D2E36066863}"/>
              </a:ext>
            </a:extLst>
          </p:cNvPr>
          <p:cNvSpPr txBox="1"/>
          <p:nvPr/>
        </p:nvSpPr>
        <p:spPr>
          <a:xfrm>
            <a:off x="6437899" y="697877"/>
            <a:ext cx="68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3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215</a:t>
            </a:r>
          </a:p>
          <a:p>
            <a:r>
              <a:rPr lang="en-CA" sz="800" dirty="0" smtClean="0">
                <a:solidFill>
                  <a:srgbClr val="747479"/>
                </a:solidFill>
              </a:rPr>
              <a:t>Type = FE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err="1">
                <a:solidFill>
                  <a:srgbClr val="747479"/>
                </a:solidFill>
              </a:rPr>
              <a:t>pDr</a:t>
            </a:r>
            <a:r>
              <a:rPr lang="en-CA" sz="800" dirty="0">
                <a:solidFill>
                  <a:srgbClr val="747479"/>
                </a:solidFill>
              </a:rPr>
              <a:t> = 1.00 </a:t>
            </a:r>
          </a:p>
          <a:p>
            <a:r>
              <a:rPr lang="en-CA" sz="800" dirty="0">
                <a:solidFill>
                  <a:srgbClr val="747479"/>
                </a:solidFill>
              </a:rPr>
              <a:t>SD =  </a:t>
            </a:r>
            <a:r>
              <a:rPr lang="en-CA" sz="800" dirty="0" smtClean="0">
                <a:solidFill>
                  <a:srgbClr val="747479"/>
                </a:solidFill>
              </a:rPr>
              <a:t>NA</a:t>
            </a:r>
            <a:endParaRPr lang="en-CA" sz="800" dirty="0">
              <a:solidFill>
                <a:srgbClr val="74747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8BD4E7-F798-42DE-8AC8-8FABD5B32C09}"/>
              </a:ext>
            </a:extLst>
          </p:cNvPr>
          <p:cNvSpPr txBox="1"/>
          <p:nvPr/>
        </p:nvSpPr>
        <p:spPr>
          <a:xfrm>
            <a:off x="7989584" y="697877"/>
            <a:ext cx="68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4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248</a:t>
            </a:r>
          </a:p>
          <a:p>
            <a:r>
              <a:rPr lang="en-CA" sz="800" dirty="0" smtClean="0">
                <a:solidFill>
                  <a:srgbClr val="747479"/>
                </a:solidFill>
              </a:rPr>
              <a:t>Type = FE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err="1">
                <a:solidFill>
                  <a:srgbClr val="747479"/>
                </a:solidFill>
              </a:rPr>
              <a:t>pDr</a:t>
            </a:r>
            <a:r>
              <a:rPr lang="en-CA" sz="800" dirty="0">
                <a:solidFill>
                  <a:srgbClr val="747479"/>
                </a:solidFill>
              </a:rPr>
              <a:t> = </a:t>
            </a:r>
            <a:r>
              <a:rPr lang="en-CA" sz="800" dirty="0" smtClean="0">
                <a:solidFill>
                  <a:srgbClr val="747479"/>
                </a:solidFill>
              </a:rPr>
              <a:t>1.67 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smtClean="0">
                <a:solidFill>
                  <a:srgbClr val="747479"/>
                </a:solidFill>
              </a:rPr>
              <a:t>SD = NA</a:t>
            </a:r>
            <a:endParaRPr lang="en-CA" sz="800" dirty="0">
              <a:solidFill>
                <a:srgbClr val="74747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C4214C-E81A-4BD1-B3C1-C41883EBB515}"/>
              </a:ext>
            </a:extLst>
          </p:cNvPr>
          <p:cNvSpPr txBox="1"/>
          <p:nvPr/>
        </p:nvSpPr>
        <p:spPr>
          <a:xfrm>
            <a:off x="8758420" y="697877"/>
            <a:ext cx="68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3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204</a:t>
            </a:r>
          </a:p>
          <a:p>
            <a:r>
              <a:rPr lang="en-CA" sz="800" dirty="0" smtClean="0">
                <a:solidFill>
                  <a:srgbClr val="747479"/>
                </a:solidFill>
              </a:rPr>
              <a:t>Type = FE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err="1">
                <a:solidFill>
                  <a:srgbClr val="747479"/>
                </a:solidFill>
              </a:rPr>
              <a:t>pDr</a:t>
            </a:r>
            <a:r>
              <a:rPr lang="en-CA" sz="800" dirty="0">
                <a:solidFill>
                  <a:srgbClr val="747479"/>
                </a:solidFill>
              </a:rPr>
              <a:t> = </a:t>
            </a:r>
            <a:r>
              <a:rPr lang="en-CA" sz="800" dirty="0" smtClean="0">
                <a:solidFill>
                  <a:srgbClr val="747479"/>
                </a:solidFill>
              </a:rPr>
              <a:t>1.04 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>
                <a:solidFill>
                  <a:srgbClr val="747479"/>
                </a:solidFill>
              </a:rPr>
              <a:t>SD =  </a:t>
            </a:r>
            <a:r>
              <a:rPr lang="en-CA" sz="800" dirty="0" smtClean="0">
                <a:solidFill>
                  <a:srgbClr val="747479"/>
                </a:solidFill>
              </a:rPr>
              <a:t>NA</a:t>
            </a:r>
            <a:endParaRPr lang="en-CA" sz="800" dirty="0">
              <a:solidFill>
                <a:srgbClr val="74747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C4214C-E81A-4BD1-B3C1-C41883EBB515}"/>
              </a:ext>
            </a:extLst>
          </p:cNvPr>
          <p:cNvSpPr txBox="1"/>
          <p:nvPr/>
        </p:nvSpPr>
        <p:spPr>
          <a:xfrm>
            <a:off x="9513455" y="697877"/>
            <a:ext cx="68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</a:t>
            </a:r>
            <a:r>
              <a:rPr lang="en-CA" sz="800" dirty="0" smtClean="0">
                <a:solidFill>
                  <a:srgbClr val="747479"/>
                </a:solidFill>
              </a:rPr>
              <a:t>2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90</a:t>
            </a:r>
          </a:p>
          <a:p>
            <a:r>
              <a:rPr lang="en-CA" sz="800" dirty="0" smtClean="0">
                <a:solidFill>
                  <a:srgbClr val="747479"/>
                </a:solidFill>
              </a:rPr>
              <a:t>Type = FE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 err="1">
                <a:solidFill>
                  <a:srgbClr val="747479"/>
                </a:solidFill>
              </a:rPr>
              <a:t>pDr</a:t>
            </a:r>
            <a:r>
              <a:rPr lang="en-CA" sz="800" dirty="0">
                <a:solidFill>
                  <a:srgbClr val="747479"/>
                </a:solidFill>
              </a:rPr>
              <a:t> = </a:t>
            </a:r>
            <a:r>
              <a:rPr lang="en-CA" sz="800" dirty="0" smtClean="0">
                <a:solidFill>
                  <a:srgbClr val="747479"/>
                </a:solidFill>
              </a:rPr>
              <a:t>1.06 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>
                <a:solidFill>
                  <a:srgbClr val="747479"/>
                </a:solidFill>
              </a:rPr>
              <a:t>SD =  </a:t>
            </a:r>
            <a:r>
              <a:rPr lang="en-CA" sz="800" dirty="0" smtClean="0">
                <a:solidFill>
                  <a:srgbClr val="747479"/>
                </a:solidFill>
              </a:rPr>
              <a:t>NA</a:t>
            </a:r>
            <a:endParaRPr lang="en-CA" sz="800" dirty="0">
              <a:solidFill>
                <a:srgbClr val="7474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794"/>
          <a:stretch/>
        </p:blipFill>
        <p:spPr>
          <a:xfrm>
            <a:off x="1824459" y="880129"/>
            <a:ext cx="8936674" cy="527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3067"/>
          <a:stretch/>
        </p:blipFill>
        <p:spPr>
          <a:xfrm>
            <a:off x="1712993" y="254228"/>
            <a:ext cx="9090475" cy="399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357DD8-A328-42FC-B361-C3E000B85F59}"/>
              </a:ext>
            </a:extLst>
          </p:cNvPr>
          <p:cNvSpPr txBox="1"/>
          <p:nvPr/>
        </p:nvSpPr>
        <p:spPr>
          <a:xfrm>
            <a:off x="3362343" y="582265"/>
            <a:ext cx="6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16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966</a:t>
            </a:r>
            <a:endParaRPr lang="en-CA" sz="800" dirty="0" smtClean="0">
              <a:solidFill>
                <a:srgbClr val="74747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5EB1B7B-435A-4C51-B6F8-D2DE57C622FD}"/>
              </a:ext>
            </a:extLst>
          </p:cNvPr>
          <p:cNvSpPr txBox="1"/>
          <p:nvPr/>
        </p:nvSpPr>
        <p:spPr>
          <a:xfrm>
            <a:off x="4131179" y="582265"/>
            <a:ext cx="6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12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693</a:t>
            </a:r>
            <a:endParaRPr lang="en-CA" sz="800" dirty="0" smtClean="0">
              <a:solidFill>
                <a:srgbClr val="74747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3FB864-80D1-47FE-ADC4-246A093CE996}"/>
              </a:ext>
            </a:extLst>
          </p:cNvPr>
          <p:cNvSpPr txBox="1"/>
          <p:nvPr/>
        </p:nvSpPr>
        <p:spPr>
          <a:xfrm>
            <a:off x="5682864" y="582265"/>
            <a:ext cx="6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2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128</a:t>
            </a:r>
            <a:endParaRPr lang="en-CA" sz="800" dirty="0" smtClean="0">
              <a:solidFill>
                <a:srgbClr val="74747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3D66B1-6982-43FF-B2B8-9D2E36066863}"/>
              </a:ext>
            </a:extLst>
          </p:cNvPr>
          <p:cNvSpPr txBox="1"/>
          <p:nvPr/>
        </p:nvSpPr>
        <p:spPr>
          <a:xfrm>
            <a:off x="6437899" y="582265"/>
            <a:ext cx="6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3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215</a:t>
            </a:r>
            <a:endParaRPr lang="en-CA" sz="800" dirty="0" smtClean="0">
              <a:solidFill>
                <a:srgbClr val="74747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8BD4E7-F798-42DE-8AC8-8FABD5B32C09}"/>
              </a:ext>
            </a:extLst>
          </p:cNvPr>
          <p:cNvSpPr txBox="1"/>
          <p:nvPr/>
        </p:nvSpPr>
        <p:spPr>
          <a:xfrm>
            <a:off x="7989584" y="582265"/>
            <a:ext cx="6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4 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248</a:t>
            </a:r>
            <a:endParaRPr lang="en-CA" sz="800" dirty="0" smtClean="0">
              <a:solidFill>
                <a:srgbClr val="74747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C4214C-E81A-4BD1-B3C1-C41883EBB515}"/>
              </a:ext>
            </a:extLst>
          </p:cNvPr>
          <p:cNvSpPr txBox="1"/>
          <p:nvPr/>
        </p:nvSpPr>
        <p:spPr>
          <a:xfrm>
            <a:off x="8758420" y="582265"/>
            <a:ext cx="6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3</a:t>
            </a: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204</a:t>
            </a:r>
            <a:endParaRPr lang="en-CA" sz="800" dirty="0" smtClean="0">
              <a:solidFill>
                <a:srgbClr val="74747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C4214C-E81A-4BD1-B3C1-C41883EBB515}"/>
              </a:ext>
            </a:extLst>
          </p:cNvPr>
          <p:cNvSpPr txBox="1"/>
          <p:nvPr/>
        </p:nvSpPr>
        <p:spPr>
          <a:xfrm>
            <a:off x="9513455" y="582265"/>
            <a:ext cx="6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747479"/>
                </a:solidFill>
              </a:rPr>
              <a:t>nStud</a:t>
            </a:r>
            <a:r>
              <a:rPr lang="en-CA" sz="800" dirty="0">
                <a:solidFill>
                  <a:srgbClr val="747479"/>
                </a:solidFill>
              </a:rPr>
              <a:t> = </a:t>
            </a:r>
            <a:r>
              <a:rPr lang="en-CA" sz="800" dirty="0" smtClean="0">
                <a:solidFill>
                  <a:srgbClr val="747479"/>
                </a:solidFill>
              </a:rPr>
              <a:t>2</a:t>
            </a:r>
            <a:endParaRPr lang="en-CA" sz="800" dirty="0">
              <a:solidFill>
                <a:srgbClr val="747479"/>
              </a:solidFill>
            </a:endParaRPr>
          </a:p>
          <a:p>
            <a:r>
              <a:rPr lang="en-CA" sz="800" dirty="0">
                <a:solidFill>
                  <a:srgbClr val="747479"/>
                </a:solidFill>
              </a:rPr>
              <a:t>N =  </a:t>
            </a:r>
            <a:r>
              <a:rPr lang="en-CA" sz="800" dirty="0" smtClean="0">
                <a:solidFill>
                  <a:srgbClr val="747479"/>
                </a:solidFill>
              </a:rPr>
              <a:t>90</a:t>
            </a:r>
            <a:endParaRPr lang="en-CA" sz="800" dirty="0" smtClean="0">
              <a:solidFill>
                <a:srgbClr val="7474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350" y="0"/>
            <a:ext cx="13608771" cy="6858000"/>
            <a:chOff x="6350" y="0"/>
            <a:chExt cx="13608771" cy="6858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98" y="0"/>
              <a:ext cx="13424623" cy="685800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6350" y="0"/>
              <a:ext cx="11652250" cy="4660900"/>
              <a:chOff x="6350" y="0"/>
              <a:chExt cx="11652250" cy="46609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16200" y="0"/>
                <a:ext cx="246380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Topical anesthetic (TA)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94800" y="0"/>
                <a:ext cx="246380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Sweet multisensory + 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16200" y="3429000"/>
                <a:ext cx="246380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Sweet taste + 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194800" y="3429000"/>
                <a:ext cx="246380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Sweet taste + N2O + 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-1041400" y="3244850"/>
                <a:ext cx="246380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PIPP Score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99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2554</TotalTime>
  <Words>509</Words>
  <Application>Microsoft Office PowerPoint</Application>
  <PresentationFormat>Custom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Disher, Tim</dc:creator>
  <cp:lastModifiedBy>Disher, Tim</cp:lastModifiedBy>
  <cp:revision>22</cp:revision>
  <dcterms:created xsi:type="dcterms:W3CDTF">2017-12-19T13:01:58Z</dcterms:created>
  <dcterms:modified xsi:type="dcterms:W3CDTF">2018-01-12T19:50:24Z</dcterms:modified>
</cp:coreProperties>
</file>