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tmp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91" r:id="rId2"/>
    <p:sldId id="292" r:id="rId3"/>
    <p:sldId id="293" r:id="rId4"/>
    <p:sldId id="305" r:id="rId5"/>
    <p:sldId id="306" r:id="rId6"/>
    <p:sldId id="307" r:id="rId7"/>
    <p:sldId id="260" r:id="rId8"/>
    <p:sldId id="280" r:id="rId9"/>
    <p:sldId id="261" r:id="rId10"/>
    <p:sldId id="271" r:id="rId11"/>
    <p:sldId id="289" r:id="rId12"/>
    <p:sldId id="290" r:id="rId13"/>
    <p:sldId id="286" r:id="rId14"/>
    <p:sldId id="287" r:id="rId15"/>
    <p:sldId id="288" r:id="rId16"/>
    <p:sldId id="294" r:id="rId17"/>
    <p:sldId id="295" r:id="rId18"/>
    <p:sldId id="272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269" r:id="rId28"/>
    <p:sldId id="281" r:id="rId29"/>
    <p:sldId id="270" r:id="rId30"/>
    <p:sldId id="308" r:id="rId31"/>
    <p:sldId id="30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3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53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D7FB5F7-82C2-440B-82AE-96B999257C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7E72E6-5F79-4B31-8F17-6594F3EAC09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FC7BF-A17B-4D93-8550-3FF3F482D0D2}" type="datetimeFigureOut">
              <a:rPr lang="en-CA" smtClean="0"/>
              <a:t>2017-07-13</a:t>
            </a:fld>
            <a:endParaRPr lang="en-CA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0849756-830A-41FA-92B6-BE68BACC97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287DBEE-F6B2-4A6C-A24E-0893154549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FACE5-C6E3-44A0-BC77-CDF7B83646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7BF77-961D-460B-B026-7A1E373882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8C627-F784-4DBD-A306-E09451D7CA68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Part of Coursework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3BABE-D07F-D540-B190-879447E242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98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Part of Coursework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3BABE-D07F-D540-B190-879447E242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44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Part of Coursework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3BABE-D07F-D540-B190-879447E242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2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Part of Coursework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3BABE-D07F-D540-B190-879447E2424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55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Part of Coursework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3BABE-D07F-D540-B190-879447E2424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42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7B9B5-A285-434C-928E-0A880307A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41EC16-68F0-449A-848D-2BA0EF68B1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A5EDF-2926-41EE-AF54-95698A99C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2B77-B93B-4911-B207-BC7667073D53}" type="datetimeFigureOut">
              <a:rPr lang="en-CA" smtClean="0"/>
              <a:t>2017-07-13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B26AC-597A-4C87-AE71-71400BCB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765F5-96F5-407A-8F7C-370B0DC9C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9CCE-E448-4E08-B18C-BBCEB5656A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0251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CCAE1-44DB-495E-B0C6-BD169A642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42423A-FF6B-4D9C-ABDF-94D800907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B5B8F-F4A6-4FA9-88D7-1A6918C5A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2B77-B93B-4911-B207-BC7667073D53}" type="datetimeFigureOut">
              <a:rPr lang="en-CA" smtClean="0"/>
              <a:t>2017-07-13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0D9BB-FCB7-4F65-B1A2-17A617957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847F4-5B94-47F5-9445-7D2C2CC4F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9CCE-E448-4E08-B18C-BBCEB5656A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6218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5F4746-037E-42B9-BDEA-5663595501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1A7744-666B-49C0-87BB-F08278F53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76D52-640E-43E5-A1E8-EB48F98C4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2B77-B93B-4911-B207-BC7667073D53}" type="datetimeFigureOut">
              <a:rPr lang="en-CA" smtClean="0"/>
              <a:t>2017-07-13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E19A2-7FC9-4248-BAD2-5D03D745A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E280E-D17D-412E-944C-6C76298FD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9CCE-E448-4E08-B18C-BBCEB5656A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131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5EBEF-822B-4517-89BF-CB58DE07D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A686B-9EDB-4C60-A828-5CDE8CCC9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5AAE8-5CBD-48C0-A534-AAFEE1A50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2B77-B93B-4911-B207-BC7667073D53}" type="datetimeFigureOut">
              <a:rPr lang="en-CA" smtClean="0"/>
              <a:t>2017-07-13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609A9-B85F-4322-BAFD-D7E50AC15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90529-4CCA-47EC-A10A-2FE76E4BC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9CCE-E448-4E08-B18C-BBCEB5656A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4795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D42D8-B62A-477F-9215-195D1E58D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1A577-3958-4B54-B043-11907A1A9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1AC04-6E69-4289-8B35-C8FA1CA33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2B77-B93B-4911-B207-BC7667073D53}" type="datetimeFigureOut">
              <a:rPr lang="en-CA" smtClean="0"/>
              <a:t>2017-07-13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6EE95-24B0-4DC4-A971-D05E74001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1F9D9-E45B-4CA0-A97B-0701753D8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9CCE-E448-4E08-B18C-BBCEB5656A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7996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723A2-2BD9-4AFB-A5EF-F6B42B8E2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84D6C-16A4-422A-9ADB-A51A37BD3A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B45C43-C614-4987-88E3-1C3C96421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62B19-67B1-4CE1-BB6A-677A57B85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2B77-B93B-4911-B207-BC7667073D53}" type="datetimeFigureOut">
              <a:rPr lang="en-CA" smtClean="0"/>
              <a:t>2017-07-13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1C430D-D07F-4892-B11E-06E67385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43015-3712-40F3-BD8E-7DDF37DB9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9CCE-E448-4E08-B18C-BBCEB5656A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7504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B6849-DDAC-4C8D-9472-BB70DA375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27DF4-B44B-41D9-B3A4-CF6EE4E96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1060E-09E5-496D-8841-444CA0F4A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D3B08C-1DF9-4336-89F2-9836E5715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700351-8176-4B3B-BA99-59EAEAAC04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E67BAE-C87D-4A4A-AF3A-95BBE4B52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2B77-B93B-4911-B207-BC7667073D53}" type="datetimeFigureOut">
              <a:rPr lang="en-CA" smtClean="0"/>
              <a:t>2017-07-13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5AC31E-4B19-4D86-B0D1-FB7253F04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9942E0-A9D2-45A5-9556-997FE44BF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9CCE-E448-4E08-B18C-BBCEB5656A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380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0BFF-602B-404B-8DC2-3DF25F35C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767A79-154C-4338-BB39-D6CECC94C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2B77-B93B-4911-B207-BC7667073D53}" type="datetimeFigureOut">
              <a:rPr lang="en-CA" smtClean="0"/>
              <a:t>2017-07-13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4B4F31-FDDB-4595-A265-FA16B2D58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3CD9D-5BCC-4FA9-AD38-3E054DE11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9CCE-E448-4E08-B18C-BBCEB5656A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1091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0CD1E2-95C3-4616-A680-37305951A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2B77-B93B-4911-B207-BC7667073D53}" type="datetimeFigureOut">
              <a:rPr lang="en-CA" smtClean="0"/>
              <a:t>2017-07-13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61476A-6BCB-4139-A542-3ABB561C0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CE1DF-AA26-4DDE-A333-9912C1A88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9CCE-E448-4E08-B18C-BBCEB5656A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4715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2BCFB-B49F-47D7-82DF-BD0DECDCE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E61AE-C85C-4A38-A22A-21BD234C8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A891A0-250B-4A00-942F-DA17C3630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AD17C-BCBB-4BB0-9836-9D61639B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2B77-B93B-4911-B207-BC7667073D53}" type="datetimeFigureOut">
              <a:rPr lang="en-CA" smtClean="0"/>
              <a:t>2017-07-13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22F9C-DD8B-46D1-B349-C57A8E0B1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79EC6-51A4-4929-9C0E-1AA8499BF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9CCE-E448-4E08-B18C-BBCEB5656A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0622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E7A0C-A636-4607-B6AD-7539DD661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C91477-A865-4D99-87B0-4E303BE5D0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8FECA-523B-4C6C-ABA5-1BE69A8CE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9D751-FB34-43CA-814F-F9050739F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2B77-B93B-4911-B207-BC7667073D53}" type="datetimeFigureOut">
              <a:rPr lang="en-CA" smtClean="0"/>
              <a:t>2017-07-13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15408-DA61-45D2-9CB0-3BF02D5EA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BA397-0E49-49BB-9714-70E448DCD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9CCE-E448-4E08-B18C-BBCEB5656A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38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B3BFE1-77FF-4D9F-AF5D-01FFD1771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12632-65C1-4C78-87D0-FB2D39EFE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1AC98-962D-474A-ABF7-7653B6F550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D2B77-B93B-4911-B207-BC7667073D53}" type="datetimeFigureOut">
              <a:rPr lang="en-CA" smtClean="0"/>
              <a:t>2017-07-13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7EFE3-F91A-48C5-BCBD-A4D44669B8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B0248-2881-4822-AE19-DE954E0204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D9CCE-E448-4E08-B18C-BBCEB5656A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4146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1648178"/>
            <a:ext cx="9144000" cy="1598184"/>
          </a:xfrm>
          <a:prstGeom prst="rect">
            <a:avLst/>
          </a:prstGeom>
          <a:solidFill>
            <a:srgbClr val="665C95">
              <a:alpha val="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Rounded Rectangle 50"/>
          <p:cNvSpPr/>
          <p:nvPr/>
        </p:nvSpPr>
        <p:spPr>
          <a:xfrm>
            <a:off x="4645082" y="6104129"/>
            <a:ext cx="1556714" cy="646112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4987" tIns="7494" rIns="14987" bIns="7494" rtlCol="0" anchor="ctr"/>
          <a:lstStyle/>
          <a:p>
            <a:r>
              <a:rPr lang="en-CA" sz="600" dirty="0">
                <a:latin typeface="Helvetica Light"/>
                <a:cs typeface="Helvetica Light"/>
              </a:rPr>
              <a:t>Contact Information:</a:t>
            </a:r>
          </a:p>
          <a:p>
            <a:pPr>
              <a:spcAft>
                <a:spcPts val="197"/>
              </a:spcAft>
            </a:pPr>
            <a:r>
              <a:rPr lang="en-CA" sz="600" dirty="0" err="1">
                <a:latin typeface="Helvetica Light"/>
                <a:cs typeface="Helvetica Light"/>
              </a:rPr>
              <a:t>Tim.disher@dal.ca</a:t>
            </a:r>
            <a:endParaRPr lang="en-CA" sz="600" dirty="0">
              <a:latin typeface="Helvetica Light"/>
              <a:cs typeface="Helvetica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55429" y="5854754"/>
            <a:ext cx="30331" cy="292133"/>
          </a:xfrm>
          <a:prstGeom prst="rect">
            <a:avLst/>
          </a:prstGeom>
          <a:noFill/>
        </p:spPr>
        <p:txBody>
          <a:bodyPr wrap="none" lIns="14987" tIns="7494" rIns="14987" bIns="7494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-700300" y="5709706"/>
            <a:ext cx="30331" cy="292133"/>
          </a:xfrm>
          <a:prstGeom prst="rect">
            <a:avLst/>
          </a:prstGeom>
          <a:noFill/>
        </p:spPr>
        <p:txBody>
          <a:bodyPr wrap="none" lIns="14987" tIns="7494" rIns="14987" bIns="7494" rtlCol="0">
            <a:spAutoFit/>
          </a:bodyPr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209800" y="1714701"/>
            <a:ext cx="7772400" cy="1470025"/>
          </a:xfrm>
        </p:spPr>
        <p:txBody>
          <a:bodyPr>
            <a:noAutofit/>
          </a:bodyPr>
          <a:lstStyle/>
          <a:p>
            <a:pPr algn="l"/>
            <a:r>
              <a:rPr lang="en-CA" sz="3200" dirty="0">
                <a:solidFill>
                  <a:srgbClr val="665C95"/>
                </a:solidFill>
                <a:latin typeface="Raleway"/>
                <a:cs typeface="Raleway"/>
              </a:rPr>
              <a:t>Reducing pain from retinopathy of prematurity eye exams: A network meta-analysis</a:t>
            </a:r>
            <a:endParaRPr lang="en-US" sz="2400" dirty="0">
              <a:solidFill>
                <a:srgbClr val="665C95"/>
              </a:solidFill>
              <a:latin typeface="Raleway"/>
              <a:cs typeface="Raleway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277344" y="3434102"/>
            <a:ext cx="7704856" cy="920415"/>
          </a:xfrm>
        </p:spPr>
        <p:txBody>
          <a:bodyPr>
            <a:normAutofit/>
          </a:bodyPr>
          <a:lstStyle/>
          <a:p>
            <a:pPr algn="l"/>
            <a:endParaRPr lang="en-US" sz="18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32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47"/>
    </mc:Choice>
    <mc:Fallback xmlns="">
      <p:transition spd="slow" advTm="284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8D681-B1DF-47C5-BC19-43D014CA3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CA" dirty="0"/>
              <a:t>Pain reactivity – synthesis feasibility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E057EA2-9D87-453F-91AD-E1EC5B47B8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862604"/>
              </p:ext>
            </p:extLst>
          </p:nvPr>
        </p:nvGraphicFramePr>
        <p:xfrm>
          <a:off x="232913" y="1049517"/>
          <a:ext cx="11533512" cy="5679140"/>
        </p:xfrm>
        <a:graphic>
          <a:graphicData uri="http://schemas.openxmlformats.org/drawingml/2006/table">
            <a:tbl>
              <a:tblPr firstRow="1" firstCol="1" bandRow="1"/>
              <a:tblGrid>
                <a:gridCol w="961126">
                  <a:extLst>
                    <a:ext uri="{9D8B030D-6E8A-4147-A177-3AD203B41FA5}">
                      <a16:colId xmlns:a16="http://schemas.microsoft.com/office/drawing/2014/main" val="963994137"/>
                    </a:ext>
                  </a:extLst>
                </a:gridCol>
                <a:gridCol w="961126">
                  <a:extLst>
                    <a:ext uri="{9D8B030D-6E8A-4147-A177-3AD203B41FA5}">
                      <a16:colId xmlns:a16="http://schemas.microsoft.com/office/drawing/2014/main" val="1953546909"/>
                    </a:ext>
                  </a:extLst>
                </a:gridCol>
                <a:gridCol w="961126">
                  <a:extLst>
                    <a:ext uri="{9D8B030D-6E8A-4147-A177-3AD203B41FA5}">
                      <a16:colId xmlns:a16="http://schemas.microsoft.com/office/drawing/2014/main" val="2943562837"/>
                    </a:ext>
                  </a:extLst>
                </a:gridCol>
                <a:gridCol w="961126">
                  <a:extLst>
                    <a:ext uri="{9D8B030D-6E8A-4147-A177-3AD203B41FA5}">
                      <a16:colId xmlns:a16="http://schemas.microsoft.com/office/drawing/2014/main" val="3319948056"/>
                    </a:ext>
                  </a:extLst>
                </a:gridCol>
                <a:gridCol w="961126">
                  <a:extLst>
                    <a:ext uri="{9D8B030D-6E8A-4147-A177-3AD203B41FA5}">
                      <a16:colId xmlns:a16="http://schemas.microsoft.com/office/drawing/2014/main" val="3758248158"/>
                    </a:ext>
                  </a:extLst>
                </a:gridCol>
                <a:gridCol w="961126">
                  <a:extLst>
                    <a:ext uri="{9D8B030D-6E8A-4147-A177-3AD203B41FA5}">
                      <a16:colId xmlns:a16="http://schemas.microsoft.com/office/drawing/2014/main" val="1791240902"/>
                    </a:ext>
                  </a:extLst>
                </a:gridCol>
                <a:gridCol w="961126">
                  <a:extLst>
                    <a:ext uri="{9D8B030D-6E8A-4147-A177-3AD203B41FA5}">
                      <a16:colId xmlns:a16="http://schemas.microsoft.com/office/drawing/2014/main" val="2271894117"/>
                    </a:ext>
                  </a:extLst>
                </a:gridCol>
                <a:gridCol w="961126">
                  <a:extLst>
                    <a:ext uri="{9D8B030D-6E8A-4147-A177-3AD203B41FA5}">
                      <a16:colId xmlns:a16="http://schemas.microsoft.com/office/drawing/2014/main" val="2078790738"/>
                    </a:ext>
                  </a:extLst>
                </a:gridCol>
                <a:gridCol w="961126">
                  <a:extLst>
                    <a:ext uri="{9D8B030D-6E8A-4147-A177-3AD203B41FA5}">
                      <a16:colId xmlns:a16="http://schemas.microsoft.com/office/drawing/2014/main" val="3442989567"/>
                    </a:ext>
                  </a:extLst>
                </a:gridCol>
                <a:gridCol w="961126">
                  <a:extLst>
                    <a:ext uri="{9D8B030D-6E8A-4147-A177-3AD203B41FA5}">
                      <a16:colId xmlns:a16="http://schemas.microsoft.com/office/drawing/2014/main" val="3791580770"/>
                    </a:ext>
                  </a:extLst>
                </a:gridCol>
                <a:gridCol w="961126">
                  <a:extLst>
                    <a:ext uri="{9D8B030D-6E8A-4147-A177-3AD203B41FA5}">
                      <a16:colId xmlns:a16="http://schemas.microsoft.com/office/drawing/2014/main" val="1919363329"/>
                    </a:ext>
                  </a:extLst>
                </a:gridCol>
                <a:gridCol w="961126">
                  <a:extLst>
                    <a:ext uri="{9D8B030D-6E8A-4147-A177-3AD203B41FA5}">
                      <a16:colId xmlns:a16="http://schemas.microsoft.com/office/drawing/2014/main" val="2986031678"/>
                    </a:ext>
                  </a:extLst>
                </a:gridCol>
              </a:tblGrid>
              <a:tr h="133998">
                <a:tc gridSpan="12">
                  <a:txBody>
                    <a:bodyPr/>
                    <a:lstStyle/>
                    <a:p>
                      <a:endParaRPr lang="en-CA" sz="8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834866"/>
                  </a:ext>
                </a:extLst>
              </a:tr>
              <a:tr h="3129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study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design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ctrl.group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trt1.group2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trt2.group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trt3.group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speculum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scleral.dep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avg.pma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Containment vs Swaddle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341000"/>
                  </a:ext>
                </a:extLst>
              </a:tr>
              <a:tr h="133998">
                <a:tc gridSpan="12">
                  <a:txBody>
                    <a:bodyPr/>
                    <a:lstStyle/>
                    <a:p>
                      <a:endParaRPr lang="en-CA" sz="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872026"/>
                  </a:ext>
                </a:extLst>
              </a:tr>
              <a:tr h="1639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Boyle 2006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40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Parallel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drops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drops.sweet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drops.phys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drops.mult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BIO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34.91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Containment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5498158"/>
                  </a:ext>
                </a:extLst>
              </a:tr>
              <a:tr h="1639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Cogen 2011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39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Parallel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plac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drops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BIO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34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Containment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3315981"/>
                  </a:ext>
                </a:extLst>
              </a:tr>
              <a:tr h="3129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Dhaliwal 2010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76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Crossover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drops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WFDRI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WFDRI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no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34.1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Containment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2714956"/>
                  </a:ext>
                </a:extLst>
              </a:tr>
              <a:tr h="1639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Dilli 2014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64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Parallel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drops.phys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drops.mult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BIO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unclear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35.4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Containment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3814207"/>
                  </a:ext>
                </a:extLst>
              </a:tr>
              <a:tr h="1639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Gal 2005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23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Crossover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drops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drops.sweet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BIO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33.26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Swaddle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4673443"/>
                  </a:ext>
                </a:extLst>
              </a:tr>
              <a:tr h="3129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Grabska 2005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32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Parallel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drops.phys</a:t>
                      </a:r>
                      <a:endParaRPr lang="en-CA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drops.mult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BIO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35.26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Swaddle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7335345"/>
                  </a:ext>
                </a:extLst>
              </a:tr>
              <a:tr h="3129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Kabatas 2016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114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Parallel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drops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drops.paracetamol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BIO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unclear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32.4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Containment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3810073"/>
                  </a:ext>
                </a:extLst>
              </a:tr>
              <a:tr h="3129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Kleberg 2008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36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Crossover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drops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drops.mult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BIO or WFDRI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yes in London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NA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Containment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883830"/>
                  </a:ext>
                </a:extLst>
              </a:tr>
              <a:tr h="3129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Mandel 2012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41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Parallel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drops.sweet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drops.sweet.NO2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BIO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35.18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Swaddle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316218"/>
                  </a:ext>
                </a:extLst>
              </a:tr>
              <a:tr h="1639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Marsh 2005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22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Crossover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plac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drops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BIO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33.01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Containment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5352598"/>
                  </a:ext>
                </a:extLst>
              </a:tr>
              <a:tr h="3129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Mitchell 2004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30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Parallel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drops.phys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drops.mult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BIO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35.15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Swaddle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820893"/>
                  </a:ext>
                </a:extLst>
              </a:tr>
              <a:tr h="1639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Nesargi 2015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20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Parallel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drops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sweet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BIO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34.26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Containment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230976"/>
                  </a:ext>
                </a:extLst>
              </a:tr>
              <a:tr h="1639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Olsson 2011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30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Parallel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drops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drops.sweet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BIO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no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unclear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NA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Containment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361174"/>
                  </a:ext>
                </a:extLst>
              </a:tr>
              <a:tr h="3129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O'sullivan 2010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40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Parallel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drops.phys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drops.mult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BIO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33.1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Swaddle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543257"/>
                  </a:ext>
                </a:extLst>
              </a:tr>
              <a:tr h="1639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Rosali 2015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40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Parallel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drops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drops.mult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BIO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34.56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Swaddle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1281053"/>
                  </a:ext>
                </a:extLst>
              </a:tr>
              <a:tr h="3129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Seifi 2013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120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Parallel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drops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drops.sweet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drops.paracetamol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BIO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unclear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unclear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NA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Containment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6755982"/>
                  </a:ext>
                </a:extLst>
              </a:tr>
              <a:tr h="1639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Zeraati 2016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80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Parallel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drops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drops.mult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35.5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Containment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635831"/>
                  </a:ext>
                </a:extLst>
              </a:tr>
              <a:tr h="3129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ÅženerTaplak 2017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60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Parallel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drops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drops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ebm.mult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sweet.mult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BIO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NA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Containment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8924448"/>
                  </a:ext>
                </a:extLst>
              </a:tr>
              <a:tr h="1639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Benzer 2015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64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Parallel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plac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sweet.rep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sweet.single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NA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6608643"/>
                  </a:ext>
                </a:extLst>
              </a:tr>
              <a:tr h="1639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Ilarslan 2012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40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Parallel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drops.phys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drops.mult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NA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2598296"/>
                  </a:ext>
                </a:extLst>
              </a:tr>
              <a:tr h="1639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Ucar 2014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84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Parallel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drops.phys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drops.sweet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drops.mult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34.2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115530"/>
                  </a:ext>
                </a:extLst>
              </a:tr>
              <a:tr h="1639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Xin 0016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95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Parallel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drops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drops.sweet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NA</a:t>
                      </a: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923082"/>
                  </a:ext>
                </a:extLst>
              </a:tr>
              <a:tr h="133998">
                <a:tc gridSpan="12">
                  <a:txBody>
                    <a:bodyPr/>
                    <a:lstStyle/>
                    <a:p>
                      <a:endParaRPr lang="en-CA" sz="8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91" marR="6091" marT="6091" marB="6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412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1994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8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97" name="Rectangle 8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8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668D681-B1DF-47C5-BC19-43D014CA3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803705"/>
            <a:ext cx="4208656" cy="303485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r"/>
            <a:r>
              <a:rPr lang="en-CA" sz="3600" dirty="0">
                <a:solidFill>
                  <a:srgbClr val="FFFFFF"/>
                </a:solidFill>
              </a:rPr>
              <a:t>PIPP Reactivity Drops Response Rate</a:t>
            </a:r>
            <a:br>
              <a:rPr lang="en-CA" sz="3600" dirty="0">
                <a:solidFill>
                  <a:srgbClr val="FFFFFF"/>
                </a:solidFill>
              </a:rPr>
            </a:br>
            <a:endParaRPr lang="en-CA" sz="3600" dirty="0">
              <a:solidFill>
                <a:srgbClr val="FFFFFF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B1EA4B2-F309-41CE-8E3E-FACCA2420881}"/>
              </a:ext>
            </a:extLst>
          </p:cNvPr>
          <p:cNvGrpSpPr/>
          <p:nvPr/>
        </p:nvGrpSpPr>
        <p:grpSpPr>
          <a:xfrm>
            <a:off x="6418054" y="905399"/>
            <a:ext cx="4287133" cy="5530472"/>
            <a:chOff x="0" y="0"/>
            <a:chExt cx="4662983" cy="6015028"/>
          </a:xfrm>
        </p:grpSpPr>
        <p:sp>
          <p:nvSpPr>
            <p:cNvPr id="8" name="Shape 6">
              <a:extLst>
                <a:ext uri="{FF2B5EF4-FFF2-40B4-BE49-F238E27FC236}">
                  <a16:creationId xmlns:a16="http://schemas.microsoft.com/office/drawing/2014/main" id="{4A9A24BA-3251-45B3-888E-1A6CADD3D267}"/>
                </a:ext>
              </a:extLst>
            </p:cNvPr>
            <p:cNvSpPr/>
            <p:nvPr/>
          </p:nvSpPr>
          <p:spPr>
            <a:xfrm>
              <a:off x="423596" y="3959543"/>
              <a:ext cx="4239387" cy="0"/>
            </a:xfrm>
            <a:custGeom>
              <a:avLst/>
              <a:gdLst/>
              <a:ahLst/>
              <a:cxnLst/>
              <a:rect l="0" t="0" r="0" b="0"/>
              <a:pathLst>
                <a:path w="4239387">
                  <a:moveTo>
                    <a:pt x="0" y="0"/>
                  </a:moveTo>
                  <a:lnTo>
                    <a:pt x="4239387" y="0"/>
                  </a:lnTo>
                </a:path>
              </a:pathLst>
            </a:custGeom>
            <a:noFill/>
            <a:ln w="6731" cap="flat" cmpd="sng" algn="ctr">
              <a:solidFill>
                <a:srgbClr val="EBEBEB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Shape 7">
              <a:extLst>
                <a:ext uri="{FF2B5EF4-FFF2-40B4-BE49-F238E27FC236}">
                  <a16:creationId xmlns:a16="http://schemas.microsoft.com/office/drawing/2014/main" id="{5688C3D1-F5A8-4489-AB87-C82735E028B7}"/>
                </a:ext>
              </a:extLst>
            </p:cNvPr>
            <p:cNvSpPr/>
            <p:nvPr/>
          </p:nvSpPr>
          <p:spPr>
            <a:xfrm>
              <a:off x="423596" y="2554415"/>
              <a:ext cx="4239387" cy="0"/>
            </a:xfrm>
            <a:custGeom>
              <a:avLst/>
              <a:gdLst/>
              <a:ahLst/>
              <a:cxnLst/>
              <a:rect l="0" t="0" r="0" b="0"/>
              <a:pathLst>
                <a:path w="4239387">
                  <a:moveTo>
                    <a:pt x="0" y="0"/>
                  </a:moveTo>
                  <a:lnTo>
                    <a:pt x="4239387" y="0"/>
                  </a:lnTo>
                </a:path>
              </a:pathLst>
            </a:custGeom>
            <a:noFill/>
            <a:ln w="6731" cap="flat" cmpd="sng" algn="ctr">
              <a:solidFill>
                <a:srgbClr val="EBEBEB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Shape 8">
              <a:extLst>
                <a:ext uri="{FF2B5EF4-FFF2-40B4-BE49-F238E27FC236}">
                  <a16:creationId xmlns:a16="http://schemas.microsoft.com/office/drawing/2014/main" id="{C803AA0B-B171-41E8-8FB6-F5B20E1E7772}"/>
                </a:ext>
              </a:extLst>
            </p:cNvPr>
            <p:cNvSpPr/>
            <p:nvPr/>
          </p:nvSpPr>
          <p:spPr>
            <a:xfrm>
              <a:off x="423596" y="1149287"/>
              <a:ext cx="4239387" cy="0"/>
            </a:xfrm>
            <a:custGeom>
              <a:avLst/>
              <a:gdLst/>
              <a:ahLst/>
              <a:cxnLst/>
              <a:rect l="0" t="0" r="0" b="0"/>
              <a:pathLst>
                <a:path w="4239387">
                  <a:moveTo>
                    <a:pt x="0" y="0"/>
                  </a:moveTo>
                  <a:lnTo>
                    <a:pt x="4239387" y="0"/>
                  </a:lnTo>
                </a:path>
              </a:pathLst>
            </a:custGeom>
            <a:noFill/>
            <a:ln w="6731" cap="flat" cmpd="sng" algn="ctr">
              <a:solidFill>
                <a:srgbClr val="EBEBEB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Shape 9">
              <a:extLst>
                <a:ext uri="{FF2B5EF4-FFF2-40B4-BE49-F238E27FC236}">
                  <a16:creationId xmlns:a16="http://schemas.microsoft.com/office/drawing/2014/main" id="{4F241AFF-04DB-4439-91F8-69B3C8209266}"/>
                </a:ext>
              </a:extLst>
            </p:cNvPr>
            <p:cNvSpPr/>
            <p:nvPr/>
          </p:nvSpPr>
          <p:spPr>
            <a:xfrm>
              <a:off x="423596" y="4662107"/>
              <a:ext cx="4239387" cy="0"/>
            </a:xfrm>
            <a:custGeom>
              <a:avLst/>
              <a:gdLst/>
              <a:ahLst/>
              <a:cxnLst/>
              <a:rect l="0" t="0" r="0" b="0"/>
              <a:pathLst>
                <a:path w="4239387">
                  <a:moveTo>
                    <a:pt x="0" y="0"/>
                  </a:moveTo>
                  <a:lnTo>
                    <a:pt x="4239387" y="0"/>
                  </a:lnTo>
                </a:path>
              </a:pathLst>
            </a:custGeom>
            <a:noFill/>
            <a:ln w="13589" cap="flat" cmpd="sng" algn="ctr">
              <a:solidFill>
                <a:srgbClr val="EBEBEB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Shape 10">
              <a:extLst>
                <a:ext uri="{FF2B5EF4-FFF2-40B4-BE49-F238E27FC236}">
                  <a16:creationId xmlns:a16="http://schemas.microsoft.com/office/drawing/2014/main" id="{769332A0-31CF-459F-98B1-9D1C87754DEA}"/>
                </a:ext>
              </a:extLst>
            </p:cNvPr>
            <p:cNvSpPr/>
            <p:nvPr/>
          </p:nvSpPr>
          <p:spPr>
            <a:xfrm>
              <a:off x="423596" y="3256979"/>
              <a:ext cx="4239387" cy="0"/>
            </a:xfrm>
            <a:custGeom>
              <a:avLst/>
              <a:gdLst/>
              <a:ahLst/>
              <a:cxnLst/>
              <a:rect l="0" t="0" r="0" b="0"/>
              <a:pathLst>
                <a:path w="4239387">
                  <a:moveTo>
                    <a:pt x="0" y="0"/>
                  </a:moveTo>
                  <a:lnTo>
                    <a:pt x="4239387" y="0"/>
                  </a:lnTo>
                </a:path>
              </a:pathLst>
            </a:custGeom>
            <a:noFill/>
            <a:ln w="13589" cap="flat" cmpd="sng" algn="ctr">
              <a:solidFill>
                <a:srgbClr val="EBEBEB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Shape 11">
              <a:extLst>
                <a:ext uri="{FF2B5EF4-FFF2-40B4-BE49-F238E27FC236}">
                  <a16:creationId xmlns:a16="http://schemas.microsoft.com/office/drawing/2014/main" id="{AF02EF9E-A854-41D9-9E94-074F7B5F8C0C}"/>
                </a:ext>
              </a:extLst>
            </p:cNvPr>
            <p:cNvSpPr/>
            <p:nvPr/>
          </p:nvSpPr>
          <p:spPr>
            <a:xfrm>
              <a:off x="423596" y="1851851"/>
              <a:ext cx="4239387" cy="0"/>
            </a:xfrm>
            <a:custGeom>
              <a:avLst/>
              <a:gdLst/>
              <a:ahLst/>
              <a:cxnLst/>
              <a:rect l="0" t="0" r="0" b="0"/>
              <a:pathLst>
                <a:path w="4239387">
                  <a:moveTo>
                    <a:pt x="0" y="0"/>
                  </a:moveTo>
                  <a:lnTo>
                    <a:pt x="4239387" y="0"/>
                  </a:lnTo>
                </a:path>
              </a:pathLst>
            </a:custGeom>
            <a:noFill/>
            <a:ln w="13589" cap="flat" cmpd="sng" algn="ctr">
              <a:solidFill>
                <a:srgbClr val="EBEBEB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Shape 12">
              <a:extLst>
                <a:ext uri="{FF2B5EF4-FFF2-40B4-BE49-F238E27FC236}">
                  <a16:creationId xmlns:a16="http://schemas.microsoft.com/office/drawing/2014/main" id="{2DED9C78-9E93-4306-A740-4662561623DF}"/>
                </a:ext>
              </a:extLst>
            </p:cNvPr>
            <p:cNvSpPr/>
            <p:nvPr/>
          </p:nvSpPr>
          <p:spPr>
            <a:xfrm>
              <a:off x="423596" y="446850"/>
              <a:ext cx="4239387" cy="0"/>
            </a:xfrm>
            <a:custGeom>
              <a:avLst/>
              <a:gdLst/>
              <a:ahLst/>
              <a:cxnLst/>
              <a:rect l="0" t="0" r="0" b="0"/>
              <a:pathLst>
                <a:path w="4239387">
                  <a:moveTo>
                    <a:pt x="0" y="0"/>
                  </a:moveTo>
                  <a:lnTo>
                    <a:pt x="4239387" y="0"/>
                  </a:lnTo>
                </a:path>
              </a:pathLst>
            </a:custGeom>
            <a:noFill/>
            <a:ln w="13589" cap="flat" cmpd="sng" algn="ctr">
              <a:solidFill>
                <a:srgbClr val="EBEBEB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Shape 13">
              <a:extLst>
                <a:ext uri="{FF2B5EF4-FFF2-40B4-BE49-F238E27FC236}">
                  <a16:creationId xmlns:a16="http://schemas.microsoft.com/office/drawing/2014/main" id="{7FCD87C5-D28C-4365-BB80-A5E10B775157}"/>
                </a:ext>
              </a:extLst>
            </p:cNvPr>
            <p:cNvSpPr/>
            <p:nvPr/>
          </p:nvSpPr>
          <p:spPr>
            <a:xfrm>
              <a:off x="616255" y="0"/>
              <a:ext cx="0" cy="4884103"/>
            </a:xfrm>
            <a:custGeom>
              <a:avLst/>
              <a:gdLst/>
              <a:ahLst/>
              <a:cxnLst/>
              <a:rect l="0" t="0" r="0" b="0"/>
              <a:pathLst>
                <a:path h="4884103">
                  <a:moveTo>
                    <a:pt x="0" y="4884103"/>
                  </a:moveTo>
                  <a:lnTo>
                    <a:pt x="0" y="0"/>
                  </a:lnTo>
                </a:path>
              </a:pathLst>
            </a:custGeom>
            <a:noFill/>
            <a:ln w="13589" cap="flat" cmpd="sng" algn="ctr">
              <a:solidFill>
                <a:srgbClr val="EBEBEB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Shape 14">
              <a:extLst>
                <a:ext uri="{FF2B5EF4-FFF2-40B4-BE49-F238E27FC236}">
                  <a16:creationId xmlns:a16="http://schemas.microsoft.com/office/drawing/2014/main" id="{BBE49A20-CD41-4B85-9C67-BBF740481345}"/>
                </a:ext>
              </a:extLst>
            </p:cNvPr>
            <p:cNvSpPr/>
            <p:nvPr/>
          </p:nvSpPr>
          <p:spPr>
            <a:xfrm>
              <a:off x="937438" y="0"/>
              <a:ext cx="0" cy="4884103"/>
            </a:xfrm>
            <a:custGeom>
              <a:avLst/>
              <a:gdLst/>
              <a:ahLst/>
              <a:cxnLst/>
              <a:rect l="0" t="0" r="0" b="0"/>
              <a:pathLst>
                <a:path h="4884103">
                  <a:moveTo>
                    <a:pt x="0" y="4884103"/>
                  </a:moveTo>
                  <a:lnTo>
                    <a:pt x="0" y="0"/>
                  </a:lnTo>
                </a:path>
              </a:pathLst>
            </a:custGeom>
            <a:noFill/>
            <a:ln w="13589" cap="flat" cmpd="sng" algn="ctr">
              <a:solidFill>
                <a:srgbClr val="EBEBEB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Shape 15">
              <a:extLst>
                <a:ext uri="{FF2B5EF4-FFF2-40B4-BE49-F238E27FC236}">
                  <a16:creationId xmlns:a16="http://schemas.microsoft.com/office/drawing/2014/main" id="{D4527DDA-0CB2-410F-A54C-58A722A7AD64}"/>
                </a:ext>
              </a:extLst>
            </p:cNvPr>
            <p:cNvSpPr/>
            <p:nvPr/>
          </p:nvSpPr>
          <p:spPr>
            <a:xfrm>
              <a:off x="1258621" y="0"/>
              <a:ext cx="0" cy="4884103"/>
            </a:xfrm>
            <a:custGeom>
              <a:avLst/>
              <a:gdLst/>
              <a:ahLst/>
              <a:cxnLst/>
              <a:rect l="0" t="0" r="0" b="0"/>
              <a:pathLst>
                <a:path h="4884103">
                  <a:moveTo>
                    <a:pt x="0" y="4884103"/>
                  </a:moveTo>
                  <a:lnTo>
                    <a:pt x="0" y="0"/>
                  </a:lnTo>
                </a:path>
              </a:pathLst>
            </a:custGeom>
            <a:noFill/>
            <a:ln w="13589" cap="flat" cmpd="sng" algn="ctr">
              <a:solidFill>
                <a:srgbClr val="EBEBEB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Shape 16">
              <a:extLst>
                <a:ext uri="{FF2B5EF4-FFF2-40B4-BE49-F238E27FC236}">
                  <a16:creationId xmlns:a16="http://schemas.microsoft.com/office/drawing/2014/main" id="{2A1C2337-E9AC-46CB-90DA-CC8DB404590B}"/>
                </a:ext>
              </a:extLst>
            </p:cNvPr>
            <p:cNvSpPr/>
            <p:nvPr/>
          </p:nvSpPr>
          <p:spPr>
            <a:xfrm>
              <a:off x="1579804" y="0"/>
              <a:ext cx="0" cy="4884103"/>
            </a:xfrm>
            <a:custGeom>
              <a:avLst/>
              <a:gdLst/>
              <a:ahLst/>
              <a:cxnLst/>
              <a:rect l="0" t="0" r="0" b="0"/>
              <a:pathLst>
                <a:path h="4884103">
                  <a:moveTo>
                    <a:pt x="0" y="4884103"/>
                  </a:moveTo>
                  <a:lnTo>
                    <a:pt x="0" y="0"/>
                  </a:lnTo>
                </a:path>
              </a:pathLst>
            </a:custGeom>
            <a:noFill/>
            <a:ln w="13589" cap="flat" cmpd="sng" algn="ctr">
              <a:solidFill>
                <a:srgbClr val="EBEBEB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Shape 17">
              <a:extLst>
                <a:ext uri="{FF2B5EF4-FFF2-40B4-BE49-F238E27FC236}">
                  <a16:creationId xmlns:a16="http://schemas.microsoft.com/office/drawing/2014/main" id="{240CF6C8-791B-4381-94FF-9EBF446FAF83}"/>
                </a:ext>
              </a:extLst>
            </p:cNvPr>
            <p:cNvSpPr/>
            <p:nvPr/>
          </p:nvSpPr>
          <p:spPr>
            <a:xfrm>
              <a:off x="1900987" y="0"/>
              <a:ext cx="0" cy="4884103"/>
            </a:xfrm>
            <a:custGeom>
              <a:avLst/>
              <a:gdLst/>
              <a:ahLst/>
              <a:cxnLst/>
              <a:rect l="0" t="0" r="0" b="0"/>
              <a:pathLst>
                <a:path h="4884103">
                  <a:moveTo>
                    <a:pt x="0" y="4884103"/>
                  </a:moveTo>
                  <a:lnTo>
                    <a:pt x="0" y="0"/>
                  </a:lnTo>
                </a:path>
              </a:pathLst>
            </a:custGeom>
            <a:noFill/>
            <a:ln w="13589" cap="flat" cmpd="sng" algn="ctr">
              <a:solidFill>
                <a:srgbClr val="EBEBEB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Shape 18">
              <a:extLst>
                <a:ext uri="{FF2B5EF4-FFF2-40B4-BE49-F238E27FC236}">
                  <a16:creationId xmlns:a16="http://schemas.microsoft.com/office/drawing/2014/main" id="{57602C36-52E0-4114-B925-812DAF3922E5}"/>
                </a:ext>
              </a:extLst>
            </p:cNvPr>
            <p:cNvSpPr/>
            <p:nvPr/>
          </p:nvSpPr>
          <p:spPr>
            <a:xfrm>
              <a:off x="2222170" y="0"/>
              <a:ext cx="0" cy="4884103"/>
            </a:xfrm>
            <a:custGeom>
              <a:avLst/>
              <a:gdLst/>
              <a:ahLst/>
              <a:cxnLst/>
              <a:rect l="0" t="0" r="0" b="0"/>
              <a:pathLst>
                <a:path h="4884103">
                  <a:moveTo>
                    <a:pt x="0" y="4884103"/>
                  </a:moveTo>
                  <a:lnTo>
                    <a:pt x="0" y="0"/>
                  </a:lnTo>
                </a:path>
              </a:pathLst>
            </a:custGeom>
            <a:noFill/>
            <a:ln w="13589" cap="flat" cmpd="sng" algn="ctr">
              <a:solidFill>
                <a:srgbClr val="EBEBEB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Shape 19">
              <a:extLst>
                <a:ext uri="{FF2B5EF4-FFF2-40B4-BE49-F238E27FC236}">
                  <a16:creationId xmlns:a16="http://schemas.microsoft.com/office/drawing/2014/main" id="{0F15AC62-1B82-4252-BEB8-F5A03C96F336}"/>
                </a:ext>
              </a:extLst>
            </p:cNvPr>
            <p:cNvSpPr/>
            <p:nvPr/>
          </p:nvSpPr>
          <p:spPr>
            <a:xfrm>
              <a:off x="2543353" y="0"/>
              <a:ext cx="0" cy="4884103"/>
            </a:xfrm>
            <a:custGeom>
              <a:avLst/>
              <a:gdLst/>
              <a:ahLst/>
              <a:cxnLst/>
              <a:rect l="0" t="0" r="0" b="0"/>
              <a:pathLst>
                <a:path h="4884103">
                  <a:moveTo>
                    <a:pt x="0" y="4884103"/>
                  </a:moveTo>
                  <a:lnTo>
                    <a:pt x="0" y="0"/>
                  </a:lnTo>
                </a:path>
              </a:pathLst>
            </a:custGeom>
            <a:noFill/>
            <a:ln w="13589" cap="flat" cmpd="sng" algn="ctr">
              <a:solidFill>
                <a:srgbClr val="EBEBEB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Shape 20">
              <a:extLst>
                <a:ext uri="{FF2B5EF4-FFF2-40B4-BE49-F238E27FC236}">
                  <a16:creationId xmlns:a16="http://schemas.microsoft.com/office/drawing/2014/main" id="{591A72C4-F51B-4ED0-9AEC-25D5C32759D4}"/>
                </a:ext>
              </a:extLst>
            </p:cNvPr>
            <p:cNvSpPr/>
            <p:nvPr/>
          </p:nvSpPr>
          <p:spPr>
            <a:xfrm>
              <a:off x="2864409" y="0"/>
              <a:ext cx="0" cy="4884103"/>
            </a:xfrm>
            <a:custGeom>
              <a:avLst/>
              <a:gdLst/>
              <a:ahLst/>
              <a:cxnLst/>
              <a:rect l="0" t="0" r="0" b="0"/>
              <a:pathLst>
                <a:path h="4884103">
                  <a:moveTo>
                    <a:pt x="0" y="4884103"/>
                  </a:moveTo>
                  <a:lnTo>
                    <a:pt x="0" y="0"/>
                  </a:lnTo>
                </a:path>
              </a:pathLst>
            </a:custGeom>
            <a:noFill/>
            <a:ln w="13589" cap="flat" cmpd="sng" algn="ctr">
              <a:solidFill>
                <a:srgbClr val="EBEBEB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Shape 21">
              <a:extLst>
                <a:ext uri="{FF2B5EF4-FFF2-40B4-BE49-F238E27FC236}">
                  <a16:creationId xmlns:a16="http://schemas.microsoft.com/office/drawing/2014/main" id="{580CF08D-803E-42FC-A1B3-CEFF4AD45C42}"/>
                </a:ext>
              </a:extLst>
            </p:cNvPr>
            <p:cNvSpPr/>
            <p:nvPr/>
          </p:nvSpPr>
          <p:spPr>
            <a:xfrm>
              <a:off x="3185592" y="0"/>
              <a:ext cx="0" cy="4884103"/>
            </a:xfrm>
            <a:custGeom>
              <a:avLst/>
              <a:gdLst/>
              <a:ahLst/>
              <a:cxnLst/>
              <a:rect l="0" t="0" r="0" b="0"/>
              <a:pathLst>
                <a:path h="4884103">
                  <a:moveTo>
                    <a:pt x="0" y="4884103"/>
                  </a:moveTo>
                  <a:lnTo>
                    <a:pt x="0" y="0"/>
                  </a:lnTo>
                </a:path>
              </a:pathLst>
            </a:custGeom>
            <a:noFill/>
            <a:ln w="13589" cap="flat" cmpd="sng" algn="ctr">
              <a:solidFill>
                <a:srgbClr val="EBEBEB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Shape 22">
              <a:extLst>
                <a:ext uri="{FF2B5EF4-FFF2-40B4-BE49-F238E27FC236}">
                  <a16:creationId xmlns:a16="http://schemas.microsoft.com/office/drawing/2014/main" id="{329D5680-4CE9-4737-9943-B559958C9D16}"/>
                </a:ext>
              </a:extLst>
            </p:cNvPr>
            <p:cNvSpPr/>
            <p:nvPr/>
          </p:nvSpPr>
          <p:spPr>
            <a:xfrm>
              <a:off x="3506775" y="0"/>
              <a:ext cx="0" cy="4884103"/>
            </a:xfrm>
            <a:custGeom>
              <a:avLst/>
              <a:gdLst/>
              <a:ahLst/>
              <a:cxnLst/>
              <a:rect l="0" t="0" r="0" b="0"/>
              <a:pathLst>
                <a:path h="4884103">
                  <a:moveTo>
                    <a:pt x="0" y="4884103"/>
                  </a:moveTo>
                  <a:lnTo>
                    <a:pt x="0" y="0"/>
                  </a:lnTo>
                </a:path>
              </a:pathLst>
            </a:custGeom>
            <a:noFill/>
            <a:ln w="13589" cap="flat" cmpd="sng" algn="ctr">
              <a:solidFill>
                <a:srgbClr val="EBEBEB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Shape 23">
              <a:extLst>
                <a:ext uri="{FF2B5EF4-FFF2-40B4-BE49-F238E27FC236}">
                  <a16:creationId xmlns:a16="http://schemas.microsoft.com/office/drawing/2014/main" id="{73976DB8-4D10-45C7-AF2F-E08896DD34F5}"/>
                </a:ext>
              </a:extLst>
            </p:cNvPr>
            <p:cNvSpPr/>
            <p:nvPr/>
          </p:nvSpPr>
          <p:spPr>
            <a:xfrm>
              <a:off x="3827958" y="0"/>
              <a:ext cx="0" cy="4884103"/>
            </a:xfrm>
            <a:custGeom>
              <a:avLst/>
              <a:gdLst/>
              <a:ahLst/>
              <a:cxnLst/>
              <a:rect l="0" t="0" r="0" b="0"/>
              <a:pathLst>
                <a:path h="4884103">
                  <a:moveTo>
                    <a:pt x="0" y="4884103"/>
                  </a:moveTo>
                  <a:lnTo>
                    <a:pt x="0" y="0"/>
                  </a:lnTo>
                </a:path>
              </a:pathLst>
            </a:custGeom>
            <a:noFill/>
            <a:ln w="13589" cap="flat" cmpd="sng" algn="ctr">
              <a:solidFill>
                <a:srgbClr val="EBEBEB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Shape 24">
              <a:extLst>
                <a:ext uri="{FF2B5EF4-FFF2-40B4-BE49-F238E27FC236}">
                  <a16:creationId xmlns:a16="http://schemas.microsoft.com/office/drawing/2014/main" id="{9367A597-5B8C-4F69-8E5C-B5ACE1801A86}"/>
                </a:ext>
              </a:extLst>
            </p:cNvPr>
            <p:cNvSpPr/>
            <p:nvPr/>
          </p:nvSpPr>
          <p:spPr>
            <a:xfrm>
              <a:off x="4149141" y="0"/>
              <a:ext cx="0" cy="4884103"/>
            </a:xfrm>
            <a:custGeom>
              <a:avLst/>
              <a:gdLst/>
              <a:ahLst/>
              <a:cxnLst/>
              <a:rect l="0" t="0" r="0" b="0"/>
              <a:pathLst>
                <a:path h="4884103">
                  <a:moveTo>
                    <a:pt x="0" y="4884103"/>
                  </a:moveTo>
                  <a:lnTo>
                    <a:pt x="0" y="0"/>
                  </a:lnTo>
                </a:path>
              </a:pathLst>
            </a:custGeom>
            <a:noFill/>
            <a:ln w="13589" cap="flat" cmpd="sng" algn="ctr">
              <a:solidFill>
                <a:srgbClr val="EBEBEB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Shape 25">
              <a:extLst>
                <a:ext uri="{FF2B5EF4-FFF2-40B4-BE49-F238E27FC236}">
                  <a16:creationId xmlns:a16="http://schemas.microsoft.com/office/drawing/2014/main" id="{914C089D-BEBD-4A81-B43C-99A723CE786D}"/>
                </a:ext>
              </a:extLst>
            </p:cNvPr>
            <p:cNvSpPr/>
            <p:nvPr/>
          </p:nvSpPr>
          <p:spPr>
            <a:xfrm>
              <a:off x="4470324" y="0"/>
              <a:ext cx="0" cy="4884103"/>
            </a:xfrm>
            <a:custGeom>
              <a:avLst/>
              <a:gdLst/>
              <a:ahLst/>
              <a:cxnLst/>
              <a:rect l="0" t="0" r="0" b="0"/>
              <a:pathLst>
                <a:path h="4884103">
                  <a:moveTo>
                    <a:pt x="0" y="4884103"/>
                  </a:moveTo>
                  <a:lnTo>
                    <a:pt x="0" y="0"/>
                  </a:lnTo>
                </a:path>
              </a:pathLst>
            </a:custGeom>
            <a:noFill/>
            <a:ln w="13589" cap="flat" cmpd="sng" algn="ctr">
              <a:solidFill>
                <a:srgbClr val="EBEBEB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Shape 1201">
              <a:extLst>
                <a:ext uri="{FF2B5EF4-FFF2-40B4-BE49-F238E27FC236}">
                  <a16:creationId xmlns:a16="http://schemas.microsoft.com/office/drawing/2014/main" id="{305A23D3-EAC5-4827-9ADA-DF242C4CB1FC}"/>
                </a:ext>
              </a:extLst>
            </p:cNvPr>
            <p:cNvSpPr/>
            <p:nvPr/>
          </p:nvSpPr>
          <p:spPr>
            <a:xfrm>
              <a:off x="471729" y="362522"/>
              <a:ext cx="289052" cy="4299585"/>
            </a:xfrm>
            <a:custGeom>
              <a:avLst/>
              <a:gdLst/>
              <a:ahLst/>
              <a:cxnLst/>
              <a:rect l="0" t="0" r="0" b="0"/>
              <a:pathLst>
                <a:path w="289052" h="4299585">
                  <a:moveTo>
                    <a:pt x="0" y="0"/>
                  </a:moveTo>
                  <a:lnTo>
                    <a:pt x="289052" y="0"/>
                  </a:lnTo>
                  <a:lnTo>
                    <a:pt x="289052" y="4299585"/>
                  </a:lnTo>
                  <a:lnTo>
                    <a:pt x="0" y="4299585"/>
                  </a:lnTo>
                  <a:lnTo>
                    <a:pt x="0" y="0"/>
                  </a:ln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 cap="flat">
              <a:noFill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Shape 1202">
              <a:extLst>
                <a:ext uri="{FF2B5EF4-FFF2-40B4-BE49-F238E27FC236}">
                  <a16:creationId xmlns:a16="http://schemas.microsoft.com/office/drawing/2014/main" id="{4DB3BF76-6389-4112-BF60-7CB26BEC0919}"/>
                </a:ext>
              </a:extLst>
            </p:cNvPr>
            <p:cNvSpPr/>
            <p:nvPr/>
          </p:nvSpPr>
          <p:spPr>
            <a:xfrm>
              <a:off x="792912" y="1739456"/>
              <a:ext cx="289052" cy="2922651"/>
            </a:xfrm>
            <a:custGeom>
              <a:avLst/>
              <a:gdLst/>
              <a:ahLst/>
              <a:cxnLst/>
              <a:rect l="0" t="0" r="0" b="0"/>
              <a:pathLst>
                <a:path w="289052" h="2922651">
                  <a:moveTo>
                    <a:pt x="0" y="0"/>
                  </a:moveTo>
                  <a:lnTo>
                    <a:pt x="289052" y="0"/>
                  </a:lnTo>
                  <a:lnTo>
                    <a:pt x="289052" y="2922651"/>
                  </a:lnTo>
                  <a:lnTo>
                    <a:pt x="0" y="2922651"/>
                  </a:lnTo>
                  <a:lnTo>
                    <a:pt x="0" y="0"/>
                  </a:ln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 cap="flat">
              <a:noFill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Shape 1203">
              <a:extLst>
                <a:ext uri="{FF2B5EF4-FFF2-40B4-BE49-F238E27FC236}">
                  <a16:creationId xmlns:a16="http://schemas.microsoft.com/office/drawing/2014/main" id="{49AF233D-F511-4A05-B2A0-78CE6333A9F5}"/>
                </a:ext>
              </a:extLst>
            </p:cNvPr>
            <p:cNvSpPr/>
            <p:nvPr/>
          </p:nvSpPr>
          <p:spPr>
            <a:xfrm>
              <a:off x="1114095" y="390589"/>
              <a:ext cx="289052" cy="4271519"/>
            </a:xfrm>
            <a:custGeom>
              <a:avLst/>
              <a:gdLst/>
              <a:ahLst/>
              <a:cxnLst/>
              <a:rect l="0" t="0" r="0" b="0"/>
              <a:pathLst>
                <a:path w="289052" h="4271519">
                  <a:moveTo>
                    <a:pt x="0" y="0"/>
                  </a:moveTo>
                  <a:lnTo>
                    <a:pt x="289052" y="0"/>
                  </a:lnTo>
                  <a:lnTo>
                    <a:pt x="289052" y="4271519"/>
                  </a:lnTo>
                  <a:lnTo>
                    <a:pt x="0" y="4271519"/>
                  </a:lnTo>
                  <a:lnTo>
                    <a:pt x="0" y="0"/>
                  </a:ln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 cap="flat">
              <a:noFill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Shape 1204">
              <a:extLst>
                <a:ext uri="{FF2B5EF4-FFF2-40B4-BE49-F238E27FC236}">
                  <a16:creationId xmlns:a16="http://schemas.microsoft.com/office/drawing/2014/main" id="{D2E552D0-21ED-4529-AF2A-F40C76B18D1C}"/>
                </a:ext>
              </a:extLst>
            </p:cNvPr>
            <p:cNvSpPr/>
            <p:nvPr/>
          </p:nvSpPr>
          <p:spPr>
            <a:xfrm>
              <a:off x="1435278" y="1711389"/>
              <a:ext cx="289052" cy="2950718"/>
            </a:xfrm>
            <a:custGeom>
              <a:avLst/>
              <a:gdLst/>
              <a:ahLst/>
              <a:cxnLst/>
              <a:rect l="0" t="0" r="0" b="0"/>
              <a:pathLst>
                <a:path w="289052" h="2950718">
                  <a:moveTo>
                    <a:pt x="0" y="0"/>
                  </a:moveTo>
                  <a:lnTo>
                    <a:pt x="289052" y="0"/>
                  </a:lnTo>
                  <a:lnTo>
                    <a:pt x="289052" y="2950718"/>
                  </a:lnTo>
                  <a:lnTo>
                    <a:pt x="0" y="2950718"/>
                  </a:lnTo>
                  <a:lnTo>
                    <a:pt x="0" y="0"/>
                  </a:ln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 cap="flat">
              <a:noFill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Shape 1205">
              <a:extLst>
                <a:ext uri="{FF2B5EF4-FFF2-40B4-BE49-F238E27FC236}">
                  <a16:creationId xmlns:a16="http://schemas.microsoft.com/office/drawing/2014/main" id="{3EA44536-37BF-4BA5-A973-64805DA8420A}"/>
                </a:ext>
              </a:extLst>
            </p:cNvPr>
            <p:cNvSpPr/>
            <p:nvPr/>
          </p:nvSpPr>
          <p:spPr>
            <a:xfrm>
              <a:off x="1756461" y="727900"/>
              <a:ext cx="289052" cy="3934206"/>
            </a:xfrm>
            <a:custGeom>
              <a:avLst/>
              <a:gdLst/>
              <a:ahLst/>
              <a:cxnLst/>
              <a:rect l="0" t="0" r="0" b="0"/>
              <a:pathLst>
                <a:path w="289052" h="3934206">
                  <a:moveTo>
                    <a:pt x="0" y="0"/>
                  </a:moveTo>
                  <a:lnTo>
                    <a:pt x="289052" y="0"/>
                  </a:lnTo>
                  <a:lnTo>
                    <a:pt x="289052" y="3934206"/>
                  </a:lnTo>
                  <a:lnTo>
                    <a:pt x="0" y="3934206"/>
                  </a:lnTo>
                  <a:lnTo>
                    <a:pt x="0" y="0"/>
                  </a:ln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 cap="flat">
              <a:noFill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Shape 1206">
              <a:extLst>
                <a:ext uri="{FF2B5EF4-FFF2-40B4-BE49-F238E27FC236}">
                  <a16:creationId xmlns:a16="http://schemas.microsoft.com/office/drawing/2014/main" id="{44661A94-F0F5-4C0F-83E6-433170D0ED39}"/>
                </a:ext>
              </a:extLst>
            </p:cNvPr>
            <p:cNvSpPr/>
            <p:nvPr/>
          </p:nvSpPr>
          <p:spPr>
            <a:xfrm>
              <a:off x="2077644" y="868362"/>
              <a:ext cx="289052" cy="3793745"/>
            </a:xfrm>
            <a:custGeom>
              <a:avLst/>
              <a:gdLst/>
              <a:ahLst/>
              <a:cxnLst/>
              <a:rect l="0" t="0" r="0" b="0"/>
              <a:pathLst>
                <a:path w="289052" h="3793745">
                  <a:moveTo>
                    <a:pt x="0" y="0"/>
                  </a:moveTo>
                  <a:lnTo>
                    <a:pt x="289052" y="0"/>
                  </a:lnTo>
                  <a:lnTo>
                    <a:pt x="289052" y="3793745"/>
                  </a:lnTo>
                  <a:lnTo>
                    <a:pt x="0" y="3793745"/>
                  </a:lnTo>
                  <a:lnTo>
                    <a:pt x="0" y="0"/>
                  </a:ln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 cap="flat">
              <a:noFill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Shape 1207">
              <a:extLst>
                <a:ext uri="{FF2B5EF4-FFF2-40B4-BE49-F238E27FC236}">
                  <a16:creationId xmlns:a16="http://schemas.microsoft.com/office/drawing/2014/main" id="{DFE2D286-82AF-495E-952C-493468E54BF7}"/>
                </a:ext>
              </a:extLst>
            </p:cNvPr>
            <p:cNvSpPr/>
            <p:nvPr/>
          </p:nvSpPr>
          <p:spPr>
            <a:xfrm>
              <a:off x="2398827" y="1570927"/>
              <a:ext cx="289052" cy="3091180"/>
            </a:xfrm>
            <a:custGeom>
              <a:avLst/>
              <a:gdLst/>
              <a:ahLst/>
              <a:cxnLst/>
              <a:rect l="0" t="0" r="0" b="0"/>
              <a:pathLst>
                <a:path w="289052" h="3091180">
                  <a:moveTo>
                    <a:pt x="0" y="0"/>
                  </a:moveTo>
                  <a:lnTo>
                    <a:pt x="289052" y="0"/>
                  </a:lnTo>
                  <a:lnTo>
                    <a:pt x="289052" y="3091180"/>
                  </a:lnTo>
                  <a:lnTo>
                    <a:pt x="0" y="3091180"/>
                  </a:lnTo>
                  <a:lnTo>
                    <a:pt x="0" y="0"/>
                  </a:ln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 cap="flat">
              <a:noFill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Shape 1208">
              <a:extLst>
                <a:ext uri="{FF2B5EF4-FFF2-40B4-BE49-F238E27FC236}">
                  <a16:creationId xmlns:a16="http://schemas.microsoft.com/office/drawing/2014/main" id="{792D7432-759A-4C74-8354-0D1298154A7E}"/>
                </a:ext>
              </a:extLst>
            </p:cNvPr>
            <p:cNvSpPr/>
            <p:nvPr/>
          </p:nvSpPr>
          <p:spPr>
            <a:xfrm>
              <a:off x="2719883" y="306260"/>
              <a:ext cx="289052" cy="4355847"/>
            </a:xfrm>
            <a:custGeom>
              <a:avLst/>
              <a:gdLst/>
              <a:ahLst/>
              <a:cxnLst/>
              <a:rect l="0" t="0" r="0" b="0"/>
              <a:pathLst>
                <a:path w="289052" h="4355847">
                  <a:moveTo>
                    <a:pt x="0" y="0"/>
                  </a:moveTo>
                  <a:lnTo>
                    <a:pt x="289052" y="0"/>
                  </a:lnTo>
                  <a:lnTo>
                    <a:pt x="289052" y="4355847"/>
                  </a:lnTo>
                  <a:lnTo>
                    <a:pt x="0" y="4355847"/>
                  </a:lnTo>
                  <a:lnTo>
                    <a:pt x="0" y="0"/>
                  </a:ln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 cap="flat">
              <a:noFill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Shape 1209">
              <a:extLst>
                <a:ext uri="{FF2B5EF4-FFF2-40B4-BE49-F238E27FC236}">
                  <a16:creationId xmlns:a16="http://schemas.microsoft.com/office/drawing/2014/main" id="{D0EB61CC-0722-41F3-B3BB-FE8E8F46BE91}"/>
                </a:ext>
              </a:extLst>
            </p:cNvPr>
            <p:cNvSpPr/>
            <p:nvPr/>
          </p:nvSpPr>
          <p:spPr>
            <a:xfrm>
              <a:off x="3041066" y="2976055"/>
              <a:ext cx="289052" cy="1686052"/>
            </a:xfrm>
            <a:custGeom>
              <a:avLst/>
              <a:gdLst/>
              <a:ahLst/>
              <a:cxnLst/>
              <a:rect l="0" t="0" r="0" b="0"/>
              <a:pathLst>
                <a:path w="289052" h="1686052">
                  <a:moveTo>
                    <a:pt x="0" y="0"/>
                  </a:moveTo>
                  <a:lnTo>
                    <a:pt x="289052" y="0"/>
                  </a:lnTo>
                  <a:lnTo>
                    <a:pt x="289052" y="1686052"/>
                  </a:lnTo>
                  <a:lnTo>
                    <a:pt x="0" y="1686052"/>
                  </a:lnTo>
                  <a:lnTo>
                    <a:pt x="0" y="0"/>
                  </a:ln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 cap="flat">
              <a:noFill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Shape 1210">
              <a:extLst>
                <a:ext uri="{FF2B5EF4-FFF2-40B4-BE49-F238E27FC236}">
                  <a16:creationId xmlns:a16="http://schemas.microsoft.com/office/drawing/2014/main" id="{3EBB2247-24CC-4AAA-9B9A-23EA15368527}"/>
                </a:ext>
              </a:extLst>
            </p:cNvPr>
            <p:cNvSpPr/>
            <p:nvPr/>
          </p:nvSpPr>
          <p:spPr>
            <a:xfrm>
              <a:off x="3362249" y="362522"/>
              <a:ext cx="289052" cy="4299585"/>
            </a:xfrm>
            <a:custGeom>
              <a:avLst/>
              <a:gdLst/>
              <a:ahLst/>
              <a:cxnLst/>
              <a:rect l="0" t="0" r="0" b="0"/>
              <a:pathLst>
                <a:path w="289052" h="4299585">
                  <a:moveTo>
                    <a:pt x="0" y="0"/>
                  </a:moveTo>
                  <a:lnTo>
                    <a:pt x="289052" y="0"/>
                  </a:lnTo>
                  <a:lnTo>
                    <a:pt x="289052" y="4299585"/>
                  </a:lnTo>
                  <a:lnTo>
                    <a:pt x="0" y="4299585"/>
                  </a:lnTo>
                  <a:lnTo>
                    <a:pt x="0" y="0"/>
                  </a:ln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 cap="flat">
              <a:noFill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Shape 1211">
              <a:extLst>
                <a:ext uri="{FF2B5EF4-FFF2-40B4-BE49-F238E27FC236}">
                  <a16:creationId xmlns:a16="http://schemas.microsoft.com/office/drawing/2014/main" id="{5E68D7DB-9EFA-420B-ABB9-3A1F938BA58C}"/>
                </a:ext>
              </a:extLst>
            </p:cNvPr>
            <p:cNvSpPr/>
            <p:nvPr/>
          </p:nvSpPr>
          <p:spPr>
            <a:xfrm>
              <a:off x="3683432" y="812102"/>
              <a:ext cx="289052" cy="3850005"/>
            </a:xfrm>
            <a:custGeom>
              <a:avLst/>
              <a:gdLst/>
              <a:ahLst/>
              <a:cxnLst/>
              <a:rect l="0" t="0" r="0" b="0"/>
              <a:pathLst>
                <a:path w="289052" h="3850005">
                  <a:moveTo>
                    <a:pt x="0" y="0"/>
                  </a:moveTo>
                  <a:lnTo>
                    <a:pt x="289052" y="0"/>
                  </a:lnTo>
                  <a:lnTo>
                    <a:pt x="289052" y="3850005"/>
                  </a:lnTo>
                  <a:lnTo>
                    <a:pt x="0" y="3850005"/>
                  </a:lnTo>
                  <a:lnTo>
                    <a:pt x="0" y="0"/>
                  </a:ln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 cap="flat">
              <a:noFill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Shape 1212">
              <a:extLst>
                <a:ext uri="{FF2B5EF4-FFF2-40B4-BE49-F238E27FC236}">
                  <a16:creationId xmlns:a16="http://schemas.microsoft.com/office/drawing/2014/main" id="{75047722-048C-4AD5-8DEB-32E1F37F3BCA}"/>
                </a:ext>
              </a:extLst>
            </p:cNvPr>
            <p:cNvSpPr/>
            <p:nvPr/>
          </p:nvSpPr>
          <p:spPr>
            <a:xfrm>
              <a:off x="4004615" y="1851978"/>
              <a:ext cx="289052" cy="2810129"/>
            </a:xfrm>
            <a:custGeom>
              <a:avLst/>
              <a:gdLst/>
              <a:ahLst/>
              <a:cxnLst/>
              <a:rect l="0" t="0" r="0" b="0"/>
              <a:pathLst>
                <a:path w="289052" h="2810129">
                  <a:moveTo>
                    <a:pt x="0" y="0"/>
                  </a:moveTo>
                  <a:lnTo>
                    <a:pt x="289052" y="0"/>
                  </a:lnTo>
                  <a:lnTo>
                    <a:pt x="289052" y="2810129"/>
                  </a:lnTo>
                  <a:lnTo>
                    <a:pt x="0" y="2810129"/>
                  </a:lnTo>
                  <a:lnTo>
                    <a:pt x="0" y="0"/>
                  </a:ln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 cap="flat">
              <a:noFill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Shape 1213">
              <a:extLst>
                <a:ext uri="{FF2B5EF4-FFF2-40B4-BE49-F238E27FC236}">
                  <a16:creationId xmlns:a16="http://schemas.microsoft.com/office/drawing/2014/main" id="{3DA5EC41-708E-4F9C-99D9-6C44946D1694}"/>
                </a:ext>
              </a:extLst>
            </p:cNvPr>
            <p:cNvSpPr/>
            <p:nvPr/>
          </p:nvSpPr>
          <p:spPr>
            <a:xfrm>
              <a:off x="4325798" y="222060"/>
              <a:ext cx="289052" cy="4440047"/>
            </a:xfrm>
            <a:custGeom>
              <a:avLst/>
              <a:gdLst/>
              <a:ahLst/>
              <a:cxnLst/>
              <a:rect l="0" t="0" r="0" b="0"/>
              <a:pathLst>
                <a:path w="289052" h="4440047">
                  <a:moveTo>
                    <a:pt x="0" y="0"/>
                  </a:moveTo>
                  <a:lnTo>
                    <a:pt x="289052" y="0"/>
                  </a:lnTo>
                  <a:lnTo>
                    <a:pt x="289052" y="4440047"/>
                  </a:lnTo>
                  <a:lnTo>
                    <a:pt x="0" y="4440047"/>
                  </a:lnTo>
                  <a:lnTo>
                    <a:pt x="0" y="0"/>
                  </a:ln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 cap="flat">
              <a:noFill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0D02B52-DF5D-4D19-8C15-F474F702D0E4}"/>
                </a:ext>
              </a:extLst>
            </p:cNvPr>
            <p:cNvSpPr/>
            <p:nvPr/>
          </p:nvSpPr>
          <p:spPr>
            <a:xfrm>
              <a:off x="290373" y="4616514"/>
              <a:ext cx="93914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000" b="0" i="0" u="none" strike="noStrike" kern="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</a:rPr>
                <a:t>0</a:t>
              </a:r>
              <a:endParaRPr kumimoji="0" lang="en-CA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EFDA277-6019-45FB-86CE-D05B7CA3D7DD}"/>
                </a:ext>
              </a:extLst>
            </p:cNvPr>
            <p:cNvSpPr/>
            <p:nvPr/>
          </p:nvSpPr>
          <p:spPr>
            <a:xfrm>
              <a:off x="290373" y="3211386"/>
              <a:ext cx="93914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000" b="0" i="0" u="none" strike="noStrike" kern="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</a:rPr>
                <a:t>5</a:t>
              </a:r>
              <a:endParaRPr kumimoji="0" lang="en-CA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7405A5A-3F9F-4368-98DC-1563DAA9A10B}"/>
                </a:ext>
              </a:extLst>
            </p:cNvPr>
            <p:cNvSpPr/>
            <p:nvPr/>
          </p:nvSpPr>
          <p:spPr>
            <a:xfrm>
              <a:off x="219761" y="1806258"/>
              <a:ext cx="187828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000" b="0" i="0" u="none" strike="noStrike" kern="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</a:rPr>
                <a:t>10</a:t>
              </a:r>
              <a:endParaRPr kumimoji="0" lang="en-CA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254936F-8EE8-4273-A2F2-FD44B48B7089}"/>
                </a:ext>
              </a:extLst>
            </p:cNvPr>
            <p:cNvSpPr/>
            <p:nvPr/>
          </p:nvSpPr>
          <p:spPr>
            <a:xfrm>
              <a:off x="219761" y="401257"/>
              <a:ext cx="187828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000" b="0" i="0" u="none" strike="noStrike" kern="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</a:rPr>
                <a:t>15</a:t>
              </a:r>
              <a:endParaRPr kumimoji="0" lang="en-CA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D903C20-F14D-41AB-9F63-BD57C0A19C7F}"/>
                </a:ext>
              </a:extLst>
            </p:cNvPr>
            <p:cNvSpPr/>
            <p:nvPr/>
          </p:nvSpPr>
          <p:spPr>
            <a:xfrm rot="-5399999">
              <a:off x="228788" y="5080169"/>
              <a:ext cx="839990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000" b="0" i="0" u="none" strike="noStrike" kern="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</a:rPr>
                <a:t>Boyle 2006</a:t>
              </a:r>
              <a:endParaRPr kumimoji="0" lang="en-CA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CAAB1C3-8AA6-4047-80A2-260807E58A31}"/>
                </a:ext>
              </a:extLst>
            </p:cNvPr>
            <p:cNvSpPr/>
            <p:nvPr/>
          </p:nvSpPr>
          <p:spPr>
            <a:xfrm rot="-5399999">
              <a:off x="509855" y="5100378"/>
              <a:ext cx="920222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000" b="0" i="0" u="none" strike="noStrike" kern="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</a:rPr>
                <a:t>Cogen 2011</a:t>
              </a:r>
              <a:endParaRPr kumimoji="0" lang="en-CA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32FDA34-1B86-4254-8CC5-92CC54BFD754}"/>
                </a:ext>
              </a:extLst>
            </p:cNvPr>
            <p:cNvSpPr/>
            <p:nvPr/>
          </p:nvSpPr>
          <p:spPr>
            <a:xfrm rot="-5399999">
              <a:off x="762038" y="5135138"/>
              <a:ext cx="1058222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000" b="0" i="0" u="none" strike="noStrike" kern="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</a:rPr>
                <a:t>Dhaliwal 2010</a:t>
              </a:r>
              <a:endParaRPr kumimoji="0" lang="en-CA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6DE6063-BAA1-4D91-B40C-D369EF4258A5}"/>
                </a:ext>
              </a:extLst>
            </p:cNvPr>
            <p:cNvSpPr/>
            <p:nvPr/>
          </p:nvSpPr>
          <p:spPr>
            <a:xfrm rot="-5399999">
              <a:off x="1269613" y="5041240"/>
              <a:ext cx="685437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000" b="0" i="0" u="none" strike="noStrike" kern="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</a:rPr>
                <a:t>Gal 2005</a:t>
              </a:r>
              <a:endParaRPr kumimoji="0" lang="en-CA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50CFAEB-D1B6-47C0-96CB-7334737E7CBF}"/>
                </a:ext>
              </a:extLst>
            </p:cNvPr>
            <p:cNvSpPr/>
            <p:nvPr/>
          </p:nvSpPr>
          <p:spPr>
            <a:xfrm rot="-5399999">
              <a:off x="1412343" y="5131139"/>
              <a:ext cx="1042344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000" b="0" i="0" u="none" strike="noStrike" kern="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</a:rPr>
                <a:t>Kabatas 2016</a:t>
              </a:r>
              <a:endParaRPr kumimoji="0" lang="en-CA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AE22F5A-DC7B-4054-BEA2-759B5F18AAC3}"/>
                </a:ext>
              </a:extLst>
            </p:cNvPr>
            <p:cNvSpPr/>
            <p:nvPr/>
          </p:nvSpPr>
          <p:spPr>
            <a:xfrm rot="-5399999">
              <a:off x="1752359" y="5121650"/>
              <a:ext cx="1004677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000" b="0" i="0" u="none" strike="noStrike" kern="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</a:rPr>
                <a:t>Kleberg 2008</a:t>
              </a:r>
              <a:endParaRPr kumimoji="0" lang="en-CA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E187AAE-0CD7-493B-90B8-320C922AA859}"/>
                </a:ext>
              </a:extLst>
            </p:cNvPr>
            <p:cNvSpPr/>
            <p:nvPr/>
          </p:nvSpPr>
          <p:spPr>
            <a:xfrm rot="-5399999">
              <a:off x="2129959" y="5093231"/>
              <a:ext cx="891845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000" b="0" i="0" u="none" strike="noStrike" kern="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</a:rPr>
                <a:t>Marsh 2005</a:t>
              </a:r>
              <a:endParaRPr kumimoji="0" lang="en-CA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1985F4A-903D-437E-A68F-691E80B6A4B0}"/>
                </a:ext>
              </a:extLst>
            </p:cNvPr>
            <p:cNvSpPr/>
            <p:nvPr/>
          </p:nvSpPr>
          <p:spPr>
            <a:xfrm rot="-5399999">
              <a:off x="2394683" y="5121608"/>
              <a:ext cx="1004508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000" b="0" i="0" u="none" strike="noStrike" kern="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</a:rPr>
                <a:t>Nesargi 2015</a:t>
              </a:r>
              <a:endParaRPr kumimoji="0" lang="en-CA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A0D3A90-B67C-4989-A100-ADAAE688F989}"/>
                </a:ext>
              </a:extLst>
            </p:cNvPr>
            <p:cNvSpPr/>
            <p:nvPr/>
          </p:nvSpPr>
          <p:spPr>
            <a:xfrm rot="-5399999">
              <a:off x="2743990" y="5107440"/>
              <a:ext cx="948261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000" b="0" i="0" u="none" strike="noStrike" kern="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</a:rPr>
                <a:t>Olsson 2011</a:t>
              </a:r>
              <a:endParaRPr kumimoji="0" lang="en-CA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7AD2795-F846-4B50-96AB-301C40978CFF}"/>
                </a:ext>
              </a:extLst>
            </p:cNvPr>
            <p:cNvSpPr/>
            <p:nvPr/>
          </p:nvSpPr>
          <p:spPr>
            <a:xfrm rot="-5399999">
              <a:off x="3093380" y="5093231"/>
              <a:ext cx="891845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000" b="0" i="0" u="none" strike="noStrike" kern="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</a:rPr>
                <a:t>Rosali 2015</a:t>
              </a:r>
              <a:endParaRPr kumimoji="0" lang="en-CA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F25F306-59AC-4F96-B1BC-8771602BE045}"/>
                </a:ext>
              </a:extLst>
            </p:cNvPr>
            <p:cNvSpPr/>
            <p:nvPr/>
          </p:nvSpPr>
          <p:spPr>
            <a:xfrm rot="-5399999">
              <a:off x="3484915" y="5057790"/>
              <a:ext cx="751143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000" b="0" i="0" u="none" strike="noStrike" kern="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</a:rPr>
                <a:t>Seifi 2013</a:t>
              </a:r>
              <a:endParaRPr kumimoji="0" lang="en-CA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FE6F193-6EA0-4331-AC8C-A7B1B2B0CAD2}"/>
                </a:ext>
              </a:extLst>
            </p:cNvPr>
            <p:cNvSpPr/>
            <p:nvPr/>
          </p:nvSpPr>
          <p:spPr>
            <a:xfrm rot="-5399999">
              <a:off x="3708382" y="5107015"/>
              <a:ext cx="946572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000" b="0" i="0" u="none" strike="noStrike" kern="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</a:rPr>
                <a:t>Zeraati 2016</a:t>
              </a:r>
              <a:endParaRPr kumimoji="0" lang="en-CA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0734C2D-8C9E-4D23-BC79-B0A5B6806759}"/>
                </a:ext>
              </a:extLst>
            </p:cNvPr>
            <p:cNvSpPr/>
            <p:nvPr/>
          </p:nvSpPr>
          <p:spPr>
            <a:xfrm rot="-5399999">
              <a:off x="4169507" y="5036518"/>
              <a:ext cx="666688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000" b="0" i="0" u="none" strike="noStrike" kern="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</a:rPr>
                <a:t>Xin 0016</a:t>
              </a:r>
              <a:endParaRPr kumimoji="0" lang="en-CA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CF994D3-33B7-40C2-8819-6111C3EE0FB8}"/>
                </a:ext>
              </a:extLst>
            </p:cNvPr>
            <p:cNvSpPr/>
            <p:nvPr/>
          </p:nvSpPr>
          <p:spPr>
            <a:xfrm>
              <a:off x="2226742" y="5811914"/>
              <a:ext cx="842101" cy="20311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3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</a:rPr>
                <a:t>Study ID</a:t>
              </a:r>
              <a:endParaRPr kumimoji="0" lang="en-CA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660E00B-5D75-43F8-8B2D-D9A1A0E3C139}"/>
                </a:ext>
              </a:extLst>
            </p:cNvPr>
            <p:cNvSpPr/>
            <p:nvPr/>
          </p:nvSpPr>
          <p:spPr>
            <a:xfrm rot="-5399999">
              <a:off x="-1045544" y="2055818"/>
              <a:ext cx="2294204" cy="20311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3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</a:rPr>
                <a:t>PIPP (mean or median)</a:t>
              </a:r>
              <a:endParaRPr kumimoji="0" lang="en-CA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6425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8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97" name="Rectangle 8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8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668D681-B1DF-47C5-BC19-43D014CA3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803705"/>
            <a:ext cx="4208656" cy="303485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r"/>
            <a:r>
              <a:rPr lang="en-CA" sz="3600" dirty="0">
                <a:solidFill>
                  <a:srgbClr val="FFFFFF"/>
                </a:solidFill>
              </a:rPr>
              <a:t>PIPP Reactivity Drops Response Rate</a:t>
            </a:r>
            <a:br>
              <a:rPr lang="en-CA" sz="3600" dirty="0">
                <a:solidFill>
                  <a:srgbClr val="FFFFFF"/>
                </a:solidFill>
              </a:rPr>
            </a:br>
            <a:r>
              <a:rPr lang="en-CA" sz="3600" dirty="0">
                <a:solidFill>
                  <a:srgbClr val="FFFFFF"/>
                </a:solidFill>
              </a:rPr>
              <a:t>Colours = Actual Timepoints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542794-E134-48F8-961A-03F5F5DACC59}"/>
              </a:ext>
            </a:extLst>
          </p:cNvPr>
          <p:cNvGrpSpPr/>
          <p:nvPr/>
        </p:nvGrpSpPr>
        <p:grpSpPr>
          <a:xfrm>
            <a:off x="6418054" y="910978"/>
            <a:ext cx="6013490" cy="5530472"/>
            <a:chOff x="0" y="0"/>
            <a:chExt cx="6540688" cy="6015028"/>
          </a:xfrm>
        </p:grpSpPr>
        <p:sp>
          <p:nvSpPr>
            <p:cNvPr id="8" name="Shape 6">
              <a:extLst>
                <a:ext uri="{FF2B5EF4-FFF2-40B4-BE49-F238E27FC236}">
                  <a16:creationId xmlns:a16="http://schemas.microsoft.com/office/drawing/2014/main" id="{B9F4241A-54D7-415B-BC76-2A7E0C1F0EB5}"/>
                </a:ext>
              </a:extLst>
            </p:cNvPr>
            <p:cNvSpPr/>
            <p:nvPr/>
          </p:nvSpPr>
          <p:spPr>
            <a:xfrm>
              <a:off x="423596" y="3959543"/>
              <a:ext cx="4239387" cy="0"/>
            </a:xfrm>
            <a:custGeom>
              <a:avLst/>
              <a:gdLst/>
              <a:ahLst/>
              <a:cxnLst/>
              <a:rect l="0" t="0" r="0" b="0"/>
              <a:pathLst>
                <a:path w="4239387">
                  <a:moveTo>
                    <a:pt x="0" y="0"/>
                  </a:moveTo>
                  <a:lnTo>
                    <a:pt x="4239387" y="0"/>
                  </a:lnTo>
                </a:path>
              </a:pathLst>
            </a:custGeom>
            <a:noFill/>
            <a:ln w="6731" cap="flat" cmpd="sng" algn="ctr">
              <a:solidFill>
                <a:srgbClr val="EBEBEB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Shape 7">
              <a:extLst>
                <a:ext uri="{FF2B5EF4-FFF2-40B4-BE49-F238E27FC236}">
                  <a16:creationId xmlns:a16="http://schemas.microsoft.com/office/drawing/2014/main" id="{B768E70A-EC66-4344-81E1-FC5D91C47A0B}"/>
                </a:ext>
              </a:extLst>
            </p:cNvPr>
            <p:cNvSpPr/>
            <p:nvPr/>
          </p:nvSpPr>
          <p:spPr>
            <a:xfrm>
              <a:off x="423596" y="2554415"/>
              <a:ext cx="4239387" cy="0"/>
            </a:xfrm>
            <a:custGeom>
              <a:avLst/>
              <a:gdLst/>
              <a:ahLst/>
              <a:cxnLst/>
              <a:rect l="0" t="0" r="0" b="0"/>
              <a:pathLst>
                <a:path w="4239387">
                  <a:moveTo>
                    <a:pt x="0" y="0"/>
                  </a:moveTo>
                  <a:lnTo>
                    <a:pt x="4239387" y="0"/>
                  </a:lnTo>
                </a:path>
              </a:pathLst>
            </a:custGeom>
            <a:noFill/>
            <a:ln w="6731" cap="flat" cmpd="sng" algn="ctr">
              <a:solidFill>
                <a:srgbClr val="EBEBEB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Shape 8">
              <a:extLst>
                <a:ext uri="{FF2B5EF4-FFF2-40B4-BE49-F238E27FC236}">
                  <a16:creationId xmlns:a16="http://schemas.microsoft.com/office/drawing/2014/main" id="{98A9E655-EDCA-43D8-9872-2CA72E47557A}"/>
                </a:ext>
              </a:extLst>
            </p:cNvPr>
            <p:cNvSpPr/>
            <p:nvPr/>
          </p:nvSpPr>
          <p:spPr>
            <a:xfrm>
              <a:off x="423596" y="1149287"/>
              <a:ext cx="4239387" cy="0"/>
            </a:xfrm>
            <a:custGeom>
              <a:avLst/>
              <a:gdLst/>
              <a:ahLst/>
              <a:cxnLst/>
              <a:rect l="0" t="0" r="0" b="0"/>
              <a:pathLst>
                <a:path w="4239387">
                  <a:moveTo>
                    <a:pt x="0" y="0"/>
                  </a:moveTo>
                  <a:lnTo>
                    <a:pt x="4239387" y="0"/>
                  </a:lnTo>
                </a:path>
              </a:pathLst>
            </a:custGeom>
            <a:noFill/>
            <a:ln w="6731" cap="flat" cmpd="sng" algn="ctr">
              <a:solidFill>
                <a:srgbClr val="EBEBEB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Shape 9">
              <a:extLst>
                <a:ext uri="{FF2B5EF4-FFF2-40B4-BE49-F238E27FC236}">
                  <a16:creationId xmlns:a16="http://schemas.microsoft.com/office/drawing/2014/main" id="{52E62140-A017-4B47-AFD2-3D9AE9085C1D}"/>
                </a:ext>
              </a:extLst>
            </p:cNvPr>
            <p:cNvSpPr/>
            <p:nvPr/>
          </p:nvSpPr>
          <p:spPr>
            <a:xfrm>
              <a:off x="423596" y="4662107"/>
              <a:ext cx="4239387" cy="0"/>
            </a:xfrm>
            <a:custGeom>
              <a:avLst/>
              <a:gdLst/>
              <a:ahLst/>
              <a:cxnLst/>
              <a:rect l="0" t="0" r="0" b="0"/>
              <a:pathLst>
                <a:path w="4239387">
                  <a:moveTo>
                    <a:pt x="0" y="0"/>
                  </a:moveTo>
                  <a:lnTo>
                    <a:pt x="4239387" y="0"/>
                  </a:lnTo>
                </a:path>
              </a:pathLst>
            </a:custGeom>
            <a:noFill/>
            <a:ln w="13589" cap="flat" cmpd="sng" algn="ctr">
              <a:solidFill>
                <a:srgbClr val="EBEBEB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Shape 10">
              <a:extLst>
                <a:ext uri="{FF2B5EF4-FFF2-40B4-BE49-F238E27FC236}">
                  <a16:creationId xmlns:a16="http://schemas.microsoft.com/office/drawing/2014/main" id="{1B2A141C-CF83-46BC-8158-EEC98A8FDEAB}"/>
                </a:ext>
              </a:extLst>
            </p:cNvPr>
            <p:cNvSpPr/>
            <p:nvPr/>
          </p:nvSpPr>
          <p:spPr>
            <a:xfrm>
              <a:off x="423596" y="3256979"/>
              <a:ext cx="4239387" cy="0"/>
            </a:xfrm>
            <a:custGeom>
              <a:avLst/>
              <a:gdLst/>
              <a:ahLst/>
              <a:cxnLst/>
              <a:rect l="0" t="0" r="0" b="0"/>
              <a:pathLst>
                <a:path w="4239387">
                  <a:moveTo>
                    <a:pt x="0" y="0"/>
                  </a:moveTo>
                  <a:lnTo>
                    <a:pt x="4239387" y="0"/>
                  </a:lnTo>
                </a:path>
              </a:pathLst>
            </a:custGeom>
            <a:noFill/>
            <a:ln w="13589" cap="flat" cmpd="sng" algn="ctr">
              <a:solidFill>
                <a:srgbClr val="EBEBEB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Shape 11">
              <a:extLst>
                <a:ext uri="{FF2B5EF4-FFF2-40B4-BE49-F238E27FC236}">
                  <a16:creationId xmlns:a16="http://schemas.microsoft.com/office/drawing/2014/main" id="{2265A201-9605-4083-A2D8-0D711A17EEC0}"/>
                </a:ext>
              </a:extLst>
            </p:cNvPr>
            <p:cNvSpPr/>
            <p:nvPr/>
          </p:nvSpPr>
          <p:spPr>
            <a:xfrm>
              <a:off x="423596" y="1851851"/>
              <a:ext cx="4239387" cy="0"/>
            </a:xfrm>
            <a:custGeom>
              <a:avLst/>
              <a:gdLst/>
              <a:ahLst/>
              <a:cxnLst/>
              <a:rect l="0" t="0" r="0" b="0"/>
              <a:pathLst>
                <a:path w="4239387">
                  <a:moveTo>
                    <a:pt x="0" y="0"/>
                  </a:moveTo>
                  <a:lnTo>
                    <a:pt x="4239387" y="0"/>
                  </a:lnTo>
                </a:path>
              </a:pathLst>
            </a:custGeom>
            <a:noFill/>
            <a:ln w="13589" cap="flat" cmpd="sng" algn="ctr">
              <a:solidFill>
                <a:srgbClr val="EBEBEB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Shape 12">
              <a:extLst>
                <a:ext uri="{FF2B5EF4-FFF2-40B4-BE49-F238E27FC236}">
                  <a16:creationId xmlns:a16="http://schemas.microsoft.com/office/drawing/2014/main" id="{6447D48D-6A60-47F7-9C46-C9C69BF61B1D}"/>
                </a:ext>
              </a:extLst>
            </p:cNvPr>
            <p:cNvSpPr/>
            <p:nvPr/>
          </p:nvSpPr>
          <p:spPr>
            <a:xfrm>
              <a:off x="423596" y="446850"/>
              <a:ext cx="4239387" cy="0"/>
            </a:xfrm>
            <a:custGeom>
              <a:avLst/>
              <a:gdLst/>
              <a:ahLst/>
              <a:cxnLst/>
              <a:rect l="0" t="0" r="0" b="0"/>
              <a:pathLst>
                <a:path w="4239387">
                  <a:moveTo>
                    <a:pt x="0" y="0"/>
                  </a:moveTo>
                  <a:lnTo>
                    <a:pt x="4239387" y="0"/>
                  </a:lnTo>
                </a:path>
              </a:pathLst>
            </a:custGeom>
            <a:noFill/>
            <a:ln w="13589" cap="flat" cmpd="sng" algn="ctr">
              <a:solidFill>
                <a:srgbClr val="EBEBEB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Shape 13">
              <a:extLst>
                <a:ext uri="{FF2B5EF4-FFF2-40B4-BE49-F238E27FC236}">
                  <a16:creationId xmlns:a16="http://schemas.microsoft.com/office/drawing/2014/main" id="{DFF92C8A-2D8B-4C09-B6F5-FCB9EF897F52}"/>
                </a:ext>
              </a:extLst>
            </p:cNvPr>
            <p:cNvSpPr/>
            <p:nvPr/>
          </p:nvSpPr>
          <p:spPr>
            <a:xfrm>
              <a:off x="616255" y="0"/>
              <a:ext cx="0" cy="4884103"/>
            </a:xfrm>
            <a:custGeom>
              <a:avLst/>
              <a:gdLst/>
              <a:ahLst/>
              <a:cxnLst/>
              <a:rect l="0" t="0" r="0" b="0"/>
              <a:pathLst>
                <a:path h="4884103">
                  <a:moveTo>
                    <a:pt x="0" y="4884103"/>
                  </a:moveTo>
                  <a:lnTo>
                    <a:pt x="0" y="0"/>
                  </a:lnTo>
                </a:path>
              </a:pathLst>
            </a:custGeom>
            <a:noFill/>
            <a:ln w="13589" cap="flat" cmpd="sng" algn="ctr">
              <a:solidFill>
                <a:srgbClr val="EBEBEB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Shape 14">
              <a:extLst>
                <a:ext uri="{FF2B5EF4-FFF2-40B4-BE49-F238E27FC236}">
                  <a16:creationId xmlns:a16="http://schemas.microsoft.com/office/drawing/2014/main" id="{AFE269D9-6BB5-425B-ADFE-E4ADDAB6B191}"/>
                </a:ext>
              </a:extLst>
            </p:cNvPr>
            <p:cNvSpPr/>
            <p:nvPr/>
          </p:nvSpPr>
          <p:spPr>
            <a:xfrm>
              <a:off x="937438" y="0"/>
              <a:ext cx="0" cy="4884103"/>
            </a:xfrm>
            <a:custGeom>
              <a:avLst/>
              <a:gdLst/>
              <a:ahLst/>
              <a:cxnLst/>
              <a:rect l="0" t="0" r="0" b="0"/>
              <a:pathLst>
                <a:path h="4884103">
                  <a:moveTo>
                    <a:pt x="0" y="4884103"/>
                  </a:moveTo>
                  <a:lnTo>
                    <a:pt x="0" y="0"/>
                  </a:lnTo>
                </a:path>
              </a:pathLst>
            </a:custGeom>
            <a:noFill/>
            <a:ln w="13589" cap="flat" cmpd="sng" algn="ctr">
              <a:solidFill>
                <a:srgbClr val="EBEBEB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Shape 15">
              <a:extLst>
                <a:ext uri="{FF2B5EF4-FFF2-40B4-BE49-F238E27FC236}">
                  <a16:creationId xmlns:a16="http://schemas.microsoft.com/office/drawing/2014/main" id="{230B6F11-C40E-4069-BE4C-754E7CA9C76A}"/>
                </a:ext>
              </a:extLst>
            </p:cNvPr>
            <p:cNvSpPr/>
            <p:nvPr/>
          </p:nvSpPr>
          <p:spPr>
            <a:xfrm>
              <a:off x="1258621" y="0"/>
              <a:ext cx="0" cy="4884103"/>
            </a:xfrm>
            <a:custGeom>
              <a:avLst/>
              <a:gdLst/>
              <a:ahLst/>
              <a:cxnLst/>
              <a:rect l="0" t="0" r="0" b="0"/>
              <a:pathLst>
                <a:path h="4884103">
                  <a:moveTo>
                    <a:pt x="0" y="4884103"/>
                  </a:moveTo>
                  <a:lnTo>
                    <a:pt x="0" y="0"/>
                  </a:lnTo>
                </a:path>
              </a:pathLst>
            </a:custGeom>
            <a:noFill/>
            <a:ln w="13589" cap="flat" cmpd="sng" algn="ctr">
              <a:solidFill>
                <a:srgbClr val="EBEBEB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Shape 16">
              <a:extLst>
                <a:ext uri="{FF2B5EF4-FFF2-40B4-BE49-F238E27FC236}">
                  <a16:creationId xmlns:a16="http://schemas.microsoft.com/office/drawing/2014/main" id="{3D0EA61F-D25B-4B0C-9CC1-C1577C4C6DC6}"/>
                </a:ext>
              </a:extLst>
            </p:cNvPr>
            <p:cNvSpPr/>
            <p:nvPr/>
          </p:nvSpPr>
          <p:spPr>
            <a:xfrm>
              <a:off x="1579804" y="0"/>
              <a:ext cx="0" cy="4884103"/>
            </a:xfrm>
            <a:custGeom>
              <a:avLst/>
              <a:gdLst/>
              <a:ahLst/>
              <a:cxnLst/>
              <a:rect l="0" t="0" r="0" b="0"/>
              <a:pathLst>
                <a:path h="4884103">
                  <a:moveTo>
                    <a:pt x="0" y="4884103"/>
                  </a:moveTo>
                  <a:lnTo>
                    <a:pt x="0" y="0"/>
                  </a:lnTo>
                </a:path>
              </a:pathLst>
            </a:custGeom>
            <a:noFill/>
            <a:ln w="13589" cap="flat" cmpd="sng" algn="ctr">
              <a:solidFill>
                <a:srgbClr val="EBEBEB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Shape 17">
              <a:extLst>
                <a:ext uri="{FF2B5EF4-FFF2-40B4-BE49-F238E27FC236}">
                  <a16:creationId xmlns:a16="http://schemas.microsoft.com/office/drawing/2014/main" id="{D4B98775-DC52-4636-B7AF-89F80D7C212D}"/>
                </a:ext>
              </a:extLst>
            </p:cNvPr>
            <p:cNvSpPr/>
            <p:nvPr/>
          </p:nvSpPr>
          <p:spPr>
            <a:xfrm>
              <a:off x="1900987" y="0"/>
              <a:ext cx="0" cy="4884103"/>
            </a:xfrm>
            <a:custGeom>
              <a:avLst/>
              <a:gdLst/>
              <a:ahLst/>
              <a:cxnLst/>
              <a:rect l="0" t="0" r="0" b="0"/>
              <a:pathLst>
                <a:path h="4884103">
                  <a:moveTo>
                    <a:pt x="0" y="4884103"/>
                  </a:moveTo>
                  <a:lnTo>
                    <a:pt x="0" y="0"/>
                  </a:lnTo>
                </a:path>
              </a:pathLst>
            </a:custGeom>
            <a:noFill/>
            <a:ln w="13589" cap="flat" cmpd="sng" algn="ctr">
              <a:solidFill>
                <a:srgbClr val="EBEBEB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Shape 18">
              <a:extLst>
                <a:ext uri="{FF2B5EF4-FFF2-40B4-BE49-F238E27FC236}">
                  <a16:creationId xmlns:a16="http://schemas.microsoft.com/office/drawing/2014/main" id="{655735D9-A0E5-4A93-B7C0-8C51CBC1A0A4}"/>
                </a:ext>
              </a:extLst>
            </p:cNvPr>
            <p:cNvSpPr/>
            <p:nvPr/>
          </p:nvSpPr>
          <p:spPr>
            <a:xfrm>
              <a:off x="2222170" y="0"/>
              <a:ext cx="0" cy="4884103"/>
            </a:xfrm>
            <a:custGeom>
              <a:avLst/>
              <a:gdLst/>
              <a:ahLst/>
              <a:cxnLst/>
              <a:rect l="0" t="0" r="0" b="0"/>
              <a:pathLst>
                <a:path h="4884103">
                  <a:moveTo>
                    <a:pt x="0" y="4884103"/>
                  </a:moveTo>
                  <a:lnTo>
                    <a:pt x="0" y="0"/>
                  </a:lnTo>
                </a:path>
              </a:pathLst>
            </a:custGeom>
            <a:noFill/>
            <a:ln w="13589" cap="flat" cmpd="sng" algn="ctr">
              <a:solidFill>
                <a:srgbClr val="EBEBEB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Shape 19">
              <a:extLst>
                <a:ext uri="{FF2B5EF4-FFF2-40B4-BE49-F238E27FC236}">
                  <a16:creationId xmlns:a16="http://schemas.microsoft.com/office/drawing/2014/main" id="{2F702E34-DB7A-4CD3-BEB7-9544980ABE05}"/>
                </a:ext>
              </a:extLst>
            </p:cNvPr>
            <p:cNvSpPr/>
            <p:nvPr/>
          </p:nvSpPr>
          <p:spPr>
            <a:xfrm>
              <a:off x="2543353" y="0"/>
              <a:ext cx="0" cy="4884103"/>
            </a:xfrm>
            <a:custGeom>
              <a:avLst/>
              <a:gdLst/>
              <a:ahLst/>
              <a:cxnLst/>
              <a:rect l="0" t="0" r="0" b="0"/>
              <a:pathLst>
                <a:path h="4884103">
                  <a:moveTo>
                    <a:pt x="0" y="4884103"/>
                  </a:moveTo>
                  <a:lnTo>
                    <a:pt x="0" y="0"/>
                  </a:lnTo>
                </a:path>
              </a:pathLst>
            </a:custGeom>
            <a:noFill/>
            <a:ln w="13589" cap="flat" cmpd="sng" algn="ctr">
              <a:solidFill>
                <a:srgbClr val="EBEBEB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Shape 20">
              <a:extLst>
                <a:ext uri="{FF2B5EF4-FFF2-40B4-BE49-F238E27FC236}">
                  <a16:creationId xmlns:a16="http://schemas.microsoft.com/office/drawing/2014/main" id="{2422DB93-D8DD-4F91-949C-C322EE5E3F8E}"/>
                </a:ext>
              </a:extLst>
            </p:cNvPr>
            <p:cNvSpPr/>
            <p:nvPr/>
          </p:nvSpPr>
          <p:spPr>
            <a:xfrm>
              <a:off x="2864409" y="0"/>
              <a:ext cx="0" cy="4884103"/>
            </a:xfrm>
            <a:custGeom>
              <a:avLst/>
              <a:gdLst/>
              <a:ahLst/>
              <a:cxnLst/>
              <a:rect l="0" t="0" r="0" b="0"/>
              <a:pathLst>
                <a:path h="4884103">
                  <a:moveTo>
                    <a:pt x="0" y="4884103"/>
                  </a:moveTo>
                  <a:lnTo>
                    <a:pt x="0" y="0"/>
                  </a:lnTo>
                </a:path>
              </a:pathLst>
            </a:custGeom>
            <a:noFill/>
            <a:ln w="13589" cap="flat" cmpd="sng" algn="ctr">
              <a:solidFill>
                <a:srgbClr val="EBEBEB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Shape 21">
              <a:extLst>
                <a:ext uri="{FF2B5EF4-FFF2-40B4-BE49-F238E27FC236}">
                  <a16:creationId xmlns:a16="http://schemas.microsoft.com/office/drawing/2014/main" id="{04C34E50-533F-4B15-9A26-44D955E7DB2B}"/>
                </a:ext>
              </a:extLst>
            </p:cNvPr>
            <p:cNvSpPr/>
            <p:nvPr/>
          </p:nvSpPr>
          <p:spPr>
            <a:xfrm>
              <a:off x="3185592" y="0"/>
              <a:ext cx="0" cy="4884103"/>
            </a:xfrm>
            <a:custGeom>
              <a:avLst/>
              <a:gdLst/>
              <a:ahLst/>
              <a:cxnLst/>
              <a:rect l="0" t="0" r="0" b="0"/>
              <a:pathLst>
                <a:path h="4884103">
                  <a:moveTo>
                    <a:pt x="0" y="4884103"/>
                  </a:moveTo>
                  <a:lnTo>
                    <a:pt x="0" y="0"/>
                  </a:lnTo>
                </a:path>
              </a:pathLst>
            </a:custGeom>
            <a:noFill/>
            <a:ln w="13589" cap="flat" cmpd="sng" algn="ctr">
              <a:solidFill>
                <a:srgbClr val="EBEBEB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Shape 22">
              <a:extLst>
                <a:ext uri="{FF2B5EF4-FFF2-40B4-BE49-F238E27FC236}">
                  <a16:creationId xmlns:a16="http://schemas.microsoft.com/office/drawing/2014/main" id="{99DF3DCA-B0AA-4F7A-9ED2-3830C6613559}"/>
                </a:ext>
              </a:extLst>
            </p:cNvPr>
            <p:cNvSpPr/>
            <p:nvPr/>
          </p:nvSpPr>
          <p:spPr>
            <a:xfrm>
              <a:off x="3506775" y="0"/>
              <a:ext cx="0" cy="4884103"/>
            </a:xfrm>
            <a:custGeom>
              <a:avLst/>
              <a:gdLst/>
              <a:ahLst/>
              <a:cxnLst/>
              <a:rect l="0" t="0" r="0" b="0"/>
              <a:pathLst>
                <a:path h="4884103">
                  <a:moveTo>
                    <a:pt x="0" y="4884103"/>
                  </a:moveTo>
                  <a:lnTo>
                    <a:pt x="0" y="0"/>
                  </a:lnTo>
                </a:path>
              </a:pathLst>
            </a:custGeom>
            <a:noFill/>
            <a:ln w="13589" cap="flat" cmpd="sng" algn="ctr">
              <a:solidFill>
                <a:srgbClr val="EBEBEB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Shape 23">
              <a:extLst>
                <a:ext uri="{FF2B5EF4-FFF2-40B4-BE49-F238E27FC236}">
                  <a16:creationId xmlns:a16="http://schemas.microsoft.com/office/drawing/2014/main" id="{144ADF69-29AE-4D43-9134-5E685325DC4E}"/>
                </a:ext>
              </a:extLst>
            </p:cNvPr>
            <p:cNvSpPr/>
            <p:nvPr/>
          </p:nvSpPr>
          <p:spPr>
            <a:xfrm>
              <a:off x="3827958" y="0"/>
              <a:ext cx="0" cy="4884103"/>
            </a:xfrm>
            <a:custGeom>
              <a:avLst/>
              <a:gdLst/>
              <a:ahLst/>
              <a:cxnLst/>
              <a:rect l="0" t="0" r="0" b="0"/>
              <a:pathLst>
                <a:path h="4884103">
                  <a:moveTo>
                    <a:pt x="0" y="4884103"/>
                  </a:moveTo>
                  <a:lnTo>
                    <a:pt x="0" y="0"/>
                  </a:lnTo>
                </a:path>
              </a:pathLst>
            </a:custGeom>
            <a:noFill/>
            <a:ln w="13589" cap="flat" cmpd="sng" algn="ctr">
              <a:solidFill>
                <a:srgbClr val="EBEBEB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Shape 24">
              <a:extLst>
                <a:ext uri="{FF2B5EF4-FFF2-40B4-BE49-F238E27FC236}">
                  <a16:creationId xmlns:a16="http://schemas.microsoft.com/office/drawing/2014/main" id="{EB17D64D-1863-4F72-881B-18813D0098E5}"/>
                </a:ext>
              </a:extLst>
            </p:cNvPr>
            <p:cNvSpPr/>
            <p:nvPr/>
          </p:nvSpPr>
          <p:spPr>
            <a:xfrm>
              <a:off x="4149141" y="0"/>
              <a:ext cx="0" cy="4884103"/>
            </a:xfrm>
            <a:custGeom>
              <a:avLst/>
              <a:gdLst/>
              <a:ahLst/>
              <a:cxnLst/>
              <a:rect l="0" t="0" r="0" b="0"/>
              <a:pathLst>
                <a:path h="4884103">
                  <a:moveTo>
                    <a:pt x="0" y="4884103"/>
                  </a:moveTo>
                  <a:lnTo>
                    <a:pt x="0" y="0"/>
                  </a:lnTo>
                </a:path>
              </a:pathLst>
            </a:custGeom>
            <a:noFill/>
            <a:ln w="13589" cap="flat" cmpd="sng" algn="ctr">
              <a:solidFill>
                <a:srgbClr val="EBEBEB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Shape 25">
              <a:extLst>
                <a:ext uri="{FF2B5EF4-FFF2-40B4-BE49-F238E27FC236}">
                  <a16:creationId xmlns:a16="http://schemas.microsoft.com/office/drawing/2014/main" id="{98B95675-FCCD-4B83-867F-00611367EAB5}"/>
                </a:ext>
              </a:extLst>
            </p:cNvPr>
            <p:cNvSpPr/>
            <p:nvPr/>
          </p:nvSpPr>
          <p:spPr>
            <a:xfrm>
              <a:off x="4470324" y="0"/>
              <a:ext cx="0" cy="4884103"/>
            </a:xfrm>
            <a:custGeom>
              <a:avLst/>
              <a:gdLst/>
              <a:ahLst/>
              <a:cxnLst/>
              <a:rect l="0" t="0" r="0" b="0"/>
              <a:pathLst>
                <a:path h="4884103">
                  <a:moveTo>
                    <a:pt x="0" y="4884103"/>
                  </a:moveTo>
                  <a:lnTo>
                    <a:pt x="0" y="0"/>
                  </a:lnTo>
                </a:path>
              </a:pathLst>
            </a:custGeom>
            <a:noFill/>
            <a:ln w="13589" cap="flat" cmpd="sng" algn="ctr">
              <a:solidFill>
                <a:srgbClr val="EBEBEB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Shape 1201">
              <a:extLst>
                <a:ext uri="{FF2B5EF4-FFF2-40B4-BE49-F238E27FC236}">
                  <a16:creationId xmlns:a16="http://schemas.microsoft.com/office/drawing/2014/main" id="{CB49E07C-1768-4E8D-92A0-597FFDBFDB05}"/>
                </a:ext>
              </a:extLst>
            </p:cNvPr>
            <p:cNvSpPr/>
            <p:nvPr/>
          </p:nvSpPr>
          <p:spPr>
            <a:xfrm>
              <a:off x="471729" y="362522"/>
              <a:ext cx="289052" cy="4299585"/>
            </a:xfrm>
            <a:custGeom>
              <a:avLst/>
              <a:gdLst/>
              <a:ahLst/>
              <a:cxnLst/>
              <a:rect l="0" t="0" r="0" b="0"/>
              <a:pathLst>
                <a:path w="289052" h="4299585">
                  <a:moveTo>
                    <a:pt x="0" y="0"/>
                  </a:moveTo>
                  <a:lnTo>
                    <a:pt x="289052" y="0"/>
                  </a:lnTo>
                  <a:lnTo>
                    <a:pt x="289052" y="4299585"/>
                  </a:lnTo>
                  <a:lnTo>
                    <a:pt x="0" y="4299585"/>
                  </a:lnTo>
                  <a:lnTo>
                    <a:pt x="0" y="0"/>
                  </a:lnTo>
                </a:path>
              </a:pathLst>
            </a:custGeom>
            <a:solidFill>
              <a:srgbClr val="F8766C"/>
            </a:solidFill>
            <a:ln w="0" cap="flat">
              <a:noFill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Shape 1202">
              <a:extLst>
                <a:ext uri="{FF2B5EF4-FFF2-40B4-BE49-F238E27FC236}">
                  <a16:creationId xmlns:a16="http://schemas.microsoft.com/office/drawing/2014/main" id="{D4DD1374-3FBB-432E-9D39-70C6523AAAC6}"/>
                </a:ext>
              </a:extLst>
            </p:cNvPr>
            <p:cNvSpPr/>
            <p:nvPr/>
          </p:nvSpPr>
          <p:spPr>
            <a:xfrm>
              <a:off x="792912" y="1739456"/>
              <a:ext cx="289052" cy="2922651"/>
            </a:xfrm>
            <a:custGeom>
              <a:avLst/>
              <a:gdLst/>
              <a:ahLst/>
              <a:cxnLst/>
              <a:rect l="0" t="0" r="0" b="0"/>
              <a:pathLst>
                <a:path w="289052" h="2922651">
                  <a:moveTo>
                    <a:pt x="0" y="0"/>
                  </a:moveTo>
                  <a:lnTo>
                    <a:pt x="289052" y="0"/>
                  </a:lnTo>
                  <a:lnTo>
                    <a:pt x="289052" y="2922651"/>
                  </a:lnTo>
                  <a:lnTo>
                    <a:pt x="0" y="2922651"/>
                  </a:lnTo>
                  <a:lnTo>
                    <a:pt x="0" y="0"/>
                  </a:lnTo>
                </a:path>
              </a:pathLst>
            </a:custGeom>
            <a:solidFill>
              <a:srgbClr val="CD9500"/>
            </a:solidFill>
            <a:ln w="0" cap="flat">
              <a:noFill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Shape 1203">
              <a:extLst>
                <a:ext uri="{FF2B5EF4-FFF2-40B4-BE49-F238E27FC236}">
                  <a16:creationId xmlns:a16="http://schemas.microsoft.com/office/drawing/2014/main" id="{1053F06F-F1E5-42A1-BF9A-0BC87A87969D}"/>
                </a:ext>
              </a:extLst>
            </p:cNvPr>
            <p:cNvSpPr/>
            <p:nvPr/>
          </p:nvSpPr>
          <p:spPr>
            <a:xfrm>
              <a:off x="1114095" y="390589"/>
              <a:ext cx="289052" cy="4271519"/>
            </a:xfrm>
            <a:custGeom>
              <a:avLst/>
              <a:gdLst/>
              <a:ahLst/>
              <a:cxnLst/>
              <a:rect l="0" t="0" r="0" b="0"/>
              <a:pathLst>
                <a:path w="289052" h="4271519">
                  <a:moveTo>
                    <a:pt x="0" y="0"/>
                  </a:moveTo>
                  <a:lnTo>
                    <a:pt x="289052" y="0"/>
                  </a:lnTo>
                  <a:lnTo>
                    <a:pt x="289052" y="4271519"/>
                  </a:lnTo>
                  <a:lnTo>
                    <a:pt x="0" y="4271519"/>
                  </a:lnTo>
                  <a:lnTo>
                    <a:pt x="0" y="0"/>
                  </a:lnTo>
                </a:path>
              </a:pathLst>
            </a:custGeom>
            <a:solidFill>
              <a:srgbClr val="7BAD00"/>
            </a:solidFill>
            <a:ln w="0" cap="flat">
              <a:noFill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Shape 1204">
              <a:extLst>
                <a:ext uri="{FF2B5EF4-FFF2-40B4-BE49-F238E27FC236}">
                  <a16:creationId xmlns:a16="http://schemas.microsoft.com/office/drawing/2014/main" id="{4F8C9565-C70B-4C9E-9443-532745264CA2}"/>
                </a:ext>
              </a:extLst>
            </p:cNvPr>
            <p:cNvSpPr/>
            <p:nvPr/>
          </p:nvSpPr>
          <p:spPr>
            <a:xfrm>
              <a:off x="1435278" y="1711389"/>
              <a:ext cx="289052" cy="2950718"/>
            </a:xfrm>
            <a:custGeom>
              <a:avLst/>
              <a:gdLst/>
              <a:ahLst/>
              <a:cxnLst/>
              <a:rect l="0" t="0" r="0" b="0"/>
              <a:pathLst>
                <a:path w="289052" h="2950718">
                  <a:moveTo>
                    <a:pt x="0" y="0"/>
                  </a:moveTo>
                  <a:lnTo>
                    <a:pt x="289052" y="0"/>
                  </a:lnTo>
                  <a:lnTo>
                    <a:pt x="289052" y="2950718"/>
                  </a:lnTo>
                  <a:lnTo>
                    <a:pt x="0" y="2950718"/>
                  </a:lnTo>
                  <a:lnTo>
                    <a:pt x="0" y="0"/>
                  </a:lnTo>
                </a:path>
              </a:pathLst>
            </a:custGeom>
            <a:solidFill>
              <a:srgbClr val="00BEC4"/>
            </a:solidFill>
            <a:ln w="0" cap="flat">
              <a:noFill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Shape 1205">
              <a:extLst>
                <a:ext uri="{FF2B5EF4-FFF2-40B4-BE49-F238E27FC236}">
                  <a16:creationId xmlns:a16="http://schemas.microsoft.com/office/drawing/2014/main" id="{9D9DED13-47A7-4E8C-B775-C6B79D51B230}"/>
                </a:ext>
              </a:extLst>
            </p:cNvPr>
            <p:cNvSpPr/>
            <p:nvPr/>
          </p:nvSpPr>
          <p:spPr>
            <a:xfrm>
              <a:off x="1756461" y="727900"/>
              <a:ext cx="289052" cy="3934206"/>
            </a:xfrm>
            <a:custGeom>
              <a:avLst/>
              <a:gdLst/>
              <a:ahLst/>
              <a:cxnLst/>
              <a:rect l="0" t="0" r="0" b="0"/>
              <a:pathLst>
                <a:path w="289052" h="3934206">
                  <a:moveTo>
                    <a:pt x="0" y="0"/>
                  </a:moveTo>
                  <a:lnTo>
                    <a:pt x="289052" y="0"/>
                  </a:lnTo>
                  <a:lnTo>
                    <a:pt x="289052" y="3934206"/>
                  </a:lnTo>
                  <a:lnTo>
                    <a:pt x="0" y="3934206"/>
                  </a:lnTo>
                  <a:lnTo>
                    <a:pt x="0" y="0"/>
                  </a:lnTo>
                </a:path>
              </a:pathLst>
            </a:custGeom>
            <a:solidFill>
              <a:srgbClr val="00BD67"/>
            </a:solidFill>
            <a:ln w="0" cap="flat">
              <a:noFill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Shape 1206">
              <a:extLst>
                <a:ext uri="{FF2B5EF4-FFF2-40B4-BE49-F238E27FC236}">
                  <a16:creationId xmlns:a16="http://schemas.microsoft.com/office/drawing/2014/main" id="{85989A8E-3712-470F-B87D-FFE75BFF7DC2}"/>
                </a:ext>
              </a:extLst>
            </p:cNvPr>
            <p:cNvSpPr/>
            <p:nvPr/>
          </p:nvSpPr>
          <p:spPr>
            <a:xfrm>
              <a:off x="2077644" y="868362"/>
              <a:ext cx="289052" cy="3793745"/>
            </a:xfrm>
            <a:custGeom>
              <a:avLst/>
              <a:gdLst/>
              <a:ahLst/>
              <a:cxnLst/>
              <a:rect l="0" t="0" r="0" b="0"/>
              <a:pathLst>
                <a:path w="289052" h="3793745">
                  <a:moveTo>
                    <a:pt x="0" y="0"/>
                  </a:moveTo>
                  <a:lnTo>
                    <a:pt x="289052" y="0"/>
                  </a:lnTo>
                  <a:lnTo>
                    <a:pt x="289052" y="3793745"/>
                  </a:lnTo>
                  <a:lnTo>
                    <a:pt x="0" y="3793745"/>
                  </a:lnTo>
                  <a:lnTo>
                    <a:pt x="0" y="0"/>
                  </a:lnTo>
                </a:path>
              </a:pathLst>
            </a:custGeom>
            <a:solidFill>
              <a:srgbClr val="00BD67"/>
            </a:solidFill>
            <a:ln w="0" cap="flat">
              <a:noFill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Shape 1207">
              <a:extLst>
                <a:ext uri="{FF2B5EF4-FFF2-40B4-BE49-F238E27FC236}">
                  <a16:creationId xmlns:a16="http://schemas.microsoft.com/office/drawing/2014/main" id="{85AECEE2-26DF-439B-8BA3-69E4D7F1260F}"/>
                </a:ext>
              </a:extLst>
            </p:cNvPr>
            <p:cNvSpPr/>
            <p:nvPr/>
          </p:nvSpPr>
          <p:spPr>
            <a:xfrm>
              <a:off x="2398827" y="1570927"/>
              <a:ext cx="289052" cy="3091180"/>
            </a:xfrm>
            <a:custGeom>
              <a:avLst/>
              <a:gdLst/>
              <a:ahLst/>
              <a:cxnLst/>
              <a:rect l="0" t="0" r="0" b="0"/>
              <a:pathLst>
                <a:path w="289052" h="3091180">
                  <a:moveTo>
                    <a:pt x="0" y="0"/>
                  </a:moveTo>
                  <a:lnTo>
                    <a:pt x="289052" y="0"/>
                  </a:lnTo>
                  <a:lnTo>
                    <a:pt x="289052" y="3091180"/>
                  </a:lnTo>
                  <a:lnTo>
                    <a:pt x="0" y="3091180"/>
                  </a:lnTo>
                  <a:lnTo>
                    <a:pt x="0" y="0"/>
                  </a:lnTo>
                </a:path>
              </a:pathLst>
            </a:custGeom>
            <a:solidFill>
              <a:srgbClr val="00BEC4"/>
            </a:solidFill>
            <a:ln w="0" cap="flat">
              <a:noFill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Shape 1208">
              <a:extLst>
                <a:ext uri="{FF2B5EF4-FFF2-40B4-BE49-F238E27FC236}">
                  <a16:creationId xmlns:a16="http://schemas.microsoft.com/office/drawing/2014/main" id="{068E9528-6CE2-4764-8F29-48A9D78E91EA}"/>
                </a:ext>
              </a:extLst>
            </p:cNvPr>
            <p:cNvSpPr/>
            <p:nvPr/>
          </p:nvSpPr>
          <p:spPr>
            <a:xfrm>
              <a:off x="2719883" y="306260"/>
              <a:ext cx="289052" cy="4355847"/>
            </a:xfrm>
            <a:custGeom>
              <a:avLst/>
              <a:gdLst/>
              <a:ahLst/>
              <a:cxnLst/>
              <a:rect l="0" t="0" r="0" b="0"/>
              <a:pathLst>
                <a:path w="289052" h="4355847">
                  <a:moveTo>
                    <a:pt x="0" y="0"/>
                  </a:moveTo>
                  <a:lnTo>
                    <a:pt x="289052" y="0"/>
                  </a:lnTo>
                  <a:lnTo>
                    <a:pt x="289052" y="4355847"/>
                  </a:lnTo>
                  <a:lnTo>
                    <a:pt x="0" y="4355847"/>
                  </a:lnTo>
                  <a:lnTo>
                    <a:pt x="0" y="0"/>
                  </a:lnTo>
                </a:path>
              </a:pathLst>
            </a:custGeom>
            <a:solidFill>
              <a:srgbClr val="00BD67"/>
            </a:solidFill>
            <a:ln w="0" cap="flat">
              <a:noFill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Shape 1209">
              <a:extLst>
                <a:ext uri="{FF2B5EF4-FFF2-40B4-BE49-F238E27FC236}">
                  <a16:creationId xmlns:a16="http://schemas.microsoft.com/office/drawing/2014/main" id="{AC8EB8D1-4478-4088-9B4C-6AA8FA55D10C}"/>
                </a:ext>
              </a:extLst>
            </p:cNvPr>
            <p:cNvSpPr/>
            <p:nvPr/>
          </p:nvSpPr>
          <p:spPr>
            <a:xfrm>
              <a:off x="3041066" y="2976055"/>
              <a:ext cx="289052" cy="1686052"/>
            </a:xfrm>
            <a:custGeom>
              <a:avLst/>
              <a:gdLst/>
              <a:ahLst/>
              <a:cxnLst/>
              <a:rect l="0" t="0" r="0" b="0"/>
              <a:pathLst>
                <a:path w="289052" h="1686052">
                  <a:moveTo>
                    <a:pt x="0" y="0"/>
                  </a:moveTo>
                  <a:lnTo>
                    <a:pt x="289052" y="0"/>
                  </a:lnTo>
                  <a:lnTo>
                    <a:pt x="289052" y="1686052"/>
                  </a:lnTo>
                  <a:lnTo>
                    <a:pt x="0" y="1686052"/>
                  </a:lnTo>
                  <a:lnTo>
                    <a:pt x="0" y="0"/>
                  </a:lnTo>
                </a:path>
              </a:pathLst>
            </a:custGeom>
            <a:solidFill>
              <a:srgbClr val="00BD67"/>
            </a:solidFill>
            <a:ln w="0" cap="flat">
              <a:noFill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Shape 1210">
              <a:extLst>
                <a:ext uri="{FF2B5EF4-FFF2-40B4-BE49-F238E27FC236}">
                  <a16:creationId xmlns:a16="http://schemas.microsoft.com/office/drawing/2014/main" id="{775AD9CC-257E-4044-8460-51DD567FCEFD}"/>
                </a:ext>
              </a:extLst>
            </p:cNvPr>
            <p:cNvSpPr/>
            <p:nvPr/>
          </p:nvSpPr>
          <p:spPr>
            <a:xfrm>
              <a:off x="3362249" y="362522"/>
              <a:ext cx="289052" cy="4299585"/>
            </a:xfrm>
            <a:custGeom>
              <a:avLst/>
              <a:gdLst/>
              <a:ahLst/>
              <a:cxnLst/>
              <a:rect l="0" t="0" r="0" b="0"/>
              <a:pathLst>
                <a:path w="289052" h="4299585">
                  <a:moveTo>
                    <a:pt x="0" y="0"/>
                  </a:moveTo>
                  <a:lnTo>
                    <a:pt x="289052" y="0"/>
                  </a:lnTo>
                  <a:lnTo>
                    <a:pt x="289052" y="4299585"/>
                  </a:lnTo>
                  <a:lnTo>
                    <a:pt x="0" y="4299585"/>
                  </a:lnTo>
                  <a:lnTo>
                    <a:pt x="0" y="0"/>
                  </a:lnTo>
                </a:path>
              </a:pathLst>
            </a:custGeom>
            <a:solidFill>
              <a:srgbClr val="00BD67"/>
            </a:solidFill>
            <a:ln w="0" cap="flat">
              <a:noFill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Shape 1211">
              <a:extLst>
                <a:ext uri="{FF2B5EF4-FFF2-40B4-BE49-F238E27FC236}">
                  <a16:creationId xmlns:a16="http://schemas.microsoft.com/office/drawing/2014/main" id="{DD340C6E-4019-4FEB-8EF8-AB25B834A336}"/>
                </a:ext>
              </a:extLst>
            </p:cNvPr>
            <p:cNvSpPr/>
            <p:nvPr/>
          </p:nvSpPr>
          <p:spPr>
            <a:xfrm>
              <a:off x="3683432" y="812102"/>
              <a:ext cx="289052" cy="3850005"/>
            </a:xfrm>
            <a:custGeom>
              <a:avLst/>
              <a:gdLst/>
              <a:ahLst/>
              <a:cxnLst/>
              <a:rect l="0" t="0" r="0" b="0"/>
              <a:pathLst>
                <a:path w="289052" h="3850005">
                  <a:moveTo>
                    <a:pt x="0" y="0"/>
                  </a:moveTo>
                  <a:lnTo>
                    <a:pt x="289052" y="0"/>
                  </a:lnTo>
                  <a:lnTo>
                    <a:pt x="289052" y="3850005"/>
                  </a:lnTo>
                  <a:lnTo>
                    <a:pt x="0" y="3850005"/>
                  </a:lnTo>
                  <a:lnTo>
                    <a:pt x="0" y="0"/>
                  </a:lnTo>
                </a:path>
              </a:pathLst>
            </a:custGeom>
            <a:solidFill>
              <a:srgbClr val="C67BFF"/>
            </a:solidFill>
            <a:ln w="0" cap="flat">
              <a:noFill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Shape 1212">
              <a:extLst>
                <a:ext uri="{FF2B5EF4-FFF2-40B4-BE49-F238E27FC236}">
                  <a16:creationId xmlns:a16="http://schemas.microsoft.com/office/drawing/2014/main" id="{AE55EB6E-29F8-4B80-B7B5-DD78A5F51CC5}"/>
                </a:ext>
              </a:extLst>
            </p:cNvPr>
            <p:cNvSpPr/>
            <p:nvPr/>
          </p:nvSpPr>
          <p:spPr>
            <a:xfrm>
              <a:off x="4004615" y="1851978"/>
              <a:ext cx="289052" cy="2810129"/>
            </a:xfrm>
            <a:custGeom>
              <a:avLst/>
              <a:gdLst/>
              <a:ahLst/>
              <a:cxnLst/>
              <a:rect l="0" t="0" r="0" b="0"/>
              <a:pathLst>
                <a:path w="289052" h="2810129">
                  <a:moveTo>
                    <a:pt x="0" y="0"/>
                  </a:moveTo>
                  <a:lnTo>
                    <a:pt x="289052" y="0"/>
                  </a:lnTo>
                  <a:lnTo>
                    <a:pt x="289052" y="2810129"/>
                  </a:lnTo>
                  <a:lnTo>
                    <a:pt x="0" y="2810129"/>
                  </a:lnTo>
                  <a:lnTo>
                    <a:pt x="0" y="0"/>
                  </a:lnTo>
                </a:path>
              </a:pathLst>
            </a:custGeom>
            <a:solidFill>
              <a:srgbClr val="00A9FF"/>
            </a:solidFill>
            <a:ln w="0" cap="flat">
              <a:noFill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Shape 1213">
              <a:extLst>
                <a:ext uri="{FF2B5EF4-FFF2-40B4-BE49-F238E27FC236}">
                  <a16:creationId xmlns:a16="http://schemas.microsoft.com/office/drawing/2014/main" id="{698DCA12-DFB7-4C3D-B044-F243992E525B}"/>
                </a:ext>
              </a:extLst>
            </p:cNvPr>
            <p:cNvSpPr/>
            <p:nvPr/>
          </p:nvSpPr>
          <p:spPr>
            <a:xfrm>
              <a:off x="4325798" y="222060"/>
              <a:ext cx="289052" cy="4440047"/>
            </a:xfrm>
            <a:custGeom>
              <a:avLst/>
              <a:gdLst/>
              <a:ahLst/>
              <a:cxnLst/>
              <a:rect l="0" t="0" r="0" b="0"/>
              <a:pathLst>
                <a:path w="289052" h="4440047">
                  <a:moveTo>
                    <a:pt x="0" y="0"/>
                  </a:moveTo>
                  <a:lnTo>
                    <a:pt x="289052" y="0"/>
                  </a:lnTo>
                  <a:lnTo>
                    <a:pt x="289052" y="4440047"/>
                  </a:lnTo>
                  <a:lnTo>
                    <a:pt x="0" y="4440047"/>
                  </a:lnTo>
                  <a:lnTo>
                    <a:pt x="0" y="0"/>
                  </a:lnTo>
                </a:path>
              </a:pathLst>
            </a:custGeom>
            <a:solidFill>
              <a:srgbClr val="FF60CC"/>
            </a:solidFill>
            <a:ln w="0" cap="flat">
              <a:noFill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DB500CD-1FA2-43ED-89FC-0B670F901896}"/>
                </a:ext>
              </a:extLst>
            </p:cNvPr>
            <p:cNvSpPr/>
            <p:nvPr/>
          </p:nvSpPr>
          <p:spPr>
            <a:xfrm>
              <a:off x="290373" y="4616514"/>
              <a:ext cx="93914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000" b="0" i="0" u="none" strike="noStrike" kern="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</a:rPr>
                <a:t>0</a:t>
              </a:r>
              <a:endParaRPr kumimoji="0" lang="en-CA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F03BDEE-CF14-40E0-AFA3-74429E079A73}"/>
                </a:ext>
              </a:extLst>
            </p:cNvPr>
            <p:cNvSpPr/>
            <p:nvPr/>
          </p:nvSpPr>
          <p:spPr>
            <a:xfrm>
              <a:off x="290373" y="3211386"/>
              <a:ext cx="93914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000" b="0" i="0" u="none" strike="noStrike" kern="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</a:rPr>
                <a:t>5</a:t>
              </a:r>
              <a:endParaRPr kumimoji="0" lang="en-CA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B364BE0-E8B6-4719-82AF-77E9F25CE690}"/>
                </a:ext>
              </a:extLst>
            </p:cNvPr>
            <p:cNvSpPr/>
            <p:nvPr/>
          </p:nvSpPr>
          <p:spPr>
            <a:xfrm>
              <a:off x="219761" y="1806258"/>
              <a:ext cx="187828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000" b="0" i="0" u="none" strike="noStrike" kern="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</a:rPr>
                <a:t>10</a:t>
              </a:r>
              <a:endParaRPr kumimoji="0" lang="en-CA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B847D4A-3622-4EC8-80F4-71B27A31BDCA}"/>
                </a:ext>
              </a:extLst>
            </p:cNvPr>
            <p:cNvSpPr/>
            <p:nvPr/>
          </p:nvSpPr>
          <p:spPr>
            <a:xfrm>
              <a:off x="219761" y="401257"/>
              <a:ext cx="187828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000" b="0" i="0" u="none" strike="noStrike" kern="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</a:rPr>
                <a:t>15</a:t>
              </a:r>
              <a:endParaRPr kumimoji="0" lang="en-CA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18ED176-F471-45D1-BB76-B73F354DD9D0}"/>
                </a:ext>
              </a:extLst>
            </p:cNvPr>
            <p:cNvSpPr/>
            <p:nvPr/>
          </p:nvSpPr>
          <p:spPr>
            <a:xfrm rot="-5399999">
              <a:off x="228788" y="5080169"/>
              <a:ext cx="839990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000" b="0" i="0" u="none" strike="noStrike" kern="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</a:rPr>
                <a:t>Boyle 2006</a:t>
              </a:r>
              <a:endParaRPr kumimoji="0" lang="en-CA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ECA09AC-71EE-4196-9EBC-7B32FE437A13}"/>
                </a:ext>
              </a:extLst>
            </p:cNvPr>
            <p:cNvSpPr/>
            <p:nvPr/>
          </p:nvSpPr>
          <p:spPr>
            <a:xfrm rot="-5399999">
              <a:off x="509855" y="5100378"/>
              <a:ext cx="920222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000" b="0" i="0" u="none" strike="noStrike" kern="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</a:rPr>
                <a:t>Cogen 2011</a:t>
              </a:r>
              <a:endParaRPr kumimoji="0" lang="en-CA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5D78F81-999F-46A9-84CD-864A55B6F3F6}"/>
                </a:ext>
              </a:extLst>
            </p:cNvPr>
            <p:cNvSpPr/>
            <p:nvPr/>
          </p:nvSpPr>
          <p:spPr>
            <a:xfrm rot="-5399999">
              <a:off x="762038" y="5135138"/>
              <a:ext cx="1058222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000" b="0" i="0" u="none" strike="noStrike" kern="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</a:rPr>
                <a:t>Dhaliwal 2010</a:t>
              </a:r>
              <a:endParaRPr kumimoji="0" lang="en-CA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4471919-DE3D-4827-87B1-4A0AA47D7F4F}"/>
                </a:ext>
              </a:extLst>
            </p:cNvPr>
            <p:cNvSpPr/>
            <p:nvPr/>
          </p:nvSpPr>
          <p:spPr>
            <a:xfrm rot="-5399999">
              <a:off x="1269613" y="5041240"/>
              <a:ext cx="685437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000" b="0" i="0" u="none" strike="noStrike" kern="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</a:rPr>
                <a:t>Gal 2005</a:t>
              </a:r>
              <a:endParaRPr kumimoji="0" lang="en-CA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0410847-20D0-45C2-B100-193CCC96B549}"/>
                </a:ext>
              </a:extLst>
            </p:cNvPr>
            <p:cNvSpPr/>
            <p:nvPr/>
          </p:nvSpPr>
          <p:spPr>
            <a:xfrm rot="-5399999">
              <a:off x="1412343" y="5131139"/>
              <a:ext cx="1042344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000" b="0" i="0" u="none" strike="noStrike" kern="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</a:rPr>
                <a:t>Kabatas 2016</a:t>
              </a:r>
              <a:endParaRPr kumimoji="0" lang="en-CA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80C4B5B-04C9-4784-BE4D-E3AD30E9601C}"/>
                </a:ext>
              </a:extLst>
            </p:cNvPr>
            <p:cNvSpPr/>
            <p:nvPr/>
          </p:nvSpPr>
          <p:spPr>
            <a:xfrm rot="-5399999">
              <a:off x="1752359" y="5121650"/>
              <a:ext cx="1004677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000" b="0" i="0" u="none" strike="noStrike" kern="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</a:rPr>
                <a:t>Kleberg 2008</a:t>
              </a:r>
              <a:endParaRPr kumimoji="0" lang="en-CA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CE445CF-8318-4849-A707-AF24576367E9}"/>
                </a:ext>
              </a:extLst>
            </p:cNvPr>
            <p:cNvSpPr/>
            <p:nvPr/>
          </p:nvSpPr>
          <p:spPr>
            <a:xfrm rot="-5399999">
              <a:off x="2129959" y="5093231"/>
              <a:ext cx="891845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000" b="0" i="0" u="none" strike="noStrike" kern="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</a:rPr>
                <a:t>Marsh 2005</a:t>
              </a:r>
              <a:endParaRPr kumimoji="0" lang="en-CA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92DC710-1575-4CEE-9D6D-35F54117BC13}"/>
                </a:ext>
              </a:extLst>
            </p:cNvPr>
            <p:cNvSpPr/>
            <p:nvPr/>
          </p:nvSpPr>
          <p:spPr>
            <a:xfrm rot="-5399999">
              <a:off x="2394683" y="5121608"/>
              <a:ext cx="1004508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000" b="0" i="0" u="none" strike="noStrike" kern="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</a:rPr>
                <a:t>Nesargi 2015</a:t>
              </a:r>
              <a:endParaRPr kumimoji="0" lang="en-CA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21ACE37-A63E-4C0F-90C5-7BE1DC3467D6}"/>
                </a:ext>
              </a:extLst>
            </p:cNvPr>
            <p:cNvSpPr/>
            <p:nvPr/>
          </p:nvSpPr>
          <p:spPr>
            <a:xfrm rot="-5399999">
              <a:off x="2743990" y="5107440"/>
              <a:ext cx="948261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000" b="0" i="0" u="none" strike="noStrike" kern="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</a:rPr>
                <a:t>Olsson 2011</a:t>
              </a:r>
              <a:endParaRPr kumimoji="0" lang="en-CA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2ACAFF8-2D3B-4CD3-A8E7-040536768321}"/>
                </a:ext>
              </a:extLst>
            </p:cNvPr>
            <p:cNvSpPr/>
            <p:nvPr/>
          </p:nvSpPr>
          <p:spPr>
            <a:xfrm rot="-5399999">
              <a:off x="3093380" y="5093231"/>
              <a:ext cx="891845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000" b="0" i="0" u="none" strike="noStrike" kern="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</a:rPr>
                <a:t>Rosali 2015</a:t>
              </a:r>
              <a:endParaRPr kumimoji="0" lang="en-CA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BDC39AD-B970-4057-BE31-2E7464C75382}"/>
                </a:ext>
              </a:extLst>
            </p:cNvPr>
            <p:cNvSpPr/>
            <p:nvPr/>
          </p:nvSpPr>
          <p:spPr>
            <a:xfrm rot="-5399999">
              <a:off x="3484915" y="5057790"/>
              <a:ext cx="751143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000" b="0" i="0" u="none" strike="noStrike" kern="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</a:rPr>
                <a:t>Seifi 2013</a:t>
              </a:r>
              <a:endParaRPr kumimoji="0" lang="en-CA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1F1BEF0-8CF7-4DB7-B297-3A2EE1B48658}"/>
                </a:ext>
              </a:extLst>
            </p:cNvPr>
            <p:cNvSpPr/>
            <p:nvPr/>
          </p:nvSpPr>
          <p:spPr>
            <a:xfrm rot="-5399999">
              <a:off x="3708382" y="5107015"/>
              <a:ext cx="946572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000" b="0" i="0" u="none" strike="noStrike" kern="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</a:rPr>
                <a:t>Zeraati 2016</a:t>
              </a:r>
              <a:endParaRPr kumimoji="0" lang="en-CA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1CF2061-1499-4B06-916C-FFFD368CABE1}"/>
                </a:ext>
              </a:extLst>
            </p:cNvPr>
            <p:cNvSpPr/>
            <p:nvPr/>
          </p:nvSpPr>
          <p:spPr>
            <a:xfrm rot="-5399999">
              <a:off x="4169507" y="5036518"/>
              <a:ext cx="666688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000" b="0" i="0" u="none" strike="noStrike" kern="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</a:rPr>
                <a:t>Xin 0016</a:t>
              </a:r>
              <a:endParaRPr kumimoji="0" lang="en-CA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9E4A20C-380E-4B81-97B5-1EBCF53BFEEB}"/>
                </a:ext>
              </a:extLst>
            </p:cNvPr>
            <p:cNvSpPr/>
            <p:nvPr/>
          </p:nvSpPr>
          <p:spPr>
            <a:xfrm>
              <a:off x="2226742" y="5811914"/>
              <a:ext cx="842101" cy="20311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3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</a:rPr>
                <a:t>Study ID</a:t>
              </a:r>
              <a:endParaRPr kumimoji="0" lang="en-CA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4BC1714-2BF9-4AC6-9025-406C6CE10E56}"/>
                </a:ext>
              </a:extLst>
            </p:cNvPr>
            <p:cNvSpPr/>
            <p:nvPr/>
          </p:nvSpPr>
          <p:spPr>
            <a:xfrm rot="-5399999">
              <a:off x="-1045544" y="2055818"/>
              <a:ext cx="2294204" cy="20311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3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</a:rPr>
                <a:t>PIPP (mean or median)</a:t>
              </a:r>
              <a:endParaRPr kumimoji="0" lang="en-CA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38F41B4-85F6-48BB-ACC9-19BEE6132882}"/>
                </a:ext>
              </a:extLst>
            </p:cNvPr>
            <p:cNvSpPr/>
            <p:nvPr/>
          </p:nvSpPr>
          <p:spPr>
            <a:xfrm>
              <a:off x="4879010" y="1477531"/>
              <a:ext cx="1635235" cy="20311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3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</a:rPr>
                <a:t>Actual Timepoint</a:t>
              </a:r>
              <a:endParaRPr kumimoji="0" lang="en-CA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1" name="Shape 1214">
              <a:extLst>
                <a:ext uri="{FF2B5EF4-FFF2-40B4-BE49-F238E27FC236}">
                  <a16:creationId xmlns:a16="http://schemas.microsoft.com/office/drawing/2014/main" id="{CA4AC3E9-142A-41BA-84D8-48E95B1C0BE0}"/>
                </a:ext>
              </a:extLst>
            </p:cNvPr>
            <p:cNvSpPr/>
            <p:nvPr/>
          </p:nvSpPr>
          <p:spPr>
            <a:xfrm>
              <a:off x="4888027" y="1659954"/>
              <a:ext cx="201422" cy="201422"/>
            </a:xfrm>
            <a:custGeom>
              <a:avLst/>
              <a:gdLst/>
              <a:ahLst/>
              <a:cxnLst/>
              <a:rect l="0" t="0" r="0" b="0"/>
              <a:pathLst>
                <a:path w="201422" h="201422">
                  <a:moveTo>
                    <a:pt x="0" y="0"/>
                  </a:moveTo>
                  <a:lnTo>
                    <a:pt x="201422" y="0"/>
                  </a:lnTo>
                  <a:lnTo>
                    <a:pt x="201422" y="201422"/>
                  </a:lnTo>
                  <a:lnTo>
                    <a:pt x="0" y="201422"/>
                  </a:lnTo>
                  <a:lnTo>
                    <a:pt x="0" y="0"/>
                  </a:lnTo>
                </a:path>
              </a:pathLst>
            </a:custGeom>
            <a:solidFill>
              <a:srgbClr val="F8766C"/>
            </a:solidFill>
            <a:ln w="0" cap="rnd">
              <a:noFill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Shape 1215">
              <a:extLst>
                <a:ext uri="{FF2B5EF4-FFF2-40B4-BE49-F238E27FC236}">
                  <a16:creationId xmlns:a16="http://schemas.microsoft.com/office/drawing/2014/main" id="{7910EA95-CDBE-4A9F-B8E3-DD743F2C4676}"/>
                </a:ext>
              </a:extLst>
            </p:cNvPr>
            <p:cNvSpPr/>
            <p:nvPr/>
          </p:nvSpPr>
          <p:spPr>
            <a:xfrm>
              <a:off x="4888027" y="1879410"/>
              <a:ext cx="201422" cy="201422"/>
            </a:xfrm>
            <a:custGeom>
              <a:avLst/>
              <a:gdLst/>
              <a:ahLst/>
              <a:cxnLst/>
              <a:rect l="0" t="0" r="0" b="0"/>
              <a:pathLst>
                <a:path w="201422" h="201422">
                  <a:moveTo>
                    <a:pt x="0" y="0"/>
                  </a:moveTo>
                  <a:lnTo>
                    <a:pt x="201422" y="0"/>
                  </a:lnTo>
                  <a:lnTo>
                    <a:pt x="201422" y="201422"/>
                  </a:lnTo>
                  <a:lnTo>
                    <a:pt x="0" y="201422"/>
                  </a:lnTo>
                  <a:lnTo>
                    <a:pt x="0" y="0"/>
                  </a:lnTo>
                </a:path>
              </a:pathLst>
            </a:custGeom>
            <a:solidFill>
              <a:srgbClr val="CD9500"/>
            </a:solidFill>
            <a:ln w="0" cap="rnd">
              <a:noFill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Shape 1216">
              <a:extLst>
                <a:ext uri="{FF2B5EF4-FFF2-40B4-BE49-F238E27FC236}">
                  <a16:creationId xmlns:a16="http://schemas.microsoft.com/office/drawing/2014/main" id="{270CFFB1-0541-4135-AFC2-40964F2E7FEC}"/>
                </a:ext>
              </a:extLst>
            </p:cNvPr>
            <p:cNvSpPr/>
            <p:nvPr/>
          </p:nvSpPr>
          <p:spPr>
            <a:xfrm>
              <a:off x="4888027" y="2098866"/>
              <a:ext cx="201422" cy="201422"/>
            </a:xfrm>
            <a:custGeom>
              <a:avLst/>
              <a:gdLst/>
              <a:ahLst/>
              <a:cxnLst/>
              <a:rect l="0" t="0" r="0" b="0"/>
              <a:pathLst>
                <a:path w="201422" h="201422">
                  <a:moveTo>
                    <a:pt x="0" y="0"/>
                  </a:moveTo>
                  <a:lnTo>
                    <a:pt x="201422" y="0"/>
                  </a:lnTo>
                  <a:lnTo>
                    <a:pt x="201422" y="201422"/>
                  </a:lnTo>
                  <a:lnTo>
                    <a:pt x="0" y="201422"/>
                  </a:lnTo>
                  <a:lnTo>
                    <a:pt x="0" y="0"/>
                  </a:lnTo>
                </a:path>
              </a:pathLst>
            </a:custGeom>
            <a:solidFill>
              <a:srgbClr val="7BAD00"/>
            </a:solidFill>
            <a:ln w="0" cap="rnd">
              <a:noFill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Shape 1217">
              <a:extLst>
                <a:ext uri="{FF2B5EF4-FFF2-40B4-BE49-F238E27FC236}">
                  <a16:creationId xmlns:a16="http://schemas.microsoft.com/office/drawing/2014/main" id="{D03ABAD9-F32E-495A-8C86-46501F9125D8}"/>
                </a:ext>
              </a:extLst>
            </p:cNvPr>
            <p:cNvSpPr/>
            <p:nvPr/>
          </p:nvSpPr>
          <p:spPr>
            <a:xfrm>
              <a:off x="4888027" y="2318322"/>
              <a:ext cx="201422" cy="201422"/>
            </a:xfrm>
            <a:custGeom>
              <a:avLst/>
              <a:gdLst/>
              <a:ahLst/>
              <a:cxnLst/>
              <a:rect l="0" t="0" r="0" b="0"/>
              <a:pathLst>
                <a:path w="201422" h="201422">
                  <a:moveTo>
                    <a:pt x="0" y="0"/>
                  </a:moveTo>
                  <a:lnTo>
                    <a:pt x="201422" y="0"/>
                  </a:lnTo>
                  <a:lnTo>
                    <a:pt x="201422" y="201422"/>
                  </a:lnTo>
                  <a:lnTo>
                    <a:pt x="0" y="201422"/>
                  </a:lnTo>
                  <a:lnTo>
                    <a:pt x="0" y="0"/>
                  </a:lnTo>
                </a:path>
              </a:pathLst>
            </a:custGeom>
            <a:solidFill>
              <a:srgbClr val="00BD67"/>
            </a:solidFill>
            <a:ln w="0" cap="rnd">
              <a:noFill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Shape 1218">
              <a:extLst>
                <a:ext uri="{FF2B5EF4-FFF2-40B4-BE49-F238E27FC236}">
                  <a16:creationId xmlns:a16="http://schemas.microsoft.com/office/drawing/2014/main" id="{B7A23DCC-C249-4D4B-A17F-80AE1B812E87}"/>
                </a:ext>
              </a:extLst>
            </p:cNvPr>
            <p:cNvSpPr/>
            <p:nvPr/>
          </p:nvSpPr>
          <p:spPr>
            <a:xfrm>
              <a:off x="4888027" y="2537778"/>
              <a:ext cx="201422" cy="201422"/>
            </a:xfrm>
            <a:custGeom>
              <a:avLst/>
              <a:gdLst/>
              <a:ahLst/>
              <a:cxnLst/>
              <a:rect l="0" t="0" r="0" b="0"/>
              <a:pathLst>
                <a:path w="201422" h="201422">
                  <a:moveTo>
                    <a:pt x="0" y="0"/>
                  </a:moveTo>
                  <a:lnTo>
                    <a:pt x="201422" y="0"/>
                  </a:lnTo>
                  <a:lnTo>
                    <a:pt x="201422" y="201422"/>
                  </a:lnTo>
                  <a:lnTo>
                    <a:pt x="0" y="201422"/>
                  </a:lnTo>
                  <a:lnTo>
                    <a:pt x="0" y="0"/>
                  </a:lnTo>
                </a:path>
              </a:pathLst>
            </a:custGeom>
            <a:solidFill>
              <a:srgbClr val="00BEC4"/>
            </a:solidFill>
            <a:ln w="0" cap="rnd">
              <a:noFill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Shape 1219">
              <a:extLst>
                <a:ext uri="{FF2B5EF4-FFF2-40B4-BE49-F238E27FC236}">
                  <a16:creationId xmlns:a16="http://schemas.microsoft.com/office/drawing/2014/main" id="{BA6AFD9A-664A-4C3B-942D-4167F36C443E}"/>
                </a:ext>
              </a:extLst>
            </p:cNvPr>
            <p:cNvSpPr/>
            <p:nvPr/>
          </p:nvSpPr>
          <p:spPr>
            <a:xfrm>
              <a:off x="4888027" y="2757234"/>
              <a:ext cx="201422" cy="201422"/>
            </a:xfrm>
            <a:custGeom>
              <a:avLst/>
              <a:gdLst/>
              <a:ahLst/>
              <a:cxnLst/>
              <a:rect l="0" t="0" r="0" b="0"/>
              <a:pathLst>
                <a:path w="201422" h="201422">
                  <a:moveTo>
                    <a:pt x="0" y="0"/>
                  </a:moveTo>
                  <a:lnTo>
                    <a:pt x="201422" y="0"/>
                  </a:lnTo>
                  <a:lnTo>
                    <a:pt x="201422" y="201422"/>
                  </a:lnTo>
                  <a:lnTo>
                    <a:pt x="0" y="201422"/>
                  </a:lnTo>
                  <a:lnTo>
                    <a:pt x="0" y="0"/>
                  </a:lnTo>
                </a:path>
              </a:pathLst>
            </a:custGeom>
            <a:solidFill>
              <a:srgbClr val="00A9FF"/>
            </a:solidFill>
            <a:ln w="0" cap="rnd">
              <a:noFill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Shape 1220">
              <a:extLst>
                <a:ext uri="{FF2B5EF4-FFF2-40B4-BE49-F238E27FC236}">
                  <a16:creationId xmlns:a16="http://schemas.microsoft.com/office/drawing/2014/main" id="{F29DB639-6869-4B57-9D9D-D0227AE76645}"/>
                </a:ext>
              </a:extLst>
            </p:cNvPr>
            <p:cNvSpPr/>
            <p:nvPr/>
          </p:nvSpPr>
          <p:spPr>
            <a:xfrm>
              <a:off x="4888027" y="2976690"/>
              <a:ext cx="201422" cy="201422"/>
            </a:xfrm>
            <a:custGeom>
              <a:avLst/>
              <a:gdLst/>
              <a:ahLst/>
              <a:cxnLst/>
              <a:rect l="0" t="0" r="0" b="0"/>
              <a:pathLst>
                <a:path w="201422" h="201422">
                  <a:moveTo>
                    <a:pt x="0" y="0"/>
                  </a:moveTo>
                  <a:lnTo>
                    <a:pt x="201422" y="0"/>
                  </a:lnTo>
                  <a:lnTo>
                    <a:pt x="201422" y="201422"/>
                  </a:lnTo>
                  <a:lnTo>
                    <a:pt x="0" y="201422"/>
                  </a:lnTo>
                  <a:lnTo>
                    <a:pt x="0" y="0"/>
                  </a:lnTo>
                </a:path>
              </a:pathLst>
            </a:custGeom>
            <a:solidFill>
              <a:srgbClr val="C67BFF"/>
            </a:solidFill>
            <a:ln w="0" cap="rnd">
              <a:noFill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Shape 1221">
              <a:extLst>
                <a:ext uri="{FF2B5EF4-FFF2-40B4-BE49-F238E27FC236}">
                  <a16:creationId xmlns:a16="http://schemas.microsoft.com/office/drawing/2014/main" id="{3698D29F-C4C5-4484-9189-DC7F4DD3AB3A}"/>
                </a:ext>
              </a:extLst>
            </p:cNvPr>
            <p:cNvSpPr/>
            <p:nvPr/>
          </p:nvSpPr>
          <p:spPr>
            <a:xfrm>
              <a:off x="4888027" y="3196146"/>
              <a:ext cx="201422" cy="201422"/>
            </a:xfrm>
            <a:custGeom>
              <a:avLst/>
              <a:gdLst/>
              <a:ahLst/>
              <a:cxnLst/>
              <a:rect l="0" t="0" r="0" b="0"/>
              <a:pathLst>
                <a:path w="201422" h="201422">
                  <a:moveTo>
                    <a:pt x="0" y="0"/>
                  </a:moveTo>
                  <a:lnTo>
                    <a:pt x="201422" y="0"/>
                  </a:lnTo>
                  <a:lnTo>
                    <a:pt x="201422" y="201422"/>
                  </a:lnTo>
                  <a:lnTo>
                    <a:pt x="0" y="201422"/>
                  </a:lnTo>
                  <a:lnTo>
                    <a:pt x="0" y="0"/>
                  </a:lnTo>
                </a:path>
              </a:pathLst>
            </a:custGeom>
            <a:solidFill>
              <a:srgbClr val="FF60CC"/>
            </a:solidFill>
            <a:ln w="0" cap="rnd">
              <a:noFill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BB39085-1D53-4395-B8C0-1FF15BF0F341}"/>
                </a:ext>
              </a:extLst>
            </p:cNvPr>
            <p:cNvSpPr/>
            <p:nvPr/>
          </p:nvSpPr>
          <p:spPr>
            <a:xfrm>
              <a:off x="5125898" y="1715072"/>
              <a:ext cx="977989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</a:rPr>
                <a:t>start of exam</a:t>
              </a:r>
              <a:endParaRPr kumimoji="0" lang="en-CA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6146B76-DA6A-4FF6-B56C-B0F6791F81FB}"/>
                </a:ext>
              </a:extLst>
            </p:cNvPr>
            <p:cNvSpPr/>
            <p:nvPr/>
          </p:nvSpPr>
          <p:spPr>
            <a:xfrm>
              <a:off x="5125898" y="1934528"/>
              <a:ext cx="680707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</a:rPr>
                <a:t>DIO+dep</a:t>
              </a:r>
              <a:endParaRPr kumimoji="0" lang="en-CA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6D786F7-0EDF-468D-A28C-EAE7C08594DE}"/>
                </a:ext>
              </a:extLst>
            </p:cNvPr>
            <p:cNvSpPr/>
            <p:nvPr/>
          </p:nvSpPr>
          <p:spPr>
            <a:xfrm>
              <a:off x="5125898" y="2153984"/>
              <a:ext cx="187828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</a:rPr>
                <a:t>60</a:t>
              </a:r>
              <a:endParaRPr kumimoji="0" lang="en-CA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1A1C536-39F7-4E93-9BAD-0E0105A29594}"/>
                </a:ext>
              </a:extLst>
            </p:cNvPr>
            <p:cNvSpPr/>
            <p:nvPr/>
          </p:nvSpPr>
          <p:spPr>
            <a:xfrm>
              <a:off x="5267122" y="2153984"/>
              <a:ext cx="675978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</a:rPr>
                <a:t> seconds</a:t>
              </a:r>
              <a:endParaRPr kumimoji="0" lang="en-CA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65F0976-16CE-4BDA-BC6A-2F783A8CF32C}"/>
                </a:ext>
              </a:extLst>
            </p:cNvPr>
            <p:cNvSpPr/>
            <p:nvPr/>
          </p:nvSpPr>
          <p:spPr>
            <a:xfrm>
              <a:off x="5125898" y="2373440"/>
              <a:ext cx="471935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</a:rPr>
                <a:t>during</a:t>
              </a:r>
              <a:endParaRPr kumimoji="0" lang="en-CA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CEEFE10-2C21-4D8B-9FF6-05BFC08E8A32}"/>
                </a:ext>
              </a:extLst>
            </p:cNvPr>
            <p:cNvSpPr/>
            <p:nvPr/>
          </p:nvSpPr>
          <p:spPr>
            <a:xfrm>
              <a:off x="5125898" y="2592896"/>
              <a:ext cx="1414790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</a:rPr>
                <a:t>speculum insertion</a:t>
              </a:r>
              <a:endParaRPr kumimoji="0" lang="en-CA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212A6E5-8F21-4EE6-B267-880CAE092EB6}"/>
                </a:ext>
              </a:extLst>
            </p:cNvPr>
            <p:cNvSpPr/>
            <p:nvPr/>
          </p:nvSpPr>
          <p:spPr>
            <a:xfrm>
              <a:off x="5125898" y="2812352"/>
              <a:ext cx="281742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</a:rPr>
                <a:t>999</a:t>
              </a:r>
              <a:endParaRPr kumimoji="0" lang="en-CA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58D807E-3A6D-4FF8-84A0-A38F17FF38F2}"/>
                </a:ext>
              </a:extLst>
            </p:cNvPr>
            <p:cNvSpPr/>
            <p:nvPr/>
          </p:nvSpPr>
          <p:spPr>
            <a:xfrm>
              <a:off x="5125898" y="3031808"/>
              <a:ext cx="1182877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</a:rPr>
                <a:t>first 45 seconds</a:t>
              </a:r>
              <a:endParaRPr kumimoji="0" lang="en-CA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A4EC324-FDB5-417C-9873-1514FEA35AAA}"/>
                </a:ext>
              </a:extLst>
            </p:cNvPr>
            <p:cNvSpPr/>
            <p:nvPr/>
          </p:nvSpPr>
          <p:spPr>
            <a:xfrm>
              <a:off x="5125898" y="3251264"/>
              <a:ext cx="1279324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</a:rPr>
                <a:t>during procedure</a:t>
              </a:r>
              <a:endParaRPr kumimoji="0" lang="en-CA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600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8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97" name="Rectangle 8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8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 descr="A picture containing thing&#10;&#10;Description generated with high confidence">
            <a:extLst>
              <a:ext uri="{FF2B5EF4-FFF2-40B4-BE49-F238E27FC236}">
                <a16:creationId xmlns:a16="http://schemas.microsoft.com/office/drawing/2014/main" id="{7BB9261E-C545-4942-85E8-3213D890F81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924956"/>
            <a:ext cx="5459470" cy="50090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68D681-B1DF-47C5-BC19-43D014CA3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803705"/>
            <a:ext cx="4208656" cy="303485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r"/>
            <a:r>
              <a:rPr lang="en-CA" sz="3600" dirty="0">
                <a:solidFill>
                  <a:srgbClr val="FFFFFF"/>
                </a:solidFill>
              </a:rPr>
              <a:t>PIPP Reactivity Drops Response Rate</a:t>
            </a:r>
            <a:br>
              <a:rPr lang="en-CA" sz="3600" dirty="0">
                <a:solidFill>
                  <a:srgbClr val="FFFFFF"/>
                </a:solidFill>
              </a:rPr>
            </a:br>
            <a:r>
              <a:rPr lang="en-CA" sz="3600" dirty="0">
                <a:solidFill>
                  <a:srgbClr val="FFFFFF"/>
                </a:solidFill>
              </a:rPr>
              <a:t>Faceted by speculum</a:t>
            </a:r>
          </a:p>
        </p:txBody>
      </p:sp>
    </p:spTree>
    <p:extLst>
      <p:ext uri="{BB962C8B-B14F-4D97-AF65-F5344CB8AC3E}">
        <p14:creationId xmlns:p14="http://schemas.microsoft.com/office/powerpoint/2010/main" val="167313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8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97" name="Rectangle 8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8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668D681-B1DF-47C5-BC19-43D014CA3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803705"/>
            <a:ext cx="4208656" cy="303485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r"/>
            <a:r>
              <a:rPr lang="en-CA" sz="3600" dirty="0">
                <a:solidFill>
                  <a:srgbClr val="FFFFFF"/>
                </a:solidFill>
              </a:rPr>
              <a:t>PIPP Reactivity Drops Response Rate</a:t>
            </a:r>
            <a:br>
              <a:rPr lang="en-CA" sz="3600" dirty="0">
                <a:solidFill>
                  <a:srgbClr val="FFFFFF"/>
                </a:solidFill>
              </a:rPr>
            </a:br>
            <a:r>
              <a:rPr lang="en-CA" sz="3600" dirty="0">
                <a:solidFill>
                  <a:srgbClr val="FFFFFF"/>
                </a:solidFill>
              </a:rPr>
              <a:t>Faceted by scleral </a:t>
            </a:r>
            <a:r>
              <a:rPr lang="en-CA" sz="3600" dirty="0" err="1">
                <a:solidFill>
                  <a:srgbClr val="FFFFFF"/>
                </a:solidFill>
              </a:rPr>
              <a:t>depresion</a:t>
            </a:r>
            <a:endParaRPr lang="en-CA" sz="3600" dirty="0">
              <a:solidFill>
                <a:srgbClr val="FFFFFF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A7C865-126B-402B-A8E8-F8E8AFCEB05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29611" y="718729"/>
            <a:ext cx="6187440" cy="569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851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8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97" name="Rectangle 8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8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668D681-B1DF-47C5-BC19-43D014CA3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803705"/>
            <a:ext cx="4208656" cy="303485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r"/>
            <a:r>
              <a:rPr lang="en-CA" sz="3600" dirty="0">
                <a:solidFill>
                  <a:srgbClr val="FFFFFF"/>
                </a:solidFill>
              </a:rPr>
              <a:t>PIPP Reactivity Drops Response Rate</a:t>
            </a:r>
            <a:br>
              <a:rPr lang="en-CA" sz="3600" dirty="0">
                <a:solidFill>
                  <a:srgbClr val="FFFFFF"/>
                </a:solidFill>
              </a:rPr>
            </a:br>
            <a:r>
              <a:rPr lang="en-CA" sz="3600" dirty="0">
                <a:solidFill>
                  <a:srgbClr val="FFFFFF"/>
                </a:solidFill>
              </a:rPr>
              <a:t>Faceted by Containment vs Swaddle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41A8B285-5C63-4988-99A1-C7EAB1E3FD38}"/>
              </a:ext>
            </a:extLst>
          </p:cNvPr>
          <p:cNvGrpSpPr/>
          <p:nvPr/>
        </p:nvGrpSpPr>
        <p:grpSpPr>
          <a:xfrm>
            <a:off x="5560091" y="704652"/>
            <a:ext cx="6540365" cy="5740771"/>
            <a:chOff x="0" y="0"/>
            <a:chExt cx="6540688" cy="5740771"/>
          </a:xfrm>
        </p:grpSpPr>
        <p:sp>
          <p:nvSpPr>
            <p:cNvPr id="152" name="Shape 6">
              <a:extLst>
                <a:ext uri="{FF2B5EF4-FFF2-40B4-BE49-F238E27FC236}">
                  <a16:creationId xmlns:a16="http://schemas.microsoft.com/office/drawing/2014/main" id="{EF07862D-A75D-4670-8FA5-86A701001F30}"/>
                </a:ext>
              </a:extLst>
            </p:cNvPr>
            <p:cNvSpPr/>
            <p:nvPr/>
          </p:nvSpPr>
          <p:spPr>
            <a:xfrm>
              <a:off x="423596" y="1842643"/>
              <a:ext cx="2084959" cy="0"/>
            </a:xfrm>
            <a:custGeom>
              <a:avLst/>
              <a:gdLst/>
              <a:ahLst/>
              <a:cxnLst/>
              <a:rect l="0" t="0" r="0" b="0"/>
              <a:pathLst>
                <a:path w="2084959">
                  <a:moveTo>
                    <a:pt x="0" y="0"/>
                  </a:moveTo>
                  <a:lnTo>
                    <a:pt x="2084959" y="0"/>
                  </a:lnTo>
                </a:path>
              </a:pathLst>
            </a:custGeom>
            <a:ln w="6731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153" name="Shape 7">
              <a:extLst>
                <a:ext uri="{FF2B5EF4-FFF2-40B4-BE49-F238E27FC236}">
                  <a16:creationId xmlns:a16="http://schemas.microsoft.com/office/drawing/2014/main" id="{780D937D-E351-45AE-8157-7DBC81292E8D}"/>
                </a:ext>
              </a:extLst>
            </p:cNvPr>
            <p:cNvSpPr/>
            <p:nvPr/>
          </p:nvSpPr>
          <p:spPr>
            <a:xfrm>
              <a:off x="423596" y="1245743"/>
              <a:ext cx="2084959" cy="0"/>
            </a:xfrm>
            <a:custGeom>
              <a:avLst/>
              <a:gdLst/>
              <a:ahLst/>
              <a:cxnLst/>
              <a:rect l="0" t="0" r="0" b="0"/>
              <a:pathLst>
                <a:path w="2084959">
                  <a:moveTo>
                    <a:pt x="0" y="0"/>
                  </a:moveTo>
                  <a:lnTo>
                    <a:pt x="2084959" y="0"/>
                  </a:lnTo>
                </a:path>
              </a:pathLst>
            </a:custGeom>
            <a:ln w="6731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154" name="Shape 8">
              <a:extLst>
                <a:ext uri="{FF2B5EF4-FFF2-40B4-BE49-F238E27FC236}">
                  <a16:creationId xmlns:a16="http://schemas.microsoft.com/office/drawing/2014/main" id="{35BD7B14-8EF5-4618-9654-4D44EA068D30}"/>
                </a:ext>
              </a:extLst>
            </p:cNvPr>
            <p:cNvSpPr/>
            <p:nvPr/>
          </p:nvSpPr>
          <p:spPr>
            <a:xfrm>
              <a:off x="423596" y="648970"/>
              <a:ext cx="2084959" cy="0"/>
            </a:xfrm>
            <a:custGeom>
              <a:avLst/>
              <a:gdLst/>
              <a:ahLst/>
              <a:cxnLst/>
              <a:rect l="0" t="0" r="0" b="0"/>
              <a:pathLst>
                <a:path w="2084959">
                  <a:moveTo>
                    <a:pt x="0" y="0"/>
                  </a:moveTo>
                  <a:lnTo>
                    <a:pt x="2084959" y="0"/>
                  </a:lnTo>
                </a:path>
              </a:pathLst>
            </a:custGeom>
            <a:ln w="6731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155" name="Shape 9">
              <a:extLst>
                <a:ext uri="{FF2B5EF4-FFF2-40B4-BE49-F238E27FC236}">
                  <a16:creationId xmlns:a16="http://schemas.microsoft.com/office/drawing/2014/main" id="{14EE6F0B-0E11-46F8-93E8-6BBE3B7D40C6}"/>
                </a:ext>
              </a:extLst>
            </p:cNvPr>
            <p:cNvSpPr/>
            <p:nvPr/>
          </p:nvSpPr>
          <p:spPr>
            <a:xfrm>
              <a:off x="423596" y="2140966"/>
              <a:ext cx="2084959" cy="0"/>
            </a:xfrm>
            <a:custGeom>
              <a:avLst/>
              <a:gdLst/>
              <a:ahLst/>
              <a:cxnLst/>
              <a:rect l="0" t="0" r="0" b="0"/>
              <a:pathLst>
                <a:path w="2084959">
                  <a:moveTo>
                    <a:pt x="0" y="0"/>
                  </a:moveTo>
                  <a:lnTo>
                    <a:pt x="2084959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156" name="Shape 10">
              <a:extLst>
                <a:ext uri="{FF2B5EF4-FFF2-40B4-BE49-F238E27FC236}">
                  <a16:creationId xmlns:a16="http://schemas.microsoft.com/office/drawing/2014/main" id="{99986C31-F3BA-45AD-A234-AF628A30F4F2}"/>
                </a:ext>
              </a:extLst>
            </p:cNvPr>
            <p:cNvSpPr/>
            <p:nvPr/>
          </p:nvSpPr>
          <p:spPr>
            <a:xfrm>
              <a:off x="423596" y="1544193"/>
              <a:ext cx="2084959" cy="0"/>
            </a:xfrm>
            <a:custGeom>
              <a:avLst/>
              <a:gdLst/>
              <a:ahLst/>
              <a:cxnLst/>
              <a:rect l="0" t="0" r="0" b="0"/>
              <a:pathLst>
                <a:path w="2084959">
                  <a:moveTo>
                    <a:pt x="0" y="0"/>
                  </a:moveTo>
                  <a:lnTo>
                    <a:pt x="2084959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157" name="Shape 11">
              <a:extLst>
                <a:ext uri="{FF2B5EF4-FFF2-40B4-BE49-F238E27FC236}">
                  <a16:creationId xmlns:a16="http://schemas.microsoft.com/office/drawing/2014/main" id="{29B2F301-327A-4295-B9E3-41A668D916C5}"/>
                </a:ext>
              </a:extLst>
            </p:cNvPr>
            <p:cNvSpPr/>
            <p:nvPr/>
          </p:nvSpPr>
          <p:spPr>
            <a:xfrm>
              <a:off x="423596" y="947420"/>
              <a:ext cx="2084959" cy="0"/>
            </a:xfrm>
            <a:custGeom>
              <a:avLst/>
              <a:gdLst/>
              <a:ahLst/>
              <a:cxnLst/>
              <a:rect l="0" t="0" r="0" b="0"/>
              <a:pathLst>
                <a:path w="2084959">
                  <a:moveTo>
                    <a:pt x="0" y="0"/>
                  </a:moveTo>
                  <a:lnTo>
                    <a:pt x="2084959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158" name="Shape 12">
              <a:extLst>
                <a:ext uri="{FF2B5EF4-FFF2-40B4-BE49-F238E27FC236}">
                  <a16:creationId xmlns:a16="http://schemas.microsoft.com/office/drawing/2014/main" id="{52EB3F95-5BB7-4D69-A8C4-D3FFEA8C2C60}"/>
                </a:ext>
              </a:extLst>
            </p:cNvPr>
            <p:cNvSpPr/>
            <p:nvPr/>
          </p:nvSpPr>
          <p:spPr>
            <a:xfrm>
              <a:off x="423596" y="350520"/>
              <a:ext cx="2084959" cy="0"/>
            </a:xfrm>
            <a:custGeom>
              <a:avLst/>
              <a:gdLst/>
              <a:ahLst/>
              <a:cxnLst/>
              <a:rect l="0" t="0" r="0" b="0"/>
              <a:pathLst>
                <a:path w="2084959">
                  <a:moveTo>
                    <a:pt x="0" y="0"/>
                  </a:moveTo>
                  <a:lnTo>
                    <a:pt x="2084959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159" name="Shape 13">
              <a:extLst>
                <a:ext uri="{FF2B5EF4-FFF2-40B4-BE49-F238E27FC236}">
                  <a16:creationId xmlns:a16="http://schemas.microsoft.com/office/drawing/2014/main" id="{039EECEC-6DDD-4CA7-A29B-D2ADB1CDEDC8}"/>
                </a:ext>
              </a:extLst>
            </p:cNvPr>
            <p:cNvSpPr/>
            <p:nvPr/>
          </p:nvSpPr>
          <p:spPr>
            <a:xfrm>
              <a:off x="518338" y="160782"/>
              <a:ext cx="0" cy="2074545"/>
            </a:xfrm>
            <a:custGeom>
              <a:avLst/>
              <a:gdLst/>
              <a:ahLst/>
              <a:cxnLst/>
              <a:rect l="0" t="0" r="0" b="0"/>
              <a:pathLst>
                <a:path h="2074545">
                  <a:moveTo>
                    <a:pt x="0" y="2074545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160" name="Shape 14">
              <a:extLst>
                <a:ext uri="{FF2B5EF4-FFF2-40B4-BE49-F238E27FC236}">
                  <a16:creationId xmlns:a16="http://schemas.microsoft.com/office/drawing/2014/main" id="{0938315F-CAB2-4D0B-BBC7-7D1A2CA1C7EE}"/>
                </a:ext>
              </a:extLst>
            </p:cNvPr>
            <p:cNvSpPr/>
            <p:nvPr/>
          </p:nvSpPr>
          <p:spPr>
            <a:xfrm>
              <a:off x="676326" y="160782"/>
              <a:ext cx="0" cy="2074545"/>
            </a:xfrm>
            <a:custGeom>
              <a:avLst/>
              <a:gdLst/>
              <a:ahLst/>
              <a:cxnLst/>
              <a:rect l="0" t="0" r="0" b="0"/>
              <a:pathLst>
                <a:path h="2074545">
                  <a:moveTo>
                    <a:pt x="0" y="2074545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161" name="Shape 15">
              <a:extLst>
                <a:ext uri="{FF2B5EF4-FFF2-40B4-BE49-F238E27FC236}">
                  <a16:creationId xmlns:a16="http://schemas.microsoft.com/office/drawing/2014/main" id="{75DF77BB-E81C-404D-A852-C53B0377E306}"/>
                </a:ext>
              </a:extLst>
            </p:cNvPr>
            <p:cNvSpPr/>
            <p:nvPr/>
          </p:nvSpPr>
          <p:spPr>
            <a:xfrm>
              <a:off x="834187" y="160782"/>
              <a:ext cx="0" cy="2074545"/>
            </a:xfrm>
            <a:custGeom>
              <a:avLst/>
              <a:gdLst/>
              <a:ahLst/>
              <a:cxnLst/>
              <a:rect l="0" t="0" r="0" b="0"/>
              <a:pathLst>
                <a:path h="2074545">
                  <a:moveTo>
                    <a:pt x="0" y="2074545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162" name="Shape 16">
              <a:extLst>
                <a:ext uri="{FF2B5EF4-FFF2-40B4-BE49-F238E27FC236}">
                  <a16:creationId xmlns:a16="http://schemas.microsoft.com/office/drawing/2014/main" id="{CD9A563A-2D35-4D9C-AF5F-E62D0D640BD4}"/>
                </a:ext>
              </a:extLst>
            </p:cNvPr>
            <p:cNvSpPr/>
            <p:nvPr/>
          </p:nvSpPr>
          <p:spPr>
            <a:xfrm>
              <a:off x="992175" y="160782"/>
              <a:ext cx="0" cy="2074545"/>
            </a:xfrm>
            <a:custGeom>
              <a:avLst/>
              <a:gdLst/>
              <a:ahLst/>
              <a:cxnLst/>
              <a:rect l="0" t="0" r="0" b="0"/>
              <a:pathLst>
                <a:path h="2074545">
                  <a:moveTo>
                    <a:pt x="0" y="2074545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163" name="Shape 17">
              <a:extLst>
                <a:ext uri="{FF2B5EF4-FFF2-40B4-BE49-F238E27FC236}">
                  <a16:creationId xmlns:a16="http://schemas.microsoft.com/office/drawing/2014/main" id="{11EFC910-FF40-4CA1-86CD-B02905FE2FB1}"/>
                </a:ext>
              </a:extLst>
            </p:cNvPr>
            <p:cNvSpPr/>
            <p:nvPr/>
          </p:nvSpPr>
          <p:spPr>
            <a:xfrm>
              <a:off x="1150163" y="160782"/>
              <a:ext cx="0" cy="2074545"/>
            </a:xfrm>
            <a:custGeom>
              <a:avLst/>
              <a:gdLst/>
              <a:ahLst/>
              <a:cxnLst/>
              <a:rect l="0" t="0" r="0" b="0"/>
              <a:pathLst>
                <a:path h="2074545">
                  <a:moveTo>
                    <a:pt x="0" y="2074545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164" name="Shape 18">
              <a:extLst>
                <a:ext uri="{FF2B5EF4-FFF2-40B4-BE49-F238E27FC236}">
                  <a16:creationId xmlns:a16="http://schemas.microsoft.com/office/drawing/2014/main" id="{C553DFC9-5CAB-41EB-A002-4C32459C54EE}"/>
                </a:ext>
              </a:extLst>
            </p:cNvPr>
            <p:cNvSpPr/>
            <p:nvPr/>
          </p:nvSpPr>
          <p:spPr>
            <a:xfrm>
              <a:off x="1308151" y="160782"/>
              <a:ext cx="0" cy="2074545"/>
            </a:xfrm>
            <a:custGeom>
              <a:avLst/>
              <a:gdLst/>
              <a:ahLst/>
              <a:cxnLst/>
              <a:rect l="0" t="0" r="0" b="0"/>
              <a:pathLst>
                <a:path h="2074545">
                  <a:moveTo>
                    <a:pt x="0" y="2074545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165" name="Shape 19">
              <a:extLst>
                <a:ext uri="{FF2B5EF4-FFF2-40B4-BE49-F238E27FC236}">
                  <a16:creationId xmlns:a16="http://schemas.microsoft.com/office/drawing/2014/main" id="{820F60FB-3F21-4DE4-A721-D8F0F40E329C}"/>
                </a:ext>
              </a:extLst>
            </p:cNvPr>
            <p:cNvSpPr/>
            <p:nvPr/>
          </p:nvSpPr>
          <p:spPr>
            <a:xfrm>
              <a:off x="1466012" y="160782"/>
              <a:ext cx="0" cy="2074545"/>
            </a:xfrm>
            <a:custGeom>
              <a:avLst/>
              <a:gdLst/>
              <a:ahLst/>
              <a:cxnLst/>
              <a:rect l="0" t="0" r="0" b="0"/>
              <a:pathLst>
                <a:path h="2074545">
                  <a:moveTo>
                    <a:pt x="0" y="2074545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166" name="Shape 20">
              <a:extLst>
                <a:ext uri="{FF2B5EF4-FFF2-40B4-BE49-F238E27FC236}">
                  <a16:creationId xmlns:a16="http://schemas.microsoft.com/office/drawing/2014/main" id="{905C90EA-9C6B-4286-A5D0-E5E089A02E77}"/>
                </a:ext>
              </a:extLst>
            </p:cNvPr>
            <p:cNvSpPr/>
            <p:nvPr/>
          </p:nvSpPr>
          <p:spPr>
            <a:xfrm>
              <a:off x="1624000" y="160782"/>
              <a:ext cx="0" cy="2074545"/>
            </a:xfrm>
            <a:custGeom>
              <a:avLst/>
              <a:gdLst/>
              <a:ahLst/>
              <a:cxnLst/>
              <a:rect l="0" t="0" r="0" b="0"/>
              <a:pathLst>
                <a:path h="2074545">
                  <a:moveTo>
                    <a:pt x="0" y="2074545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167" name="Shape 21">
              <a:extLst>
                <a:ext uri="{FF2B5EF4-FFF2-40B4-BE49-F238E27FC236}">
                  <a16:creationId xmlns:a16="http://schemas.microsoft.com/office/drawing/2014/main" id="{9995C2EF-D8E2-4A72-B14C-87A331BA21DD}"/>
                </a:ext>
              </a:extLst>
            </p:cNvPr>
            <p:cNvSpPr/>
            <p:nvPr/>
          </p:nvSpPr>
          <p:spPr>
            <a:xfrm>
              <a:off x="1781988" y="160782"/>
              <a:ext cx="0" cy="2074545"/>
            </a:xfrm>
            <a:custGeom>
              <a:avLst/>
              <a:gdLst/>
              <a:ahLst/>
              <a:cxnLst/>
              <a:rect l="0" t="0" r="0" b="0"/>
              <a:pathLst>
                <a:path h="2074545">
                  <a:moveTo>
                    <a:pt x="0" y="2074545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168" name="Shape 22">
              <a:extLst>
                <a:ext uri="{FF2B5EF4-FFF2-40B4-BE49-F238E27FC236}">
                  <a16:creationId xmlns:a16="http://schemas.microsoft.com/office/drawing/2014/main" id="{CCFC4970-783C-48B7-942B-F33C0EA7636D}"/>
                </a:ext>
              </a:extLst>
            </p:cNvPr>
            <p:cNvSpPr/>
            <p:nvPr/>
          </p:nvSpPr>
          <p:spPr>
            <a:xfrm>
              <a:off x="1939849" y="160782"/>
              <a:ext cx="0" cy="2074545"/>
            </a:xfrm>
            <a:custGeom>
              <a:avLst/>
              <a:gdLst/>
              <a:ahLst/>
              <a:cxnLst/>
              <a:rect l="0" t="0" r="0" b="0"/>
              <a:pathLst>
                <a:path h="2074545">
                  <a:moveTo>
                    <a:pt x="0" y="2074545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169" name="Shape 23">
              <a:extLst>
                <a:ext uri="{FF2B5EF4-FFF2-40B4-BE49-F238E27FC236}">
                  <a16:creationId xmlns:a16="http://schemas.microsoft.com/office/drawing/2014/main" id="{E0A67024-A380-4D04-B08C-DF8B56A1E2EF}"/>
                </a:ext>
              </a:extLst>
            </p:cNvPr>
            <p:cNvSpPr/>
            <p:nvPr/>
          </p:nvSpPr>
          <p:spPr>
            <a:xfrm>
              <a:off x="2097837" y="160782"/>
              <a:ext cx="0" cy="2074545"/>
            </a:xfrm>
            <a:custGeom>
              <a:avLst/>
              <a:gdLst/>
              <a:ahLst/>
              <a:cxnLst/>
              <a:rect l="0" t="0" r="0" b="0"/>
              <a:pathLst>
                <a:path h="2074545">
                  <a:moveTo>
                    <a:pt x="0" y="2074545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170" name="Shape 24">
              <a:extLst>
                <a:ext uri="{FF2B5EF4-FFF2-40B4-BE49-F238E27FC236}">
                  <a16:creationId xmlns:a16="http://schemas.microsoft.com/office/drawing/2014/main" id="{B0B2B678-2B07-40AA-813B-259CA5B16404}"/>
                </a:ext>
              </a:extLst>
            </p:cNvPr>
            <p:cNvSpPr/>
            <p:nvPr/>
          </p:nvSpPr>
          <p:spPr>
            <a:xfrm>
              <a:off x="2255825" y="160782"/>
              <a:ext cx="0" cy="2074545"/>
            </a:xfrm>
            <a:custGeom>
              <a:avLst/>
              <a:gdLst/>
              <a:ahLst/>
              <a:cxnLst/>
              <a:rect l="0" t="0" r="0" b="0"/>
              <a:pathLst>
                <a:path h="2074545">
                  <a:moveTo>
                    <a:pt x="0" y="2074545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171" name="Shape 25">
              <a:extLst>
                <a:ext uri="{FF2B5EF4-FFF2-40B4-BE49-F238E27FC236}">
                  <a16:creationId xmlns:a16="http://schemas.microsoft.com/office/drawing/2014/main" id="{F03C6667-4014-4C6C-A082-71F1139CAD47}"/>
                </a:ext>
              </a:extLst>
            </p:cNvPr>
            <p:cNvSpPr/>
            <p:nvPr/>
          </p:nvSpPr>
          <p:spPr>
            <a:xfrm>
              <a:off x="2413686" y="160782"/>
              <a:ext cx="0" cy="2074545"/>
            </a:xfrm>
            <a:custGeom>
              <a:avLst/>
              <a:gdLst/>
              <a:ahLst/>
              <a:cxnLst/>
              <a:rect l="0" t="0" r="0" b="0"/>
              <a:pathLst>
                <a:path h="2074545">
                  <a:moveTo>
                    <a:pt x="0" y="2074545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172" name="Shape 2233">
              <a:extLst>
                <a:ext uri="{FF2B5EF4-FFF2-40B4-BE49-F238E27FC236}">
                  <a16:creationId xmlns:a16="http://schemas.microsoft.com/office/drawing/2014/main" id="{1E1DAAFD-327D-41D4-902C-CEA2536E2787}"/>
                </a:ext>
              </a:extLst>
            </p:cNvPr>
            <p:cNvSpPr/>
            <p:nvPr/>
          </p:nvSpPr>
          <p:spPr>
            <a:xfrm>
              <a:off x="447218" y="314706"/>
              <a:ext cx="142113" cy="1826260"/>
            </a:xfrm>
            <a:custGeom>
              <a:avLst/>
              <a:gdLst/>
              <a:ahLst/>
              <a:cxnLst/>
              <a:rect l="0" t="0" r="0" b="0"/>
              <a:pathLst>
                <a:path w="142113" h="1826260">
                  <a:moveTo>
                    <a:pt x="0" y="0"/>
                  </a:moveTo>
                  <a:lnTo>
                    <a:pt x="142113" y="0"/>
                  </a:lnTo>
                  <a:lnTo>
                    <a:pt x="142113" y="1826260"/>
                  </a:lnTo>
                  <a:lnTo>
                    <a:pt x="0" y="1826260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8766C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173" name="Shape 2234">
              <a:extLst>
                <a:ext uri="{FF2B5EF4-FFF2-40B4-BE49-F238E27FC236}">
                  <a16:creationId xmlns:a16="http://schemas.microsoft.com/office/drawing/2014/main" id="{D5FB8E78-D318-42CA-85F2-769C4E92E5CA}"/>
                </a:ext>
              </a:extLst>
            </p:cNvPr>
            <p:cNvSpPr/>
            <p:nvPr/>
          </p:nvSpPr>
          <p:spPr>
            <a:xfrm>
              <a:off x="605206" y="899541"/>
              <a:ext cx="142113" cy="1241425"/>
            </a:xfrm>
            <a:custGeom>
              <a:avLst/>
              <a:gdLst/>
              <a:ahLst/>
              <a:cxnLst/>
              <a:rect l="0" t="0" r="0" b="0"/>
              <a:pathLst>
                <a:path w="142113" h="1241425">
                  <a:moveTo>
                    <a:pt x="0" y="0"/>
                  </a:moveTo>
                  <a:lnTo>
                    <a:pt x="142113" y="0"/>
                  </a:lnTo>
                  <a:lnTo>
                    <a:pt x="142113" y="1241425"/>
                  </a:lnTo>
                  <a:lnTo>
                    <a:pt x="0" y="1241425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D95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174" name="Shape 2235">
              <a:extLst>
                <a:ext uri="{FF2B5EF4-FFF2-40B4-BE49-F238E27FC236}">
                  <a16:creationId xmlns:a16="http://schemas.microsoft.com/office/drawing/2014/main" id="{D11F29EE-2524-4CB7-BB68-AD081DE627CE}"/>
                </a:ext>
              </a:extLst>
            </p:cNvPr>
            <p:cNvSpPr/>
            <p:nvPr/>
          </p:nvSpPr>
          <p:spPr>
            <a:xfrm>
              <a:off x="763194" y="326644"/>
              <a:ext cx="142113" cy="1814322"/>
            </a:xfrm>
            <a:custGeom>
              <a:avLst/>
              <a:gdLst/>
              <a:ahLst/>
              <a:cxnLst/>
              <a:rect l="0" t="0" r="0" b="0"/>
              <a:pathLst>
                <a:path w="142113" h="1814322">
                  <a:moveTo>
                    <a:pt x="0" y="0"/>
                  </a:moveTo>
                  <a:lnTo>
                    <a:pt x="142113" y="0"/>
                  </a:lnTo>
                  <a:lnTo>
                    <a:pt x="142113" y="1814322"/>
                  </a:lnTo>
                  <a:lnTo>
                    <a:pt x="0" y="1814322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7BAD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175" name="Shape 2236">
              <a:extLst>
                <a:ext uri="{FF2B5EF4-FFF2-40B4-BE49-F238E27FC236}">
                  <a16:creationId xmlns:a16="http://schemas.microsoft.com/office/drawing/2014/main" id="{51FF4879-1174-4B68-B1D2-954D7EA0E6A1}"/>
                </a:ext>
              </a:extLst>
            </p:cNvPr>
            <p:cNvSpPr/>
            <p:nvPr/>
          </p:nvSpPr>
          <p:spPr>
            <a:xfrm>
              <a:off x="1079043" y="469900"/>
              <a:ext cx="142113" cy="1671066"/>
            </a:xfrm>
            <a:custGeom>
              <a:avLst/>
              <a:gdLst/>
              <a:ahLst/>
              <a:cxnLst/>
              <a:rect l="0" t="0" r="0" b="0"/>
              <a:pathLst>
                <a:path w="142113" h="1671066">
                  <a:moveTo>
                    <a:pt x="0" y="0"/>
                  </a:moveTo>
                  <a:lnTo>
                    <a:pt x="142113" y="0"/>
                  </a:lnTo>
                  <a:lnTo>
                    <a:pt x="142113" y="1671066"/>
                  </a:lnTo>
                  <a:lnTo>
                    <a:pt x="0" y="1671066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BD6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176" name="Shape 2237">
              <a:extLst>
                <a:ext uri="{FF2B5EF4-FFF2-40B4-BE49-F238E27FC236}">
                  <a16:creationId xmlns:a16="http://schemas.microsoft.com/office/drawing/2014/main" id="{0575CF92-987A-472F-9F5D-BF3096730339}"/>
                </a:ext>
              </a:extLst>
            </p:cNvPr>
            <p:cNvSpPr/>
            <p:nvPr/>
          </p:nvSpPr>
          <p:spPr>
            <a:xfrm>
              <a:off x="1237031" y="529590"/>
              <a:ext cx="142113" cy="1611376"/>
            </a:xfrm>
            <a:custGeom>
              <a:avLst/>
              <a:gdLst/>
              <a:ahLst/>
              <a:cxnLst/>
              <a:rect l="0" t="0" r="0" b="0"/>
              <a:pathLst>
                <a:path w="142113" h="1611376">
                  <a:moveTo>
                    <a:pt x="0" y="0"/>
                  </a:moveTo>
                  <a:lnTo>
                    <a:pt x="142113" y="0"/>
                  </a:lnTo>
                  <a:lnTo>
                    <a:pt x="142113" y="1611376"/>
                  </a:lnTo>
                  <a:lnTo>
                    <a:pt x="0" y="1611376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BD6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177" name="Shape 2238">
              <a:extLst>
                <a:ext uri="{FF2B5EF4-FFF2-40B4-BE49-F238E27FC236}">
                  <a16:creationId xmlns:a16="http://schemas.microsoft.com/office/drawing/2014/main" id="{AE5E0E93-3F1D-4FFA-B84F-1D1DB1BAB26F}"/>
                </a:ext>
              </a:extLst>
            </p:cNvPr>
            <p:cNvSpPr/>
            <p:nvPr/>
          </p:nvSpPr>
          <p:spPr>
            <a:xfrm>
              <a:off x="1395019" y="827913"/>
              <a:ext cx="142113" cy="1313053"/>
            </a:xfrm>
            <a:custGeom>
              <a:avLst/>
              <a:gdLst/>
              <a:ahLst/>
              <a:cxnLst/>
              <a:rect l="0" t="0" r="0" b="0"/>
              <a:pathLst>
                <a:path w="142113" h="1313053">
                  <a:moveTo>
                    <a:pt x="0" y="0"/>
                  </a:moveTo>
                  <a:lnTo>
                    <a:pt x="142113" y="0"/>
                  </a:lnTo>
                  <a:lnTo>
                    <a:pt x="142113" y="1313053"/>
                  </a:lnTo>
                  <a:lnTo>
                    <a:pt x="0" y="1313053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BEC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178" name="Shape 2239">
              <a:extLst>
                <a:ext uri="{FF2B5EF4-FFF2-40B4-BE49-F238E27FC236}">
                  <a16:creationId xmlns:a16="http://schemas.microsoft.com/office/drawing/2014/main" id="{A5F068F2-785B-4197-8963-12723D3E1D63}"/>
                </a:ext>
              </a:extLst>
            </p:cNvPr>
            <p:cNvSpPr/>
            <p:nvPr/>
          </p:nvSpPr>
          <p:spPr>
            <a:xfrm>
              <a:off x="1552880" y="290830"/>
              <a:ext cx="142113" cy="1850136"/>
            </a:xfrm>
            <a:custGeom>
              <a:avLst/>
              <a:gdLst/>
              <a:ahLst/>
              <a:cxnLst/>
              <a:rect l="0" t="0" r="0" b="0"/>
              <a:pathLst>
                <a:path w="142113" h="1850136">
                  <a:moveTo>
                    <a:pt x="0" y="0"/>
                  </a:moveTo>
                  <a:lnTo>
                    <a:pt x="142113" y="0"/>
                  </a:lnTo>
                  <a:lnTo>
                    <a:pt x="142113" y="1850136"/>
                  </a:lnTo>
                  <a:lnTo>
                    <a:pt x="0" y="1850136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BD6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179" name="Shape 2240">
              <a:extLst>
                <a:ext uri="{FF2B5EF4-FFF2-40B4-BE49-F238E27FC236}">
                  <a16:creationId xmlns:a16="http://schemas.microsoft.com/office/drawing/2014/main" id="{5F02F371-619B-4A55-8F3A-EA41262E0936}"/>
                </a:ext>
              </a:extLst>
            </p:cNvPr>
            <p:cNvSpPr/>
            <p:nvPr/>
          </p:nvSpPr>
          <p:spPr>
            <a:xfrm>
              <a:off x="1710868" y="1424813"/>
              <a:ext cx="142113" cy="716153"/>
            </a:xfrm>
            <a:custGeom>
              <a:avLst/>
              <a:gdLst/>
              <a:ahLst/>
              <a:cxnLst/>
              <a:rect l="0" t="0" r="0" b="0"/>
              <a:pathLst>
                <a:path w="142113" h="716153">
                  <a:moveTo>
                    <a:pt x="0" y="0"/>
                  </a:moveTo>
                  <a:lnTo>
                    <a:pt x="142113" y="0"/>
                  </a:lnTo>
                  <a:lnTo>
                    <a:pt x="142113" y="716153"/>
                  </a:lnTo>
                  <a:lnTo>
                    <a:pt x="0" y="716153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BD6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180" name="Shape 2241">
              <a:extLst>
                <a:ext uri="{FF2B5EF4-FFF2-40B4-BE49-F238E27FC236}">
                  <a16:creationId xmlns:a16="http://schemas.microsoft.com/office/drawing/2014/main" id="{C1B087D3-8655-4B0A-B589-064139DFBB70}"/>
                </a:ext>
              </a:extLst>
            </p:cNvPr>
            <p:cNvSpPr/>
            <p:nvPr/>
          </p:nvSpPr>
          <p:spPr>
            <a:xfrm>
              <a:off x="2026717" y="505714"/>
              <a:ext cx="142113" cy="1635252"/>
            </a:xfrm>
            <a:custGeom>
              <a:avLst/>
              <a:gdLst/>
              <a:ahLst/>
              <a:cxnLst/>
              <a:rect l="0" t="0" r="0" b="0"/>
              <a:pathLst>
                <a:path w="142113" h="1635252">
                  <a:moveTo>
                    <a:pt x="0" y="0"/>
                  </a:moveTo>
                  <a:lnTo>
                    <a:pt x="142113" y="0"/>
                  </a:lnTo>
                  <a:lnTo>
                    <a:pt x="142113" y="1635252"/>
                  </a:lnTo>
                  <a:lnTo>
                    <a:pt x="0" y="1635252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67B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181" name="Shape 2242">
              <a:extLst>
                <a:ext uri="{FF2B5EF4-FFF2-40B4-BE49-F238E27FC236}">
                  <a16:creationId xmlns:a16="http://schemas.microsoft.com/office/drawing/2014/main" id="{DB482173-6700-4B69-A538-94588481DAB8}"/>
                </a:ext>
              </a:extLst>
            </p:cNvPr>
            <p:cNvSpPr/>
            <p:nvPr/>
          </p:nvSpPr>
          <p:spPr>
            <a:xfrm>
              <a:off x="2184705" y="947293"/>
              <a:ext cx="142113" cy="1193673"/>
            </a:xfrm>
            <a:custGeom>
              <a:avLst/>
              <a:gdLst/>
              <a:ahLst/>
              <a:cxnLst/>
              <a:rect l="0" t="0" r="0" b="0"/>
              <a:pathLst>
                <a:path w="142113" h="1193673">
                  <a:moveTo>
                    <a:pt x="0" y="0"/>
                  </a:moveTo>
                  <a:lnTo>
                    <a:pt x="142113" y="0"/>
                  </a:lnTo>
                  <a:lnTo>
                    <a:pt x="142113" y="1193673"/>
                  </a:lnTo>
                  <a:lnTo>
                    <a:pt x="0" y="1193673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A9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182" name="Shape 36">
              <a:extLst>
                <a:ext uri="{FF2B5EF4-FFF2-40B4-BE49-F238E27FC236}">
                  <a16:creationId xmlns:a16="http://schemas.microsoft.com/office/drawing/2014/main" id="{F93FBC58-0F8A-4C0F-807A-7D7E8F41D261}"/>
                </a:ext>
              </a:extLst>
            </p:cNvPr>
            <p:cNvSpPr/>
            <p:nvPr/>
          </p:nvSpPr>
          <p:spPr>
            <a:xfrm>
              <a:off x="423596" y="4217162"/>
              <a:ext cx="2084959" cy="0"/>
            </a:xfrm>
            <a:custGeom>
              <a:avLst/>
              <a:gdLst/>
              <a:ahLst/>
              <a:cxnLst/>
              <a:rect l="0" t="0" r="0" b="0"/>
              <a:pathLst>
                <a:path w="2084959">
                  <a:moveTo>
                    <a:pt x="0" y="0"/>
                  </a:moveTo>
                  <a:lnTo>
                    <a:pt x="2084959" y="0"/>
                  </a:lnTo>
                </a:path>
              </a:pathLst>
            </a:custGeom>
            <a:ln w="6731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183" name="Shape 37">
              <a:extLst>
                <a:ext uri="{FF2B5EF4-FFF2-40B4-BE49-F238E27FC236}">
                  <a16:creationId xmlns:a16="http://schemas.microsoft.com/office/drawing/2014/main" id="{620F7330-334D-4EF6-824C-C59031E1E18A}"/>
                </a:ext>
              </a:extLst>
            </p:cNvPr>
            <p:cNvSpPr/>
            <p:nvPr/>
          </p:nvSpPr>
          <p:spPr>
            <a:xfrm>
              <a:off x="423596" y="3620262"/>
              <a:ext cx="2084959" cy="0"/>
            </a:xfrm>
            <a:custGeom>
              <a:avLst/>
              <a:gdLst/>
              <a:ahLst/>
              <a:cxnLst/>
              <a:rect l="0" t="0" r="0" b="0"/>
              <a:pathLst>
                <a:path w="2084959">
                  <a:moveTo>
                    <a:pt x="0" y="0"/>
                  </a:moveTo>
                  <a:lnTo>
                    <a:pt x="2084959" y="0"/>
                  </a:lnTo>
                </a:path>
              </a:pathLst>
            </a:custGeom>
            <a:ln w="6731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184" name="Shape 38">
              <a:extLst>
                <a:ext uri="{FF2B5EF4-FFF2-40B4-BE49-F238E27FC236}">
                  <a16:creationId xmlns:a16="http://schemas.microsoft.com/office/drawing/2014/main" id="{5D9E410C-CBB7-4758-8AD3-5613E84CB5B7}"/>
                </a:ext>
              </a:extLst>
            </p:cNvPr>
            <p:cNvSpPr/>
            <p:nvPr/>
          </p:nvSpPr>
          <p:spPr>
            <a:xfrm>
              <a:off x="423596" y="3023489"/>
              <a:ext cx="2084959" cy="0"/>
            </a:xfrm>
            <a:custGeom>
              <a:avLst/>
              <a:gdLst/>
              <a:ahLst/>
              <a:cxnLst/>
              <a:rect l="0" t="0" r="0" b="0"/>
              <a:pathLst>
                <a:path w="2084959">
                  <a:moveTo>
                    <a:pt x="0" y="0"/>
                  </a:moveTo>
                  <a:lnTo>
                    <a:pt x="2084959" y="0"/>
                  </a:lnTo>
                </a:path>
              </a:pathLst>
            </a:custGeom>
            <a:ln w="6731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185" name="Shape 39">
              <a:extLst>
                <a:ext uri="{FF2B5EF4-FFF2-40B4-BE49-F238E27FC236}">
                  <a16:creationId xmlns:a16="http://schemas.microsoft.com/office/drawing/2014/main" id="{7A38580F-66F1-492A-924D-1FDA51607C4C}"/>
                </a:ext>
              </a:extLst>
            </p:cNvPr>
            <p:cNvSpPr/>
            <p:nvPr/>
          </p:nvSpPr>
          <p:spPr>
            <a:xfrm>
              <a:off x="423596" y="4515485"/>
              <a:ext cx="2084959" cy="0"/>
            </a:xfrm>
            <a:custGeom>
              <a:avLst/>
              <a:gdLst/>
              <a:ahLst/>
              <a:cxnLst/>
              <a:rect l="0" t="0" r="0" b="0"/>
              <a:pathLst>
                <a:path w="2084959">
                  <a:moveTo>
                    <a:pt x="0" y="0"/>
                  </a:moveTo>
                  <a:lnTo>
                    <a:pt x="2084959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186" name="Shape 40">
              <a:extLst>
                <a:ext uri="{FF2B5EF4-FFF2-40B4-BE49-F238E27FC236}">
                  <a16:creationId xmlns:a16="http://schemas.microsoft.com/office/drawing/2014/main" id="{8D6BFB2B-D587-43AB-9953-03704337BC48}"/>
                </a:ext>
              </a:extLst>
            </p:cNvPr>
            <p:cNvSpPr/>
            <p:nvPr/>
          </p:nvSpPr>
          <p:spPr>
            <a:xfrm>
              <a:off x="423596" y="3918712"/>
              <a:ext cx="2084959" cy="0"/>
            </a:xfrm>
            <a:custGeom>
              <a:avLst/>
              <a:gdLst/>
              <a:ahLst/>
              <a:cxnLst/>
              <a:rect l="0" t="0" r="0" b="0"/>
              <a:pathLst>
                <a:path w="2084959">
                  <a:moveTo>
                    <a:pt x="0" y="0"/>
                  </a:moveTo>
                  <a:lnTo>
                    <a:pt x="2084959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187" name="Shape 41">
              <a:extLst>
                <a:ext uri="{FF2B5EF4-FFF2-40B4-BE49-F238E27FC236}">
                  <a16:creationId xmlns:a16="http://schemas.microsoft.com/office/drawing/2014/main" id="{99CF5AE4-67F0-4CA1-B666-5E26856698AA}"/>
                </a:ext>
              </a:extLst>
            </p:cNvPr>
            <p:cNvSpPr/>
            <p:nvPr/>
          </p:nvSpPr>
          <p:spPr>
            <a:xfrm>
              <a:off x="423596" y="3321812"/>
              <a:ext cx="2084959" cy="0"/>
            </a:xfrm>
            <a:custGeom>
              <a:avLst/>
              <a:gdLst/>
              <a:ahLst/>
              <a:cxnLst/>
              <a:rect l="0" t="0" r="0" b="0"/>
              <a:pathLst>
                <a:path w="2084959">
                  <a:moveTo>
                    <a:pt x="0" y="0"/>
                  </a:moveTo>
                  <a:lnTo>
                    <a:pt x="2084959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188" name="Shape 42">
              <a:extLst>
                <a:ext uri="{FF2B5EF4-FFF2-40B4-BE49-F238E27FC236}">
                  <a16:creationId xmlns:a16="http://schemas.microsoft.com/office/drawing/2014/main" id="{295BA5E9-E860-4A45-A9FA-1821B9F5CE69}"/>
                </a:ext>
              </a:extLst>
            </p:cNvPr>
            <p:cNvSpPr/>
            <p:nvPr/>
          </p:nvSpPr>
          <p:spPr>
            <a:xfrm>
              <a:off x="423596" y="2725039"/>
              <a:ext cx="2084959" cy="0"/>
            </a:xfrm>
            <a:custGeom>
              <a:avLst/>
              <a:gdLst/>
              <a:ahLst/>
              <a:cxnLst/>
              <a:rect l="0" t="0" r="0" b="0"/>
              <a:pathLst>
                <a:path w="2084959">
                  <a:moveTo>
                    <a:pt x="0" y="0"/>
                  </a:moveTo>
                  <a:lnTo>
                    <a:pt x="2084959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189" name="Shape 43">
              <a:extLst>
                <a:ext uri="{FF2B5EF4-FFF2-40B4-BE49-F238E27FC236}">
                  <a16:creationId xmlns:a16="http://schemas.microsoft.com/office/drawing/2014/main" id="{297806B8-A0A6-4026-A5F9-B6588FFA479B}"/>
                </a:ext>
              </a:extLst>
            </p:cNvPr>
            <p:cNvSpPr/>
            <p:nvPr/>
          </p:nvSpPr>
          <p:spPr>
            <a:xfrm>
              <a:off x="518338" y="2535301"/>
              <a:ext cx="0" cy="2074545"/>
            </a:xfrm>
            <a:custGeom>
              <a:avLst/>
              <a:gdLst/>
              <a:ahLst/>
              <a:cxnLst/>
              <a:rect l="0" t="0" r="0" b="0"/>
              <a:pathLst>
                <a:path h="2074545">
                  <a:moveTo>
                    <a:pt x="0" y="2074545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190" name="Shape 44">
              <a:extLst>
                <a:ext uri="{FF2B5EF4-FFF2-40B4-BE49-F238E27FC236}">
                  <a16:creationId xmlns:a16="http://schemas.microsoft.com/office/drawing/2014/main" id="{5DCA7A38-4573-45F2-A7C8-DC5727C11CB8}"/>
                </a:ext>
              </a:extLst>
            </p:cNvPr>
            <p:cNvSpPr/>
            <p:nvPr/>
          </p:nvSpPr>
          <p:spPr>
            <a:xfrm>
              <a:off x="676326" y="2535301"/>
              <a:ext cx="0" cy="2074545"/>
            </a:xfrm>
            <a:custGeom>
              <a:avLst/>
              <a:gdLst/>
              <a:ahLst/>
              <a:cxnLst/>
              <a:rect l="0" t="0" r="0" b="0"/>
              <a:pathLst>
                <a:path h="2074545">
                  <a:moveTo>
                    <a:pt x="0" y="2074545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191" name="Shape 45">
              <a:extLst>
                <a:ext uri="{FF2B5EF4-FFF2-40B4-BE49-F238E27FC236}">
                  <a16:creationId xmlns:a16="http://schemas.microsoft.com/office/drawing/2014/main" id="{EB160FC8-6843-4031-9C55-AF7064E9DC10}"/>
                </a:ext>
              </a:extLst>
            </p:cNvPr>
            <p:cNvSpPr/>
            <p:nvPr/>
          </p:nvSpPr>
          <p:spPr>
            <a:xfrm>
              <a:off x="834187" y="2535301"/>
              <a:ext cx="0" cy="2074545"/>
            </a:xfrm>
            <a:custGeom>
              <a:avLst/>
              <a:gdLst/>
              <a:ahLst/>
              <a:cxnLst/>
              <a:rect l="0" t="0" r="0" b="0"/>
              <a:pathLst>
                <a:path h="2074545">
                  <a:moveTo>
                    <a:pt x="0" y="2074545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192" name="Shape 46">
              <a:extLst>
                <a:ext uri="{FF2B5EF4-FFF2-40B4-BE49-F238E27FC236}">
                  <a16:creationId xmlns:a16="http://schemas.microsoft.com/office/drawing/2014/main" id="{C79CD16A-A5C8-439F-BDBF-935F6D2ABC05}"/>
                </a:ext>
              </a:extLst>
            </p:cNvPr>
            <p:cNvSpPr/>
            <p:nvPr/>
          </p:nvSpPr>
          <p:spPr>
            <a:xfrm>
              <a:off x="992175" y="2535301"/>
              <a:ext cx="0" cy="2074545"/>
            </a:xfrm>
            <a:custGeom>
              <a:avLst/>
              <a:gdLst/>
              <a:ahLst/>
              <a:cxnLst/>
              <a:rect l="0" t="0" r="0" b="0"/>
              <a:pathLst>
                <a:path h="2074545">
                  <a:moveTo>
                    <a:pt x="0" y="2074545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193" name="Shape 47">
              <a:extLst>
                <a:ext uri="{FF2B5EF4-FFF2-40B4-BE49-F238E27FC236}">
                  <a16:creationId xmlns:a16="http://schemas.microsoft.com/office/drawing/2014/main" id="{355EE0E1-C9BE-4EC2-89A4-8D878EC9B674}"/>
                </a:ext>
              </a:extLst>
            </p:cNvPr>
            <p:cNvSpPr/>
            <p:nvPr/>
          </p:nvSpPr>
          <p:spPr>
            <a:xfrm>
              <a:off x="1150163" y="2535301"/>
              <a:ext cx="0" cy="2074545"/>
            </a:xfrm>
            <a:custGeom>
              <a:avLst/>
              <a:gdLst/>
              <a:ahLst/>
              <a:cxnLst/>
              <a:rect l="0" t="0" r="0" b="0"/>
              <a:pathLst>
                <a:path h="2074545">
                  <a:moveTo>
                    <a:pt x="0" y="2074545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194" name="Shape 48">
              <a:extLst>
                <a:ext uri="{FF2B5EF4-FFF2-40B4-BE49-F238E27FC236}">
                  <a16:creationId xmlns:a16="http://schemas.microsoft.com/office/drawing/2014/main" id="{3B40C5B7-99A7-415B-A01C-D94D1158D867}"/>
                </a:ext>
              </a:extLst>
            </p:cNvPr>
            <p:cNvSpPr/>
            <p:nvPr/>
          </p:nvSpPr>
          <p:spPr>
            <a:xfrm>
              <a:off x="1308151" y="2535301"/>
              <a:ext cx="0" cy="2074545"/>
            </a:xfrm>
            <a:custGeom>
              <a:avLst/>
              <a:gdLst/>
              <a:ahLst/>
              <a:cxnLst/>
              <a:rect l="0" t="0" r="0" b="0"/>
              <a:pathLst>
                <a:path h="2074545">
                  <a:moveTo>
                    <a:pt x="0" y="2074545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195" name="Shape 49">
              <a:extLst>
                <a:ext uri="{FF2B5EF4-FFF2-40B4-BE49-F238E27FC236}">
                  <a16:creationId xmlns:a16="http://schemas.microsoft.com/office/drawing/2014/main" id="{E79EC16C-6039-4DA0-B66C-8CBE82DE2518}"/>
                </a:ext>
              </a:extLst>
            </p:cNvPr>
            <p:cNvSpPr/>
            <p:nvPr/>
          </p:nvSpPr>
          <p:spPr>
            <a:xfrm>
              <a:off x="1466012" y="2535301"/>
              <a:ext cx="0" cy="2074545"/>
            </a:xfrm>
            <a:custGeom>
              <a:avLst/>
              <a:gdLst/>
              <a:ahLst/>
              <a:cxnLst/>
              <a:rect l="0" t="0" r="0" b="0"/>
              <a:pathLst>
                <a:path h="2074545">
                  <a:moveTo>
                    <a:pt x="0" y="2074545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196" name="Shape 50">
              <a:extLst>
                <a:ext uri="{FF2B5EF4-FFF2-40B4-BE49-F238E27FC236}">
                  <a16:creationId xmlns:a16="http://schemas.microsoft.com/office/drawing/2014/main" id="{BAE9152F-9E08-445F-9CA7-72435CFB505B}"/>
                </a:ext>
              </a:extLst>
            </p:cNvPr>
            <p:cNvSpPr/>
            <p:nvPr/>
          </p:nvSpPr>
          <p:spPr>
            <a:xfrm>
              <a:off x="1624000" y="2535301"/>
              <a:ext cx="0" cy="2074545"/>
            </a:xfrm>
            <a:custGeom>
              <a:avLst/>
              <a:gdLst/>
              <a:ahLst/>
              <a:cxnLst/>
              <a:rect l="0" t="0" r="0" b="0"/>
              <a:pathLst>
                <a:path h="2074545">
                  <a:moveTo>
                    <a:pt x="0" y="2074545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197" name="Shape 51">
              <a:extLst>
                <a:ext uri="{FF2B5EF4-FFF2-40B4-BE49-F238E27FC236}">
                  <a16:creationId xmlns:a16="http://schemas.microsoft.com/office/drawing/2014/main" id="{392BAB92-E748-4BC7-9C59-67CC8B905690}"/>
                </a:ext>
              </a:extLst>
            </p:cNvPr>
            <p:cNvSpPr/>
            <p:nvPr/>
          </p:nvSpPr>
          <p:spPr>
            <a:xfrm>
              <a:off x="1781988" y="2535301"/>
              <a:ext cx="0" cy="2074545"/>
            </a:xfrm>
            <a:custGeom>
              <a:avLst/>
              <a:gdLst/>
              <a:ahLst/>
              <a:cxnLst/>
              <a:rect l="0" t="0" r="0" b="0"/>
              <a:pathLst>
                <a:path h="2074545">
                  <a:moveTo>
                    <a:pt x="0" y="2074545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198" name="Shape 52">
              <a:extLst>
                <a:ext uri="{FF2B5EF4-FFF2-40B4-BE49-F238E27FC236}">
                  <a16:creationId xmlns:a16="http://schemas.microsoft.com/office/drawing/2014/main" id="{A816B630-85AE-4D41-808A-BAD44DAF0E01}"/>
                </a:ext>
              </a:extLst>
            </p:cNvPr>
            <p:cNvSpPr/>
            <p:nvPr/>
          </p:nvSpPr>
          <p:spPr>
            <a:xfrm>
              <a:off x="1939849" y="2535301"/>
              <a:ext cx="0" cy="2074545"/>
            </a:xfrm>
            <a:custGeom>
              <a:avLst/>
              <a:gdLst/>
              <a:ahLst/>
              <a:cxnLst/>
              <a:rect l="0" t="0" r="0" b="0"/>
              <a:pathLst>
                <a:path h="2074545">
                  <a:moveTo>
                    <a:pt x="0" y="2074545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199" name="Shape 53">
              <a:extLst>
                <a:ext uri="{FF2B5EF4-FFF2-40B4-BE49-F238E27FC236}">
                  <a16:creationId xmlns:a16="http://schemas.microsoft.com/office/drawing/2014/main" id="{C9B40941-0F40-440C-BD65-CEBB8F6E4EC2}"/>
                </a:ext>
              </a:extLst>
            </p:cNvPr>
            <p:cNvSpPr/>
            <p:nvPr/>
          </p:nvSpPr>
          <p:spPr>
            <a:xfrm>
              <a:off x="2097837" y="2535301"/>
              <a:ext cx="0" cy="2074545"/>
            </a:xfrm>
            <a:custGeom>
              <a:avLst/>
              <a:gdLst/>
              <a:ahLst/>
              <a:cxnLst/>
              <a:rect l="0" t="0" r="0" b="0"/>
              <a:pathLst>
                <a:path h="2074545">
                  <a:moveTo>
                    <a:pt x="0" y="2074545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200" name="Shape 54">
              <a:extLst>
                <a:ext uri="{FF2B5EF4-FFF2-40B4-BE49-F238E27FC236}">
                  <a16:creationId xmlns:a16="http://schemas.microsoft.com/office/drawing/2014/main" id="{E57E401D-EA28-4F56-BB2C-DE5424EEB5AF}"/>
                </a:ext>
              </a:extLst>
            </p:cNvPr>
            <p:cNvSpPr/>
            <p:nvPr/>
          </p:nvSpPr>
          <p:spPr>
            <a:xfrm>
              <a:off x="2255825" y="2535301"/>
              <a:ext cx="0" cy="2074545"/>
            </a:xfrm>
            <a:custGeom>
              <a:avLst/>
              <a:gdLst/>
              <a:ahLst/>
              <a:cxnLst/>
              <a:rect l="0" t="0" r="0" b="0"/>
              <a:pathLst>
                <a:path h="2074545">
                  <a:moveTo>
                    <a:pt x="0" y="2074545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201" name="Shape 55">
              <a:extLst>
                <a:ext uri="{FF2B5EF4-FFF2-40B4-BE49-F238E27FC236}">
                  <a16:creationId xmlns:a16="http://schemas.microsoft.com/office/drawing/2014/main" id="{548536AD-7543-487C-8004-A931293F51D7}"/>
                </a:ext>
              </a:extLst>
            </p:cNvPr>
            <p:cNvSpPr/>
            <p:nvPr/>
          </p:nvSpPr>
          <p:spPr>
            <a:xfrm>
              <a:off x="2413686" y="2535301"/>
              <a:ext cx="0" cy="2074545"/>
            </a:xfrm>
            <a:custGeom>
              <a:avLst/>
              <a:gdLst/>
              <a:ahLst/>
              <a:cxnLst/>
              <a:rect l="0" t="0" r="0" b="0"/>
              <a:pathLst>
                <a:path h="2074545">
                  <a:moveTo>
                    <a:pt x="0" y="2074545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202" name="Shape 2243">
              <a:extLst>
                <a:ext uri="{FF2B5EF4-FFF2-40B4-BE49-F238E27FC236}">
                  <a16:creationId xmlns:a16="http://schemas.microsoft.com/office/drawing/2014/main" id="{143C5F5C-5234-4DCC-B5F1-F1E37CD3A857}"/>
                </a:ext>
              </a:extLst>
            </p:cNvPr>
            <p:cNvSpPr/>
            <p:nvPr/>
          </p:nvSpPr>
          <p:spPr>
            <a:xfrm>
              <a:off x="2342693" y="2629535"/>
              <a:ext cx="142113" cy="1885950"/>
            </a:xfrm>
            <a:custGeom>
              <a:avLst/>
              <a:gdLst/>
              <a:ahLst/>
              <a:cxnLst/>
              <a:rect l="0" t="0" r="0" b="0"/>
              <a:pathLst>
                <a:path w="142113" h="1885950">
                  <a:moveTo>
                    <a:pt x="0" y="0"/>
                  </a:moveTo>
                  <a:lnTo>
                    <a:pt x="142113" y="0"/>
                  </a:lnTo>
                  <a:lnTo>
                    <a:pt x="142113" y="1885950"/>
                  </a:lnTo>
                  <a:lnTo>
                    <a:pt x="0" y="1885950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60CC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203" name="Shape 57">
              <a:extLst>
                <a:ext uri="{FF2B5EF4-FFF2-40B4-BE49-F238E27FC236}">
                  <a16:creationId xmlns:a16="http://schemas.microsoft.com/office/drawing/2014/main" id="{CFC0A7C3-F622-48C2-BBC7-FFA9FAE3083A}"/>
                </a:ext>
              </a:extLst>
            </p:cNvPr>
            <p:cNvSpPr/>
            <p:nvPr/>
          </p:nvSpPr>
          <p:spPr>
            <a:xfrm>
              <a:off x="2578151" y="1842643"/>
              <a:ext cx="2084832" cy="0"/>
            </a:xfrm>
            <a:custGeom>
              <a:avLst/>
              <a:gdLst/>
              <a:ahLst/>
              <a:cxnLst/>
              <a:rect l="0" t="0" r="0" b="0"/>
              <a:pathLst>
                <a:path w="2084832">
                  <a:moveTo>
                    <a:pt x="0" y="0"/>
                  </a:moveTo>
                  <a:lnTo>
                    <a:pt x="2084832" y="0"/>
                  </a:lnTo>
                </a:path>
              </a:pathLst>
            </a:custGeom>
            <a:ln w="6731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204" name="Shape 58">
              <a:extLst>
                <a:ext uri="{FF2B5EF4-FFF2-40B4-BE49-F238E27FC236}">
                  <a16:creationId xmlns:a16="http://schemas.microsoft.com/office/drawing/2014/main" id="{3DBE4788-784C-416E-B8C6-0287EA05D829}"/>
                </a:ext>
              </a:extLst>
            </p:cNvPr>
            <p:cNvSpPr/>
            <p:nvPr/>
          </p:nvSpPr>
          <p:spPr>
            <a:xfrm>
              <a:off x="2578151" y="1245743"/>
              <a:ext cx="2084832" cy="0"/>
            </a:xfrm>
            <a:custGeom>
              <a:avLst/>
              <a:gdLst/>
              <a:ahLst/>
              <a:cxnLst/>
              <a:rect l="0" t="0" r="0" b="0"/>
              <a:pathLst>
                <a:path w="2084832">
                  <a:moveTo>
                    <a:pt x="0" y="0"/>
                  </a:moveTo>
                  <a:lnTo>
                    <a:pt x="2084832" y="0"/>
                  </a:lnTo>
                </a:path>
              </a:pathLst>
            </a:custGeom>
            <a:ln w="6731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205" name="Shape 59">
              <a:extLst>
                <a:ext uri="{FF2B5EF4-FFF2-40B4-BE49-F238E27FC236}">
                  <a16:creationId xmlns:a16="http://schemas.microsoft.com/office/drawing/2014/main" id="{5F9E5CAF-12C0-4022-8620-A5767B874D19}"/>
                </a:ext>
              </a:extLst>
            </p:cNvPr>
            <p:cNvSpPr/>
            <p:nvPr/>
          </p:nvSpPr>
          <p:spPr>
            <a:xfrm>
              <a:off x="2578151" y="648970"/>
              <a:ext cx="2084832" cy="0"/>
            </a:xfrm>
            <a:custGeom>
              <a:avLst/>
              <a:gdLst/>
              <a:ahLst/>
              <a:cxnLst/>
              <a:rect l="0" t="0" r="0" b="0"/>
              <a:pathLst>
                <a:path w="2084832">
                  <a:moveTo>
                    <a:pt x="0" y="0"/>
                  </a:moveTo>
                  <a:lnTo>
                    <a:pt x="2084832" y="0"/>
                  </a:lnTo>
                </a:path>
              </a:pathLst>
            </a:custGeom>
            <a:ln w="6731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206" name="Shape 60">
              <a:extLst>
                <a:ext uri="{FF2B5EF4-FFF2-40B4-BE49-F238E27FC236}">
                  <a16:creationId xmlns:a16="http://schemas.microsoft.com/office/drawing/2014/main" id="{07971C76-E2D3-4152-8C73-0639A71DBCE0}"/>
                </a:ext>
              </a:extLst>
            </p:cNvPr>
            <p:cNvSpPr/>
            <p:nvPr/>
          </p:nvSpPr>
          <p:spPr>
            <a:xfrm>
              <a:off x="2578151" y="2140966"/>
              <a:ext cx="2084832" cy="0"/>
            </a:xfrm>
            <a:custGeom>
              <a:avLst/>
              <a:gdLst/>
              <a:ahLst/>
              <a:cxnLst/>
              <a:rect l="0" t="0" r="0" b="0"/>
              <a:pathLst>
                <a:path w="2084832">
                  <a:moveTo>
                    <a:pt x="0" y="0"/>
                  </a:moveTo>
                  <a:lnTo>
                    <a:pt x="2084832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207" name="Shape 61">
              <a:extLst>
                <a:ext uri="{FF2B5EF4-FFF2-40B4-BE49-F238E27FC236}">
                  <a16:creationId xmlns:a16="http://schemas.microsoft.com/office/drawing/2014/main" id="{392F2A04-650E-4C13-A2C4-D3C374C4C739}"/>
                </a:ext>
              </a:extLst>
            </p:cNvPr>
            <p:cNvSpPr/>
            <p:nvPr/>
          </p:nvSpPr>
          <p:spPr>
            <a:xfrm>
              <a:off x="2578151" y="1544193"/>
              <a:ext cx="2084832" cy="0"/>
            </a:xfrm>
            <a:custGeom>
              <a:avLst/>
              <a:gdLst/>
              <a:ahLst/>
              <a:cxnLst/>
              <a:rect l="0" t="0" r="0" b="0"/>
              <a:pathLst>
                <a:path w="2084832">
                  <a:moveTo>
                    <a:pt x="0" y="0"/>
                  </a:moveTo>
                  <a:lnTo>
                    <a:pt x="2084832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208" name="Shape 62">
              <a:extLst>
                <a:ext uri="{FF2B5EF4-FFF2-40B4-BE49-F238E27FC236}">
                  <a16:creationId xmlns:a16="http://schemas.microsoft.com/office/drawing/2014/main" id="{89EC3667-DD8C-47BA-993C-51789F1D2800}"/>
                </a:ext>
              </a:extLst>
            </p:cNvPr>
            <p:cNvSpPr/>
            <p:nvPr/>
          </p:nvSpPr>
          <p:spPr>
            <a:xfrm>
              <a:off x="2578151" y="947420"/>
              <a:ext cx="2084832" cy="0"/>
            </a:xfrm>
            <a:custGeom>
              <a:avLst/>
              <a:gdLst/>
              <a:ahLst/>
              <a:cxnLst/>
              <a:rect l="0" t="0" r="0" b="0"/>
              <a:pathLst>
                <a:path w="2084832">
                  <a:moveTo>
                    <a:pt x="0" y="0"/>
                  </a:moveTo>
                  <a:lnTo>
                    <a:pt x="2084832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209" name="Shape 63">
              <a:extLst>
                <a:ext uri="{FF2B5EF4-FFF2-40B4-BE49-F238E27FC236}">
                  <a16:creationId xmlns:a16="http://schemas.microsoft.com/office/drawing/2014/main" id="{8C4961A1-8D53-4F1F-8F42-9E3DA0F5B567}"/>
                </a:ext>
              </a:extLst>
            </p:cNvPr>
            <p:cNvSpPr/>
            <p:nvPr/>
          </p:nvSpPr>
          <p:spPr>
            <a:xfrm>
              <a:off x="2578151" y="350520"/>
              <a:ext cx="2084832" cy="0"/>
            </a:xfrm>
            <a:custGeom>
              <a:avLst/>
              <a:gdLst/>
              <a:ahLst/>
              <a:cxnLst/>
              <a:rect l="0" t="0" r="0" b="0"/>
              <a:pathLst>
                <a:path w="2084832">
                  <a:moveTo>
                    <a:pt x="0" y="0"/>
                  </a:moveTo>
                  <a:lnTo>
                    <a:pt x="2084832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210" name="Shape 64">
              <a:extLst>
                <a:ext uri="{FF2B5EF4-FFF2-40B4-BE49-F238E27FC236}">
                  <a16:creationId xmlns:a16="http://schemas.microsoft.com/office/drawing/2014/main" id="{52933F16-9384-41D5-9BCF-3C89B48F7D3E}"/>
                </a:ext>
              </a:extLst>
            </p:cNvPr>
            <p:cNvSpPr/>
            <p:nvPr/>
          </p:nvSpPr>
          <p:spPr>
            <a:xfrm>
              <a:off x="2672893" y="160782"/>
              <a:ext cx="0" cy="2074545"/>
            </a:xfrm>
            <a:custGeom>
              <a:avLst/>
              <a:gdLst/>
              <a:ahLst/>
              <a:cxnLst/>
              <a:rect l="0" t="0" r="0" b="0"/>
              <a:pathLst>
                <a:path h="2074545">
                  <a:moveTo>
                    <a:pt x="0" y="2074545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211" name="Shape 65">
              <a:extLst>
                <a:ext uri="{FF2B5EF4-FFF2-40B4-BE49-F238E27FC236}">
                  <a16:creationId xmlns:a16="http://schemas.microsoft.com/office/drawing/2014/main" id="{CA003E64-600C-4D83-9EF4-725FEF894866}"/>
                </a:ext>
              </a:extLst>
            </p:cNvPr>
            <p:cNvSpPr/>
            <p:nvPr/>
          </p:nvSpPr>
          <p:spPr>
            <a:xfrm>
              <a:off x="2830754" y="160782"/>
              <a:ext cx="0" cy="2074545"/>
            </a:xfrm>
            <a:custGeom>
              <a:avLst/>
              <a:gdLst/>
              <a:ahLst/>
              <a:cxnLst/>
              <a:rect l="0" t="0" r="0" b="0"/>
              <a:pathLst>
                <a:path h="2074545">
                  <a:moveTo>
                    <a:pt x="0" y="2074545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212" name="Shape 66">
              <a:extLst>
                <a:ext uri="{FF2B5EF4-FFF2-40B4-BE49-F238E27FC236}">
                  <a16:creationId xmlns:a16="http://schemas.microsoft.com/office/drawing/2014/main" id="{70461B33-3E1F-4F27-AC18-B95FF7961621}"/>
                </a:ext>
              </a:extLst>
            </p:cNvPr>
            <p:cNvSpPr/>
            <p:nvPr/>
          </p:nvSpPr>
          <p:spPr>
            <a:xfrm>
              <a:off x="2988742" y="160782"/>
              <a:ext cx="0" cy="2074545"/>
            </a:xfrm>
            <a:custGeom>
              <a:avLst/>
              <a:gdLst/>
              <a:ahLst/>
              <a:cxnLst/>
              <a:rect l="0" t="0" r="0" b="0"/>
              <a:pathLst>
                <a:path h="2074545">
                  <a:moveTo>
                    <a:pt x="0" y="2074545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213" name="Shape 67">
              <a:extLst>
                <a:ext uri="{FF2B5EF4-FFF2-40B4-BE49-F238E27FC236}">
                  <a16:creationId xmlns:a16="http://schemas.microsoft.com/office/drawing/2014/main" id="{5E910D31-A24F-4A63-A2AA-77106912F6E6}"/>
                </a:ext>
              </a:extLst>
            </p:cNvPr>
            <p:cNvSpPr/>
            <p:nvPr/>
          </p:nvSpPr>
          <p:spPr>
            <a:xfrm>
              <a:off x="3146730" y="160782"/>
              <a:ext cx="0" cy="2074545"/>
            </a:xfrm>
            <a:custGeom>
              <a:avLst/>
              <a:gdLst/>
              <a:ahLst/>
              <a:cxnLst/>
              <a:rect l="0" t="0" r="0" b="0"/>
              <a:pathLst>
                <a:path h="2074545">
                  <a:moveTo>
                    <a:pt x="0" y="2074545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214" name="Shape 68">
              <a:extLst>
                <a:ext uri="{FF2B5EF4-FFF2-40B4-BE49-F238E27FC236}">
                  <a16:creationId xmlns:a16="http://schemas.microsoft.com/office/drawing/2014/main" id="{1F9F8A77-4A9C-4D46-ACF8-5758B78032FC}"/>
                </a:ext>
              </a:extLst>
            </p:cNvPr>
            <p:cNvSpPr/>
            <p:nvPr/>
          </p:nvSpPr>
          <p:spPr>
            <a:xfrm>
              <a:off x="3304718" y="160782"/>
              <a:ext cx="0" cy="2074545"/>
            </a:xfrm>
            <a:custGeom>
              <a:avLst/>
              <a:gdLst/>
              <a:ahLst/>
              <a:cxnLst/>
              <a:rect l="0" t="0" r="0" b="0"/>
              <a:pathLst>
                <a:path h="2074545">
                  <a:moveTo>
                    <a:pt x="0" y="2074545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215" name="Shape 69">
              <a:extLst>
                <a:ext uri="{FF2B5EF4-FFF2-40B4-BE49-F238E27FC236}">
                  <a16:creationId xmlns:a16="http://schemas.microsoft.com/office/drawing/2014/main" id="{525654E7-430F-472C-BAC6-2470CB795410}"/>
                </a:ext>
              </a:extLst>
            </p:cNvPr>
            <p:cNvSpPr/>
            <p:nvPr/>
          </p:nvSpPr>
          <p:spPr>
            <a:xfrm>
              <a:off x="3462579" y="160782"/>
              <a:ext cx="0" cy="2074545"/>
            </a:xfrm>
            <a:custGeom>
              <a:avLst/>
              <a:gdLst/>
              <a:ahLst/>
              <a:cxnLst/>
              <a:rect l="0" t="0" r="0" b="0"/>
              <a:pathLst>
                <a:path h="2074545">
                  <a:moveTo>
                    <a:pt x="0" y="2074545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216" name="Shape 70">
              <a:extLst>
                <a:ext uri="{FF2B5EF4-FFF2-40B4-BE49-F238E27FC236}">
                  <a16:creationId xmlns:a16="http://schemas.microsoft.com/office/drawing/2014/main" id="{B4CC9FB1-7125-471C-BC04-10084B01DD17}"/>
                </a:ext>
              </a:extLst>
            </p:cNvPr>
            <p:cNvSpPr/>
            <p:nvPr/>
          </p:nvSpPr>
          <p:spPr>
            <a:xfrm>
              <a:off x="3620567" y="160782"/>
              <a:ext cx="0" cy="2074545"/>
            </a:xfrm>
            <a:custGeom>
              <a:avLst/>
              <a:gdLst/>
              <a:ahLst/>
              <a:cxnLst/>
              <a:rect l="0" t="0" r="0" b="0"/>
              <a:pathLst>
                <a:path h="2074545">
                  <a:moveTo>
                    <a:pt x="0" y="2074545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217" name="Shape 71">
              <a:extLst>
                <a:ext uri="{FF2B5EF4-FFF2-40B4-BE49-F238E27FC236}">
                  <a16:creationId xmlns:a16="http://schemas.microsoft.com/office/drawing/2014/main" id="{DF1BCFCE-1A44-4D36-B47D-E782F67F0D01}"/>
                </a:ext>
              </a:extLst>
            </p:cNvPr>
            <p:cNvSpPr/>
            <p:nvPr/>
          </p:nvSpPr>
          <p:spPr>
            <a:xfrm>
              <a:off x="3778555" y="160782"/>
              <a:ext cx="0" cy="2074545"/>
            </a:xfrm>
            <a:custGeom>
              <a:avLst/>
              <a:gdLst/>
              <a:ahLst/>
              <a:cxnLst/>
              <a:rect l="0" t="0" r="0" b="0"/>
              <a:pathLst>
                <a:path h="2074545">
                  <a:moveTo>
                    <a:pt x="0" y="2074545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218" name="Shape 72">
              <a:extLst>
                <a:ext uri="{FF2B5EF4-FFF2-40B4-BE49-F238E27FC236}">
                  <a16:creationId xmlns:a16="http://schemas.microsoft.com/office/drawing/2014/main" id="{1228925A-1CD3-4A38-BA0C-4241F601DB79}"/>
                </a:ext>
              </a:extLst>
            </p:cNvPr>
            <p:cNvSpPr/>
            <p:nvPr/>
          </p:nvSpPr>
          <p:spPr>
            <a:xfrm>
              <a:off x="3936416" y="160782"/>
              <a:ext cx="0" cy="2074545"/>
            </a:xfrm>
            <a:custGeom>
              <a:avLst/>
              <a:gdLst/>
              <a:ahLst/>
              <a:cxnLst/>
              <a:rect l="0" t="0" r="0" b="0"/>
              <a:pathLst>
                <a:path h="2074545">
                  <a:moveTo>
                    <a:pt x="0" y="2074545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219" name="Shape 73">
              <a:extLst>
                <a:ext uri="{FF2B5EF4-FFF2-40B4-BE49-F238E27FC236}">
                  <a16:creationId xmlns:a16="http://schemas.microsoft.com/office/drawing/2014/main" id="{F7137BE2-E94F-4C98-BBDB-212C0FBDE7F7}"/>
                </a:ext>
              </a:extLst>
            </p:cNvPr>
            <p:cNvSpPr/>
            <p:nvPr/>
          </p:nvSpPr>
          <p:spPr>
            <a:xfrm>
              <a:off x="4094404" y="160782"/>
              <a:ext cx="0" cy="2074545"/>
            </a:xfrm>
            <a:custGeom>
              <a:avLst/>
              <a:gdLst/>
              <a:ahLst/>
              <a:cxnLst/>
              <a:rect l="0" t="0" r="0" b="0"/>
              <a:pathLst>
                <a:path h="2074545">
                  <a:moveTo>
                    <a:pt x="0" y="2074545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220" name="Shape 74">
              <a:extLst>
                <a:ext uri="{FF2B5EF4-FFF2-40B4-BE49-F238E27FC236}">
                  <a16:creationId xmlns:a16="http://schemas.microsoft.com/office/drawing/2014/main" id="{8C1E68F8-B4DE-4F1D-9395-EE1582142ED4}"/>
                </a:ext>
              </a:extLst>
            </p:cNvPr>
            <p:cNvSpPr/>
            <p:nvPr/>
          </p:nvSpPr>
          <p:spPr>
            <a:xfrm>
              <a:off x="4252392" y="160782"/>
              <a:ext cx="0" cy="2074545"/>
            </a:xfrm>
            <a:custGeom>
              <a:avLst/>
              <a:gdLst/>
              <a:ahLst/>
              <a:cxnLst/>
              <a:rect l="0" t="0" r="0" b="0"/>
              <a:pathLst>
                <a:path h="2074545">
                  <a:moveTo>
                    <a:pt x="0" y="2074545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221" name="Shape 75">
              <a:extLst>
                <a:ext uri="{FF2B5EF4-FFF2-40B4-BE49-F238E27FC236}">
                  <a16:creationId xmlns:a16="http://schemas.microsoft.com/office/drawing/2014/main" id="{10198E51-59BF-40F4-8E42-857399F86416}"/>
                </a:ext>
              </a:extLst>
            </p:cNvPr>
            <p:cNvSpPr/>
            <p:nvPr/>
          </p:nvSpPr>
          <p:spPr>
            <a:xfrm>
              <a:off x="4410253" y="160782"/>
              <a:ext cx="0" cy="2074545"/>
            </a:xfrm>
            <a:custGeom>
              <a:avLst/>
              <a:gdLst/>
              <a:ahLst/>
              <a:cxnLst/>
              <a:rect l="0" t="0" r="0" b="0"/>
              <a:pathLst>
                <a:path h="2074545">
                  <a:moveTo>
                    <a:pt x="0" y="2074545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222" name="Shape 76">
              <a:extLst>
                <a:ext uri="{FF2B5EF4-FFF2-40B4-BE49-F238E27FC236}">
                  <a16:creationId xmlns:a16="http://schemas.microsoft.com/office/drawing/2014/main" id="{69EA9F7B-DA70-4D3F-BBEA-44693CAFF5B9}"/>
                </a:ext>
              </a:extLst>
            </p:cNvPr>
            <p:cNvSpPr/>
            <p:nvPr/>
          </p:nvSpPr>
          <p:spPr>
            <a:xfrm>
              <a:off x="4568241" y="160782"/>
              <a:ext cx="0" cy="2074545"/>
            </a:xfrm>
            <a:custGeom>
              <a:avLst/>
              <a:gdLst/>
              <a:ahLst/>
              <a:cxnLst/>
              <a:rect l="0" t="0" r="0" b="0"/>
              <a:pathLst>
                <a:path h="2074545">
                  <a:moveTo>
                    <a:pt x="0" y="2074545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223" name="Shape 2244">
              <a:extLst>
                <a:ext uri="{FF2B5EF4-FFF2-40B4-BE49-F238E27FC236}">
                  <a16:creationId xmlns:a16="http://schemas.microsoft.com/office/drawing/2014/main" id="{5C8ACE4A-6816-4C9F-837A-9EB0CD929D57}"/>
                </a:ext>
              </a:extLst>
            </p:cNvPr>
            <p:cNvSpPr/>
            <p:nvPr/>
          </p:nvSpPr>
          <p:spPr>
            <a:xfrm>
              <a:off x="3075610" y="887603"/>
              <a:ext cx="142113" cy="1253363"/>
            </a:xfrm>
            <a:custGeom>
              <a:avLst/>
              <a:gdLst/>
              <a:ahLst/>
              <a:cxnLst/>
              <a:rect l="0" t="0" r="0" b="0"/>
              <a:pathLst>
                <a:path w="142113" h="1253363">
                  <a:moveTo>
                    <a:pt x="0" y="0"/>
                  </a:moveTo>
                  <a:lnTo>
                    <a:pt x="142113" y="0"/>
                  </a:lnTo>
                  <a:lnTo>
                    <a:pt x="142113" y="1253363"/>
                  </a:lnTo>
                  <a:lnTo>
                    <a:pt x="0" y="1253363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BEC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224" name="Shape 2245">
              <a:extLst>
                <a:ext uri="{FF2B5EF4-FFF2-40B4-BE49-F238E27FC236}">
                  <a16:creationId xmlns:a16="http://schemas.microsoft.com/office/drawing/2014/main" id="{39C3EA61-80C1-42A2-B588-932DA7F8FEF6}"/>
                </a:ext>
              </a:extLst>
            </p:cNvPr>
            <p:cNvSpPr/>
            <p:nvPr/>
          </p:nvSpPr>
          <p:spPr>
            <a:xfrm>
              <a:off x="4023284" y="314706"/>
              <a:ext cx="142113" cy="1826260"/>
            </a:xfrm>
            <a:custGeom>
              <a:avLst/>
              <a:gdLst/>
              <a:ahLst/>
              <a:cxnLst/>
              <a:rect l="0" t="0" r="0" b="0"/>
              <a:pathLst>
                <a:path w="142113" h="1826260">
                  <a:moveTo>
                    <a:pt x="0" y="0"/>
                  </a:moveTo>
                  <a:lnTo>
                    <a:pt x="142113" y="0"/>
                  </a:lnTo>
                  <a:lnTo>
                    <a:pt x="142113" y="1826260"/>
                  </a:lnTo>
                  <a:lnTo>
                    <a:pt x="0" y="1826260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BD6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A9415C3A-0394-4127-AF69-F7A10BD919B2}"/>
                </a:ext>
              </a:extLst>
            </p:cNvPr>
            <p:cNvSpPr/>
            <p:nvPr/>
          </p:nvSpPr>
          <p:spPr>
            <a:xfrm>
              <a:off x="1360094" y="2374519"/>
              <a:ext cx="281742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solidFill>
                    <a:srgbClr val="1A1A1A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888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8EF09216-40D1-4585-88F8-3D2663B18044}"/>
                </a:ext>
              </a:extLst>
            </p:cNvPr>
            <p:cNvSpPr/>
            <p:nvPr/>
          </p:nvSpPr>
          <p:spPr>
            <a:xfrm>
              <a:off x="1106094" y="0"/>
              <a:ext cx="957551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solidFill>
                    <a:srgbClr val="1A1A1A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Containment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FD4CB941-DC59-48CE-AC9F-5B6276D321C5}"/>
                </a:ext>
              </a:extLst>
            </p:cNvPr>
            <p:cNvSpPr/>
            <p:nvPr/>
          </p:nvSpPr>
          <p:spPr>
            <a:xfrm>
              <a:off x="3377997" y="0"/>
              <a:ext cx="645236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solidFill>
                    <a:srgbClr val="1A1A1A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Swaddle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AF158151-7B67-4F9F-AD63-F60330A8E0B0}"/>
                </a:ext>
              </a:extLst>
            </p:cNvPr>
            <p:cNvSpPr/>
            <p:nvPr/>
          </p:nvSpPr>
          <p:spPr>
            <a:xfrm rot="-5399999">
              <a:off x="130871" y="4805912"/>
              <a:ext cx="839990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Boyle 2006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8A7A7F72-4FA2-4AD6-AA69-553C49BF7F1D}"/>
                </a:ext>
              </a:extLst>
            </p:cNvPr>
            <p:cNvSpPr/>
            <p:nvPr/>
          </p:nvSpPr>
          <p:spPr>
            <a:xfrm rot="-5399999">
              <a:off x="248743" y="4826121"/>
              <a:ext cx="920222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Cogen 2011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55270618-4BC3-41D1-B3D9-FD52CE757F70}"/>
                </a:ext>
              </a:extLst>
            </p:cNvPr>
            <p:cNvSpPr/>
            <p:nvPr/>
          </p:nvSpPr>
          <p:spPr>
            <a:xfrm rot="-5399999">
              <a:off x="337604" y="4860881"/>
              <a:ext cx="1058222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Dhaliwal 2010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FC3101CD-7849-47D1-9384-FD7672F9B0CB}"/>
                </a:ext>
              </a:extLst>
            </p:cNvPr>
            <p:cNvSpPr/>
            <p:nvPr/>
          </p:nvSpPr>
          <p:spPr>
            <a:xfrm rot="-5399999">
              <a:off x="681984" y="4766984"/>
              <a:ext cx="685437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Gal 2005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18F4E4D2-41CB-403B-8EAF-75463D050F7F}"/>
                </a:ext>
              </a:extLst>
            </p:cNvPr>
            <p:cNvSpPr/>
            <p:nvPr/>
          </p:nvSpPr>
          <p:spPr>
            <a:xfrm rot="-5399999">
              <a:off x="661518" y="4856881"/>
              <a:ext cx="1042344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Kabatas 2016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1CFFE0BC-4B29-43D5-91DD-7D0B9736DFAA}"/>
                </a:ext>
              </a:extLst>
            </p:cNvPr>
            <p:cNvSpPr/>
            <p:nvPr/>
          </p:nvSpPr>
          <p:spPr>
            <a:xfrm rot="-5399999">
              <a:off x="838340" y="4847394"/>
              <a:ext cx="1004677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Kleberg 2008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3EAF17E8-418E-474E-98C2-3422FDDE71A2}"/>
                </a:ext>
              </a:extLst>
            </p:cNvPr>
            <p:cNvSpPr/>
            <p:nvPr/>
          </p:nvSpPr>
          <p:spPr>
            <a:xfrm rot="-5399999">
              <a:off x="1052617" y="4818974"/>
              <a:ext cx="891845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Marsh 2005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A796C3F6-406C-4985-86A0-46B8B1F91934}"/>
                </a:ext>
              </a:extLst>
            </p:cNvPr>
            <p:cNvSpPr/>
            <p:nvPr/>
          </p:nvSpPr>
          <p:spPr>
            <a:xfrm rot="-5399999">
              <a:off x="1154274" y="4847351"/>
              <a:ext cx="1004508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Nesargi 2015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0B1FC184-A0F1-40BE-AFD0-1117D01B6847}"/>
                </a:ext>
              </a:extLst>
            </p:cNvPr>
            <p:cNvSpPr/>
            <p:nvPr/>
          </p:nvSpPr>
          <p:spPr>
            <a:xfrm rot="-5399999">
              <a:off x="1340385" y="4833184"/>
              <a:ext cx="948261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Olsson 2011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56977905-63CD-4DD4-9ED8-F9CD3A9D011E}"/>
                </a:ext>
              </a:extLst>
            </p:cNvPr>
            <p:cNvSpPr/>
            <p:nvPr/>
          </p:nvSpPr>
          <p:spPr>
            <a:xfrm rot="-5399999">
              <a:off x="1526454" y="4818974"/>
              <a:ext cx="891845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Rosali 2015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BA418616-4946-4114-8E88-BC4B3D4E5FD3}"/>
                </a:ext>
              </a:extLst>
            </p:cNvPr>
            <p:cNvSpPr/>
            <p:nvPr/>
          </p:nvSpPr>
          <p:spPr>
            <a:xfrm rot="-5399999">
              <a:off x="1754793" y="4783533"/>
              <a:ext cx="751143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Seifi 2013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7A6E1787-66A2-43EA-8DE8-99D9F61F349C}"/>
                </a:ext>
              </a:extLst>
            </p:cNvPr>
            <p:cNvSpPr/>
            <p:nvPr/>
          </p:nvSpPr>
          <p:spPr>
            <a:xfrm rot="-5399999">
              <a:off x="1815067" y="4832758"/>
              <a:ext cx="946572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Zeraati 2016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BCB058F0-5FAE-4471-9E92-A3D725B54351}"/>
                </a:ext>
              </a:extLst>
            </p:cNvPr>
            <p:cNvSpPr/>
            <p:nvPr/>
          </p:nvSpPr>
          <p:spPr>
            <a:xfrm rot="-5399999">
              <a:off x="2112870" y="4762261"/>
              <a:ext cx="666688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Xin 0016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A46BC3D0-548A-49BE-AAC5-3F1D9C0C940A}"/>
                </a:ext>
              </a:extLst>
            </p:cNvPr>
            <p:cNvSpPr/>
            <p:nvPr/>
          </p:nvSpPr>
          <p:spPr>
            <a:xfrm rot="-5399999">
              <a:off x="2285426" y="2431393"/>
              <a:ext cx="839989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Boyle 2006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6125D749-5508-47AB-9120-9F4F7CE3B134}"/>
                </a:ext>
              </a:extLst>
            </p:cNvPr>
            <p:cNvSpPr/>
            <p:nvPr/>
          </p:nvSpPr>
          <p:spPr>
            <a:xfrm rot="-5399999">
              <a:off x="2403171" y="2451602"/>
              <a:ext cx="920221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Cogen 2011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40A6631C-8076-48C4-8F74-FD3DD420B5F4}"/>
                </a:ext>
              </a:extLst>
            </p:cNvPr>
            <p:cNvSpPr/>
            <p:nvPr/>
          </p:nvSpPr>
          <p:spPr>
            <a:xfrm rot="-5399999">
              <a:off x="2492159" y="2486361"/>
              <a:ext cx="1058221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Dhaliwal 2010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59001467-7A6B-4780-B2E2-75C0F2AE8EDE}"/>
                </a:ext>
              </a:extLst>
            </p:cNvPr>
            <p:cNvSpPr/>
            <p:nvPr/>
          </p:nvSpPr>
          <p:spPr>
            <a:xfrm rot="-5399999">
              <a:off x="2836540" y="2392465"/>
              <a:ext cx="685437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Gal 2005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81538FB0-9DA4-4FA1-8095-8EA2969197AD}"/>
                </a:ext>
              </a:extLst>
            </p:cNvPr>
            <p:cNvSpPr/>
            <p:nvPr/>
          </p:nvSpPr>
          <p:spPr>
            <a:xfrm rot="-5399999">
              <a:off x="2816074" y="2482362"/>
              <a:ext cx="1042343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Kabatas 2016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EC68EFCD-8ED9-40A7-9326-F6F2E06D7238}"/>
                </a:ext>
              </a:extLst>
            </p:cNvPr>
            <p:cNvSpPr/>
            <p:nvPr/>
          </p:nvSpPr>
          <p:spPr>
            <a:xfrm rot="-5399999">
              <a:off x="2992769" y="2472875"/>
              <a:ext cx="1004677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Kleberg 2008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650B13CE-8C74-47B2-BB4C-F2D6CE4304B1}"/>
                </a:ext>
              </a:extLst>
            </p:cNvPr>
            <p:cNvSpPr/>
            <p:nvPr/>
          </p:nvSpPr>
          <p:spPr>
            <a:xfrm rot="-5399999">
              <a:off x="3207172" y="2444455"/>
              <a:ext cx="891845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Marsh 2005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090286E3-FBA3-4377-8A00-E7D3B96BC709}"/>
                </a:ext>
              </a:extLst>
            </p:cNvPr>
            <p:cNvSpPr/>
            <p:nvPr/>
          </p:nvSpPr>
          <p:spPr>
            <a:xfrm rot="-5399999">
              <a:off x="3308830" y="2472832"/>
              <a:ext cx="1004507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Nesargi 2015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C50B9C74-E77E-419B-96A6-8EE8FA2AE3BB}"/>
                </a:ext>
              </a:extLst>
            </p:cNvPr>
            <p:cNvSpPr/>
            <p:nvPr/>
          </p:nvSpPr>
          <p:spPr>
            <a:xfrm rot="-5399999">
              <a:off x="3494814" y="2458665"/>
              <a:ext cx="948261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Olsson 2011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675060EC-1362-48AF-8B6E-A87C3A1FCB6C}"/>
                </a:ext>
              </a:extLst>
            </p:cNvPr>
            <p:cNvSpPr/>
            <p:nvPr/>
          </p:nvSpPr>
          <p:spPr>
            <a:xfrm rot="-5399999">
              <a:off x="3681009" y="2444455"/>
              <a:ext cx="891845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Rosali 2015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77454BF5-8E96-407F-A875-3DEE90D5EE49}"/>
                </a:ext>
              </a:extLst>
            </p:cNvPr>
            <p:cNvSpPr/>
            <p:nvPr/>
          </p:nvSpPr>
          <p:spPr>
            <a:xfrm rot="-5399999">
              <a:off x="3909349" y="2409015"/>
              <a:ext cx="751142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Seifi 2013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F6BCB436-5911-4DF2-83B1-95208D4E12B1}"/>
                </a:ext>
              </a:extLst>
            </p:cNvPr>
            <p:cNvSpPr/>
            <p:nvPr/>
          </p:nvSpPr>
          <p:spPr>
            <a:xfrm rot="-5399999">
              <a:off x="3969494" y="2458239"/>
              <a:ext cx="946572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Zeraati 2016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02E78E1D-4E6E-4C6E-8134-EA83B4AE385E}"/>
                </a:ext>
              </a:extLst>
            </p:cNvPr>
            <p:cNvSpPr/>
            <p:nvPr/>
          </p:nvSpPr>
          <p:spPr>
            <a:xfrm rot="-5399999">
              <a:off x="4267425" y="2387742"/>
              <a:ext cx="666688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Xin 0016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B97234F6-7348-4CAB-B84F-BA5DFA2C6510}"/>
                </a:ext>
              </a:extLst>
            </p:cNvPr>
            <p:cNvSpPr/>
            <p:nvPr/>
          </p:nvSpPr>
          <p:spPr>
            <a:xfrm>
              <a:off x="290373" y="2095373"/>
              <a:ext cx="93914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0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6C58BD52-9656-45E4-AB4B-08FBF11203C5}"/>
                </a:ext>
              </a:extLst>
            </p:cNvPr>
            <p:cNvSpPr/>
            <p:nvPr/>
          </p:nvSpPr>
          <p:spPr>
            <a:xfrm>
              <a:off x="290373" y="1498600"/>
              <a:ext cx="93914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5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7B299E92-B91E-4510-BEB9-94D312003E6D}"/>
                </a:ext>
              </a:extLst>
            </p:cNvPr>
            <p:cNvSpPr/>
            <p:nvPr/>
          </p:nvSpPr>
          <p:spPr>
            <a:xfrm>
              <a:off x="219761" y="901827"/>
              <a:ext cx="187828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10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C7B649A7-D601-4D75-B97E-3890C181AA58}"/>
                </a:ext>
              </a:extLst>
            </p:cNvPr>
            <p:cNvSpPr/>
            <p:nvPr/>
          </p:nvSpPr>
          <p:spPr>
            <a:xfrm>
              <a:off x="219761" y="304927"/>
              <a:ext cx="187828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15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0B609398-6BD6-48E6-A31D-5899D95432F7}"/>
                </a:ext>
              </a:extLst>
            </p:cNvPr>
            <p:cNvSpPr/>
            <p:nvPr/>
          </p:nvSpPr>
          <p:spPr>
            <a:xfrm>
              <a:off x="290373" y="4469892"/>
              <a:ext cx="93914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0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FBE68125-4052-4B55-82E5-1A6B1260D5B6}"/>
                </a:ext>
              </a:extLst>
            </p:cNvPr>
            <p:cNvSpPr/>
            <p:nvPr/>
          </p:nvSpPr>
          <p:spPr>
            <a:xfrm>
              <a:off x="290373" y="3873119"/>
              <a:ext cx="93914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5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7403D54F-73C3-4D98-85C6-4C9DBBCAF305}"/>
                </a:ext>
              </a:extLst>
            </p:cNvPr>
            <p:cNvSpPr/>
            <p:nvPr/>
          </p:nvSpPr>
          <p:spPr>
            <a:xfrm>
              <a:off x="219761" y="3276219"/>
              <a:ext cx="187828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10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A559CFED-B0F0-4F7F-BC00-5026E9E7D747}"/>
                </a:ext>
              </a:extLst>
            </p:cNvPr>
            <p:cNvSpPr/>
            <p:nvPr/>
          </p:nvSpPr>
          <p:spPr>
            <a:xfrm>
              <a:off x="219761" y="2679446"/>
              <a:ext cx="187828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15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7FA6C3D3-643E-48E2-9DEA-7A31014C5211}"/>
                </a:ext>
              </a:extLst>
            </p:cNvPr>
            <p:cNvSpPr/>
            <p:nvPr/>
          </p:nvSpPr>
          <p:spPr>
            <a:xfrm>
              <a:off x="2226742" y="5537657"/>
              <a:ext cx="842101" cy="20311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3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Study ID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C38D3C31-D79E-401F-B6BC-66A701253E7F}"/>
                </a:ext>
              </a:extLst>
            </p:cNvPr>
            <p:cNvSpPr/>
            <p:nvPr/>
          </p:nvSpPr>
          <p:spPr>
            <a:xfrm rot="-5399999">
              <a:off x="-1045544" y="1999112"/>
              <a:ext cx="2294204" cy="20311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3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PIPP (mean or median)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170A6EBB-B7CA-436B-99F1-CDD6CFBAAE4A}"/>
                </a:ext>
              </a:extLst>
            </p:cNvPr>
            <p:cNvSpPr/>
            <p:nvPr/>
          </p:nvSpPr>
          <p:spPr>
            <a:xfrm>
              <a:off x="4879010" y="1420698"/>
              <a:ext cx="1635235" cy="20311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3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Actual Timepoint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65" name="Shape 2246">
              <a:extLst>
                <a:ext uri="{FF2B5EF4-FFF2-40B4-BE49-F238E27FC236}">
                  <a16:creationId xmlns:a16="http://schemas.microsoft.com/office/drawing/2014/main" id="{21EEAFD9-F6EC-4310-99DB-A3AB5ED09C02}"/>
                </a:ext>
              </a:extLst>
            </p:cNvPr>
            <p:cNvSpPr/>
            <p:nvPr/>
          </p:nvSpPr>
          <p:spPr>
            <a:xfrm>
              <a:off x="4888027" y="1603248"/>
              <a:ext cx="201422" cy="201422"/>
            </a:xfrm>
            <a:custGeom>
              <a:avLst/>
              <a:gdLst/>
              <a:ahLst/>
              <a:cxnLst/>
              <a:rect l="0" t="0" r="0" b="0"/>
              <a:pathLst>
                <a:path w="201422" h="201422">
                  <a:moveTo>
                    <a:pt x="0" y="0"/>
                  </a:moveTo>
                  <a:lnTo>
                    <a:pt x="201422" y="0"/>
                  </a:lnTo>
                  <a:lnTo>
                    <a:pt x="201422" y="201422"/>
                  </a:lnTo>
                  <a:lnTo>
                    <a:pt x="0" y="201422"/>
                  </a:lnTo>
                  <a:lnTo>
                    <a:pt x="0" y="0"/>
                  </a:lnTo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8766C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266" name="Shape 2247">
              <a:extLst>
                <a:ext uri="{FF2B5EF4-FFF2-40B4-BE49-F238E27FC236}">
                  <a16:creationId xmlns:a16="http://schemas.microsoft.com/office/drawing/2014/main" id="{F7537FD3-31F7-4359-8EA4-51600423DE3A}"/>
                </a:ext>
              </a:extLst>
            </p:cNvPr>
            <p:cNvSpPr/>
            <p:nvPr/>
          </p:nvSpPr>
          <p:spPr>
            <a:xfrm>
              <a:off x="4888027" y="1822704"/>
              <a:ext cx="201422" cy="201422"/>
            </a:xfrm>
            <a:custGeom>
              <a:avLst/>
              <a:gdLst/>
              <a:ahLst/>
              <a:cxnLst/>
              <a:rect l="0" t="0" r="0" b="0"/>
              <a:pathLst>
                <a:path w="201422" h="201422">
                  <a:moveTo>
                    <a:pt x="0" y="0"/>
                  </a:moveTo>
                  <a:lnTo>
                    <a:pt x="201422" y="0"/>
                  </a:lnTo>
                  <a:lnTo>
                    <a:pt x="201422" y="201422"/>
                  </a:lnTo>
                  <a:lnTo>
                    <a:pt x="0" y="201422"/>
                  </a:lnTo>
                  <a:lnTo>
                    <a:pt x="0" y="0"/>
                  </a:lnTo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D95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267" name="Shape 2248">
              <a:extLst>
                <a:ext uri="{FF2B5EF4-FFF2-40B4-BE49-F238E27FC236}">
                  <a16:creationId xmlns:a16="http://schemas.microsoft.com/office/drawing/2014/main" id="{E943270F-0E9E-4415-BDC4-6D202A9BA8D0}"/>
                </a:ext>
              </a:extLst>
            </p:cNvPr>
            <p:cNvSpPr/>
            <p:nvPr/>
          </p:nvSpPr>
          <p:spPr>
            <a:xfrm>
              <a:off x="4888027" y="2042160"/>
              <a:ext cx="201422" cy="201422"/>
            </a:xfrm>
            <a:custGeom>
              <a:avLst/>
              <a:gdLst/>
              <a:ahLst/>
              <a:cxnLst/>
              <a:rect l="0" t="0" r="0" b="0"/>
              <a:pathLst>
                <a:path w="201422" h="201422">
                  <a:moveTo>
                    <a:pt x="0" y="0"/>
                  </a:moveTo>
                  <a:lnTo>
                    <a:pt x="201422" y="0"/>
                  </a:lnTo>
                  <a:lnTo>
                    <a:pt x="201422" y="201422"/>
                  </a:lnTo>
                  <a:lnTo>
                    <a:pt x="0" y="201422"/>
                  </a:lnTo>
                  <a:lnTo>
                    <a:pt x="0" y="0"/>
                  </a:lnTo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7BAD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268" name="Shape 2249">
              <a:extLst>
                <a:ext uri="{FF2B5EF4-FFF2-40B4-BE49-F238E27FC236}">
                  <a16:creationId xmlns:a16="http://schemas.microsoft.com/office/drawing/2014/main" id="{454553E0-688B-4BDF-AF27-FF92455DD6C4}"/>
                </a:ext>
              </a:extLst>
            </p:cNvPr>
            <p:cNvSpPr/>
            <p:nvPr/>
          </p:nvSpPr>
          <p:spPr>
            <a:xfrm>
              <a:off x="4888027" y="2261616"/>
              <a:ext cx="201422" cy="201422"/>
            </a:xfrm>
            <a:custGeom>
              <a:avLst/>
              <a:gdLst/>
              <a:ahLst/>
              <a:cxnLst/>
              <a:rect l="0" t="0" r="0" b="0"/>
              <a:pathLst>
                <a:path w="201422" h="201422">
                  <a:moveTo>
                    <a:pt x="0" y="0"/>
                  </a:moveTo>
                  <a:lnTo>
                    <a:pt x="201422" y="0"/>
                  </a:lnTo>
                  <a:lnTo>
                    <a:pt x="201422" y="201422"/>
                  </a:lnTo>
                  <a:lnTo>
                    <a:pt x="0" y="201422"/>
                  </a:lnTo>
                  <a:lnTo>
                    <a:pt x="0" y="0"/>
                  </a:lnTo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BD6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269" name="Shape 2250">
              <a:extLst>
                <a:ext uri="{FF2B5EF4-FFF2-40B4-BE49-F238E27FC236}">
                  <a16:creationId xmlns:a16="http://schemas.microsoft.com/office/drawing/2014/main" id="{512DD450-8163-4545-B8AC-9BFD111146AF}"/>
                </a:ext>
              </a:extLst>
            </p:cNvPr>
            <p:cNvSpPr/>
            <p:nvPr/>
          </p:nvSpPr>
          <p:spPr>
            <a:xfrm>
              <a:off x="4888027" y="2481072"/>
              <a:ext cx="201422" cy="201422"/>
            </a:xfrm>
            <a:custGeom>
              <a:avLst/>
              <a:gdLst/>
              <a:ahLst/>
              <a:cxnLst/>
              <a:rect l="0" t="0" r="0" b="0"/>
              <a:pathLst>
                <a:path w="201422" h="201422">
                  <a:moveTo>
                    <a:pt x="0" y="0"/>
                  </a:moveTo>
                  <a:lnTo>
                    <a:pt x="201422" y="0"/>
                  </a:lnTo>
                  <a:lnTo>
                    <a:pt x="201422" y="201422"/>
                  </a:lnTo>
                  <a:lnTo>
                    <a:pt x="0" y="201422"/>
                  </a:lnTo>
                  <a:lnTo>
                    <a:pt x="0" y="0"/>
                  </a:lnTo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BEC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270" name="Shape 2251">
              <a:extLst>
                <a:ext uri="{FF2B5EF4-FFF2-40B4-BE49-F238E27FC236}">
                  <a16:creationId xmlns:a16="http://schemas.microsoft.com/office/drawing/2014/main" id="{EBA5EA11-D0C2-40B5-9320-6E645695E963}"/>
                </a:ext>
              </a:extLst>
            </p:cNvPr>
            <p:cNvSpPr/>
            <p:nvPr/>
          </p:nvSpPr>
          <p:spPr>
            <a:xfrm>
              <a:off x="4888027" y="2700528"/>
              <a:ext cx="201422" cy="201422"/>
            </a:xfrm>
            <a:custGeom>
              <a:avLst/>
              <a:gdLst/>
              <a:ahLst/>
              <a:cxnLst/>
              <a:rect l="0" t="0" r="0" b="0"/>
              <a:pathLst>
                <a:path w="201422" h="201422">
                  <a:moveTo>
                    <a:pt x="0" y="0"/>
                  </a:moveTo>
                  <a:lnTo>
                    <a:pt x="201422" y="0"/>
                  </a:lnTo>
                  <a:lnTo>
                    <a:pt x="201422" y="201422"/>
                  </a:lnTo>
                  <a:lnTo>
                    <a:pt x="0" y="201422"/>
                  </a:lnTo>
                  <a:lnTo>
                    <a:pt x="0" y="0"/>
                  </a:lnTo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A9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271" name="Shape 2252">
              <a:extLst>
                <a:ext uri="{FF2B5EF4-FFF2-40B4-BE49-F238E27FC236}">
                  <a16:creationId xmlns:a16="http://schemas.microsoft.com/office/drawing/2014/main" id="{4DCE640A-5AFF-4A38-8524-2EFDD4EE2649}"/>
                </a:ext>
              </a:extLst>
            </p:cNvPr>
            <p:cNvSpPr/>
            <p:nvPr/>
          </p:nvSpPr>
          <p:spPr>
            <a:xfrm>
              <a:off x="4888027" y="2919984"/>
              <a:ext cx="201422" cy="201422"/>
            </a:xfrm>
            <a:custGeom>
              <a:avLst/>
              <a:gdLst/>
              <a:ahLst/>
              <a:cxnLst/>
              <a:rect l="0" t="0" r="0" b="0"/>
              <a:pathLst>
                <a:path w="201422" h="201422">
                  <a:moveTo>
                    <a:pt x="0" y="0"/>
                  </a:moveTo>
                  <a:lnTo>
                    <a:pt x="201422" y="0"/>
                  </a:lnTo>
                  <a:lnTo>
                    <a:pt x="201422" y="201422"/>
                  </a:lnTo>
                  <a:lnTo>
                    <a:pt x="0" y="201422"/>
                  </a:lnTo>
                  <a:lnTo>
                    <a:pt x="0" y="0"/>
                  </a:lnTo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67B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272" name="Shape 2253">
              <a:extLst>
                <a:ext uri="{FF2B5EF4-FFF2-40B4-BE49-F238E27FC236}">
                  <a16:creationId xmlns:a16="http://schemas.microsoft.com/office/drawing/2014/main" id="{D4FE5E12-8CC0-4B49-97AA-2D3A46E3948D}"/>
                </a:ext>
              </a:extLst>
            </p:cNvPr>
            <p:cNvSpPr/>
            <p:nvPr/>
          </p:nvSpPr>
          <p:spPr>
            <a:xfrm>
              <a:off x="4888027" y="3139440"/>
              <a:ext cx="201422" cy="201422"/>
            </a:xfrm>
            <a:custGeom>
              <a:avLst/>
              <a:gdLst/>
              <a:ahLst/>
              <a:cxnLst/>
              <a:rect l="0" t="0" r="0" b="0"/>
              <a:pathLst>
                <a:path w="201422" h="201422">
                  <a:moveTo>
                    <a:pt x="0" y="0"/>
                  </a:moveTo>
                  <a:lnTo>
                    <a:pt x="201422" y="0"/>
                  </a:lnTo>
                  <a:lnTo>
                    <a:pt x="201422" y="201422"/>
                  </a:lnTo>
                  <a:lnTo>
                    <a:pt x="0" y="201422"/>
                  </a:lnTo>
                  <a:lnTo>
                    <a:pt x="0" y="0"/>
                  </a:lnTo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60CC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7238C622-8B6E-4BFD-B252-6CF0A695E7D5}"/>
                </a:ext>
              </a:extLst>
            </p:cNvPr>
            <p:cNvSpPr/>
            <p:nvPr/>
          </p:nvSpPr>
          <p:spPr>
            <a:xfrm>
              <a:off x="5125898" y="1658239"/>
              <a:ext cx="977989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start of exam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6D49AB5B-4B43-4608-82E9-EEAC2D1E0602}"/>
                </a:ext>
              </a:extLst>
            </p:cNvPr>
            <p:cNvSpPr/>
            <p:nvPr/>
          </p:nvSpPr>
          <p:spPr>
            <a:xfrm>
              <a:off x="5125898" y="1877695"/>
              <a:ext cx="680707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DIO+dep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869D0FC3-0B9F-4BEB-B04A-BF0DCB2D91A2}"/>
                </a:ext>
              </a:extLst>
            </p:cNvPr>
            <p:cNvSpPr/>
            <p:nvPr/>
          </p:nvSpPr>
          <p:spPr>
            <a:xfrm>
              <a:off x="5125898" y="2097151"/>
              <a:ext cx="187828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60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0B18306A-3BC9-4E35-B8D9-E7D5D87399FB}"/>
                </a:ext>
              </a:extLst>
            </p:cNvPr>
            <p:cNvSpPr/>
            <p:nvPr/>
          </p:nvSpPr>
          <p:spPr>
            <a:xfrm>
              <a:off x="5267122" y="2097151"/>
              <a:ext cx="675978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seconds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B79C551A-4A35-4658-B68C-236E96800286}"/>
                </a:ext>
              </a:extLst>
            </p:cNvPr>
            <p:cNvSpPr/>
            <p:nvPr/>
          </p:nvSpPr>
          <p:spPr>
            <a:xfrm>
              <a:off x="5125898" y="2316607"/>
              <a:ext cx="471935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during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A9812263-2899-4F40-9973-3E1D0224FAF5}"/>
                </a:ext>
              </a:extLst>
            </p:cNvPr>
            <p:cNvSpPr/>
            <p:nvPr/>
          </p:nvSpPr>
          <p:spPr>
            <a:xfrm>
              <a:off x="5125898" y="2536063"/>
              <a:ext cx="1414790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speculum insertion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08F7C9C5-963C-45B1-B5FF-DE750126A99D}"/>
                </a:ext>
              </a:extLst>
            </p:cNvPr>
            <p:cNvSpPr/>
            <p:nvPr/>
          </p:nvSpPr>
          <p:spPr>
            <a:xfrm>
              <a:off x="5125898" y="2755519"/>
              <a:ext cx="281742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999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439BE17A-80D9-41AB-8E70-C310EA6E8CB1}"/>
                </a:ext>
              </a:extLst>
            </p:cNvPr>
            <p:cNvSpPr/>
            <p:nvPr/>
          </p:nvSpPr>
          <p:spPr>
            <a:xfrm>
              <a:off x="5125898" y="2974975"/>
              <a:ext cx="1182877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first 45 seconds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68AF3C18-566D-48C5-B87F-C2465CF2928B}"/>
                </a:ext>
              </a:extLst>
            </p:cNvPr>
            <p:cNvSpPr/>
            <p:nvPr/>
          </p:nvSpPr>
          <p:spPr>
            <a:xfrm>
              <a:off x="5125898" y="3194431"/>
              <a:ext cx="1279324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during procedure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2108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8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97" name="Rectangle 8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8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668D681-B1DF-47C5-BC19-43D014CA3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803705"/>
            <a:ext cx="4208656" cy="303485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r"/>
            <a:r>
              <a:rPr lang="en-CA" sz="3600" dirty="0">
                <a:solidFill>
                  <a:srgbClr val="FFFFFF"/>
                </a:solidFill>
              </a:rPr>
              <a:t>PIPP Reactivity Drops Response Rate</a:t>
            </a:r>
            <a:br>
              <a:rPr lang="en-CA" sz="3600" dirty="0">
                <a:solidFill>
                  <a:srgbClr val="FFFFFF"/>
                </a:solidFill>
              </a:rPr>
            </a:br>
            <a:r>
              <a:rPr lang="en-CA" sz="3600" dirty="0">
                <a:solidFill>
                  <a:srgbClr val="FFFFFF"/>
                </a:solidFill>
              </a:rPr>
              <a:t>Scatter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1AB000A-AF76-406C-98CC-49601EC90BD1}"/>
              </a:ext>
            </a:extLst>
          </p:cNvPr>
          <p:cNvGrpSpPr/>
          <p:nvPr/>
        </p:nvGrpSpPr>
        <p:grpSpPr>
          <a:xfrm>
            <a:off x="5903054" y="661086"/>
            <a:ext cx="5854440" cy="5742369"/>
            <a:chOff x="0" y="0"/>
            <a:chExt cx="5855042" cy="5742369"/>
          </a:xfrm>
        </p:grpSpPr>
        <p:sp>
          <p:nvSpPr>
            <p:cNvPr id="138" name="Shape 6">
              <a:extLst>
                <a:ext uri="{FF2B5EF4-FFF2-40B4-BE49-F238E27FC236}">
                  <a16:creationId xmlns:a16="http://schemas.microsoft.com/office/drawing/2014/main" id="{BD7D593A-8299-4056-8256-4BBB047361D0}"/>
                </a:ext>
              </a:extLst>
            </p:cNvPr>
            <p:cNvSpPr/>
            <p:nvPr/>
          </p:nvSpPr>
          <p:spPr>
            <a:xfrm>
              <a:off x="423596" y="4307396"/>
              <a:ext cx="4507484" cy="0"/>
            </a:xfrm>
            <a:custGeom>
              <a:avLst/>
              <a:gdLst/>
              <a:ahLst/>
              <a:cxnLst/>
              <a:rect l="0" t="0" r="0" b="0"/>
              <a:pathLst>
                <a:path w="4507484">
                  <a:moveTo>
                    <a:pt x="0" y="0"/>
                  </a:moveTo>
                  <a:lnTo>
                    <a:pt x="4507484" y="0"/>
                  </a:lnTo>
                </a:path>
              </a:pathLst>
            </a:custGeom>
            <a:ln w="6731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139" name="Shape 7">
              <a:extLst>
                <a:ext uri="{FF2B5EF4-FFF2-40B4-BE49-F238E27FC236}">
                  <a16:creationId xmlns:a16="http://schemas.microsoft.com/office/drawing/2014/main" id="{E77C41F4-B1EB-4B6A-B9B8-13B62FD9235B}"/>
                </a:ext>
              </a:extLst>
            </p:cNvPr>
            <p:cNvSpPr/>
            <p:nvPr/>
          </p:nvSpPr>
          <p:spPr>
            <a:xfrm>
              <a:off x="423596" y="3380042"/>
              <a:ext cx="4507484" cy="0"/>
            </a:xfrm>
            <a:custGeom>
              <a:avLst/>
              <a:gdLst/>
              <a:ahLst/>
              <a:cxnLst/>
              <a:rect l="0" t="0" r="0" b="0"/>
              <a:pathLst>
                <a:path w="4507484">
                  <a:moveTo>
                    <a:pt x="0" y="0"/>
                  </a:moveTo>
                  <a:lnTo>
                    <a:pt x="4507484" y="0"/>
                  </a:lnTo>
                </a:path>
              </a:pathLst>
            </a:custGeom>
            <a:ln w="6731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140" name="Shape 8">
              <a:extLst>
                <a:ext uri="{FF2B5EF4-FFF2-40B4-BE49-F238E27FC236}">
                  <a16:creationId xmlns:a16="http://schemas.microsoft.com/office/drawing/2014/main" id="{EE98A6B2-C108-4323-ABEB-2FA371F8E895}"/>
                </a:ext>
              </a:extLst>
            </p:cNvPr>
            <p:cNvSpPr/>
            <p:nvPr/>
          </p:nvSpPr>
          <p:spPr>
            <a:xfrm>
              <a:off x="423596" y="2452688"/>
              <a:ext cx="4507484" cy="0"/>
            </a:xfrm>
            <a:custGeom>
              <a:avLst/>
              <a:gdLst/>
              <a:ahLst/>
              <a:cxnLst/>
              <a:rect l="0" t="0" r="0" b="0"/>
              <a:pathLst>
                <a:path w="4507484">
                  <a:moveTo>
                    <a:pt x="0" y="0"/>
                  </a:moveTo>
                  <a:lnTo>
                    <a:pt x="4507484" y="0"/>
                  </a:lnTo>
                </a:path>
              </a:pathLst>
            </a:custGeom>
            <a:ln w="6731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141" name="Shape 9">
              <a:extLst>
                <a:ext uri="{FF2B5EF4-FFF2-40B4-BE49-F238E27FC236}">
                  <a16:creationId xmlns:a16="http://schemas.microsoft.com/office/drawing/2014/main" id="{C1AE121B-C294-4203-8714-5ECD113F864E}"/>
                </a:ext>
              </a:extLst>
            </p:cNvPr>
            <p:cNvSpPr/>
            <p:nvPr/>
          </p:nvSpPr>
          <p:spPr>
            <a:xfrm>
              <a:off x="423596" y="1525461"/>
              <a:ext cx="4507484" cy="0"/>
            </a:xfrm>
            <a:custGeom>
              <a:avLst/>
              <a:gdLst/>
              <a:ahLst/>
              <a:cxnLst/>
              <a:rect l="0" t="0" r="0" b="0"/>
              <a:pathLst>
                <a:path w="4507484">
                  <a:moveTo>
                    <a:pt x="0" y="0"/>
                  </a:moveTo>
                  <a:lnTo>
                    <a:pt x="4507484" y="0"/>
                  </a:lnTo>
                </a:path>
              </a:pathLst>
            </a:custGeom>
            <a:ln w="6731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142" name="Shape 10">
              <a:extLst>
                <a:ext uri="{FF2B5EF4-FFF2-40B4-BE49-F238E27FC236}">
                  <a16:creationId xmlns:a16="http://schemas.microsoft.com/office/drawing/2014/main" id="{3CF3F376-19CF-4DC7-BAAD-8EF606F044CD}"/>
                </a:ext>
              </a:extLst>
            </p:cNvPr>
            <p:cNvSpPr/>
            <p:nvPr/>
          </p:nvSpPr>
          <p:spPr>
            <a:xfrm>
              <a:off x="423596" y="598106"/>
              <a:ext cx="4507484" cy="0"/>
            </a:xfrm>
            <a:custGeom>
              <a:avLst/>
              <a:gdLst/>
              <a:ahLst/>
              <a:cxnLst/>
              <a:rect l="0" t="0" r="0" b="0"/>
              <a:pathLst>
                <a:path w="4507484">
                  <a:moveTo>
                    <a:pt x="0" y="0"/>
                  </a:moveTo>
                  <a:lnTo>
                    <a:pt x="4507484" y="0"/>
                  </a:lnTo>
                </a:path>
              </a:pathLst>
            </a:custGeom>
            <a:ln w="6731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143" name="Shape 11">
              <a:extLst>
                <a:ext uri="{FF2B5EF4-FFF2-40B4-BE49-F238E27FC236}">
                  <a16:creationId xmlns:a16="http://schemas.microsoft.com/office/drawing/2014/main" id="{4F406D4E-DC69-48E8-B6EF-AED3B35EDD94}"/>
                </a:ext>
              </a:extLst>
            </p:cNvPr>
            <p:cNvSpPr/>
            <p:nvPr/>
          </p:nvSpPr>
          <p:spPr>
            <a:xfrm>
              <a:off x="423596" y="4771073"/>
              <a:ext cx="4507484" cy="0"/>
            </a:xfrm>
            <a:custGeom>
              <a:avLst/>
              <a:gdLst/>
              <a:ahLst/>
              <a:cxnLst/>
              <a:rect l="0" t="0" r="0" b="0"/>
              <a:pathLst>
                <a:path w="4507484">
                  <a:moveTo>
                    <a:pt x="0" y="0"/>
                  </a:moveTo>
                  <a:lnTo>
                    <a:pt x="4507484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144" name="Shape 12">
              <a:extLst>
                <a:ext uri="{FF2B5EF4-FFF2-40B4-BE49-F238E27FC236}">
                  <a16:creationId xmlns:a16="http://schemas.microsoft.com/office/drawing/2014/main" id="{8E1EFA94-614B-4F5B-87F7-ADA3D08961C8}"/>
                </a:ext>
              </a:extLst>
            </p:cNvPr>
            <p:cNvSpPr/>
            <p:nvPr/>
          </p:nvSpPr>
          <p:spPr>
            <a:xfrm>
              <a:off x="423596" y="3843719"/>
              <a:ext cx="4507484" cy="0"/>
            </a:xfrm>
            <a:custGeom>
              <a:avLst/>
              <a:gdLst/>
              <a:ahLst/>
              <a:cxnLst/>
              <a:rect l="0" t="0" r="0" b="0"/>
              <a:pathLst>
                <a:path w="4507484">
                  <a:moveTo>
                    <a:pt x="0" y="0"/>
                  </a:moveTo>
                  <a:lnTo>
                    <a:pt x="4507484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145" name="Shape 13">
              <a:extLst>
                <a:ext uri="{FF2B5EF4-FFF2-40B4-BE49-F238E27FC236}">
                  <a16:creationId xmlns:a16="http://schemas.microsoft.com/office/drawing/2014/main" id="{AC54D24C-72D9-46F7-9103-DB30952E412C}"/>
                </a:ext>
              </a:extLst>
            </p:cNvPr>
            <p:cNvSpPr/>
            <p:nvPr/>
          </p:nvSpPr>
          <p:spPr>
            <a:xfrm>
              <a:off x="423596" y="2916365"/>
              <a:ext cx="4507484" cy="0"/>
            </a:xfrm>
            <a:custGeom>
              <a:avLst/>
              <a:gdLst/>
              <a:ahLst/>
              <a:cxnLst/>
              <a:rect l="0" t="0" r="0" b="0"/>
              <a:pathLst>
                <a:path w="4507484">
                  <a:moveTo>
                    <a:pt x="0" y="0"/>
                  </a:moveTo>
                  <a:lnTo>
                    <a:pt x="4507484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146" name="Shape 14">
              <a:extLst>
                <a:ext uri="{FF2B5EF4-FFF2-40B4-BE49-F238E27FC236}">
                  <a16:creationId xmlns:a16="http://schemas.microsoft.com/office/drawing/2014/main" id="{9866B985-5CE0-462F-A426-A58BE18779BE}"/>
                </a:ext>
              </a:extLst>
            </p:cNvPr>
            <p:cNvSpPr/>
            <p:nvPr/>
          </p:nvSpPr>
          <p:spPr>
            <a:xfrm>
              <a:off x="423596" y="1989138"/>
              <a:ext cx="4507484" cy="0"/>
            </a:xfrm>
            <a:custGeom>
              <a:avLst/>
              <a:gdLst/>
              <a:ahLst/>
              <a:cxnLst/>
              <a:rect l="0" t="0" r="0" b="0"/>
              <a:pathLst>
                <a:path w="4507484">
                  <a:moveTo>
                    <a:pt x="0" y="0"/>
                  </a:moveTo>
                  <a:lnTo>
                    <a:pt x="4507484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147" name="Shape 15">
              <a:extLst>
                <a:ext uri="{FF2B5EF4-FFF2-40B4-BE49-F238E27FC236}">
                  <a16:creationId xmlns:a16="http://schemas.microsoft.com/office/drawing/2014/main" id="{86F95BAD-0F9D-421B-9F8E-B12F9864E403}"/>
                </a:ext>
              </a:extLst>
            </p:cNvPr>
            <p:cNvSpPr/>
            <p:nvPr/>
          </p:nvSpPr>
          <p:spPr>
            <a:xfrm>
              <a:off x="423596" y="1061784"/>
              <a:ext cx="4507484" cy="0"/>
            </a:xfrm>
            <a:custGeom>
              <a:avLst/>
              <a:gdLst/>
              <a:ahLst/>
              <a:cxnLst/>
              <a:rect l="0" t="0" r="0" b="0"/>
              <a:pathLst>
                <a:path w="4507484">
                  <a:moveTo>
                    <a:pt x="0" y="0"/>
                  </a:moveTo>
                  <a:lnTo>
                    <a:pt x="4507484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148" name="Shape 16">
              <a:extLst>
                <a:ext uri="{FF2B5EF4-FFF2-40B4-BE49-F238E27FC236}">
                  <a16:creationId xmlns:a16="http://schemas.microsoft.com/office/drawing/2014/main" id="{97CAFFD4-7E97-4A75-8074-3D5A48D24300}"/>
                </a:ext>
              </a:extLst>
            </p:cNvPr>
            <p:cNvSpPr/>
            <p:nvPr/>
          </p:nvSpPr>
          <p:spPr>
            <a:xfrm>
              <a:off x="423596" y="134430"/>
              <a:ext cx="4507484" cy="0"/>
            </a:xfrm>
            <a:custGeom>
              <a:avLst/>
              <a:gdLst/>
              <a:ahLst/>
              <a:cxnLst/>
              <a:rect l="0" t="0" r="0" b="0"/>
              <a:pathLst>
                <a:path w="4507484">
                  <a:moveTo>
                    <a:pt x="0" y="0"/>
                  </a:moveTo>
                  <a:lnTo>
                    <a:pt x="4507484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149" name="Shape 17">
              <a:extLst>
                <a:ext uri="{FF2B5EF4-FFF2-40B4-BE49-F238E27FC236}">
                  <a16:creationId xmlns:a16="http://schemas.microsoft.com/office/drawing/2014/main" id="{82A11F68-6C0B-442B-9739-BA5D9B3C6125}"/>
                </a:ext>
              </a:extLst>
            </p:cNvPr>
            <p:cNvSpPr/>
            <p:nvPr/>
          </p:nvSpPr>
          <p:spPr>
            <a:xfrm>
              <a:off x="943661" y="0"/>
              <a:ext cx="0" cy="4998276"/>
            </a:xfrm>
            <a:custGeom>
              <a:avLst/>
              <a:gdLst/>
              <a:ahLst/>
              <a:cxnLst/>
              <a:rect l="0" t="0" r="0" b="0"/>
              <a:pathLst>
                <a:path h="4998276">
                  <a:moveTo>
                    <a:pt x="0" y="4998276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150" name="Shape 18">
              <a:extLst>
                <a:ext uri="{FF2B5EF4-FFF2-40B4-BE49-F238E27FC236}">
                  <a16:creationId xmlns:a16="http://schemas.microsoft.com/office/drawing/2014/main" id="{42699A5F-EBFF-4B3A-915C-A3181337F9D7}"/>
                </a:ext>
              </a:extLst>
            </p:cNvPr>
            <p:cNvSpPr/>
            <p:nvPr/>
          </p:nvSpPr>
          <p:spPr>
            <a:xfrm>
              <a:off x="1810563" y="0"/>
              <a:ext cx="0" cy="4998276"/>
            </a:xfrm>
            <a:custGeom>
              <a:avLst/>
              <a:gdLst/>
              <a:ahLst/>
              <a:cxnLst/>
              <a:rect l="0" t="0" r="0" b="0"/>
              <a:pathLst>
                <a:path h="4998276">
                  <a:moveTo>
                    <a:pt x="0" y="4998276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282" name="Shape 19">
              <a:extLst>
                <a:ext uri="{FF2B5EF4-FFF2-40B4-BE49-F238E27FC236}">
                  <a16:creationId xmlns:a16="http://schemas.microsoft.com/office/drawing/2014/main" id="{EB300D32-63EA-4F4D-A957-61775E048152}"/>
                </a:ext>
              </a:extLst>
            </p:cNvPr>
            <p:cNvSpPr/>
            <p:nvPr/>
          </p:nvSpPr>
          <p:spPr>
            <a:xfrm>
              <a:off x="2677338" y="0"/>
              <a:ext cx="0" cy="4998276"/>
            </a:xfrm>
            <a:custGeom>
              <a:avLst/>
              <a:gdLst/>
              <a:ahLst/>
              <a:cxnLst/>
              <a:rect l="0" t="0" r="0" b="0"/>
              <a:pathLst>
                <a:path h="4998276">
                  <a:moveTo>
                    <a:pt x="0" y="4998276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283" name="Shape 20">
              <a:extLst>
                <a:ext uri="{FF2B5EF4-FFF2-40B4-BE49-F238E27FC236}">
                  <a16:creationId xmlns:a16="http://schemas.microsoft.com/office/drawing/2014/main" id="{066397F4-4CEF-4672-A3A9-6B807DA5D50A}"/>
                </a:ext>
              </a:extLst>
            </p:cNvPr>
            <p:cNvSpPr/>
            <p:nvPr/>
          </p:nvSpPr>
          <p:spPr>
            <a:xfrm>
              <a:off x="3544240" y="0"/>
              <a:ext cx="0" cy="4998276"/>
            </a:xfrm>
            <a:custGeom>
              <a:avLst/>
              <a:gdLst/>
              <a:ahLst/>
              <a:cxnLst/>
              <a:rect l="0" t="0" r="0" b="0"/>
              <a:pathLst>
                <a:path h="4998276">
                  <a:moveTo>
                    <a:pt x="0" y="4998276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284" name="Shape 21">
              <a:extLst>
                <a:ext uri="{FF2B5EF4-FFF2-40B4-BE49-F238E27FC236}">
                  <a16:creationId xmlns:a16="http://schemas.microsoft.com/office/drawing/2014/main" id="{7062787E-E88C-473F-A9C7-374AF98AC5E6}"/>
                </a:ext>
              </a:extLst>
            </p:cNvPr>
            <p:cNvSpPr/>
            <p:nvPr/>
          </p:nvSpPr>
          <p:spPr>
            <a:xfrm>
              <a:off x="4411015" y="0"/>
              <a:ext cx="0" cy="4998276"/>
            </a:xfrm>
            <a:custGeom>
              <a:avLst/>
              <a:gdLst/>
              <a:ahLst/>
              <a:cxnLst/>
              <a:rect l="0" t="0" r="0" b="0"/>
              <a:pathLst>
                <a:path h="4998276">
                  <a:moveTo>
                    <a:pt x="0" y="4998276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12057E7C-B0E0-4A3C-8F75-D9998DE55EC9}"/>
                </a:ext>
              </a:extLst>
            </p:cNvPr>
            <p:cNvSpPr/>
            <p:nvPr/>
          </p:nvSpPr>
          <p:spPr>
            <a:xfrm>
              <a:off x="923849" y="434632"/>
              <a:ext cx="52641" cy="7194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400">
                  <a:solidFill>
                    <a:srgbClr val="F8766C"/>
                  </a:solidFill>
                  <a:effectLst/>
                  <a:latin typeface="Segoe UI Symbol" panose="020B0502040204020203" pitchFamily="34" charset="0"/>
                  <a:ea typeface="Segoe UI Symbol" panose="020B0502040204020203" pitchFamily="34" charset="0"/>
                  <a:cs typeface="Segoe UI Symbol" panose="020B0502040204020203" pitchFamily="34" charset="0"/>
                </a:rPr>
                <a:t>●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CFAA0AB4-7273-4B42-BE38-CE46863057D6}"/>
                </a:ext>
              </a:extLst>
            </p:cNvPr>
            <p:cNvSpPr/>
            <p:nvPr/>
          </p:nvSpPr>
          <p:spPr>
            <a:xfrm>
              <a:off x="1790751" y="434632"/>
              <a:ext cx="52642" cy="7194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400">
                  <a:solidFill>
                    <a:srgbClr val="F8766C"/>
                  </a:solidFill>
                  <a:effectLst/>
                  <a:latin typeface="Segoe UI Symbol" panose="020B0502040204020203" pitchFamily="34" charset="0"/>
                  <a:ea typeface="Segoe UI Symbol" panose="020B0502040204020203" pitchFamily="34" charset="0"/>
                  <a:cs typeface="Segoe UI Symbol" panose="020B0502040204020203" pitchFamily="34" charset="0"/>
                </a:rPr>
                <a:t>●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1F78516F-5D7F-4B77-8753-10D3D934E37D}"/>
                </a:ext>
              </a:extLst>
            </p:cNvPr>
            <p:cNvSpPr/>
            <p:nvPr/>
          </p:nvSpPr>
          <p:spPr>
            <a:xfrm>
              <a:off x="2583231" y="389779"/>
              <a:ext cx="250114" cy="34181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850">
                  <a:solidFill>
                    <a:srgbClr val="D79000"/>
                  </a:solidFill>
                  <a:effectLst/>
                  <a:latin typeface="Segoe UI Symbol" panose="020B0502040204020203" pitchFamily="34" charset="0"/>
                  <a:ea typeface="Segoe UI Symbol" panose="020B0502040204020203" pitchFamily="34" charset="0"/>
                  <a:cs typeface="Segoe UI Symbol" panose="020B0502040204020203" pitchFamily="34" charset="0"/>
                </a:rPr>
                <a:t>●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99529DF2-7444-4FD0-9DDA-B9171899C9D1}"/>
                </a:ext>
              </a:extLst>
            </p:cNvPr>
            <p:cNvSpPr/>
            <p:nvPr/>
          </p:nvSpPr>
          <p:spPr>
            <a:xfrm>
              <a:off x="890829" y="2619738"/>
              <a:ext cx="140288" cy="19172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50">
                  <a:solidFill>
                    <a:srgbClr val="A2A400"/>
                  </a:solidFill>
                  <a:effectLst/>
                  <a:latin typeface="Segoe UI Symbol" panose="020B0502040204020203" pitchFamily="34" charset="0"/>
                  <a:ea typeface="Segoe UI Symbol" panose="020B0502040204020203" pitchFamily="34" charset="0"/>
                  <a:cs typeface="Segoe UI Symbol" panose="020B0502040204020203" pitchFamily="34" charset="0"/>
                </a:rPr>
                <a:t>●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10BC53F3-D896-46A6-9D89-DFAE89CDA3CB}"/>
                </a:ext>
              </a:extLst>
            </p:cNvPr>
            <p:cNvSpPr/>
            <p:nvPr/>
          </p:nvSpPr>
          <p:spPr>
            <a:xfrm>
              <a:off x="3462325" y="961416"/>
              <a:ext cx="217380" cy="29707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650">
                  <a:solidFill>
                    <a:srgbClr val="39B600"/>
                  </a:solidFill>
                  <a:effectLst/>
                  <a:latin typeface="Segoe UI Symbol" panose="020B0502040204020203" pitchFamily="34" charset="0"/>
                  <a:ea typeface="Segoe UI Symbol" panose="020B0502040204020203" pitchFamily="34" charset="0"/>
                  <a:cs typeface="Segoe UI Symbol" panose="020B0502040204020203" pitchFamily="34" charset="0"/>
                </a:rPr>
                <a:t>●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536FC06B-64DC-42AC-96BB-7C9B9865B152}"/>
                </a:ext>
              </a:extLst>
            </p:cNvPr>
            <p:cNvSpPr/>
            <p:nvPr/>
          </p:nvSpPr>
          <p:spPr>
            <a:xfrm>
              <a:off x="1745031" y="1213117"/>
              <a:ext cx="174091" cy="23791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300">
                  <a:solidFill>
                    <a:srgbClr val="00BE7C"/>
                  </a:solidFill>
                  <a:effectLst/>
                  <a:latin typeface="Segoe UI Symbol" panose="020B0502040204020203" pitchFamily="34" charset="0"/>
                  <a:ea typeface="Segoe UI Symbol" panose="020B0502040204020203" pitchFamily="34" charset="0"/>
                  <a:cs typeface="Segoe UI Symbol" panose="020B0502040204020203" pitchFamily="34" charset="0"/>
                </a:rPr>
                <a:t>●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70E12C1B-A1B3-4F2E-BF8E-21A3FDD7D295}"/>
                </a:ext>
              </a:extLst>
            </p:cNvPr>
            <p:cNvSpPr/>
            <p:nvPr/>
          </p:nvSpPr>
          <p:spPr>
            <a:xfrm>
              <a:off x="4391203" y="341922"/>
              <a:ext cx="52642" cy="7194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400">
                  <a:solidFill>
                    <a:srgbClr val="00BEC4"/>
                  </a:solidFill>
                  <a:effectLst/>
                  <a:latin typeface="Segoe UI Symbol" panose="020B0502040204020203" pitchFamily="34" charset="0"/>
                  <a:ea typeface="Segoe UI Symbol" panose="020B0502040204020203" pitchFamily="34" charset="0"/>
                  <a:cs typeface="Segoe UI Symbol" panose="020B0502040204020203" pitchFamily="34" charset="0"/>
                </a:rPr>
                <a:t>●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D3A6E686-EC13-4D46-8222-A9C6E4E54857}"/>
                </a:ext>
              </a:extLst>
            </p:cNvPr>
            <p:cNvSpPr/>
            <p:nvPr/>
          </p:nvSpPr>
          <p:spPr>
            <a:xfrm>
              <a:off x="903402" y="4721746"/>
              <a:ext cx="106886" cy="14607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800">
                  <a:solidFill>
                    <a:srgbClr val="00AFF6"/>
                  </a:solidFill>
                  <a:effectLst/>
                  <a:latin typeface="Segoe UI Symbol" panose="020B0502040204020203" pitchFamily="34" charset="0"/>
                  <a:ea typeface="Segoe UI Symbol" panose="020B0502040204020203" pitchFamily="34" charset="0"/>
                  <a:cs typeface="Segoe UI Symbol" panose="020B0502040204020203" pitchFamily="34" charset="0"/>
                </a:rPr>
                <a:t>●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8E16A0E6-11F0-4B0D-A042-6EE738D6A7A4}"/>
                </a:ext>
              </a:extLst>
            </p:cNvPr>
            <p:cNvSpPr/>
            <p:nvPr/>
          </p:nvSpPr>
          <p:spPr>
            <a:xfrm>
              <a:off x="874573" y="1116176"/>
              <a:ext cx="183443" cy="2506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350">
                  <a:solidFill>
                    <a:srgbClr val="9490FF"/>
                  </a:solidFill>
                  <a:effectLst/>
                  <a:latin typeface="Segoe UI Symbol" panose="020B0502040204020203" pitchFamily="34" charset="0"/>
                  <a:ea typeface="Segoe UI Symbol" panose="020B0502040204020203" pitchFamily="34" charset="0"/>
                  <a:cs typeface="Segoe UI Symbol" panose="020B0502040204020203" pitchFamily="34" charset="0"/>
                </a:rPr>
                <a:t>●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EAF7BFF6-C6F3-4747-A578-2F129CF9B8EC}"/>
                </a:ext>
              </a:extLst>
            </p:cNvPr>
            <p:cNvSpPr/>
            <p:nvPr/>
          </p:nvSpPr>
          <p:spPr>
            <a:xfrm>
              <a:off x="3475152" y="1116176"/>
              <a:ext cx="183444" cy="2506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350">
                  <a:solidFill>
                    <a:srgbClr val="9490FF"/>
                  </a:solidFill>
                  <a:effectLst/>
                  <a:latin typeface="Segoe UI Symbol" panose="020B0502040204020203" pitchFamily="34" charset="0"/>
                  <a:ea typeface="Segoe UI Symbol" panose="020B0502040204020203" pitchFamily="34" charset="0"/>
                  <a:cs typeface="Segoe UI Symbol" panose="020B0502040204020203" pitchFamily="34" charset="0"/>
                </a:rPr>
                <a:t>●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F75E227D-BB87-4801-A513-555CA732674D}"/>
                </a:ext>
              </a:extLst>
            </p:cNvPr>
            <p:cNvSpPr/>
            <p:nvPr/>
          </p:nvSpPr>
          <p:spPr>
            <a:xfrm>
              <a:off x="866064" y="131871"/>
              <a:ext cx="206291" cy="28192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550">
                  <a:solidFill>
                    <a:srgbClr val="E76BF3"/>
                  </a:solidFill>
                  <a:effectLst/>
                  <a:latin typeface="Segoe UI Symbol" panose="020B0502040204020203" pitchFamily="34" charset="0"/>
                  <a:ea typeface="Segoe UI Symbol" panose="020B0502040204020203" pitchFamily="34" charset="0"/>
                  <a:cs typeface="Segoe UI Symbol" panose="020B0502040204020203" pitchFamily="34" charset="0"/>
                </a:rPr>
                <a:t>●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A64554F6-4091-4DB5-97E2-8D22BFE3EC06}"/>
                </a:ext>
              </a:extLst>
            </p:cNvPr>
            <p:cNvSpPr/>
            <p:nvPr/>
          </p:nvSpPr>
          <p:spPr>
            <a:xfrm>
              <a:off x="1740586" y="2830656"/>
              <a:ext cx="185715" cy="25380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400">
                  <a:solidFill>
                    <a:srgbClr val="FF61BB"/>
                  </a:solidFill>
                  <a:effectLst/>
                  <a:latin typeface="Segoe UI Symbol" panose="020B0502040204020203" pitchFamily="34" charset="0"/>
                  <a:ea typeface="Segoe UI Symbol" panose="020B0502040204020203" pitchFamily="34" charset="0"/>
                  <a:cs typeface="Segoe UI Symbol" panose="020B0502040204020203" pitchFamily="34" charset="0"/>
                </a:rPr>
                <a:t>●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9FD6E76D-8658-4001-98C0-95B3495624F1}"/>
                </a:ext>
              </a:extLst>
            </p:cNvPr>
            <p:cNvSpPr/>
            <p:nvPr/>
          </p:nvSpPr>
          <p:spPr>
            <a:xfrm>
              <a:off x="1019480" y="386093"/>
              <a:ext cx="671992" cy="12499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800">
                  <a:solidFill>
                    <a:srgbClr val="F8766C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Boyle 2006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CC89B6A0-5291-4701-8883-0F22A933A6E7}"/>
                </a:ext>
              </a:extLst>
            </p:cNvPr>
            <p:cNvSpPr/>
            <p:nvPr/>
          </p:nvSpPr>
          <p:spPr>
            <a:xfrm>
              <a:off x="1886255" y="386093"/>
              <a:ext cx="671992" cy="12499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800">
                  <a:solidFill>
                    <a:srgbClr val="F8766C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Boyle 2006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9780E0C1-6146-41D5-85E9-991286E6C5A1}"/>
                </a:ext>
              </a:extLst>
            </p:cNvPr>
            <p:cNvSpPr/>
            <p:nvPr/>
          </p:nvSpPr>
          <p:spPr>
            <a:xfrm>
              <a:off x="2772842" y="432448"/>
              <a:ext cx="846577" cy="12499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800">
                  <a:solidFill>
                    <a:srgbClr val="D79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Dhaliwal 2010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77CAAC96-4ABB-4299-8146-E046B61D7F57}"/>
                </a:ext>
              </a:extLst>
            </p:cNvPr>
            <p:cNvSpPr/>
            <p:nvPr/>
          </p:nvSpPr>
          <p:spPr>
            <a:xfrm>
              <a:off x="1005510" y="2611641"/>
              <a:ext cx="548349" cy="12499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800">
                  <a:solidFill>
                    <a:srgbClr val="A2A4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Gal 2005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0F5FCC86-CF7B-4E7F-8D72-9CA9FE613711}"/>
                </a:ext>
              </a:extLst>
            </p:cNvPr>
            <p:cNvSpPr/>
            <p:nvPr/>
          </p:nvSpPr>
          <p:spPr>
            <a:xfrm>
              <a:off x="3638220" y="988835"/>
              <a:ext cx="833875" cy="12499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800">
                  <a:solidFill>
                    <a:srgbClr val="39B6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Kabatas 2016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3CCAAC81-3D1C-4CA5-A97A-47896A4A0E4F}"/>
                </a:ext>
              </a:extLst>
            </p:cNvPr>
            <p:cNvSpPr/>
            <p:nvPr/>
          </p:nvSpPr>
          <p:spPr>
            <a:xfrm>
              <a:off x="1901114" y="1220610"/>
              <a:ext cx="803741" cy="12499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800">
                  <a:solidFill>
                    <a:srgbClr val="00BE7C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Kleberg 2008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8E61FA15-E566-4E1A-9C8E-82AC2A604184}"/>
                </a:ext>
              </a:extLst>
            </p:cNvPr>
            <p:cNvSpPr/>
            <p:nvPr/>
          </p:nvSpPr>
          <p:spPr>
            <a:xfrm>
              <a:off x="4501693" y="293256"/>
              <a:ext cx="503082" cy="12499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800">
                  <a:solidFill>
                    <a:srgbClr val="00BEC4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Nesargi 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872C5DA4-74CF-466F-A533-64A49B358643}"/>
                </a:ext>
              </a:extLst>
            </p:cNvPr>
            <p:cNvSpPr/>
            <p:nvPr/>
          </p:nvSpPr>
          <p:spPr>
            <a:xfrm>
              <a:off x="4879950" y="293256"/>
              <a:ext cx="75131" cy="12499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800">
                  <a:solidFill>
                    <a:srgbClr val="00BEC4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2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5353655B-D397-427F-A899-3EDA0E24B146}"/>
                </a:ext>
              </a:extLst>
            </p:cNvPr>
            <p:cNvSpPr/>
            <p:nvPr/>
          </p:nvSpPr>
          <p:spPr>
            <a:xfrm>
              <a:off x="1029259" y="4698124"/>
              <a:ext cx="758609" cy="12499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800">
                  <a:solidFill>
                    <a:srgbClr val="00AFF6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Olsson 2011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8A0F37FE-617A-421B-A90A-10F622526F73}"/>
                </a:ext>
              </a:extLst>
            </p:cNvPr>
            <p:cNvSpPr/>
            <p:nvPr/>
          </p:nvSpPr>
          <p:spPr>
            <a:xfrm>
              <a:off x="1011479" y="1127900"/>
              <a:ext cx="600914" cy="12499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800">
                  <a:solidFill>
                    <a:srgbClr val="9490FF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Seifi 2013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FC83C0C8-D6FD-4EA2-AD99-257518EC5083}"/>
                </a:ext>
              </a:extLst>
            </p:cNvPr>
            <p:cNvSpPr/>
            <p:nvPr/>
          </p:nvSpPr>
          <p:spPr>
            <a:xfrm>
              <a:off x="3611931" y="1127900"/>
              <a:ext cx="600914" cy="12499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800">
                  <a:solidFill>
                    <a:srgbClr val="9490FF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Seifi 2013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7A8BF5EA-5FFF-4073-ADBD-47D576A22C35}"/>
                </a:ext>
              </a:extLst>
            </p:cNvPr>
            <p:cNvSpPr/>
            <p:nvPr/>
          </p:nvSpPr>
          <p:spPr>
            <a:xfrm>
              <a:off x="1003859" y="154191"/>
              <a:ext cx="533350" cy="12499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800">
                  <a:solidFill>
                    <a:srgbClr val="E76BF3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Xin 0016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046AF5C1-90DC-4139-ADA7-69E19DDF7930}"/>
                </a:ext>
              </a:extLst>
            </p:cNvPr>
            <p:cNvSpPr/>
            <p:nvPr/>
          </p:nvSpPr>
          <p:spPr>
            <a:xfrm>
              <a:off x="1895907" y="2843416"/>
              <a:ext cx="757257" cy="12499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800">
                  <a:solidFill>
                    <a:srgbClr val="FF61BB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Zeraati 2016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8712B37C-8BD3-4899-BC73-A4A6E7EEB46E}"/>
                </a:ext>
              </a:extLst>
            </p:cNvPr>
            <p:cNvSpPr/>
            <p:nvPr/>
          </p:nvSpPr>
          <p:spPr>
            <a:xfrm>
              <a:off x="290373" y="4725480"/>
              <a:ext cx="93914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6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6920DE3E-B012-4B17-9D81-045293B7FFF9}"/>
                </a:ext>
              </a:extLst>
            </p:cNvPr>
            <p:cNvSpPr/>
            <p:nvPr/>
          </p:nvSpPr>
          <p:spPr>
            <a:xfrm>
              <a:off x="290373" y="3798126"/>
              <a:ext cx="93914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8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0FC13150-13A6-4B7F-8975-73A940D2ADBF}"/>
                </a:ext>
              </a:extLst>
            </p:cNvPr>
            <p:cNvSpPr/>
            <p:nvPr/>
          </p:nvSpPr>
          <p:spPr>
            <a:xfrm>
              <a:off x="219761" y="2870772"/>
              <a:ext cx="187828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10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47F07FC7-0192-45D8-A019-06330858ADF4}"/>
                </a:ext>
              </a:extLst>
            </p:cNvPr>
            <p:cNvSpPr/>
            <p:nvPr/>
          </p:nvSpPr>
          <p:spPr>
            <a:xfrm>
              <a:off x="219761" y="1943545"/>
              <a:ext cx="187828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12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28BFF3ED-DA10-4721-8E55-BC2D132F3671}"/>
                </a:ext>
              </a:extLst>
            </p:cNvPr>
            <p:cNvSpPr/>
            <p:nvPr/>
          </p:nvSpPr>
          <p:spPr>
            <a:xfrm>
              <a:off x="219761" y="1016191"/>
              <a:ext cx="187828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14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031030B2-1337-4E5A-9D7F-D988DAABF57D}"/>
                </a:ext>
              </a:extLst>
            </p:cNvPr>
            <p:cNvSpPr/>
            <p:nvPr/>
          </p:nvSpPr>
          <p:spPr>
            <a:xfrm>
              <a:off x="219761" y="88837"/>
              <a:ext cx="187828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16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565201AF-00C3-43E2-8B93-CB3E8ED55A82}"/>
                </a:ext>
              </a:extLst>
            </p:cNvPr>
            <p:cNvSpPr/>
            <p:nvPr/>
          </p:nvSpPr>
          <p:spPr>
            <a:xfrm rot="-5399999">
              <a:off x="523003" y="5211062"/>
              <a:ext cx="906372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drops.sweet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489C2908-A5D7-490E-BA98-37175EECD177}"/>
                </a:ext>
              </a:extLst>
            </p:cNvPr>
            <p:cNvSpPr/>
            <p:nvPr/>
          </p:nvSpPr>
          <p:spPr>
            <a:xfrm rot="-5399999">
              <a:off x="1450966" y="5180303"/>
              <a:ext cx="784250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drops.mult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7380BEDA-3414-4DB0-9DC4-3DD611F04A33}"/>
                </a:ext>
              </a:extLst>
            </p:cNvPr>
            <p:cNvSpPr/>
            <p:nvPr/>
          </p:nvSpPr>
          <p:spPr>
            <a:xfrm rot="-5399999">
              <a:off x="2296881" y="5190811"/>
              <a:ext cx="825970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drops.wfdri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3F982B52-5F58-4BF1-A772-8F9C0F90CA11}"/>
                </a:ext>
              </a:extLst>
            </p:cNvPr>
            <p:cNvSpPr/>
            <p:nvPr/>
          </p:nvSpPr>
          <p:spPr>
            <a:xfrm rot="-5399999">
              <a:off x="3258879" y="5142905"/>
              <a:ext cx="635778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drops.tyl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717B7C6F-543D-4EDA-BB71-DB5D1B775E2E}"/>
                </a:ext>
              </a:extLst>
            </p:cNvPr>
            <p:cNvSpPr/>
            <p:nvPr/>
          </p:nvSpPr>
          <p:spPr>
            <a:xfrm rot="-5399999">
              <a:off x="4223791" y="5093468"/>
              <a:ext cx="439504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sweet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950F289B-6CE0-4998-A9F8-DA5B1DEFEDFB}"/>
                </a:ext>
              </a:extLst>
            </p:cNvPr>
            <p:cNvSpPr/>
            <p:nvPr/>
          </p:nvSpPr>
          <p:spPr>
            <a:xfrm rot="-5399999">
              <a:off x="-1045544" y="2112968"/>
              <a:ext cx="2294204" cy="20311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3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PIPP (mean or median)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6CC1AE31-BEEE-45AF-A491-2C587A669921}"/>
                </a:ext>
              </a:extLst>
            </p:cNvPr>
            <p:cNvSpPr/>
            <p:nvPr/>
          </p:nvSpPr>
          <p:spPr>
            <a:xfrm>
              <a:off x="5147107" y="755282"/>
              <a:ext cx="707935" cy="20311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3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studlab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782466B4-D518-4D6B-BD25-4F103CD6BC02}"/>
                </a:ext>
              </a:extLst>
            </p:cNvPr>
            <p:cNvSpPr/>
            <p:nvPr/>
          </p:nvSpPr>
          <p:spPr>
            <a:xfrm>
              <a:off x="5229657" y="1005059"/>
              <a:ext cx="72282" cy="9878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550">
                  <a:solidFill>
                    <a:srgbClr val="F8766C"/>
                  </a:solidFill>
                  <a:effectLst/>
                  <a:latin typeface="Segoe UI Symbol" panose="020B0502040204020203" pitchFamily="34" charset="0"/>
                  <a:ea typeface="Segoe UI Symbol" panose="020B0502040204020203" pitchFamily="34" charset="0"/>
                  <a:cs typeface="Segoe UI Symbol" panose="020B0502040204020203" pitchFamily="34" charset="0"/>
                </a:rPr>
                <a:t>●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5044374E-4FC9-4E4A-8AED-1D43D3E13103}"/>
                </a:ext>
              </a:extLst>
            </p:cNvPr>
            <p:cNvSpPr/>
            <p:nvPr/>
          </p:nvSpPr>
          <p:spPr>
            <a:xfrm>
              <a:off x="5217973" y="988276"/>
              <a:ext cx="103305" cy="17186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100">
                  <a:solidFill>
                    <a:srgbClr val="F8766C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a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FC9376EC-B729-42C9-A6CE-1175C18CAE85}"/>
                </a:ext>
              </a:extLst>
            </p:cNvPr>
            <p:cNvSpPr/>
            <p:nvPr/>
          </p:nvSpPr>
          <p:spPr>
            <a:xfrm>
              <a:off x="5229657" y="1224515"/>
              <a:ext cx="72282" cy="9878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550">
                  <a:solidFill>
                    <a:srgbClr val="D79000"/>
                  </a:solidFill>
                  <a:effectLst/>
                  <a:latin typeface="Segoe UI Symbol" panose="020B0502040204020203" pitchFamily="34" charset="0"/>
                  <a:ea typeface="Segoe UI Symbol" panose="020B0502040204020203" pitchFamily="34" charset="0"/>
                  <a:cs typeface="Segoe UI Symbol" panose="020B0502040204020203" pitchFamily="34" charset="0"/>
                </a:rPr>
                <a:t>●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42F11AC1-293B-45E1-B5E6-29AF61CD982B}"/>
                </a:ext>
              </a:extLst>
            </p:cNvPr>
            <p:cNvSpPr/>
            <p:nvPr/>
          </p:nvSpPr>
          <p:spPr>
            <a:xfrm>
              <a:off x="5217973" y="1207732"/>
              <a:ext cx="103305" cy="17186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100">
                  <a:solidFill>
                    <a:srgbClr val="D79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a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7010780C-9F5B-45BD-9AAB-C6D86CC7299D}"/>
                </a:ext>
              </a:extLst>
            </p:cNvPr>
            <p:cNvSpPr/>
            <p:nvPr/>
          </p:nvSpPr>
          <p:spPr>
            <a:xfrm>
              <a:off x="5229657" y="1443971"/>
              <a:ext cx="72282" cy="9878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550">
                  <a:solidFill>
                    <a:srgbClr val="A2A400"/>
                  </a:solidFill>
                  <a:effectLst/>
                  <a:latin typeface="Segoe UI Symbol" panose="020B0502040204020203" pitchFamily="34" charset="0"/>
                  <a:ea typeface="Segoe UI Symbol" panose="020B0502040204020203" pitchFamily="34" charset="0"/>
                  <a:cs typeface="Segoe UI Symbol" panose="020B0502040204020203" pitchFamily="34" charset="0"/>
                </a:rPr>
                <a:t>●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A389A8B2-C81F-498D-82ED-A461D793853B}"/>
                </a:ext>
              </a:extLst>
            </p:cNvPr>
            <p:cNvSpPr/>
            <p:nvPr/>
          </p:nvSpPr>
          <p:spPr>
            <a:xfrm>
              <a:off x="5217973" y="1427188"/>
              <a:ext cx="103305" cy="17186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100">
                  <a:solidFill>
                    <a:srgbClr val="A2A4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a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E93CA1A8-57F8-460C-BCB6-3FFCF3FFBB6F}"/>
                </a:ext>
              </a:extLst>
            </p:cNvPr>
            <p:cNvSpPr/>
            <p:nvPr/>
          </p:nvSpPr>
          <p:spPr>
            <a:xfrm>
              <a:off x="5229657" y="1663427"/>
              <a:ext cx="72282" cy="9878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550">
                  <a:solidFill>
                    <a:srgbClr val="39B600"/>
                  </a:solidFill>
                  <a:effectLst/>
                  <a:latin typeface="Segoe UI Symbol" panose="020B0502040204020203" pitchFamily="34" charset="0"/>
                  <a:ea typeface="Segoe UI Symbol" panose="020B0502040204020203" pitchFamily="34" charset="0"/>
                  <a:cs typeface="Segoe UI Symbol" panose="020B0502040204020203" pitchFamily="34" charset="0"/>
                </a:rPr>
                <a:t>●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269DD24E-1F4D-4092-94A7-7571CD580558}"/>
                </a:ext>
              </a:extLst>
            </p:cNvPr>
            <p:cNvSpPr/>
            <p:nvPr/>
          </p:nvSpPr>
          <p:spPr>
            <a:xfrm>
              <a:off x="5217973" y="1646644"/>
              <a:ext cx="103305" cy="17186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100">
                  <a:solidFill>
                    <a:srgbClr val="39B6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a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384B4172-ED26-433B-B363-A75D41336548}"/>
                </a:ext>
              </a:extLst>
            </p:cNvPr>
            <p:cNvSpPr/>
            <p:nvPr/>
          </p:nvSpPr>
          <p:spPr>
            <a:xfrm>
              <a:off x="5229657" y="1882883"/>
              <a:ext cx="72282" cy="9878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550">
                  <a:solidFill>
                    <a:srgbClr val="00BE7C"/>
                  </a:solidFill>
                  <a:effectLst/>
                  <a:latin typeface="Segoe UI Symbol" panose="020B0502040204020203" pitchFamily="34" charset="0"/>
                  <a:ea typeface="Segoe UI Symbol" panose="020B0502040204020203" pitchFamily="34" charset="0"/>
                  <a:cs typeface="Segoe UI Symbol" panose="020B0502040204020203" pitchFamily="34" charset="0"/>
                </a:rPr>
                <a:t>●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6902AF1D-7010-42BA-891B-9934ADE22683}"/>
                </a:ext>
              </a:extLst>
            </p:cNvPr>
            <p:cNvSpPr/>
            <p:nvPr/>
          </p:nvSpPr>
          <p:spPr>
            <a:xfrm>
              <a:off x="5217973" y="1866100"/>
              <a:ext cx="103305" cy="17186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100">
                  <a:solidFill>
                    <a:srgbClr val="00BE7C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a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235AB09A-9B8A-40A7-B345-D87D88852A8F}"/>
                </a:ext>
              </a:extLst>
            </p:cNvPr>
            <p:cNvSpPr/>
            <p:nvPr/>
          </p:nvSpPr>
          <p:spPr>
            <a:xfrm>
              <a:off x="5229657" y="2102339"/>
              <a:ext cx="72282" cy="9878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550">
                  <a:solidFill>
                    <a:srgbClr val="00BEC4"/>
                  </a:solidFill>
                  <a:effectLst/>
                  <a:latin typeface="Segoe UI Symbol" panose="020B0502040204020203" pitchFamily="34" charset="0"/>
                  <a:ea typeface="Segoe UI Symbol" panose="020B0502040204020203" pitchFamily="34" charset="0"/>
                  <a:cs typeface="Segoe UI Symbol" panose="020B0502040204020203" pitchFamily="34" charset="0"/>
                </a:rPr>
                <a:t>●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AAC834D2-F3D4-47CD-AE8C-25AA8F921F8A}"/>
                </a:ext>
              </a:extLst>
            </p:cNvPr>
            <p:cNvSpPr/>
            <p:nvPr/>
          </p:nvSpPr>
          <p:spPr>
            <a:xfrm>
              <a:off x="5217973" y="2085556"/>
              <a:ext cx="103305" cy="17186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100">
                  <a:solidFill>
                    <a:srgbClr val="00BEC4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a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CBD863A5-B187-41A0-8301-CD4FC8077E91}"/>
                </a:ext>
              </a:extLst>
            </p:cNvPr>
            <p:cNvSpPr/>
            <p:nvPr/>
          </p:nvSpPr>
          <p:spPr>
            <a:xfrm>
              <a:off x="5229657" y="2321795"/>
              <a:ext cx="72282" cy="9878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550">
                  <a:solidFill>
                    <a:srgbClr val="00AFF6"/>
                  </a:solidFill>
                  <a:effectLst/>
                  <a:latin typeface="Segoe UI Symbol" panose="020B0502040204020203" pitchFamily="34" charset="0"/>
                  <a:ea typeface="Segoe UI Symbol" panose="020B0502040204020203" pitchFamily="34" charset="0"/>
                  <a:cs typeface="Segoe UI Symbol" panose="020B0502040204020203" pitchFamily="34" charset="0"/>
                </a:rPr>
                <a:t>●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DCED354F-02BF-437B-8749-91FE32572B4E}"/>
                </a:ext>
              </a:extLst>
            </p:cNvPr>
            <p:cNvSpPr/>
            <p:nvPr/>
          </p:nvSpPr>
          <p:spPr>
            <a:xfrm>
              <a:off x="5217973" y="2305012"/>
              <a:ext cx="103305" cy="17186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100">
                  <a:solidFill>
                    <a:srgbClr val="00AFF6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a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97F26A0C-E33B-4E83-A38D-1F5E3DC1DC25}"/>
                </a:ext>
              </a:extLst>
            </p:cNvPr>
            <p:cNvSpPr/>
            <p:nvPr/>
          </p:nvSpPr>
          <p:spPr>
            <a:xfrm>
              <a:off x="5229657" y="2541251"/>
              <a:ext cx="72282" cy="9878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550">
                  <a:solidFill>
                    <a:srgbClr val="9490FF"/>
                  </a:solidFill>
                  <a:effectLst/>
                  <a:latin typeface="Segoe UI Symbol" panose="020B0502040204020203" pitchFamily="34" charset="0"/>
                  <a:ea typeface="Segoe UI Symbol" panose="020B0502040204020203" pitchFamily="34" charset="0"/>
                  <a:cs typeface="Segoe UI Symbol" panose="020B0502040204020203" pitchFamily="34" charset="0"/>
                </a:rPr>
                <a:t>●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D8A89EED-4F63-4BF7-841B-2638FDFC70D0}"/>
                </a:ext>
              </a:extLst>
            </p:cNvPr>
            <p:cNvSpPr/>
            <p:nvPr/>
          </p:nvSpPr>
          <p:spPr>
            <a:xfrm>
              <a:off x="5217973" y="2524468"/>
              <a:ext cx="103305" cy="17186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100">
                  <a:solidFill>
                    <a:srgbClr val="9490FF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a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3EFB1979-FCF8-4758-89E2-C8C3DD1350BA}"/>
                </a:ext>
              </a:extLst>
            </p:cNvPr>
            <p:cNvSpPr/>
            <p:nvPr/>
          </p:nvSpPr>
          <p:spPr>
            <a:xfrm>
              <a:off x="5229657" y="2760707"/>
              <a:ext cx="72282" cy="9878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550">
                  <a:solidFill>
                    <a:srgbClr val="E76BF3"/>
                  </a:solidFill>
                  <a:effectLst/>
                  <a:latin typeface="Segoe UI Symbol" panose="020B0502040204020203" pitchFamily="34" charset="0"/>
                  <a:ea typeface="Segoe UI Symbol" panose="020B0502040204020203" pitchFamily="34" charset="0"/>
                  <a:cs typeface="Segoe UI Symbol" panose="020B0502040204020203" pitchFamily="34" charset="0"/>
                </a:rPr>
                <a:t>●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FA551C84-09D2-41B6-B98E-26FFA98A1394}"/>
                </a:ext>
              </a:extLst>
            </p:cNvPr>
            <p:cNvSpPr/>
            <p:nvPr/>
          </p:nvSpPr>
          <p:spPr>
            <a:xfrm>
              <a:off x="5217973" y="2743924"/>
              <a:ext cx="103305" cy="17186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100">
                  <a:solidFill>
                    <a:srgbClr val="E76BF3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a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45192303-AB26-4B8D-A88B-3354561E2EB8}"/>
                </a:ext>
              </a:extLst>
            </p:cNvPr>
            <p:cNvSpPr/>
            <p:nvPr/>
          </p:nvSpPr>
          <p:spPr>
            <a:xfrm>
              <a:off x="5229657" y="2980163"/>
              <a:ext cx="72282" cy="9878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550">
                  <a:solidFill>
                    <a:srgbClr val="FF61BB"/>
                  </a:solidFill>
                  <a:effectLst/>
                  <a:latin typeface="Segoe UI Symbol" panose="020B0502040204020203" pitchFamily="34" charset="0"/>
                  <a:ea typeface="Segoe UI Symbol" panose="020B0502040204020203" pitchFamily="34" charset="0"/>
                  <a:cs typeface="Segoe UI Symbol" panose="020B0502040204020203" pitchFamily="34" charset="0"/>
                </a:rPr>
                <a:t>●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9C936512-5B49-4EAF-A5EC-6B61A6EB32AC}"/>
                </a:ext>
              </a:extLst>
            </p:cNvPr>
            <p:cNvSpPr/>
            <p:nvPr/>
          </p:nvSpPr>
          <p:spPr>
            <a:xfrm>
              <a:off x="5217973" y="2963380"/>
              <a:ext cx="103305" cy="17186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100">
                  <a:solidFill>
                    <a:srgbClr val="FF61BB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a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0B13759A-C5FF-4220-A776-48A448385857}"/>
                </a:ext>
              </a:extLst>
            </p:cNvPr>
            <p:cNvSpPr/>
            <p:nvPr/>
          </p:nvSpPr>
          <p:spPr>
            <a:xfrm>
              <a:off x="5147107" y="3411233"/>
              <a:ext cx="244176" cy="20311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3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n1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6E599A45-336B-45D9-91DE-21959CDCDC7B}"/>
                </a:ext>
              </a:extLst>
            </p:cNvPr>
            <p:cNvSpPr/>
            <p:nvPr/>
          </p:nvSpPr>
          <p:spPr>
            <a:xfrm>
              <a:off x="5208067" y="3634528"/>
              <a:ext cx="129466" cy="17693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950">
                  <a:solidFill>
                    <a:srgbClr val="000000"/>
                  </a:solidFill>
                  <a:effectLst/>
                  <a:latin typeface="Segoe UI Symbol" panose="020B0502040204020203" pitchFamily="34" charset="0"/>
                  <a:ea typeface="Segoe UI Symbol" panose="020B0502040204020203" pitchFamily="34" charset="0"/>
                  <a:cs typeface="Segoe UI Symbol" panose="020B0502040204020203" pitchFamily="34" charset="0"/>
                </a:rPr>
                <a:t>●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2C3E7E33-CAAA-4147-A613-CE180E3160FB}"/>
                </a:ext>
              </a:extLst>
            </p:cNvPr>
            <p:cNvSpPr/>
            <p:nvPr/>
          </p:nvSpPr>
          <p:spPr>
            <a:xfrm>
              <a:off x="5228641" y="3657867"/>
              <a:ext cx="75131" cy="12499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8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a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EB36BA73-1B74-4AF4-837D-EE84D9F1EB89}"/>
                </a:ext>
              </a:extLst>
            </p:cNvPr>
            <p:cNvSpPr/>
            <p:nvPr/>
          </p:nvSpPr>
          <p:spPr>
            <a:xfrm>
              <a:off x="5186985" y="3827987"/>
              <a:ext cx="185715" cy="25380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400">
                  <a:solidFill>
                    <a:srgbClr val="000000"/>
                  </a:solidFill>
                  <a:effectLst/>
                  <a:latin typeface="Segoe UI Symbol" panose="020B0502040204020203" pitchFamily="34" charset="0"/>
                  <a:ea typeface="Segoe UI Symbol" panose="020B0502040204020203" pitchFamily="34" charset="0"/>
                  <a:cs typeface="Segoe UI Symbol" panose="020B0502040204020203" pitchFamily="34" charset="0"/>
                </a:rPr>
                <a:t>●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A34C0295-11FD-4765-976F-FCCF9089485E}"/>
                </a:ext>
              </a:extLst>
            </p:cNvPr>
            <p:cNvSpPr/>
            <p:nvPr/>
          </p:nvSpPr>
          <p:spPr>
            <a:xfrm>
              <a:off x="5214544" y="3859137"/>
              <a:ext cx="112697" cy="18749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a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A487E4AD-08F3-4E41-A356-FC9E7F0E752D}"/>
                </a:ext>
              </a:extLst>
            </p:cNvPr>
            <p:cNvSpPr/>
            <p:nvPr/>
          </p:nvSpPr>
          <p:spPr>
            <a:xfrm>
              <a:off x="5172380" y="4029591"/>
              <a:ext cx="224461" cy="30675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700">
                  <a:solidFill>
                    <a:srgbClr val="000000"/>
                  </a:solidFill>
                  <a:effectLst/>
                  <a:latin typeface="Segoe UI Symbol" panose="020B0502040204020203" pitchFamily="34" charset="0"/>
                  <a:ea typeface="Segoe UI Symbol" panose="020B0502040204020203" pitchFamily="34" charset="0"/>
                  <a:cs typeface="Segoe UI Symbol" panose="020B0502040204020203" pitchFamily="34" charset="0"/>
                </a:rPr>
                <a:t>●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1C5C0438-0F57-4B00-800E-99E730669F83}"/>
                </a:ext>
              </a:extLst>
            </p:cNvPr>
            <p:cNvSpPr/>
            <p:nvPr/>
          </p:nvSpPr>
          <p:spPr>
            <a:xfrm>
              <a:off x="5203876" y="4064826"/>
              <a:ext cx="140871" cy="23436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5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a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31FD4439-F0FE-439F-B722-2751591008EB}"/>
                </a:ext>
              </a:extLst>
            </p:cNvPr>
            <p:cNvSpPr/>
            <p:nvPr/>
          </p:nvSpPr>
          <p:spPr>
            <a:xfrm>
              <a:off x="5393995" y="3648774"/>
              <a:ext cx="187828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20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B1EA3D2B-CDE2-4724-ADE8-F78512B81D82}"/>
                </a:ext>
              </a:extLst>
            </p:cNvPr>
            <p:cNvSpPr/>
            <p:nvPr/>
          </p:nvSpPr>
          <p:spPr>
            <a:xfrm>
              <a:off x="5393995" y="3868230"/>
              <a:ext cx="187828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40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52" name="Rectangle 351">
              <a:extLst>
                <a:ext uri="{FF2B5EF4-FFF2-40B4-BE49-F238E27FC236}">
                  <a16:creationId xmlns:a16="http://schemas.microsoft.com/office/drawing/2014/main" id="{5BEBCC3A-2992-4182-9A60-69FECFC538FC}"/>
                </a:ext>
              </a:extLst>
            </p:cNvPr>
            <p:cNvSpPr/>
            <p:nvPr/>
          </p:nvSpPr>
          <p:spPr>
            <a:xfrm>
              <a:off x="5393995" y="4087686"/>
              <a:ext cx="187828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60</a:t>
              </a:r>
              <a:endParaRPr lang="en-CA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5402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6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5" name="Rectangle 6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04EE3005-2678-463D-871B-0068312622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6253817" y="1282731"/>
            <a:ext cx="5294715" cy="429253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1DDD933-0F4C-4B7C-BEFA-E3A053A10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702386"/>
            <a:ext cx="5294716" cy="3453226"/>
          </a:xfrm>
          <a:prstGeom prst="rect">
            <a:avLst/>
          </a:prstGeom>
        </p:spPr>
      </p:pic>
      <p:cxnSp>
        <p:nvCxnSpPr>
          <p:cNvPr id="73" name="Straight Connector 7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13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628A98-3627-43F3-AC14-85158EF2630C}"/>
              </a:ext>
            </a:extLst>
          </p:cNvPr>
          <p:cNvSpPr/>
          <p:nvPr/>
        </p:nvSpPr>
        <p:spPr>
          <a:xfrm>
            <a:off x="0" y="2667929"/>
            <a:ext cx="12192000" cy="1522141"/>
          </a:xfrm>
          <a:prstGeom prst="rect">
            <a:avLst/>
          </a:prstGeom>
          <a:solidFill>
            <a:srgbClr val="3136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700" dirty="0">
                <a:solidFill>
                  <a:srgbClr val="E6E0EC"/>
                </a:solidFill>
                <a:latin typeface="Raleway"/>
              </a:rPr>
              <a:t>PAIN RECOVERY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DCFBAD9-5F0F-4741-A21A-FDDA79741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2769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8D681-B1DF-47C5-BC19-43D014CA3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CA" dirty="0"/>
              <a:t>Pain recovery – synthesis feasibility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546CA8E-C8EA-43F4-8D07-2C58D6321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393407"/>
              </p:ext>
            </p:extLst>
          </p:nvPr>
        </p:nvGraphicFramePr>
        <p:xfrm>
          <a:off x="360219" y="1503045"/>
          <a:ext cx="10515600" cy="3851910"/>
        </p:xfrm>
        <a:graphic>
          <a:graphicData uri="http://schemas.openxmlformats.org/drawingml/2006/table">
            <a:tbl>
              <a:tblPr firstRow="1" firstCol="1" bandRow="1"/>
              <a:tblGrid>
                <a:gridCol w="876300">
                  <a:extLst>
                    <a:ext uri="{9D8B030D-6E8A-4147-A177-3AD203B41FA5}">
                      <a16:colId xmlns:a16="http://schemas.microsoft.com/office/drawing/2014/main" val="4231511916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490945938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21340760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428280756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52375471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84669997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68824169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419634364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13660659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632040856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413324377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097025722"/>
                    </a:ext>
                  </a:extLst>
                </a:gridCol>
              </a:tblGrid>
              <a:tr h="0">
                <a:tc gridSpan="12">
                  <a:txBody>
                    <a:bodyPr/>
                    <a:lstStyle/>
                    <a:p>
                      <a:endParaRPr lang="en-CA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5960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study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design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ctrl.group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trt1.group2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trt2.group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trt3.group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speculum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scleral.dep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avg.pma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Containment vs Swaddle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7315819"/>
                  </a:ext>
                </a:extLst>
              </a:tr>
              <a:tr h="0">
                <a:tc gridSpan="12">
                  <a:txBody>
                    <a:bodyPr/>
                    <a:lstStyle/>
                    <a:p>
                      <a:endParaRPr lang="en-CA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742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ÅženerTaplak 2017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60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Parallel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drops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drops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ebm.mult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sweet.mult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BIO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yes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yes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NA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Containment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365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Gal 2005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23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Crossover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drops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drops.sweet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BIO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yes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yes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35.19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Swaddle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4973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Grabska 2005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32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Parallel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drops.phys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drops.mult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BIO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yes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yes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35.45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Swaddle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42329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Manjunatha 2009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18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Parallel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drops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drops.morphine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drops.paracetamol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BIO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yes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yes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NA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Containment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3672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Marsh 2005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22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Crossover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plac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drops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BIO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yes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yes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NA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Containment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774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Mehta 2010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40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Crossover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phys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drops.phys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BIO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yes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yes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NA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Swaddle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7521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Mitchell 2004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30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Parallel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drops.phys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drops.mult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BIO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yes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yes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NA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Swaddle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817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Nesargi 2015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20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Parallel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drops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sweet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BIO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yes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yes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35.18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Containment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69286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Rosali 2015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40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Parallel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drops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drops.mult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BIO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yes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yes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NA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Swaddle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938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Seifi 2013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120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Parallel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drops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drops.sweet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drops.paracetamol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BIO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unclear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unclear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NA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Containment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3325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Zeraati 2016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80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Parallel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drops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drops.mult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NA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Containment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9915449"/>
                  </a:ext>
                </a:extLst>
              </a:tr>
              <a:tr h="0">
                <a:tc gridSpan="12">
                  <a:txBody>
                    <a:bodyPr/>
                    <a:lstStyle/>
                    <a:p>
                      <a:endParaRPr lang="en-CA" sz="1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15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779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65C95"/>
                </a:solidFill>
              </a:rPr>
              <a:t>RETINOPATHY OF PREMATURITY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421400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/>
                <a:cs typeface="Raleway"/>
              </a:rPr>
              <a:t>Serious eye disease associated with preterm birth </a:t>
            </a:r>
            <a:r>
              <a:rPr lang="en-CA" sz="15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/>
                <a:cs typeface="Raleway"/>
              </a:rPr>
              <a:t>Jefferies &amp; Canadian Paediatric Society: Fetus and Newborn Committee, 2016</a:t>
            </a:r>
            <a:endParaRPr lang="en-US" sz="2400" i="1" dirty="0">
              <a:solidFill>
                <a:schemeClr val="tx1">
                  <a:lumMod val="65000"/>
                  <a:lumOff val="35000"/>
                </a:schemeClr>
              </a:solidFill>
              <a:latin typeface="Raleway"/>
              <a:cs typeface="Raleway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/>
                <a:cs typeface="Raleway"/>
              </a:rPr>
              <a:t>Causes blindness if untreated</a:t>
            </a:r>
          </a:p>
          <a:p>
            <a:pPr marL="408022" lvl="1" indent="0">
              <a:lnSpc>
                <a:spcPct val="150000"/>
              </a:lnSpc>
              <a:buNone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Raleway"/>
              <a:cs typeface="Raleway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/>
                <a:cs typeface="Raleway"/>
              </a:rPr>
              <a:t>Related to immature vasculature of the retina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Raleway"/>
              <a:cs typeface="Raleway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/>
                <a:cs typeface="Raleway"/>
              </a:rPr>
              <a:t>Estimated Canadian prevalence of 37/100 infants born at 32 weeks GA or less</a:t>
            </a:r>
            <a:r>
              <a:rPr lang="en-US" sz="15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/>
                <a:cs typeface="Raleway"/>
              </a:rPr>
              <a:t> Shah, Yoon, &amp; Chan, 2014</a:t>
            </a:r>
            <a:endParaRPr lang="en-US" sz="2400" i="1" dirty="0">
              <a:solidFill>
                <a:schemeClr val="tx1">
                  <a:lumMod val="65000"/>
                  <a:lumOff val="35000"/>
                </a:schemeClr>
              </a:solidFill>
              <a:latin typeface="Raleway"/>
              <a:cs typeface="Raleway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Raleway"/>
              <a:cs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858095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6"/>
    </mc:Choice>
    <mc:Fallback xmlns="">
      <p:transition spd="slow" advTm="246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8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97" name="Rectangle 8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8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668D681-B1DF-47C5-BC19-43D014CA3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803705"/>
            <a:ext cx="4208656" cy="303485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r"/>
            <a:r>
              <a:rPr lang="en-CA" sz="3600" dirty="0">
                <a:solidFill>
                  <a:srgbClr val="FFFFFF"/>
                </a:solidFill>
              </a:rPr>
              <a:t>PIPP Recovery Drops Response Rate</a:t>
            </a:r>
            <a:br>
              <a:rPr lang="en-CA" sz="3600" dirty="0">
                <a:solidFill>
                  <a:srgbClr val="FFFFFF"/>
                </a:solidFill>
              </a:rPr>
            </a:br>
            <a:endParaRPr lang="en-CA" sz="3600" dirty="0">
              <a:solidFill>
                <a:srgbClr val="FFFFFF"/>
              </a:solidFill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B6C7511-FA24-4FF0-8F27-5970CCEED134}"/>
              </a:ext>
            </a:extLst>
          </p:cNvPr>
          <p:cNvGrpSpPr/>
          <p:nvPr/>
        </p:nvGrpSpPr>
        <p:grpSpPr>
          <a:xfrm>
            <a:off x="5711178" y="803705"/>
            <a:ext cx="5300693" cy="6015028"/>
            <a:chOff x="0" y="0"/>
            <a:chExt cx="5300965" cy="6015028"/>
          </a:xfrm>
        </p:grpSpPr>
        <p:sp>
          <p:nvSpPr>
            <p:cNvPr id="61" name="Shape 6">
              <a:extLst>
                <a:ext uri="{FF2B5EF4-FFF2-40B4-BE49-F238E27FC236}">
                  <a16:creationId xmlns:a16="http://schemas.microsoft.com/office/drawing/2014/main" id="{BEC1FAFC-9492-43E7-97AA-29479CF1F84D}"/>
                </a:ext>
              </a:extLst>
            </p:cNvPr>
            <p:cNvSpPr/>
            <p:nvPr/>
          </p:nvSpPr>
          <p:spPr>
            <a:xfrm>
              <a:off x="423596" y="3795967"/>
              <a:ext cx="4320540" cy="0"/>
            </a:xfrm>
            <a:custGeom>
              <a:avLst/>
              <a:gdLst/>
              <a:ahLst/>
              <a:cxnLst/>
              <a:rect l="0" t="0" r="0" b="0"/>
              <a:pathLst>
                <a:path w="4320540">
                  <a:moveTo>
                    <a:pt x="0" y="0"/>
                  </a:moveTo>
                  <a:lnTo>
                    <a:pt x="4320540" y="0"/>
                  </a:lnTo>
                </a:path>
              </a:pathLst>
            </a:custGeom>
            <a:ln w="6731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62" name="Shape 7">
              <a:extLst>
                <a:ext uri="{FF2B5EF4-FFF2-40B4-BE49-F238E27FC236}">
                  <a16:creationId xmlns:a16="http://schemas.microsoft.com/office/drawing/2014/main" id="{306E1391-1717-4CC2-9AAF-BA3F4A2EA7FE}"/>
                </a:ext>
              </a:extLst>
            </p:cNvPr>
            <p:cNvSpPr/>
            <p:nvPr/>
          </p:nvSpPr>
          <p:spPr>
            <a:xfrm>
              <a:off x="423596" y="2418017"/>
              <a:ext cx="4320540" cy="0"/>
            </a:xfrm>
            <a:custGeom>
              <a:avLst/>
              <a:gdLst/>
              <a:ahLst/>
              <a:cxnLst/>
              <a:rect l="0" t="0" r="0" b="0"/>
              <a:pathLst>
                <a:path w="4320540">
                  <a:moveTo>
                    <a:pt x="0" y="0"/>
                  </a:moveTo>
                  <a:lnTo>
                    <a:pt x="4320540" y="0"/>
                  </a:lnTo>
                </a:path>
              </a:pathLst>
            </a:custGeom>
            <a:ln w="6731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63" name="Shape 8">
              <a:extLst>
                <a:ext uri="{FF2B5EF4-FFF2-40B4-BE49-F238E27FC236}">
                  <a16:creationId xmlns:a16="http://schemas.microsoft.com/office/drawing/2014/main" id="{E2C0E4B8-C29D-44CC-B985-E799E348AD82}"/>
                </a:ext>
              </a:extLst>
            </p:cNvPr>
            <p:cNvSpPr/>
            <p:nvPr/>
          </p:nvSpPr>
          <p:spPr>
            <a:xfrm>
              <a:off x="423596" y="1040194"/>
              <a:ext cx="4320540" cy="0"/>
            </a:xfrm>
            <a:custGeom>
              <a:avLst/>
              <a:gdLst/>
              <a:ahLst/>
              <a:cxnLst/>
              <a:rect l="0" t="0" r="0" b="0"/>
              <a:pathLst>
                <a:path w="4320540">
                  <a:moveTo>
                    <a:pt x="0" y="0"/>
                  </a:moveTo>
                  <a:lnTo>
                    <a:pt x="4320540" y="0"/>
                  </a:lnTo>
                </a:path>
              </a:pathLst>
            </a:custGeom>
            <a:ln w="6731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64" name="Shape 9">
              <a:extLst>
                <a:ext uri="{FF2B5EF4-FFF2-40B4-BE49-F238E27FC236}">
                  <a16:creationId xmlns:a16="http://schemas.microsoft.com/office/drawing/2014/main" id="{2E57977D-380C-43B0-AA6B-718CEA09FFE2}"/>
                </a:ext>
              </a:extLst>
            </p:cNvPr>
            <p:cNvSpPr/>
            <p:nvPr/>
          </p:nvSpPr>
          <p:spPr>
            <a:xfrm>
              <a:off x="423596" y="4484815"/>
              <a:ext cx="4320540" cy="0"/>
            </a:xfrm>
            <a:custGeom>
              <a:avLst/>
              <a:gdLst/>
              <a:ahLst/>
              <a:cxnLst/>
              <a:rect l="0" t="0" r="0" b="0"/>
              <a:pathLst>
                <a:path w="4320540">
                  <a:moveTo>
                    <a:pt x="0" y="0"/>
                  </a:moveTo>
                  <a:lnTo>
                    <a:pt x="432054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65" name="Shape 10">
              <a:extLst>
                <a:ext uri="{FF2B5EF4-FFF2-40B4-BE49-F238E27FC236}">
                  <a16:creationId xmlns:a16="http://schemas.microsoft.com/office/drawing/2014/main" id="{5EF3701C-133C-4695-B199-40A805F0185F}"/>
                </a:ext>
              </a:extLst>
            </p:cNvPr>
            <p:cNvSpPr/>
            <p:nvPr/>
          </p:nvSpPr>
          <p:spPr>
            <a:xfrm>
              <a:off x="423596" y="3106992"/>
              <a:ext cx="4320540" cy="0"/>
            </a:xfrm>
            <a:custGeom>
              <a:avLst/>
              <a:gdLst/>
              <a:ahLst/>
              <a:cxnLst/>
              <a:rect l="0" t="0" r="0" b="0"/>
              <a:pathLst>
                <a:path w="4320540">
                  <a:moveTo>
                    <a:pt x="0" y="0"/>
                  </a:moveTo>
                  <a:lnTo>
                    <a:pt x="432054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66" name="Shape 11">
              <a:extLst>
                <a:ext uri="{FF2B5EF4-FFF2-40B4-BE49-F238E27FC236}">
                  <a16:creationId xmlns:a16="http://schemas.microsoft.com/office/drawing/2014/main" id="{E2459E77-91FC-4751-A60A-44CFD9A26CE8}"/>
                </a:ext>
              </a:extLst>
            </p:cNvPr>
            <p:cNvSpPr/>
            <p:nvPr/>
          </p:nvSpPr>
          <p:spPr>
            <a:xfrm>
              <a:off x="423596" y="1729169"/>
              <a:ext cx="4320540" cy="0"/>
            </a:xfrm>
            <a:custGeom>
              <a:avLst/>
              <a:gdLst/>
              <a:ahLst/>
              <a:cxnLst/>
              <a:rect l="0" t="0" r="0" b="0"/>
              <a:pathLst>
                <a:path w="4320540">
                  <a:moveTo>
                    <a:pt x="0" y="0"/>
                  </a:moveTo>
                  <a:lnTo>
                    <a:pt x="432054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67" name="Shape 12">
              <a:extLst>
                <a:ext uri="{FF2B5EF4-FFF2-40B4-BE49-F238E27FC236}">
                  <a16:creationId xmlns:a16="http://schemas.microsoft.com/office/drawing/2014/main" id="{F1410CA6-1BE6-490F-9DFB-CF386645B25C}"/>
                </a:ext>
              </a:extLst>
            </p:cNvPr>
            <p:cNvSpPr/>
            <p:nvPr/>
          </p:nvSpPr>
          <p:spPr>
            <a:xfrm>
              <a:off x="423596" y="351346"/>
              <a:ext cx="4320540" cy="0"/>
            </a:xfrm>
            <a:custGeom>
              <a:avLst/>
              <a:gdLst/>
              <a:ahLst/>
              <a:cxnLst/>
              <a:rect l="0" t="0" r="0" b="0"/>
              <a:pathLst>
                <a:path w="4320540">
                  <a:moveTo>
                    <a:pt x="0" y="0"/>
                  </a:moveTo>
                  <a:lnTo>
                    <a:pt x="432054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68" name="Shape 13">
              <a:extLst>
                <a:ext uri="{FF2B5EF4-FFF2-40B4-BE49-F238E27FC236}">
                  <a16:creationId xmlns:a16="http://schemas.microsoft.com/office/drawing/2014/main" id="{B3F1E40A-8E47-4390-9513-1DC130998131}"/>
                </a:ext>
              </a:extLst>
            </p:cNvPr>
            <p:cNvSpPr/>
            <p:nvPr/>
          </p:nvSpPr>
          <p:spPr>
            <a:xfrm>
              <a:off x="783641" y="0"/>
              <a:ext cx="0" cy="4698429"/>
            </a:xfrm>
            <a:custGeom>
              <a:avLst/>
              <a:gdLst/>
              <a:ahLst/>
              <a:cxnLst/>
              <a:rect l="0" t="0" r="0" b="0"/>
              <a:pathLst>
                <a:path h="4698429">
                  <a:moveTo>
                    <a:pt x="0" y="4698429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69" name="Shape 14">
              <a:extLst>
                <a:ext uri="{FF2B5EF4-FFF2-40B4-BE49-F238E27FC236}">
                  <a16:creationId xmlns:a16="http://schemas.microsoft.com/office/drawing/2014/main" id="{94A011B2-B9FA-406E-B357-16BFE790C8C8}"/>
                </a:ext>
              </a:extLst>
            </p:cNvPr>
            <p:cNvSpPr/>
            <p:nvPr/>
          </p:nvSpPr>
          <p:spPr>
            <a:xfrm>
              <a:off x="1383716" y="0"/>
              <a:ext cx="0" cy="4698429"/>
            </a:xfrm>
            <a:custGeom>
              <a:avLst/>
              <a:gdLst/>
              <a:ahLst/>
              <a:cxnLst/>
              <a:rect l="0" t="0" r="0" b="0"/>
              <a:pathLst>
                <a:path h="4698429">
                  <a:moveTo>
                    <a:pt x="0" y="4698429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70" name="Shape 15">
              <a:extLst>
                <a:ext uri="{FF2B5EF4-FFF2-40B4-BE49-F238E27FC236}">
                  <a16:creationId xmlns:a16="http://schemas.microsoft.com/office/drawing/2014/main" id="{66666162-34D9-4FF8-8AE5-192F9CBD2A2F}"/>
                </a:ext>
              </a:extLst>
            </p:cNvPr>
            <p:cNvSpPr/>
            <p:nvPr/>
          </p:nvSpPr>
          <p:spPr>
            <a:xfrm>
              <a:off x="1983791" y="0"/>
              <a:ext cx="0" cy="4698429"/>
            </a:xfrm>
            <a:custGeom>
              <a:avLst/>
              <a:gdLst/>
              <a:ahLst/>
              <a:cxnLst/>
              <a:rect l="0" t="0" r="0" b="0"/>
              <a:pathLst>
                <a:path h="4698429">
                  <a:moveTo>
                    <a:pt x="0" y="4698429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71" name="Shape 16">
              <a:extLst>
                <a:ext uri="{FF2B5EF4-FFF2-40B4-BE49-F238E27FC236}">
                  <a16:creationId xmlns:a16="http://schemas.microsoft.com/office/drawing/2014/main" id="{F92F8628-4281-4ADD-9891-F7A3CBDA3384}"/>
                </a:ext>
              </a:extLst>
            </p:cNvPr>
            <p:cNvSpPr/>
            <p:nvPr/>
          </p:nvSpPr>
          <p:spPr>
            <a:xfrm>
              <a:off x="2583866" y="0"/>
              <a:ext cx="0" cy="4698429"/>
            </a:xfrm>
            <a:custGeom>
              <a:avLst/>
              <a:gdLst/>
              <a:ahLst/>
              <a:cxnLst/>
              <a:rect l="0" t="0" r="0" b="0"/>
              <a:pathLst>
                <a:path h="4698429">
                  <a:moveTo>
                    <a:pt x="0" y="4698429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72" name="Shape 17">
              <a:extLst>
                <a:ext uri="{FF2B5EF4-FFF2-40B4-BE49-F238E27FC236}">
                  <a16:creationId xmlns:a16="http://schemas.microsoft.com/office/drawing/2014/main" id="{EF80E465-D596-43F1-986E-3869F7C23788}"/>
                </a:ext>
              </a:extLst>
            </p:cNvPr>
            <p:cNvSpPr/>
            <p:nvPr/>
          </p:nvSpPr>
          <p:spPr>
            <a:xfrm>
              <a:off x="3183941" y="0"/>
              <a:ext cx="0" cy="4698429"/>
            </a:xfrm>
            <a:custGeom>
              <a:avLst/>
              <a:gdLst/>
              <a:ahLst/>
              <a:cxnLst/>
              <a:rect l="0" t="0" r="0" b="0"/>
              <a:pathLst>
                <a:path h="4698429">
                  <a:moveTo>
                    <a:pt x="0" y="4698429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73" name="Shape 18">
              <a:extLst>
                <a:ext uri="{FF2B5EF4-FFF2-40B4-BE49-F238E27FC236}">
                  <a16:creationId xmlns:a16="http://schemas.microsoft.com/office/drawing/2014/main" id="{27432440-7E4F-4304-9E1B-55415CAB266A}"/>
                </a:ext>
              </a:extLst>
            </p:cNvPr>
            <p:cNvSpPr/>
            <p:nvPr/>
          </p:nvSpPr>
          <p:spPr>
            <a:xfrm>
              <a:off x="3784016" y="0"/>
              <a:ext cx="0" cy="4698429"/>
            </a:xfrm>
            <a:custGeom>
              <a:avLst/>
              <a:gdLst/>
              <a:ahLst/>
              <a:cxnLst/>
              <a:rect l="0" t="0" r="0" b="0"/>
              <a:pathLst>
                <a:path h="4698429">
                  <a:moveTo>
                    <a:pt x="0" y="4698429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74" name="Shape 19">
              <a:extLst>
                <a:ext uri="{FF2B5EF4-FFF2-40B4-BE49-F238E27FC236}">
                  <a16:creationId xmlns:a16="http://schemas.microsoft.com/office/drawing/2014/main" id="{3A431B9D-A156-402D-BAA2-527E3B2503F9}"/>
                </a:ext>
              </a:extLst>
            </p:cNvPr>
            <p:cNvSpPr/>
            <p:nvPr/>
          </p:nvSpPr>
          <p:spPr>
            <a:xfrm>
              <a:off x="4384091" y="0"/>
              <a:ext cx="0" cy="4698429"/>
            </a:xfrm>
            <a:custGeom>
              <a:avLst/>
              <a:gdLst/>
              <a:ahLst/>
              <a:cxnLst/>
              <a:rect l="0" t="0" r="0" b="0"/>
              <a:pathLst>
                <a:path h="4698429">
                  <a:moveTo>
                    <a:pt x="0" y="4698429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75" name="Shape 752">
              <a:extLst>
                <a:ext uri="{FF2B5EF4-FFF2-40B4-BE49-F238E27FC236}">
                  <a16:creationId xmlns:a16="http://schemas.microsoft.com/office/drawing/2014/main" id="{320F56E6-5F1A-4859-83AF-BDC276A8D529}"/>
                </a:ext>
              </a:extLst>
            </p:cNvPr>
            <p:cNvSpPr/>
            <p:nvPr/>
          </p:nvSpPr>
          <p:spPr>
            <a:xfrm>
              <a:off x="513639" y="1625791"/>
              <a:ext cx="540131" cy="2859024"/>
            </a:xfrm>
            <a:custGeom>
              <a:avLst/>
              <a:gdLst/>
              <a:ahLst/>
              <a:cxnLst/>
              <a:rect l="0" t="0" r="0" b="0"/>
              <a:pathLst>
                <a:path w="540131" h="2859024">
                  <a:moveTo>
                    <a:pt x="0" y="0"/>
                  </a:moveTo>
                  <a:lnTo>
                    <a:pt x="540131" y="0"/>
                  </a:lnTo>
                  <a:lnTo>
                    <a:pt x="540131" y="2859024"/>
                  </a:lnTo>
                  <a:lnTo>
                    <a:pt x="0" y="2859024"/>
                  </a:lnTo>
                  <a:lnTo>
                    <a:pt x="0" y="0"/>
                  </a:ln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A2A4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76" name="Shape 753">
              <a:extLst>
                <a:ext uri="{FF2B5EF4-FFF2-40B4-BE49-F238E27FC236}">
                  <a16:creationId xmlns:a16="http://schemas.microsoft.com/office/drawing/2014/main" id="{08962405-2FB8-456F-9392-55EEE99E5BAC}"/>
                </a:ext>
              </a:extLst>
            </p:cNvPr>
            <p:cNvSpPr/>
            <p:nvPr/>
          </p:nvSpPr>
          <p:spPr>
            <a:xfrm>
              <a:off x="1113714" y="2349183"/>
              <a:ext cx="540131" cy="2135632"/>
            </a:xfrm>
            <a:custGeom>
              <a:avLst/>
              <a:gdLst/>
              <a:ahLst/>
              <a:cxnLst/>
              <a:rect l="0" t="0" r="0" b="0"/>
              <a:pathLst>
                <a:path w="540131" h="2135632">
                  <a:moveTo>
                    <a:pt x="0" y="0"/>
                  </a:moveTo>
                  <a:lnTo>
                    <a:pt x="540131" y="0"/>
                  </a:lnTo>
                  <a:lnTo>
                    <a:pt x="540131" y="2135632"/>
                  </a:lnTo>
                  <a:lnTo>
                    <a:pt x="0" y="2135632"/>
                  </a:lnTo>
                  <a:lnTo>
                    <a:pt x="0" y="0"/>
                  </a:ln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8766C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77" name="Shape 754">
              <a:extLst>
                <a:ext uri="{FF2B5EF4-FFF2-40B4-BE49-F238E27FC236}">
                  <a16:creationId xmlns:a16="http://schemas.microsoft.com/office/drawing/2014/main" id="{7F52F857-281C-40CF-8F28-E5752EFF91A4}"/>
                </a:ext>
              </a:extLst>
            </p:cNvPr>
            <p:cNvSpPr/>
            <p:nvPr/>
          </p:nvSpPr>
          <p:spPr>
            <a:xfrm>
              <a:off x="1713789" y="1281367"/>
              <a:ext cx="540131" cy="3203448"/>
            </a:xfrm>
            <a:custGeom>
              <a:avLst/>
              <a:gdLst/>
              <a:ahLst/>
              <a:cxnLst/>
              <a:rect l="0" t="0" r="0" b="0"/>
              <a:pathLst>
                <a:path w="540131" h="3203448">
                  <a:moveTo>
                    <a:pt x="0" y="0"/>
                  </a:moveTo>
                  <a:lnTo>
                    <a:pt x="540131" y="0"/>
                  </a:lnTo>
                  <a:lnTo>
                    <a:pt x="540131" y="3203448"/>
                  </a:lnTo>
                  <a:lnTo>
                    <a:pt x="0" y="3203448"/>
                  </a:lnTo>
                  <a:lnTo>
                    <a:pt x="0" y="0"/>
                  </a:ln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A2A4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78" name="Shape 755">
              <a:extLst>
                <a:ext uri="{FF2B5EF4-FFF2-40B4-BE49-F238E27FC236}">
                  <a16:creationId xmlns:a16="http://schemas.microsoft.com/office/drawing/2014/main" id="{BFD08AFA-8ACE-4455-8BBA-B33D0ED62AB4}"/>
                </a:ext>
              </a:extLst>
            </p:cNvPr>
            <p:cNvSpPr/>
            <p:nvPr/>
          </p:nvSpPr>
          <p:spPr>
            <a:xfrm>
              <a:off x="2313864" y="1694752"/>
              <a:ext cx="540131" cy="2790063"/>
            </a:xfrm>
            <a:custGeom>
              <a:avLst/>
              <a:gdLst/>
              <a:ahLst/>
              <a:cxnLst/>
              <a:rect l="0" t="0" r="0" b="0"/>
              <a:pathLst>
                <a:path w="540131" h="2790063">
                  <a:moveTo>
                    <a:pt x="0" y="0"/>
                  </a:moveTo>
                  <a:lnTo>
                    <a:pt x="540131" y="0"/>
                  </a:lnTo>
                  <a:lnTo>
                    <a:pt x="540131" y="2790063"/>
                  </a:lnTo>
                  <a:lnTo>
                    <a:pt x="0" y="2790063"/>
                  </a:lnTo>
                  <a:lnTo>
                    <a:pt x="0" y="0"/>
                  </a:ln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A2A4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79" name="Shape 756">
              <a:extLst>
                <a:ext uri="{FF2B5EF4-FFF2-40B4-BE49-F238E27FC236}">
                  <a16:creationId xmlns:a16="http://schemas.microsoft.com/office/drawing/2014/main" id="{EF636320-15E5-4C6F-B8ED-903850483EDE}"/>
                </a:ext>
              </a:extLst>
            </p:cNvPr>
            <p:cNvSpPr/>
            <p:nvPr/>
          </p:nvSpPr>
          <p:spPr>
            <a:xfrm>
              <a:off x="2913939" y="213550"/>
              <a:ext cx="540131" cy="4271264"/>
            </a:xfrm>
            <a:custGeom>
              <a:avLst/>
              <a:gdLst/>
              <a:ahLst/>
              <a:cxnLst/>
              <a:rect l="0" t="0" r="0" b="0"/>
              <a:pathLst>
                <a:path w="540131" h="4271264">
                  <a:moveTo>
                    <a:pt x="0" y="0"/>
                  </a:moveTo>
                  <a:lnTo>
                    <a:pt x="540131" y="0"/>
                  </a:lnTo>
                  <a:lnTo>
                    <a:pt x="540131" y="4271264"/>
                  </a:lnTo>
                  <a:lnTo>
                    <a:pt x="0" y="4271264"/>
                  </a:lnTo>
                  <a:lnTo>
                    <a:pt x="0" y="0"/>
                  </a:ln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BE7C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80" name="Shape 757">
              <a:extLst>
                <a:ext uri="{FF2B5EF4-FFF2-40B4-BE49-F238E27FC236}">
                  <a16:creationId xmlns:a16="http://schemas.microsoft.com/office/drawing/2014/main" id="{4A8E1111-984F-489B-8A66-574B6BE9C16D}"/>
                </a:ext>
              </a:extLst>
            </p:cNvPr>
            <p:cNvSpPr/>
            <p:nvPr/>
          </p:nvSpPr>
          <p:spPr>
            <a:xfrm>
              <a:off x="3514014" y="316802"/>
              <a:ext cx="540131" cy="4168013"/>
            </a:xfrm>
            <a:custGeom>
              <a:avLst/>
              <a:gdLst/>
              <a:ahLst/>
              <a:cxnLst/>
              <a:rect l="0" t="0" r="0" b="0"/>
              <a:pathLst>
                <a:path w="540131" h="4168013">
                  <a:moveTo>
                    <a:pt x="0" y="0"/>
                  </a:moveTo>
                  <a:lnTo>
                    <a:pt x="540131" y="0"/>
                  </a:lnTo>
                  <a:lnTo>
                    <a:pt x="540131" y="4168013"/>
                  </a:lnTo>
                  <a:lnTo>
                    <a:pt x="0" y="4168013"/>
                  </a:lnTo>
                  <a:lnTo>
                    <a:pt x="0" y="0"/>
                  </a:ln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76BF3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81" name="Shape 758">
              <a:extLst>
                <a:ext uri="{FF2B5EF4-FFF2-40B4-BE49-F238E27FC236}">
                  <a16:creationId xmlns:a16="http://schemas.microsoft.com/office/drawing/2014/main" id="{E111E427-5C2D-422B-8468-10C1DF52EE60}"/>
                </a:ext>
              </a:extLst>
            </p:cNvPr>
            <p:cNvSpPr/>
            <p:nvPr/>
          </p:nvSpPr>
          <p:spPr>
            <a:xfrm>
              <a:off x="4114089" y="833565"/>
              <a:ext cx="540131" cy="3651250"/>
            </a:xfrm>
            <a:custGeom>
              <a:avLst/>
              <a:gdLst/>
              <a:ahLst/>
              <a:cxnLst/>
              <a:rect l="0" t="0" r="0" b="0"/>
              <a:pathLst>
                <a:path w="540131" h="3651250">
                  <a:moveTo>
                    <a:pt x="0" y="0"/>
                  </a:moveTo>
                  <a:lnTo>
                    <a:pt x="540131" y="0"/>
                  </a:lnTo>
                  <a:lnTo>
                    <a:pt x="540131" y="3651250"/>
                  </a:lnTo>
                  <a:lnTo>
                    <a:pt x="0" y="3651250"/>
                  </a:lnTo>
                  <a:lnTo>
                    <a:pt x="0" y="0"/>
                  </a:ln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AFF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CEF2F711-B2B7-41AA-A0F3-BB1AD0027C3E}"/>
                </a:ext>
              </a:extLst>
            </p:cNvPr>
            <p:cNvSpPr/>
            <p:nvPr/>
          </p:nvSpPr>
          <p:spPr>
            <a:xfrm>
              <a:off x="290373" y="4439222"/>
              <a:ext cx="93914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0</a:t>
              </a:r>
              <a:endParaRPr lang="en-CA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DE49051-CBB8-4318-8DBB-68B753C25E06}"/>
                </a:ext>
              </a:extLst>
            </p:cNvPr>
            <p:cNvSpPr/>
            <p:nvPr/>
          </p:nvSpPr>
          <p:spPr>
            <a:xfrm>
              <a:off x="290373" y="3061399"/>
              <a:ext cx="93914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4</a:t>
              </a:r>
              <a:endParaRPr lang="en-CA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8B17FD58-1462-4C0D-B84E-6033262BEB77}"/>
                </a:ext>
              </a:extLst>
            </p:cNvPr>
            <p:cNvSpPr/>
            <p:nvPr/>
          </p:nvSpPr>
          <p:spPr>
            <a:xfrm>
              <a:off x="290373" y="1683576"/>
              <a:ext cx="93914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8</a:t>
              </a:r>
              <a:endParaRPr lang="en-CA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6CFBAA1C-A71A-4A91-9B91-B07A72C7D463}"/>
                </a:ext>
              </a:extLst>
            </p:cNvPr>
            <p:cNvSpPr/>
            <p:nvPr/>
          </p:nvSpPr>
          <p:spPr>
            <a:xfrm>
              <a:off x="219761" y="305753"/>
              <a:ext cx="187828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12</a:t>
              </a:r>
              <a:endParaRPr lang="en-CA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55E76038-1E81-4F3B-A075-AA78328101F0}"/>
                </a:ext>
              </a:extLst>
            </p:cNvPr>
            <p:cNvSpPr/>
            <p:nvPr/>
          </p:nvSpPr>
          <p:spPr>
            <a:xfrm rot="-5399999">
              <a:off x="473450" y="4855566"/>
              <a:ext cx="685437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Gal 2005</a:t>
              </a:r>
              <a:endParaRPr lang="en-CA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C7CC5918-9BFC-4A65-BF70-3104750C3226}"/>
                </a:ext>
              </a:extLst>
            </p:cNvPr>
            <p:cNvSpPr/>
            <p:nvPr/>
          </p:nvSpPr>
          <p:spPr>
            <a:xfrm rot="-5399999">
              <a:off x="763659" y="5011664"/>
              <a:ext cx="1305168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Manjunatha 2009</a:t>
              </a:r>
              <a:endParaRPr lang="en-CA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FEDB4F0-8023-445E-90E7-3F9FCCA053A5}"/>
                </a:ext>
              </a:extLst>
            </p:cNvPr>
            <p:cNvSpPr/>
            <p:nvPr/>
          </p:nvSpPr>
          <p:spPr>
            <a:xfrm rot="-5399999">
              <a:off x="1570396" y="4907557"/>
              <a:ext cx="891845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Marsh 2005</a:t>
              </a:r>
              <a:endParaRPr lang="en-CA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8815834-7A3B-4AFC-8C43-37F9D200B0D0}"/>
                </a:ext>
              </a:extLst>
            </p:cNvPr>
            <p:cNvSpPr/>
            <p:nvPr/>
          </p:nvSpPr>
          <p:spPr>
            <a:xfrm rot="-5399999">
              <a:off x="2114140" y="4935934"/>
              <a:ext cx="1004508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Nesargi 2015</a:t>
              </a:r>
              <a:endParaRPr lang="en-CA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AFFC8F6-BBA0-4642-892D-A2129BF3E77E}"/>
                </a:ext>
              </a:extLst>
            </p:cNvPr>
            <p:cNvSpPr/>
            <p:nvPr/>
          </p:nvSpPr>
          <p:spPr>
            <a:xfrm rot="-5399999">
              <a:off x="2770546" y="4907557"/>
              <a:ext cx="891845" cy="15624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Rosali 2015</a:t>
              </a:r>
              <a:endParaRPr lang="en-CA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BCC25EE6-8B79-49E5-B753-F18D93944CAB}"/>
                </a:ext>
              </a:extLst>
            </p:cNvPr>
            <p:cNvSpPr/>
            <p:nvPr/>
          </p:nvSpPr>
          <p:spPr>
            <a:xfrm rot="-5399999">
              <a:off x="3440971" y="4872116"/>
              <a:ext cx="751143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Seifi 2013</a:t>
              </a:r>
              <a:endParaRPr lang="en-CA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D9AC8585-209E-4E74-BF8B-5FAFEABD47A2}"/>
                </a:ext>
              </a:extLst>
            </p:cNvPr>
            <p:cNvSpPr/>
            <p:nvPr/>
          </p:nvSpPr>
          <p:spPr>
            <a:xfrm rot="-5399999">
              <a:off x="3943333" y="4921341"/>
              <a:ext cx="946571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Zeraati 2016</a:t>
              </a:r>
              <a:endParaRPr lang="en-CA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EB103EE-EAEE-4EDA-A867-FF0626F23235}"/>
                </a:ext>
              </a:extLst>
            </p:cNvPr>
            <p:cNvSpPr/>
            <p:nvPr/>
          </p:nvSpPr>
          <p:spPr>
            <a:xfrm>
              <a:off x="2267255" y="5811914"/>
              <a:ext cx="842101" cy="20311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3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Study ID</a:t>
              </a:r>
              <a:endParaRPr lang="en-CA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C16E19D-AFDA-4CE1-91F0-18DE16CA45B0}"/>
                </a:ext>
              </a:extLst>
            </p:cNvPr>
            <p:cNvSpPr/>
            <p:nvPr/>
          </p:nvSpPr>
          <p:spPr>
            <a:xfrm rot="-5399999">
              <a:off x="-1045544" y="1962981"/>
              <a:ext cx="2294204" cy="20311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3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PIPP (mean or median)</a:t>
              </a:r>
              <a:endParaRPr lang="en-CA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8DF2E4AB-8502-4051-8CD5-B98CAC52E53B}"/>
                </a:ext>
              </a:extLst>
            </p:cNvPr>
            <p:cNvSpPr/>
            <p:nvPr/>
          </p:nvSpPr>
          <p:spPr>
            <a:xfrm>
              <a:off x="5207051" y="1951419"/>
              <a:ext cx="93914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endParaRPr lang="en-CA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20735D41-DD5B-4CB1-8B44-CCA336FE6FD7}"/>
                </a:ext>
              </a:extLst>
            </p:cNvPr>
            <p:cNvSpPr/>
            <p:nvPr/>
          </p:nvSpPr>
          <p:spPr>
            <a:xfrm>
              <a:off x="5207051" y="2170875"/>
              <a:ext cx="93914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endParaRPr lang="en-CA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3905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8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97" name="Rectangle 8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8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668D681-B1DF-47C5-BC19-43D014CA3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803705"/>
            <a:ext cx="4208656" cy="303485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r"/>
            <a:r>
              <a:rPr lang="en-CA" sz="3600" dirty="0">
                <a:solidFill>
                  <a:srgbClr val="FFFFFF"/>
                </a:solidFill>
              </a:rPr>
              <a:t>PIPP Recovery Drops Response Rate</a:t>
            </a:r>
            <a:br>
              <a:rPr lang="en-CA" sz="3600" dirty="0">
                <a:solidFill>
                  <a:srgbClr val="FFFFFF"/>
                </a:solidFill>
              </a:rPr>
            </a:br>
            <a:r>
              <a:rPr lang="en-CA" sz="3600" dirty="0">
                <a:solidFill>
                  <a:srgbClr val="FFFFFF"/>
                </a:solidFill>
              </a:rPr>
              <a:t>Colours = Actual Timepoints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AA32E76-E3C1-47C3-BF8F-E3DB8DCC9F3F}"/>
              </a:ext>
            </a:extLst>
          </p:cNvPr>
          <p:cNvGrpSpPr/>
          <p:nvPr/>
        </p:nvGrpSpPr>
        <p:grpSpPr>
          <a:xfrm>
            <a:off x="5629611" y="803705"/>
            <a:ext cx="6595059" cy="6015028"/>
            <a:chOff x="0" y="0"/>
            <a:chExt cx="6595398" cy="6015028"/>
          </a:xfrm>
        </p:grpSpPr>
        <p:sp>
          <p:nvSpPr>
            <p:cNvPr id="80" name="Shape 6">
              <a:extLst>
                <a:ext uri="{FF2B5EF4-FFF2-40B4-BE49-F238E27FC236}">
                  <a16:creationId xmlns:a16="http://schemas.microsoft.com/office/drawing/2014/main" id="{78B0079C-B32C-426D-B82B-A731E1DD2D27}"/>
                </a:ext>
              </a:extLst>
            </p:cNvPr>
            <p:cNvSpPr/>
            <p:nvPr/>
          </p:nvSpPr>
          <p:spPr>
            <a:xfrm>
              <a:off x="423596" y="3795967"/>
              <a:ext cx="4320540" cy="0"/>
            </a:xfrm>
            <a:custGeom>
              <a:avLst/>
              <a:gdLst/>
              <a:ahLst/>
              <a:cxnLst/>
              <a:rect l="0" t="0" r="0" b="0"/>
              <a:pathLst>
                <a:path w="4320540">
                  <a:moveTo>
                    <a:pt x="0" y="0"/>
                  </a:moveTo>
                  <a:lnTo>
                    <a:pt x="4320540" y="0"/>
                  </a:lnTo>
                </a:path>
              </a:pathLst>
            </a:custGeom>
            <a:ln w="6731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81" name="Shape 7">
              <a:extLst>
                <a:ext uri="{FF2B5EF4-FFF2-40B4-BE49-F238E27FC236}">
                  <a16:creationId xmlns:a16="http://schemas.microsoft.com/office/drawing/2014/main" id="{9C58CF4D-D6CB-424A-BC72-8D4BB013FDF6}"/>
                </a:ext>
              </a:extLst>
            </p:cNvPr>
            <p:cNvSpPr/>
            <p:nvPr/>
          </p:nvSpPr>
          <p:spPr>
            <a:xfrm>
              <a:off x="423596" y="2418017"/>
              <a:ext cx="4320540" cy="0"/>
            </a:xfrm>
            <a:custGeom>
              <a:avLst/>
              <a:gdLst/>
              <a:ahLst/>
              <a:cxnLst/>
              <a:rect l="0" t="0" r="0" b="0"/>
              <a:pathLst>
                <a:path w="4320540">
                  <a:moveTo>
                    <a:pt x="0" y="0"/>
                  </a:moveTo>
                  <a:lnTo>
                    <a:pt x="4320540" y="0"/>
                  </a:lnTo>
                </a:path>
              </a:pathLst>
            </a:custGeom>
            <a:ln w="6731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82" name="Shape 8">
              <a:extLst>
                <a:ext uri="{FF2B5EF4-FFF2-40B4-BE49-F238E27FC236}">
                  <a16:creationId xmlns:a16="http://schemas.microsoft.com/office/drawing/2014/main" id="{B71B3E5C-E41B-4AED-9F10-C7F54B6F6787}"/>
                </a:ext>
              </a:extLst>
            </p:cNvPr>
            <p:cNvSpPr/>
            <p:nvPr/>
          </p:nvSpPr>
          <p:spPr>
            <a:xfrm>
              <a:off x="423596" y="1040194"/>
              <a:ext cx="4320540" cy="0"/>
            </a:xfrm>
            <a:custGeom>
              <a:avLst/>
              <a:gdLst/>
              <a:ahLst/>
              <a:cxnLst/>
              <a:rect l="0" t="0" r="0" b="0"/>
              <a:pathLst>
                <a:path w="4320540">
                  <a:moveTo>
                    <a:pt x="0" y="0"/>
                  </a:moveTo>
                  <a:lnTo>
                    <a:pt x="4320540" y="0"/>
                  </a:lnTo>
                </a:path>
              </a:pathLst>
            </a:custGeom>
            <a:ln w="6731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83" name="Shape 9">
              <a:extLst>
                <a:ext uri="{FF2B5EF4-FFF2-40B4-BE49-F238E27FC236}">
                  <a16:creationId xmlns:a16="http://schemas.microsoft.com/office/drawing/2014/main" id="{715EA35B-AE5B-4586-AD7D-B43F12C6E2AC}"/>
                </a:ext>
              </a:extLst>
            </p:cNvPr>
            <p:cNvSpPr/>
            <p:nvPr/>
          </p:nvSpPr>
          <p:spPr>
            <a:xfrm>
              <a:off x="423596" y="4484815"/>
              <a:ext cx="4320540" cy="0"/>
            </a:xfrm>
            <a:custGeom>
              <a:avLst/>
              <a:gdLst/>
              <a:ahLst/>
              <a:cxnLst/>
              <a:rect l="0" t="0" r="0" b="0"/>
              <a:pathLst>
                <a:path w="4320540">
                  <a:moveTo>
                    <a:pt x="0" y="0"/>
                  </a:moveTo>
                  <a:lnTo>
                    <a:pt x="432054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84" name="Shape 10">
              <a:extLst>
                <a:ext uri="{FF2B5EF4-FFF2-40B4-BE49-F238E27FC236}">
                  <a16:creationId xmlns:a16="http://schemas.microsoft.com/office/drawing/2014/main" id="{1BEEF51F-639A-44DE-B926-79F61633936D}"/>
                </a:ext>
              </a:extLst>
            </p:cNvPr>
            <p:cNvSpPr/>
            <p:nvPr/>
          </p:nvSpPr>
          <p:spPr>
            <a:xfrm>
              <a:off x="423596" y="3106992"/>
              <a:ext cx="4320540" cy="0"/>
            </a:xfrm>
            <a:custGeom>
              <a:avLst/>
              <a:gdLst/>
              <a:ahLst/>
              <a:cxnLst/>
              <a:rect l="0" t="0" r="0" b="0"/>
              <a:pathLst>
                <a:path w="4320540">
                  <a:moveTo>
                    <a:pt x="0" y="0"/>
                  </a:moveTo>
                  <a:lnTo>
                    <a:pt x="432054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85" name="Shape 11">
              <a:extLst>
                <a:ext uri="{FF2B5EF4-FFF2-40B4-BE49-F238E27FC236}">
                  <a16:creationId xmlns:a16="http://schemas.microsoft.com/office/drawing/2014/main" id="{7809944F-EE87-42D0-AFBA-906C84639C03}"/>
                </a:ext>
              </a:extLst>
            </p:cNvPr>
            <p:cNvSpPr/>
            <p:nvPr/>
          </p:nvSpPr>
          <p:spPr>
            <a:xfrm>
              <a:off x="423596" y="1729169"/>
              <a:ext cx="4320540" cy="0"/>
            </a:xfrm>
            <a:custGeom>
              <a:avLst/>
              <a:gdLst/>
              <a:ahLst/>
              <a:cxnLst/>
              <a:rect l="0" t="0" r="0" b="0"/>
              <a:pathLst>
                <a:path w="4320540">
                  <a:moveTo>
                    <a:pt x="0" y="0"/>
                  </a:moveTo>
                  <a:lnTo>
                    <a:pt x="432054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86" name="Shape 12">
              <a:extLst>
                <a:ext uri="{FF2B5EF4-FFF2-40B4-BE49-F238E27FC236}">
                  <a16:creationId xmlns:a16="http://schemas.microsoft.com/office/drawing/2014/main" id="{D18BC3C6-34D3-4236-BF96-014CE4FA1DFE}"/>
                </a:ext>
              </a:extLst>
            </p:cNvPr>
            <p:cNvSpPr/>
            <p:nvPr/>
          </p:nvSpPr>
          <p:spPr>
            <a:xfrm>
              <a:off x="423596" y="351346"/>
              <a:ext cx="4320540" cy="0"/>
            </a:xfrm>
            <a:custGeom>
              <a:avLst/>
              <a:gdLst/>
              <a:ahLst/>
              <a:cxnLst/>
              <a:rect l="0" t="0" r="0" b="0"/>
              <a:pathLst>
                <a:path w="4320540">
                  <a:moveTo>
                    <a:pt x="0" y="0"/>
                  </a:moveTo>
                  <a:lnTo>
                    <a:pt x="432054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87" name="Shape 13">
              <a:extLst>
                <a:ext uri="{FF2B5EF4-FFF2-40B4-BE49-F238E27FC236}">
                  <a16:creationId xmlns:a16="http://schemas.microsoft.com/office/drawing/2014/main" id="{926C046C-59CD-4380-9C6D-4B6E5156B31F}"/>
                </a:ext>
              </a:extLst>
            </p:cNvPr>
            <p:cNvSpPr/>
            <p:nvPr/>
          </p:nvSpPr>
          <p:spPr>
            <a:xfrm>
              <a:off x="783641" y="0"/>
              <a:ext cx="0" cy="4698429"/>
            </a:xfrm>
            <a:custGeom>
              <a:avLst/>
              <a:gdLst/>
              <a:ahLst/>
              <a:cxnLst/>
              <a:rect l="0" t="0" r="0" b="0"/>
              <a:pathLst>
                <a:path h="4698429">
                  <a:moveTo>
                    <a:pt x="0" y="4698429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88" name="Shape 14">
              <a:extLst>
                <a:ext uri="{FF2B5EF4-FFF2-40B4-BE49-F238E27FC236}">
                  <a16:creationId xmlns:a16="http://schemas.microsoft.com/office/drawing/2014/main" id="{C3115B24-5D25-49B0-93ED-E1E4649A24D8}"/>
                </a:ext>
              </a:extLst>
            </p:cNvPr>
            <p:cNvSpPr/>
            <p:nvPr/>
          </p:nvSpPr>
          <p:spPr>
            <a:xfrm>
              <a:off x="1383716" y="0"/>
              <a:ext cx="0" cy="4698429"/>
            </a:xfrm>
            <a:custGeom>
              <a:avLst/>
              <a:gdLst/>
              <a:ahLst/>
              <a:cxnLst/>
              <a:rect l="0" t="0" r="0" b="0"/>
              <a:pathLst>
                <a:path h="4698429">
                  <a:moveTo>
                    <a:pt x="0" y="4698429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89" name="Shape 15">
              <a:extLst>
                <a:ext uri="{FF2B5EF4-FFF2-40B4-BE49-F238E27FC236}">
                  <a16:creationId xmlns:a16="http://schemas.microsoft.com/office/drawing/2014/main" id="{41ED4223-FF22-4894-8739-9D2A68434B5C}"/>
                </a:ext>
              </a:extLst>
            </p:cNvPr>
            <p:cNvSpPr/>
            <p:nvPr/>
          </p:nvSpPr>
          <p:spPr>
            <a:xfrm>
              <a:off x="1983791" y="0"/>
              <a:ext cx="0" cy="4698429"/>
            </a:xfrm>
            <a:custGeom>
              <a:avLst/>
              <a:gdLst/>
              <a:ahLst/>
              <a:cxnLst/>
              <a:rect l="0" t="0" r="0" b="0"/>
              <a:pathLst>
                <a:path h="4698429">
                  <a:moveTo>
                    <a:pt x="0" y="4698429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90" name="Shape 16">
              <a:extLst>
                <a:ext uri="{FF2B5EF4-FFF2-40B4-BE49-F238E27FC236}">
                  <a16:creationId xmlns:a16="http://schemas.microsoft.com/office/drawing/2014/main" id="{15C000FC-D744-4D9E-808B-186B62FEC056}"/>
                </a:ext>
              </a:extLst>
            </p:cNvPr>
            <p:cNvSpPr/>
            <p:nvPr/>
          </p:nvSpPr>
          <p:spPr>
            <a:xfrm>
              <a:off x="2583866" y="0"/>
              <a:ext cx="0" cy="4698429"/>
            </a:xfrm>
            <a:custGeom>
              <a:avLst/>
              <a:gdLst/>
              <a:ahLst/>
              <a:cxnLst/>
              <a:rect l="0" t="0" r="0" b="0"/>
              <a:pathLst>
                <a:path h="4698429">
                  <a:moveTo>
                    <a:pt x="0" y="4698429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91" name="Shape 17">
              <a:extLst>
                <a:ext uri="{FF2B5EF4-FFF2-40B4-BE49-F238E27FC236}">
                  <a16:creationId xmlns:a16="http://schemas.microsoft.com/office/drawing/2014/main" id="{908B7197-6B1B-44F7-83AC-96F2EC45DA9E}"/>
                </a:ext>
              </a:extLst>
            </p:cNvPr>
            <p:cNvSpPr/>
            <p:nvPr/>
          </p:nvSpPr>
          <p:spPr>
            <a:xfrm>
              <a:off x="3183941" y="0"/>
              <a:ext cx="0" cy="4698429"/>
            </a:xfrm>
            <a:custGeom>
              <a:avLst/>
              <a:gdLst/>
              <a:ahLst/>
              <a:cxnLst/>
              <a:rect l="0" t="0" r="0" b="0"/>
              <a:pathLst>
                <a:path h="4698429">
                  <a:moveTo>
                    <a:pt x="0" y="4698429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92" name="Shape 18">
              <a:extLst>
                <a:ext uri="{FF2B5EF4-FFF2-40B4-BE49-F238E27FC236}">
                  <a16:creationId xmlns:a16="http://schemas.microsoft.com/office/drawing/2014/main" id="{93DFA80A-70C3-49C2-99FC-7706E78D2931}"/>
                </a:ext>
              </a:extLst>
            </p:cNvPr>
            <p:cNvSpPr/>
            <p:nvPr/>
          </p:nvSpPr>
          <p:spPr>
            <a:xfrm>
              <a:off x="3784016" y="0"/>
              <a:ext cx="0" cy="4698429"/>
            </a:xfrm>
            <a:custGeom>
              <a:avLst/>
              <a:gdLst/>
              <a:ahLst/>
              <a:cxnLst/>
              <a:rect l="0" t="0" r="0" b="0"/>
              <a:pathLst>
                <a:path h="4698429">
                  <a:moveTo>
                    <a:pt x="0" y="4698429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93" name="Shape 19">
              <a:extLst>
                <a:ext uri="{FF2B5EF4-FFF2-40B4-BE49-F238E27FC236}">
                  <a16:creationId xmlns:a16="http://schemas.microsoft.com/office/drawing/2014/main" id="{7E64E60F-AC22-468F-AD02-C91E03A70B31}"/>
                </a:ext>
              </a:extLst>
            </p:cNvPr>
            <p:cNvSpPr/>
            <p:nvPr/>
          </p:nvSpPr>
          <p:spPr>
            <a:xfrm>
              <a:off x="4384091" y="0"/>
              <a:ext cx="0" cy="4698429"/>
            </a:xfrm>
            <a:custGeom>
              <a:avLst/>
              <a:gdLst/>
              <a:ahLst/>
              <a:cxnLst/>
              <a:rect l="0" t="0" r="0" b="0"/>
              <a:pathLst>
                <a:path h="4698429">
                  <a:moveTo>
                    <a:pt x="0" y="4698429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94" name="Shape 752">
              <a:extLst>
                <a:ext uri="{FF2B5EF4-FFF2-40B4-BE49-F238E27FC236}">
                  <a16:creationId xmlns:a16="http://schemas.microsoft.com/office/drawing/2014/main" id="{A25D4BDA-0C00-433E-AC78-8CE13839D8CD}"/>
                </a:ext>
              </a:extLst>
            </p:cNvPr>
            <p:cNvSpPr/>
            <p:nvPr/>
          </p:nvSpPr>
          <p:spPr>
            <a:xfrm>
              <a:off x="513639" y="1625791"/>
              <a:ext cx="540131" cy="2859024"/>
            </a:xfrm>
            <a:custGeom>
              <a:avLst/>
              <a:gdLst/>
              <a:ahLst/>
              <a:cxnLst/>
              <a:rect l="0" t="0" r="0" b="0"/>
              <a:pathLst>
                <a:path w="540131" h="2859024">
                  <a:moveTo>
                    <a:pt x="0" y="0"/>
                  </a:moveTo>
                  <a:lnTo>
                    <a:pt x="540131" y="0"/>
                  </a:lnTo>
                  <a:lnTo>
                    <a:pt x="540131" y="2859024"/>
                  </a:lnTo>
                  <a:lnTo>
                    <a:pt x="0" y="2859024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A2A4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95" name="Shape 753">
              <a:extLst>
                <a:ext uri="{FF2B5EF4-FFF2-40B4-BE49-F238E27FC236}">
                  <a16:creationId xmlns:a16="http://schemas.microsoft.com/office/drawing/2014/main" id="{C535BE95-9CF9-4F77-B4BF-826E0866EDCB}"/>
                </a:ext>
              </a:extLst>
            </p:cNvPr>
            <p:cNvSpPr/>
            <p:nvPr/>
          </p:nvSpPr>
          <p:spPr>
            <a:xfrm>
              <a:off x="1113714" y="2349183"/>
              <a:ext cx="540131" cy="2135632"/>
            </a:xfrm>
            <a:custGeom>
              <a:avLst/>
              <a:gdLst/>
              <a:ahLst/>
              <a:cxnLst/>
              <a:rect l="0" t="0" r="0" b="0"/>
              <a:pathLst>
                <a:path w="540131" h="2135632">
                  <a:moveTo>
                    <a:pt x="0" y="0"/>
                  </a:moveTo>
                  <a:lnTo>
                    <a:pt x="540131" y="0"/>
                  </a:lnTo>
                  <a:lnTo>
                    <a:pt x="540131" y="2135632"/>
                  </a:lnTo>
                  <a:lnTo>
                    <a:pt x="0" y="2135632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8766C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99" name="Shape 754">
              <a:extLst>
                <a:ext uri="{FF2B5EF4-FFF2-40B4-BE49-F238E27FC236}">
                  <a16:creationId xmlns:a16="http://schemas.microsoft.com/office/drawing/2014/main" id="{26475571-9D5B-48D5-AF08-258D4477025C}"/>
                </a:ext>
              </a:extLst>
            </p:cNvPr>
            <p:cNvSpPr/>
            <p:nvPr/>
          </p:nvSpPr>
          <p:spPr>
            <a:xfrm>
              <a:off x="1713789" y="1281367"/>
              <a:ext cx="540131" cy="3203448"/>
            </a:xfrm>
            <a:custGeom>
              <a:avLst/>
              <a:gdLst/>
              <a:ahLst/>
              <a:cxnLst/>
              <a:rect l="0" t="0" r="0" b="0"/>
              <a:pathLst>
                <a:path w="540131" h="3203448">
                  <a:moveTo>
                    <a:pt x="0" y="0"/>
                  </a:moveTo>
                  <a:lnTo>
                    <a:pt x="540131" y="0"/>
                  </a:lnTo>
                  <a:lnTo>
                    <a:pt x="540131" y="3203448"/>
                  </a:lnTo>
                  <a:lnTo>
                    <a:pt x="0" y="3203448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A2A4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100" name="Shape 755">
              <a:extLst>
                <a:ext uri="{FF2B5EF4-FFF2-40B4-BE49-F238E27FC236}">
                  <a16:creationId xmlns:a16="http://schemas.microsoft.com/office/drawing/2014/main" id="{F237BEF4-2413-4F65-A907-D3FF7C475F55}"/>
                </a:ext>
              </a:extLst>
            </p:cNvPr>
            <p:cNvSpPr/>
            <p:nvPr/>
          </p:nvSpPr>
          <p:spPr>
            <a:xfrm>
              <a:off x="2313864" y="1694752"/>
              <a:ext cx="540131" cy="2790063"/>
            </a:xfrm>
            <a:custGeom>
              <a:avLst/>
              <a:gdLst/>
              <a:ahLst/>
              <a:cxnLst/>
              <a:rect l="0" t="0" r="0" b="0"/>
              <a:pathLst>
                <a:path w="540131" h="2790063">
                  <a:moveTo>
                    <a:pt x="0" y="0"/>
                  </a:moveTo>
                  <a:lnTo>
                    <a:pt x="540131" y="0"/>
                  </a:lnTo>
                  <a:lnTo>
                    <a:pt x="540131" y="2790063"/>
                  </a:lnTo>
                  <a:lnTo>
                    <a:pt x="0" y="2790063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A2A4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101" name="Shape 756">
              <a:extLst>
                <a:ext uri="{FF2B5EF4-FFF2-40B4-BE49-F238E27FC236}">
                  <a16:creationId xmlns:a16="http://schemas.microsoft.com/office/drawing/2014/main" id="{5BD6E626-2ADD-4168-ACA1-4BCC2C34A239}"/>
                </a:ext>
              </a:extLst>
            </p:cNvPr>
            <p:cNvSpPr/>
            <p:nvPr/>
          </p:nvSpPr>
          <p:spPr>
            <a:xfrm>
              <a:off x="2913939" y="213550"/>
              <a:ext cx="540131" cy="4271264"/>
            </a:xfrm>
            <a:custGeom>
              <a:avLst/>
              <a:gdLst/>
              <a:ahLst/>
              <a:cxnLst/>
              <a:rect l="0" t="0" r="0" b="0"/>
              <a:pathLst>
                <a:path w="540131" h="4271264">
                  <a:moveTo>
                    <a:pt x="0" y="0"/>
                  </a:moveTo>
                  <a:lnTo>
                    <a:pt x="540131" y="0"/>
                  </a:lnTo>
                  <a:lnTo>
                    <a:pt x="540131" y="4271264"/>
                  </a:lnTo>
                  <a:lnTo>
                    <a:pt x="0" y="4271264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BE7C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102" name="Shape 757">
              <a:extLst>
                <a:ext uri="{FF2B5EF4-FFF2-40B4-BE49-F238E27FC236}">
                  <a16:creationId xmlns:a16="http://schemas.microsoft.com/office/drawing/2014/main" id="{8D682C8A-5F49-496D-B493-913441CFDB65}"/>
                </a:ext>
              </a:extLst>
            </p:cNvPr>
            <p:cNvSpPr/>
            <p:nvPr/>
          </p:nvSpPr>
          <p:spPr>
            <a:xfrm>
              <a:off x="3514014" y="316802"/>
              <a:ext cx="540131" cy="4168013"/>
            </a:xfrm>
            <a:custGeom>
              <a:avLst/>
              <a:gdLst/>
              <a:ahLst/>
              <a:cxnLst/>
              <a:rect l="0" t="0" r="0" b="0"/>
              <a:pathLst>
                <a:path w="540131" h="4168013">
                  <a:moveTo>
                    <a:pt x="0" y="0"/>
                  </a:moveTo>
                  <a:lnTo>
                    <a:pt x="540131" y="0"/>
                  </a:lnTo>
                  <a:lnTo>
                    <a:pt x="540131" y="4168013"/>
                  </a:lnTo>
                  <a:lnTo>
                    <a:pt x="0" y="4168013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76BF3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103" name="Shape 758">
              <a:extLst>
                <a:ext uri="{FF2B5EF4-FFF2-40B4-BE49-F238E27FC236}">
                  <a16:creationId xmlns:a16="http://schemas.microsoft.com/office/drawing/2014/main" id="{26750674-F5E0-43EB-9E04-60600F8F599D}"/>
                </a:ext>
              </a:extLst>
            </p:cNvPr>
            <p:cNvSpPr/>
            <p:nvPr/>
          </p:nvSpPr>
          <p:spPr>
            <a:xfrm>
              <a:off x="4114089" y="833565"/>
              <a:ext cx="540131" cy="3651250"/>
            </a:xfrm>
            <a:custGeom>
              <a:avLst/>
              <a:gdLst/>
              <a:ahLst/>
              <a:cxnLst/>
              <a:rect l="0" t="0" r="0" b="0"/>
              <a:pathLst>
                <a:path w="540131" h="3651250">
                  <a:moveTo>
                    <a:pt x="0" y="0"/>
                  </a:moveTo>
                  <a:lnTo>
                    <a:pt x="540131" y="0"/>
                  </a:lnTo>
                  <a:lnTo>
                    <a:pt x="540131" y="3651250"/>
                  </a:lnTo>
                  <a:lnTo>
                    <a:pt x="0" y="3651250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AFF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0D84138C-2B5E-4139-B80F-FF9C631DC60F}"/>
                </a:ext>
              </a:extLst>
            </p:cNvPr>
            <p:cNvSpPr/>
            <p:nvPr/>
          </p:nvSpPr>
          <p:spPr>
            <a:xfrm>
              <a:off x="290373" y="4439222"/>
              <a:ext cx="93914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0</a:t>
              </a:r>
              <a:endParaRPr lang="en-CA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BA808DF-E770-44FA-A0AC-29044408A79B}"/>
                </a:ext>
              </a:extLst>
            </p:cNvPr>
            <p:cNvSpPr/>
            <p:nvPr/>
          </p:nvSpPr>
          <p:spPr>
            <a:xfrm>
              <a:off x="290373" y="3061399"/>
              <a:ext cx="93914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4</a:t>
              </a:r>
              <a:endParaRPr lang="en-CA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23AD44E4-2244-41E5-813D-EA9688FA60A4}"/>
                </a:ext>
              </a:extLst>
            </p:cNvPr>
            <p:cNvSpPr/>
            <p:nvPr/>
          </p:nvSpPr>
          <p:spPr>
            <a:xfrm>
              <a:off x="290373" y="1683576"/>
              <a:ext cx="93914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8</a:t>
              </a:r>
              <a:endParaRPr lang="en-CA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25B903E-1C4D-4910-99AF-B96136C4C7E7}"/>
                </a:ext>
              </a:extLst>
            </p:cNvPr>
            <p:cNvSpPr/>
            <p:nvPr/>
          </p:nvSpPr>
          <p:spPr>
            <a:xfrm>
              <a:off x="219761" y="305753"/>
              <a:ext cx="187828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12</a:t>
              </a:r>
              <a:endParaRPr lang="en-CA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D1250AB-B3CF-41A6-B25B-03C7812FB0A4}"/>
                </a:ext>
              </a:extLst>
            </p:cNvPr>
            <p:cNvSpPr/>
            <p:nvPr/>
          </p:nvSpPr>
          <p:spPr>
            <a:xfrm rot="-5399999">
              <a:off x="473450" y="4855566"/>
              <a:ext cx="685437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Gal 2005</a:t>
              </a:r>
              <a:endParaRPr lang="en-CA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8DB2FA5A-6C4F-41AA-91EF-3ED38E4479FA}"/>
                </a:ext>
              </a:extLst>
            </p:cNvPr>
            <p:cNvSpPr/>
            <p:nvPr/>
          </p:nvSpPr>
          <p:spPr>
            <a:xfrm rot="-5399999">
              <a:off x="763659" y="5011664"/>
              <a:ext cx="1305168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Manjunatha 2009</a:t>
              </a:r>
              <a:endParaRPr lang="en-CA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B13A032-4F9E-43C9-B405-9D3D94EE5E0B}"/>
                </a:ext>
              </a:extLst>
            </p:cNvPr>
            <p:cNvSpPr/>
            <p:nvPr/>
          </p:nvSpPr>
          <p:spPr>
            <a:xfrm rot="-5399999">
              <a:off x="1570396" y="4907557"/>
              <a:ext cx="891845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Marsh 2005</a:t>
              </a:r>
              <a:endParaRPr lang="en-CA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348E6D50-B908-43A6-9E18-67E74DBCB266}"/>
                </a:ext>
              </a:extLst>
            </p:cNvPr>
            <p:cNvSpPr/>
            <p:nvPr/>
          </p:nvSpPr>
          <p:spPr>
            <a:xfrm rot="-5399999">
              <a:off x="2114140" y="4935934"/>
              <a:ext cx="1004508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Nesargi 2015</a:t>
              </a:r>
              <a:endParaRPr lang="en-CA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0ABC4E8-52D0-4EB5-8F02-9E49F3273A36}"/>
                </a:ext>
              </a:extLst>
            </p:cNvPr>
            <p:cNvSpPr/>
            <p:nvPr/>
          </p:nvSpPr>
          <p:spPr>
            <a:xfrm rot="-5399999">
              <a:off x="2770546" y="4907557"/>
              <a:ext cx="891845" cy="15624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Rosali 2015</a:t>
              </a:r>
              <a:endParaRPr lang="en-CA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B2141200-D7BC-4DA3-B7E2-082BE287AD26}"/>
                </a:ext>
              </a:extLst>
            </p:cNvPr>
            <p:cNvSpPr/>
            <p:nvPr/>
          </p:nvSpPr>
          <p:spPr>
            <a:xfrm rot="-5399999">
              <a:off x="3440971" y="4872116"/>
              <a:ext cx="751143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Seifi 2013</a:t>
              </a:r>
              <a:endParaRPr lang="en-CA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945D7F69-2195-42CF-B91B-05E134D15F38}"/>
                </a:ext>
              </a:extLst>
            </p:cNvPr>
            <p:cNvSpPr/>
            <p:nvPr/>
          </p:nvSpPr>
          <p:spPr>
            <a:xfrm rot="-5399999">
              <a:off x="3943333" y="4921341"/>
              <a:ext cx="946571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Zeraati 2016</a:t>
              </a:r>
              <a:endParaRPr lang="en-CA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1099BBF5-B59B-4295-B3E8-7CA984EC22EA}"/>
                </a:ext>
              </a:extLst>
            </p:cNvPr>
            <p:cNvSpPr/>
            <p:nvPr/>
          </p:nvSpPr>
          <p:spPr>
            <a:xfrm>
              <a:off x="2267255" y="5811914"/>
              <a:ext cx="842101" cy="20311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3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Study ID</a:t>
              </a:r>
              <a:endParaRPr lang="en-CA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D96B613F-B330-4D85-9CCC-E89A38E05B95}"/>
                </a:ext>
              </a:extLst>
            </p:cNvPr>
            <p:cNvSpPr/>
            <p:nvPr/>
          </p:nvSpPr>
          <p:spPr>
            <a:xfrm rot="-5399999">
              <a:off x="-1045544" y="1962981"/>
              <a:ext cx="2294204" cy="20311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3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PIPP (mean or median)</a:t>
              </a:r>
              <a:endParaRPr lang="en-CA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97BCD090-2763-4AE5-B8A6-70BAB6ABB3B4}"/>
                </a:ext>
              </a:extLst>
            </p:cNvPr>
            <p:cNvSpPr/>
            <p:nvPr/>
          </p:nvSpPr>
          <p:spPr>
            <a:xfrm>
              <a:off x="4960163" y="1713878"/>
              <a:ext cx="1635235" cy="20311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3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Actual Timepoint</a:t>
              </a:r>
              <a:endParaRPr lang="en-CA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18" name="Shape 759">
              <a:extLst>
                <a:ext uri="{FF2B5EF4-FFF2-40B4-BE49-F238E27FC236}">
                  <a16:creationId xmlns:a16="http://schemas.microsoft.com/office/drawing/2014/main" id="{2B7997F8-4160-4629-BC87-8D1C9B5AA6DF}"/>
                </a:ext>
              </a:extLst>
            </p:cNvPr>
            <p:cNvSpPr/>
            <p:nvPr/>
          </p:nvSpPr>
          <p:spPr>
            <a:xfrm>
              <a:off x="4969180" y="1896301"/>
              <a:ext cx="201422" cy="201422"/>
            </a:xfrm>
            <a:custGeom>
              <a:avLst/>
              <a:gdLst/>
              <a:ahLst/>
              <a:cxnLst/>
              <a:rect l="0" t="0" r="0" b="0"/>
              <a:pathLst>
                <a:path w="201422" h="201422">
                  <a:moveTo>
                    <a:pt x="0" y="0"/>
                  </a:moveTo>
                  <a:lnTo>
                    <a:pt x="201422" y="0"/>
                  </a:lnTo>
                  <a:lnTo>
                    <a:pt x="201422" y="201422"/>
                  </a:lnTo>
                  <a:lnTo>
                    <a:pt x="0" y="201422"/>
                  </a:lnTo>
                  <a:lnTo>
                    <a:pt x="0" y="0"/>
                  </a:lnTo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8766C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119" name="Shape 760">
              <a:extLst>
                <a:ext uri="{FF2B5EF4-FFF2-40B4-BE49-F238E27FC236}">
                  <a16:creationId xmlns:a16="http://schemas.microsoft.com/office/drawing/2014/main" id="{7C3009A0-12F6-402D-A4AD-855C84495CEE}"/>
                </a:ext>
              </a:extLst>
            </p:cNvPr>
            <p:cNvSpPr/>
            <p:nvPr/>
          </p:nvSpPr>
          <p:spPr>
            <a:xfrm>
              <a:off x="4969180" y="2115757"/>
              <a:ext cx="201422" cy="201422"/>
            </a:xfrm>
            <a:custGeom>
              <a:avLst/>
              <a:gdLst/>
              <a:ahLst/>
              <a:cxnLst/>
              <a:rect l="0" t="0" r="0" b="0"/>
              <a:pathLst>
                <a:path w="201422" h="201422">
                  <a:moveTo>
                    <a:pt x="0" y="0"/>
                  </a:moveTo>
                  <a:lnTo>
                    <a:pt x="201422" y="0"/>
                  </a:lnTo>
                  <a:lnTo>
                    <a:pt x="201422" y="201422"/>
                  </a:lnTo>
                  <a:lnTo>
                    <a:pt x="0" y="201422"/>
                  </a:lnTo>
                  <a:lnTo>
                    <a:pt x="0" y="0"/>
                  </a:lnTo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A2A4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120" name="Shape 761">
              <a:extLst>
                <a:ext uri="{FF2B5EF4-FFF2-40B4-BE49-F238E27FC236}">
                  <a16:creationId xmlns:a16="http://schemas.microsoft.com/office/drawing/2014/main" id="{F3B27999-B507-49D8-BD6B-0BE2FBBFF2BA}"/>
                </a:ext>
              </a:extLst>
            </p:cNvPr>
            <p:cNvSpPr/>
            <p:nvPr/>
          </p:nvSpPr>
          <p:spPr>
            <a:xfrm>
              <a:off x="4969180" y="2335213"/>
              <a:ext cx="201422" cy="201422"/>
            </a:xfrm>
            <a:custGeom>
              <a:avLst/>
              <a:gdLst/>
              <a:ahLst/>
              <a:cxnLst/>
              <a:rect l="0" t="0" r="0" b="0"/>
              <a:pathLst>
                <a:path w="201422" h="201422">
                  <a:moveTo>
                    <a:pt x="0" y="0"/>
                  </a:moveTo>
                  <a:lnTo>
                    <a:pt x="201422" y="0"/>
                  </a:lnTo>
                  <a:lnTo>
                    <a:pt x="201422" y="201422"/>
                  </a:lnTo>
                  <a:lnTo>
                    <a:pt x="0" y="201422"/>
                  </a:lnTo>
                  <a:lnTo>
                    <a:pt x="0" y="0"/>
                  </a:lnTo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BE7C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121" name="Shape 762">
              <a:extLst>
                <a:ext uri="{FF2B5EF4-FFF2-40B4-BE49-F238E27FC236}">
                  <a16:creationId xmlns:a16="http://schemas.microsoft.com/office/drawing/2014/main" id="{48089BA5-8546-42A1-B4DA-4CB0C4D8B7CA}"/>
                </a:ext>
              </a:extLst>
            </p:cNvPr>
            <p:cNvSpPr/>
            <p:nvPr/>
          </p:nvSpPr>
          <p:spPr>
            <a:xfrm>
              <a:off x="4969180" y="2554669"/>
              <a:ext cx="201422" cy="201422"/>
            </a:xfrm>
            <a:custGeom>
              <a:avLst/>
              <a:gdLst/>
              <a:ahLst/>
              <a:cxnLst/>
              <a:rect l="0" t="0" r="0" b="0"/>
              <a:pathLst>
                <a:path w="201422" h="201422">
                  <a:moveTo>
                    <a:pt x="0" y="0"/>
                  </a:moveTo>
                  <a:lnTo>
                    <a:pt x="201422" y="0"/>
                  </a:lnTo>
                  <a:lnTo>
                    <a:pt x="201422" y="201422"/>
                  </a:lnTo>
                  <a:lnTo>
                    <a:pt x="0" y="201422"/>
                  </a:lnTo>
                  <a:lnTo>
                    <a:pt x="0" y="0"/>
                  </a:lnTo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AFF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122" name="Shape 763">
              <a:extLst>
                <a:ext uri="{FF2B5EF4-FFF2-40B4-BE49-F238E27FC236}">
                  <a16:creationId xmlns:a16="http://schemas.microsoft.com/office/drawing/2014/main" id="{E95BBA61-2CEB-41B3-80D4-7B1008AC09A6}"/>
                </a:ext>
              </a:extLst>
            </p:cNvPr>
            <p:cNvSpPr/>
            <p:nvPr/>
          </p:nvSpPr>
          <p:spPr>
            <a:xfrm>
              <a:off x="4969180" y="2774125"/>
              <a:ext cx="201422" cy="201422"/>
            </a:xfrm>
            <a:custGeom>
              <a:avLst/>
              <a:gdLst/>
              <a:ahLst/>
              <a:cxnLst/>
              <a:rect l="0" t="0" r="0" b="0"/>
              <a:pathLst>
                <a:path w="201422" h="201422">
                  <a:moveTo>
                    <a:pt x="0" y="0"/>
                  </a:moveTo>
                  <a:lnTo>
                    <a:pt x="201422" y="0"/>
                  </a:lnTo>
                  <a:lnTo>
                    <a:pt x="201422" y="201422"/>
                  </a:lnTo>
                  <a:lnTo>
                    <a:pt x="0" y="201422"/>
                  </a:lnTo>
                  <a:lnTo>
                    <a:pt x="0" y="0"/>
                  </a:lnTo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76BF3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E85866F6-F14C-4DA8-AC1D-7AFB3D4EBEE9}"/>
                </a:ext>
              </a:extLst>
            </p:cNvPr>
            <p:cNvSpPr/>
            <p:nvPr/>
          </p:nvSpPr>
          <p:spPr>
            <a:xfrm>
              <a:off x="5207051" y="1951419"/>
              <a:ext cx="93914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5</a:t>
              </a:r>
              <a:endParaRPr lang="en-CA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4A19D8D7-97BE-47E2-9665-A1663C20726C}"/>
                </a:ext>
              </a:extLst>
            </p:cNvPr>
            <p:cNvSpPr/>
            <p:nvPr/>
          </p:nvSpPr>
          <p:spPr>
            <a:xfrm>
              <a:off x="5277663" y="1951419"/>
              <a:ext cx="685268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min post</a:t>
              </a:r>
              <a:endParaRPr lang="en-CA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0DA95724-CFF5-402A-8930-965D9F5D0CFA}"/>
                </a:ext>
              </a:extLst>
            </p:cNvPr>
            <p:cNvSpPr/>
            <p:nvPr/>
          </p:nvSpPr>
          <p:spPr>
            <a:xfrm>
              <a:off x="5207051" y="2170875"/>
              <a:ext cx="93914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1</a:t>
              </a:r>
              <a:endParaRPr lang="en-CA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2BBF411A-A5C2-4947-BFAE-A06F08311977}"/>
                </a:ext>
              </a:extLst>
            </p:cNvPr>
            <p:cNvSpPr/>
            <p:nvPr/>
          </p:nvSpPr>
          <p:spPr>
            <a:xfrm>
              <a:off x="5277663" y="2170875"/>
              <a:ext cx="1191829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min post−exam</a:t>
              </a:r>
              <a:endParaRPr lang="en-CA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1D8C8083-4DAB-4D60-B765-13F179B9277A}"/>
                </a:ext>
              </a:extLst>
            </p:cNvPr>
            <p:cNvSpPr/>
            <p:nvPr/>
          </p:nvSpPr>
          <p:spPr>
            <a:xfrm>
              <a:off x="5207051" y="2390331"/>
              <a:ext cx="825801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post−exam</a:t>
              </a:r>
              <a:endParaRPr lang="en-CA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867E10ED-5255-4574-9FA1-B91A1E714788}"/>
                </a:ext>
              </a:extLst>
            </p:cNvPr>
            <p:cNvSpPr/>
            <p:nvPr/>
          </p:nvSpPr>
          <p:spPr>
            <a:xfrm>
              <a:off x="5207051" y="2609787"/>
              <a:ext cx="281742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999</a:t>
              </a:r>
              <a:endParaRPr lang="en-CA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5BEA5285-7FEC-4966-A2ED-ADD1436271AC}"/>
                </a:ext>
              </a:extLst>
            </p:cNvPr>
            <p:cNvSpPr/>
            <p:nvPr/>
          </p:nvSpPr>
          <p:spPr>
            <a:xfrm>
              <a:off x="5207051" y="2829243"/>
              <a:ext cx="1173587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last 45 seconds</a:t>
              </a:r>
              <a:endParaRPr lang="en-CA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5363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8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97" name="Rectangle 8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8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668D681-B1DF-47C5-BC19-43D014CA3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803705"/>
            <a:ext cx="4208656" cy="303485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r"/>
            <a:r>
              <a:rPr lang="en-CA" sz="3600" dirty="0">
                <a:solidFill>
                  <a:srgbClr val="FFFFFF"/>
                </a:solidFill>
              </a:rPr>
              <a:t>PIPP Recovery Drops Response Rate</a:t>
            </a:r>
            <a:br>
              <a:rPr lang="en-CA" sz="3600" dirty="0">
                <a:solidFill>
                  <a:srgbClr val="FFFFFF"/>
                </a:solidFill>
              </a:rPr>
            </a:br>
            <a:r>
              <a:rPr lang="en-CA" sz="3600" dirty="0">
                <a:solidFill>
                  <a:srgbClr val="FFFFFF"/>
                </a:solidFill>
              </a:rPr>
              <a:t>Faceted by speculum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FED06C-FFE7-499D-96AE-974916E9D073}"/>
              </a:ext>
            </a:extLst>
          </p:cNvPr>
          <p:cNvGrpSpPr/>
          <p:nvPr/>
        </p:nvGrpSpPr>
        <p:grpSpPr>
          <a:xfrm>
            <a:off x="5661137" y="803705"/>
            <a:ext cx="6595059" cy="5740771"/>
            <a:chOff x="0" y="0"/>
            <a:chExt cx="6595398" cy="5740771"/>
          </a:xfrm>
        </p:grpSpPr>
        <p:sp>
          <p:nvSpPr>
            <p:cNvPr id="8" name="Shape 6">
              <a:extLst>
                <a:ext uri="{FF2B5EF4-FFF2-40B4-BE49-F238E27FC236}">
                  <a16:creationId xmlns:a16="http://schemas.microsoft.com/office/drawing/2014/main" id="{502C0218-6FE3-4EF6-A9AE-83E9E148085A}"/>
                </a:ext>
              </a:extLst>
            </p:cNvPr>
            <p:cNvSpPr/>
            <p:nvPr/>
          </p:nvSpPr>
          <p:spPr>
            <a:xfrm>
              <a:off x="423596" y="1761871"/>
              <a:ext cx="2125472" cy="0"/>
            </a:xfrm>
            <a:custGeom>
              <a:avLst/>
              <a:gdLst/>
              <a:ahLst/>
              <a:cxnLst/>
              <a:rect l="0" t="0" r="0" b="0"/>
              <a:pathLst>
                <a:path w="2125472">
                  <a:moveTo>
                    <a:pt x="0" y="0"/>
                  </a:moveTo>
                  <a:lnTo>
                    <a:pt x="2125472" y="0"/>
                  </a:lnTo>
                </a:path>
              </a:pathLst>
            </a:custGeom>
            <a:ln w="6731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9" name="Shape 7">
              <a:extLst>
                <a:ext uri="{FF2B5EF4-FFF2-40B4-BE49-F238E27FC236}">
                  <a16:creationId xmlns:a16="http://schemas.microsoft.com/office/drawing/2014/main" id="{69A23BAA-24B8-4AD9-BBFB-88F12AFD4395}"/>
                </a:ext>
              </a:extLst>
            </p:cNvPr>
            <p:cNvSpPr/>
            <p:nvPr/>
          </p:nvSpPr>
          <p:spPr>
            <a:xfrm>
              <a:off x="423596" y="1180719"/>
              <a:ext cx="2125472" cy="0"/>
            </a:xfrm>
            <a:custGeom>
              <a:avLst/>
              <a:gdLst/>
              <a:ahLst/>
              <a:cxnLst/>
              <a:rect l="0" t="0" r="0" b="0"/>
              <a:pathLst>
                <a:path w="2125472">
                  <a:moveTo>
                    <a:pt x="0" y="0"/>
                  </a:moveTo>
                  <a:lnTo>
                    <a:pt x="2125472" y="0"/>
                  </a:lnTo>
                </a:path>
              </a:pathLst>
            </a:custGeom>
            <a:ln w="6731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10" name="Shape 8">
              <a:extLst>
                <a:ext uri="{FF2B5EF4-FFF2-40B4-BE49-F238E27FC236}">
                  <a16:creationId xmlns:a16="http://schemas.microsoft.com/office/drawing/2014/main" id="{CD0D0F44-EEEA-4BBD-863A-BD771A5D29B3}"/>
                </a:ext>
              </a:extLst>
            </p:cNvPr>
            <p:cNvSpPr/>
            <p:nvPr/>
          </p:nvSpPr>
          <p:spPr>
            <a:xfrm>
              <a:off x="423596" y="599567"/>
              <a:ext cx="2125472" cy="0"/>
            </a:xfrm>
            <a:custGeom>
              <a:avLst/>
              <a:gdLst/>
              <a:ahLst/>
              <a:cxnLst/>
              <a:rect l="0" t="0" r="0" b="0"/>
              <a:pathLst>
                <a:path w="2125472">
                  <a:moveTo>
                    <a:pt x="0" y="0"/>
                  </a:moveTo>
                  <a:lnTo>
                    <a:pt x="2125472" y="0"/>
                  </a:lnTo>
                </a:path>
              </a:pathLst>
            </a:custGeom>
            <a:ln w="6731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11" name="Shape 9">
              <a:extLst>
                <a:ext uri="{FF2B5EF4-FFF2-40B4-BE49-F238E27FC236}">
                  <a16:creationId xmlns:a16="http://schemas.microsoft.com/office/drawing/2014/main" id="{B44A7D3B-4CCE-4383-A870-7407A5EBDE8D}"/>
                </a:ext>
              </a:extLst>
            </p:cNvPr>
            <p:cNvSpPr/>
            <p:nvPr/>
          </p:nvSpPr>
          <p:spPr>
            <a:xfrm>
              <a:off x="423596" y="2052447"/>
              <a:ext cx="2125472" cy="0"/>
            </a:xfrm>
            <a:custGeom>
              <a:avLst/>
              <a:gdLst/>
              <a:ahLst/>
              <a:cxnLst/>
              <a:rect l="0" t="0" r="0" b="0"/>
              <a:pathLst>
                <a:path w="2125472">
                  <a:moveTo>
                    <a:pt x="0" y="0"/>
                  </a:moveTo>
                  <a:lnTo>
                    <a:pt x="2125472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12" name="Shape 10">
              <a:extLst>
                <a:ext uri="{FF2B5EF4-FFF2-40B4-BE49-F238E27FC236}">
                  <a16:creationId xmlns:a16="http://schemas.microsoft.com/office/drawing/2014/main" id="{62544006-57C9-4DDD-9619-27DF1CF72554}"/>
                </a:ext>
              </a:extLst>
            </p:cNvPr>
            <p:cNvSpPr/>
            <p:nvPr/>
          </p:nvSpPr>
          <p:spPr>
            <a:xfrm>
              <a:off x="423596" y="1471295"/>
              <a:ext cx="2125472" cy="0"/>
            </a:xfrm>
            <a:custGeom>
              <a:avLst/>
              <a:gdLst/>
              <a:ahLst/>
              <a:cxnLst/>
              <a:rect l="0" t="0" r="0" b="0"/>
              <a:pathLst>
                <a:path w="2125472">
                  <a:moveTo>
                    <a:pt x="0" y="0"/>
                  </a:moveTo>
                  <a:lnTo>
                    <a:pt x="2125472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13" name="Shape 11">
              <a:extLst>
                <a:ext uri="{FF2B5EF4-FFF2-40B4-BE49-F238E27FC236}">
                  <a16:creationId xmlns:a16="http://schemas.microsoft.com/office/drawing/2014/main" id="{F4A8F296-B470-4EFB-B69D-437ED139C463}"/>
                </a:ext>
              </a:extLst>
            </p:cNvPr>
            <p:cNvSpPr/>
            <p:nvPr/>
          </p:nvSpPr>
          <p:spPr>
            <a:xfrm>
              <a:off x="423596" y="890143"/>
              <a:ext cx="2125472" cy="0"/>
            </a:xfrm>
            <a:custGeom>
              <a:avLst/>
              <a:gdLst/>
              <a:ahLst/>
              <a:cxnLst/>
              <a:rect l="0" t="0" r="0" b="0"/>
              <a:pathLst>
                <a:path w="2125472">
                  <a:moveTo>
                    <a:pt x="0" y="0"/>
                  </a:moveTo>
                  <a:lnTo>
                    <a:pt x="2125472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14" name="Shape 12">
              <a:extLst>
                <a:ext uri="{FF2B5EF4-FFF2-40B4-BE49-F238E27FC236}">
                  <a16:creationId xmlns:a16="http://schemas.microsoft.com/office/drawing/2014/main" id="{9C1DC61B-B122-467F-BC9E-3AF9FFA4FFA8}"/>
                </a:ext>
              </a:extLst>
            </p:cNvPr>
            <p:cNvSpPr/>
            <p:nvPr/>
          </p:nvSpPr>
          <p:spPr>
            <a:xfrm>
              <a:off x="423596" y="308991"/>
              <a:ext cx="2125472" cy="0"/>
            </a:xfrm>
            <a:custGeom>
              <a:avLst/>
              <a:gdLst/>
              <a:ahLst/>
              <a:cxnLst/>
              <a:rect l="0" t="0" r="0" b="0"/>
              <a:pathLst>
                <a:path w="2125472">
                  <a:moveTo>
                    <a:pt x="0" y="0"/>
                  </a:moveTo>
                  <a:lnTo>
                    <a:pt x="2125472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15" name="Shape 13">
              <a:extLst>
                <a:ext uri="{FF2B5EF4-FFF2-40B4-BE49-F238E27FC236}">
                  <a16:creationId xmlns:a16="http://schemas.microsoft.com/office/drawing/2014/main" id="{DD11028C-07D6-4EA6-846F-92051A2E1F39}"/>
                </a:ext>
              </a:extLst>
            </p:cNvPr>
            <p:cNvSpPr/>
            <p:nvPr/>
          </p:nvSpPr>
          <p:spPr>
            <a:xfrm>
              <a:off x="600761" y="160782"/>
              <a:ext cx="0" cy="1981708"/>
            </a:xfrm>
            <a:custGeom>
              <a:avLst/>
              <a:gdLst/>
              <a:ahLst/>
              <a:cxnLst/>
              <a:rect l="0" t="0" r="0" b="0"/>
              <a:pathLst>
                <a:path h="1981708">
                  <a:moveTo>
                    <a:pt x="0" y="1981708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16" name="Shape 14">
              <a:extLst>
                <a:ext uri="{FF2B5EF4-FFF2-40B4-BE49-F238E27FC236}">
                  <a16:creationId xmlns:a16="http://schemas.microsoft.com/office/drawing/2014/main" id="{6C560512-D84C-4D9F-A8E3-4A4DD643313C}"/>
                </a:ext>
              </a:extLst>
            </p:cNvPr>
            <p:cNvSpPr/>
            <p:nvPr/>
          </p:nvSpPr>
          <p:spPr>
            <a:xfrm>
              <a:off x="895909" y="160782"/>
              <a:ext cx="0" cy="1981708"/>
            </a:xfrm>
            <a:custGeom>
              <a:avLst/>
              <a:gdLst/>
              <a:ahLst/>
              <a:cxnLst/>
              <a:rect l="0" t="0" r="0" b="0"/>
              <a:pathLst>
                <a:path h="1981708">
                  <a:moveTo>
                    <a:pt x="0" y="1981708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17" name="Shape 15">
              <a:extLst>
                <a:ext uri="{FF2B5EF4-FFF2-40B4-BE49-F238E27FC236}">
                  <a16:creationId xmlns:a16="http://schemas.microsoft.com/office/drawing/2014/main" id="{F5356D83-857B-4A0D-9EFC-CE86ED218D90}"/>
                </a:ext>
              </a:extLst>
            </p:cNvPr>
            <p:cNvSpPr/>
            <p:nvPr/>
          </p:nvSpPr>
          <p:spPr>
            <a:xfrm>
              <a:off x="1191057" y="160782"/>
              <a:ext cx="0" cy="1981708"/>
            </a:xfrm>
            <a:custGeom>
              <a:avLst/>
              <a:gdLst/>
              <a:ahLst/>
              <a:cxnLst/>
              <a:rect l="0" t="0" r="0" b="0"/>
              <a:pathLst>
                <a:path h="1981708">
                  <a:moveTo>
                    <a:pt x="0" y="1981708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18" name="Shape 16">
              <a:extLst>
                <a:ext uri="{FF2B5EF4-FFF2-40B4-BE49-F238E27FC236}">
                  <a16:creationId xmlns:a16="http://schemas.microsoft.com/office/drawing/2014/main" id="{D8C552DD-5A65-40DD-8B17-250EE854D2C1}"/>
                </a:ext>
              </a:extLst>
            </p:cNvPr>
            <p:cNvSpPr/>
            <p:nvPr/>
          </p:nvSpPr>
          <p:spPr>
            <a:xfrm>
              <a:off x="1486332" y="160782"/>
              <a:ext cx="0" cy="1981708"/>
            </a:xfrm>
            <a:custGeom>
              <a:avLst/>
              <a:gdLst/>
              <a:ahLst/>
              <a:cxnLst/>
              <a:rect l="0" t="0" r="0" b="0"/>
              <a:pathLst>
                <a:path h="1981708">
                  <a:moveTo>
                    <a:pt x="0" y="1981708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19" name="Shape 17">
              <a:extLst>
                <a:ext uri="{FF2B5EF4-FFF2-40B4-BE49-F238E27FC236}">
                  <a16:creationId xmlns:a16="http://schemas.microsoft.com/office/drawing/2014/main" id="{BCAD4011-F469-4002-9028-8F8C4D1EFA27}"/>
                </a:ext>
              </a:extLst>
            </p:cNvPr>
            <p:cNvSpPr/>
            <p:nvPr/>
          </p:nvSpPr>
          <p:spPr>
            <a:xfrm>
              <a:off x="1781480" y="160782"/>
              <a:ext cx="0" cy="1981708"/>
            </a:xfrm>
            <a:custGeom>
              <a:avLst/>
              <a:gdLst/>
              <a:ahLst/>
              <a:cxnLst/>
              <a:rect l="0" t="0" r="0" b="0"/>
              <a:pathLst>
                <a:path h="1981708">
                  <a:moveTo>
                    <a:pt x="0" y="1981708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20" name="Shape 18">
              <a:extLst>
                <a:ext uri="{FF2B5EF4-FFF2-40B4-BE49-F238E27FC236}">
                  <a16:creationId xmlns:a16="http://schemas.microsoft.com/office/drawing/2014/main" id="{D44B27E0-7146-426C-8F2C-F45C7136BD9D}"/>
                </a:ext>
              </a:extLst>
            </p:cNvPr>
            <p:cNvSpPr/>
            <p:nvPr/>
          </p:nvSpPr>
          <p:spPr>
            <a:xfrm>
              <a:off x="2076755" y="160782"/>
              <a:ext cx="0" cy="1981708"/>
            </a:xfrm>
            <a:custGeom>
              <a:avLst/>
              <a:gdLst/>
              <a:ahLst/>
              <a:cxnLst/>
              <a:rect l="0" t="0" r="0" b="0"/>
              <a:pathLst>
                <a:path h="1981708">
                  <a:moveTo>
                    <a:pt x="0" y="1981708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21" name="Shape 19">
              <a:extLst>
                <a:ext uri="{FF2B5EF4-FFF2-40B4-BE49-F238E27FC236}">
                  <a16:creationId xmlns:a16="http://schemas.microsoft.com/office/drawing/2014/main" id="{EFB963C3-1232-4F14-B949-702EEA6E03C2}"/>
                </a:ext>
              </a:extLst>
            </p:cNvPr>
            <p:cNvSpPr/>
            <p:nvPr/>
          </p:nvSpPr>
          <p:spPr>
            <a:xfrm>
              <a:off x="2371903" y="160782"/>
              <a:ext cx="0" cy="1981708"/>
            </a:xfrm>
            <a:custGeom>
              <a:avLst/>
              <a:gdLst/>
              <a:ahLst/>
              <a:cxnLst/>
              <a:rect l="0" t="0" r="0" b="0"/>
              <a:pathLst>
                <a:path h="1981708">
                  <a:moveTo>
                    <a:pt x="0" y="1981708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22" name="Shape 1404">
              <a:extLst>
                <a:ext uri="{FF2B5EF4-FFF2-40B4-BE49-F238E27FC236}">
                  <a16:creationId xmlns:a16="http://schemas.microsoft.com/office/drawing/2014/main" id="{E7938F1F-1E43-40A3-A3CE-72A72E141D1D}"/>
                </a:ext>
              </a:extLst>
            </p:cNvPr>
            <p:cNvSpPr/>
            <p:nvPr/>
          </p:nvSpPr>
          <p:spPr>
            <a:xfrm>
              <a:off x="467919" y="846582"/>
              <a:ext cx="265684" cy="1205865"/>
            </a:xfrm>
            <a:custGeom>
              <a:avLst/>
              <a:gdLst/>
              <a:ahLst/>
              <a:cxnLst/>
              <a:rect l="0" t="0" r="0" b="0"/>
              <a:pathLst>
                <a:path w="265684" h="1205865">
                  <a:moveTo>
                    <a:pt x="0" y="0"/>
                  </a:moveTo>
                  <a:lnTo>
                    <a:pt x="265684" y="0"/>
                  </a:lnTo>
                  <a:lnTo>
                    <a:pt x="265684" y="1205865"/>
                  </a:lnTo>
                  <a:lnTo>
                    <a:pt x="0" y="1205865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A2A4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23" name="Shape 1405">
              <a:extLst>
                <a:ext uri="{FF2B5EF4-FFF2-40B4-BE49-F238E27FC236}">
                  <a16:creationId xmlns:a16="http://schemas.microsoft.com/office/drawing/2014/main" id="{4C83AD0C-2A74-43D4-B38E-840810994E0D}"/>
                </a:ext>
              </a:extLst>
            </p:cNvPr>
            <p:cNvSpPr/>
            <p:nvPr/>
          </p:nvSpPr>
          <p:spPr>
            <a:xfrm>
              <a:off x="763067" y="1151636"/>
              <a:ext cx="265684" cy="900811"/>
            </a:xfrm>
            <a:custGeom>
              <a:avLst/>
              <a:gdLst/>
              <a:ahLst/>
              <a:cxnLst/>
              <a:rect l="0" t="0" r="0" b="0"/>
              <a:pathLst>
                <a:path w="265684" h="900811">
                  <a:moveTo>
                    <a:pt x="0" y="0"/>
                  </a:moveTo>
                  <a:lnTo>
                    <a:pt x="265684" y="0"/>
                  </a:lnTo>
                  <a:lnTo>
                    <a:pt x="265684" y="900811"/>
                  </a:lnTo>
                  <a:lnTo>
                    <a:pt x="0" y="900811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8766C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24" name="Shape 1406">
              <a:extLst>
                <a:ext uri="{FF2B5EF4-FFF2-40B4-BE49-F238E27FC236}">
                  <a16:creationId xmlns:a16="http://schemas.microsoft.com/office/drawing/2014/main" id="{FCCC9ECC-0A1F-43FD-87A2-A84831D6039A}"/>
                </a:ext>
              </a:extLst>
            </p:cNvPr>
            <p:cNvSpPr/>
            <p:nvPr/>
          </p:nvSpPr>
          <p:spPr>
            <a:xfrm>
              <a:off x="1058215" y="701294"/>
              <a:ext cx="265684" cy="1351153"/>
            </a:xfrm>
            <a:custGeom>
              <a:avLst/>
              <a:gdLst/>
              <a:ahLst/>
              <a:cxnLst/>
              <a:rect l="0" t="0" r="0" b="0"/>
              <a:pathLst>
                <a:path w="265684" h="1351153">
                  <a:moveTo>
                    <a:pt x="0" y="0"/>
                  </a:moveTo>
                  <a:lnTo>
                    <a:pt x="265684" y="0"/>
                  </a:lnTo>
                  <a:lnTo>
                    <a:pt x="265684" y="1351153"/>
                  </a:lnTo>
                  <a:lnTo>
                    <a:pt x="0" y="1351153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A2A4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25" name="Shape 1407">
              <a:extLst>
                <a:ext uri="{FF2B5EF4-FFF2-40B4-BE49-F238E27FC236}">
                  <a16:creationId xmlns:a16="http://schemas.microsoft.com/office/drawing/2014/main" id="{C348AC7B-976F-479E-BEEC-C9FF47BD0E09}"/>
                </a:ext>
              </a:extLst>
            </p:cNvPr>
            <p:cNvSpPr/>
            <p:nvPr/>
          </p:nvSpPr>
          <p:spPr>
            <a:xfrm>
              <a:off x="1353490" y="875665"/>
              <a:ext cx="265684" cy="1176782"/>
            </a:xfrm>
            <a:custGeom>
              <a:avLst/>
              <a:gdLst/>
              <a:ahLst/>
              <a:cxnLst/>
              <a:rect l="0" t="0" r="0" b="0"/>
              <a:pathLst>
                <a:path w="265684" h="1176782">
                  <a:moveTo>
                    <a:pt x="0" y="0"/>
                  </a:moveTo>
                  <a:lnTo>
                    <a:pt x="265684" y="0"/>
                  </a:lnTo>
                  <a:lnTo>
                    <a:pt x="265684" y="1176782"/>
                  </a:lnTo>
                  <a:lnTo>
                    <a:pt x="0" y="1176782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A2A4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26" name="Shape 1408">
              <a:extLst>
                <a:ext uri="{FF2B5EF4-FFF2-40B4-BE49-F238E27FC236}">
                  <a16:creationId xmlns:a16="http://schemas.microsoft.com/office/drawing/2014/main" id="{26213A8D-4E73-43F3-B64E-435671E6B9EF}"/>
                </a:ext>
              </a:extLst>
            </p:cNvPr>
            <p:cNvSpPr/>
            <p:nvPr/>
          </p:nvSpPr>
          <p:spPr>
            <a:xfrm>
              <a:off x="1648638" y="250825"/>
              <a:ext cx="265684" cy="1801622"/>
            </a:xfrm>
            <a:custGeom>
              <a:avLst/>
              <a:gdLst/>
              <a:ahLst/>
              <a:cxnLst/>
              <a:rect l="0" t="0" r="0" b="0"/>
              <a:pathLst>
                <a:path w="265684" h="1801622">
                  <a:moveTo>
                    <a:pt x="0" y="0"/>
                  </a:moveTo>
                  <a:lnTo>
                    <a:pt x="265684" y="0"/>
                  </a:lnTo>
                  <a:lnTo>
                    <a:pt x="265684" y="1801622"/>
                  </a:lnTo>
                  <a:lnTo>
                    <a:pt x="0" y="1801622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BE7C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27" name="Shape 25">
              <a:extLst>
                <a:ext uri="{FF2B5EF4-FFF2-40B4-BE49-F238E27FC236}">
                  <a16:creationId xmlns:a16="http://schemas.microsoft.com/office/drawing/2014/main" id="{C5665887-26E0-4BB3-869B-0A12C73567B1}"/>
                </a:ext>
              </a:extLst>
            </p:cNvPr>
            <p:cNvSpPr/>
            <p:nvPr/>
          </p:nvSpPr>
          <p:spPr>
            <a:xfrm>
              <a:off x="423596" y="4043426"/>
              <a:ext cx="2125472" cy="0"/>
            </a:xfrm>
            <a:custGeom>
              <a:avLst/>
              <a:gdLst/>
              <a:ahLst/>
              <a:cxnLst/>
              <a:rect l="0" t="0" r="0" b="0"/>
              <a:pathLst>
                <a:path w="2125472">
                  <a:moveTo>
                    <a:pt x="0" y="0"/>
                  </a:moveTo>
                  <a:lnTo>
                    <a:pt x="2125472" y="0"/>
                  </a:lnTo>
                </a:path>
              </a:pathLst>
            </a:custGeom>
            <a:ln w="6731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28" name="Shape 26">
              <a:extLst>
                <a:ext uri="{FF2B5EF4-FFF2-40B4-BE49-F238E27FC236}">
                  <a16:creationId xmlns:a16="http://schemas.microsoft.com/office/drawing/2014/main" id="{212B3769-2BC8-4D6E-B4EB-8A442AB0E351}"/>
                </a:ext>
              </a:extLst>
            </p:cNvPr>
            <p:cNvSpPr/>
            <p:nvPr/>
          </p:nvSpPr>
          <p:spPr>
            <a:xfrm>
              <a:off x="423596" y="3462401"/>
              <a:ext cx="2125472" cy="0"/>
            </a:xfrm>
            <a:custGeom>
              <a:avLst/>
              <a:gdLst/>
              <a:ahLst/>
              <a:cxnLst/>
              <a:rect l="0" t="0" r="0" b="0"/>
              <a:pathLst>
                <a:path w="2125472">
                  <a:moveTo>
                    <a:pt x="0" y="0"/>
                  </a:moveTo>
                  <a:lnTo>
                    <a:pt x="2125472" y="0"/>
                  </a:lnTo>
                </a:path>
              </a:pathLst>
            </a:custGeom>
            <a:ln w="6731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29" name="Shape 27">
              <a:extLst>
                <a:ext uri="{FF2B5EF4-FFF2-40B4-BE49-F238E27FC236}">
                  <a16:creationId xmlns:a16="http://schemas.microsoft.com/office/drawing/2014/main" id="{89AE0707-E752-479C-B03D-81B3C2CCBFFB}"/>
                </a:ext>
              </a:extLst>
            </p:cNvPr>
            <p:cNvSpPr/>
            <p:nvPr/>
          </p:nvSpPr>
          <p:spPr>
            <a:xfrm>
              <a:off x="423596" y="2881249"/>
              <a:ext cx="2125472" cy="0"/>
            </a:xfrm>
            <a:custGeom>
              <a:avLst/>
              <a:gdLst/>
              <a:ahLst/>
              <a:cxnLst/>
              <a:rect l="0" t="0" r="0" b="0"/>
              <a:pathLst>
                <a:path w="2125472">
                  <a:moveTo>
                    <a:pt x="0" y="0"/>
                  </a:moveTo>
                  <a:lnTo>
                    <a:pt x="2125472" y="0"/>
                  </a:lnTo>
                </a:path>
              </a:pathLst>
            </a:custGeom>
            <a:ln w="6731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30" name="Shape 28">
              <a:extLst>
                <a:ext uri="{FF2B5EF4-FFF2-40B4-BE49-F238E27FC236}">
                  <a16:creationId xmlns:a16="http://schemas.microsoft.com/office/drawing/2014/main" id="{5D85EDB2-3F2C-415D-A701-BFD3D00F1CEE}"/>
                </a:ext>
              </a:extLst>
            </p:cNvPr>
            <p:cNvSpPr/>
            <p:nvPr/>
          </p:nvSpPr>
          <p:spPr>
            <a:xfrm>
              <a:off x="423596" y="4334002"/>
              <a:ext cx="2125472" cy="0"/>
            </a:xfrm>
            <a:custGeom>
              <a:avLst/>
              <a:gdLst/>
              <a:ahLst/>
              <a:cxnLst/>
              <a:rect l="0" t="0" r="0" b="0"/>
              <a:pathLst>
                <a:path w="2125472">
                  <a:moveTo>
                    <a:pt x="0" y="0"/>
                  </a:moveTo>
                  <a:lnTo>
                    <a:pt x="2125472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31" name="Shape 29">
              <a:extLst>
                <a:ext uri="{FF2B5EF4-FFF2-40B4-BE49-F238E27FC236}">
                  <a16:creationId xmlns:a16="http://schemas.microsoft.com/office/drawing/2014/main" id="{B1628AD6-A05F-4B9A-99BE-F5F2F3D3FB15}"/>
                </a:ext>
              </a:extLst>
            </p:cNvPr>
            <p:cNvSpPr/>
            <p:nvPr/>
          </p:nvSpPr>
          <p:spPr>
            <a:xfrm>
              <a:off x="423596" y="3752850"/>
              <a:ext cx="2125472" cy="0"/>
            </a:xfrm>
            <a:custGeom>
              <a:avLst/>
              <a:gdLst/>
              <a:ahLst/>
              <a:cxnLst/>
              <a:rect l="0" t="0" r="0" b="0"/>
              <a:pathLst>
                <a:path w="2125472">
                  <a:moveTo>
                    <a:pt x="0" y="0"/>
                  </a:moveTo>
                  <a:lnTo>
                    <a:pt x="2125472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32" name="Shape 30">
              <a:extLst>
                <a:ext uri="{FF2B5EF4-FFF2-40B4-BE49-F238E27FC236}">
                  <a16:creationId xmlns:a16="http://schemas.microsoft.com/office/drawing/2014/main" id="{00790C66-D4C9-496D-BA68-7662568FB773}"/>
                </a:ext>
              </a:extLst>
            </p:cNvPr>
            <p:cNvSpPr/>
            <p:nvPr/>
          </p:nvSpPr>
          <p:spPr>
            <a:xfrm>
              <a:off x="423596" y="3171825"/>
              <a:ext cx="2125472" cy="0"/>
            </a:xfrm>
            <a:custGeom>
              <a:avLst/>
              <a:gdLst/>
              <a:ahLst/>
              <a:cxnLst/>
              <a:rect l="0" t="0" r="0" b="0"/>
              <a:pathLst>
                <a:path w="2125472">
                  <a:moveTo>
                    <a:pt x="0" y="0"/>
                  </a:moveTo>
                  <a:lnTo>
                    <a:pt x="2125472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33" name="Shape 31">
              <a:extLst>
                <a:ext uri="{FF2B5EF4-FFF2-40B4-BE49-F238E27FC236}">
                  <a16:creationId xmlns:a16="http://schemas.microsoft.com/office/drawing/2014/main" id="{DC0A85A2-6AC9-4598-9968-B741C58CE9EF}"/>
                </a:ext>
              </a:extLst>
            </p:cNvPr>
            <p:cNvSpPr/>
            <p:nvPr/>
          </p:nvSpPr>
          <p:spPr>
            <a:xfrm>
              <a:off x="423596" y="2590673"/>
              <a:ext cx="2125472" cy="0"/>
            </a:xfrm>
            <a:custGeom>
              <a:avLst/>
              <a:gdLst/>
              <a:ahLst/>
              <a:cxnLst/>
              <a:rect l="0" t="0" r="0" b="0"/>
              <a:pathLst>
                <a:path w="2125472">
                  <a:moveTo>
                    <a:pt x="0" y="0"/>
                  </a:moveTo>
                  <a:lnTo>
                    <a:pt x="2125472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34" name="Shape 32">
              <a:extLst>
                <a:ext uri="{FF2B5EF4-FFF2-40B4-BE49-F238E27FC236}">
                  <a16:creationId xmlns:a16="http://schemas.microsoft.com/office/drawing/2014/main" id="{6A54875D-66AB-49E8-B454-E6356C1CBEF4}"/>
                </a:ext>
              </a:extLst>
            </p:cNvPr>
            <p:cNvSpPr/>
            <p:nvPr/>
          </p:nvSpPr>
          <p:spPr>
            <a:xfrm>
              <a:off x="600761" y="2442464"/>
              <a:ext cx="0" cy="1981708"/>
            </a:xfrm>
            <a:custGeom>
              <a:avLst/>
              <a:gdLst/>
              <a:ahLst/>
              <a:cxnLst/>
              <a:rect l="0" t="0" r="0" b="0"/>
              <a:pathLst>
                <a:path h="1981708">
                  <a:moveTo>
                    <a:pt x="0" y="1981708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35" name="Shape 33">
              <a:extLst>
                <a:ext uri="{FF2B5EF4-FFF2-40B4-BE49-F238E27FC236}">
                  <a16:creationId xmlns:a16="http://schemas.microsoft.com/office/drawing/2014/main" id="{28C62E81-4018-4769-93B9-11257DCFA5FF}"/>
                </a:ext>
              </a:extLst>
            </p:cNvPr>
            <p:cNvSpPr/>
            <p:nvPr/>
          </p:nvSpPr>
          <p:spPr>
            <a:xfrm>
              <a:off x="895909" y="2442464"/>
              <a:ext cx="0" cy="1981708"/>
            </a:xfrm>
            <a:custGeom>
              <a:avLst/>
              <a:gdLst/>
              <a:ahLst/>
              <a:cxnLst/>
              <a:rect l="0" t="0" r="0" b="0"/>
              <a:pathLst>
                <a:path h="1981708">
                  <a:moveTo>
                    <a:pt x="0" y="1981708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36" name="Shape 34">
              <a:extLst>
                <a:ext uri="{FF2B5EF4-FFF2-40B4-BE49-F238E27FC236}">
                  <a16:creationId xmlns:a16="http://schemas.microsoft.com/office/drawing/2014/main" id="{689FF61E-47F5-42A4-A479-EE49BA8D4A4F}"/>
                </a:ext>
              </a:extLst>
            </p:cNvPr>
            <p:cNvSpPr/>
            <p:nvPr/>
          </p:nvSpPr>
          <p:spPr>
            <a:xfrm>
              <a:off x="1191057" y="2442464"/>
              <a:ext cx="0" cy="1981708"/>
            </a:xfrm>
            <a:custGeom>
              <a:avLst/>
              <a:gdLst/>
              <a:ahLst/>
              <a:cxnLst/>
              <a:rect l="0" t="0" r="0" b="0"/>
              <a:pathLst>
                <a:path h="1981708">
                  <a:moveTo>
                    <a:pt x="0" y="1981708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37" name="Shape 35">
              <a:extLst>
                <a:ext uri="{FF2B5EF4-FFF2-40B4-BE49-F238E27FC236}">
                  <a16:creationId xmlns:a16="http://schemas.microsoft.com/office/drawing/2014/main" id="{DF2D9144-3A90-4E9D-A8B7-AFFF8B64966E}"/>
                </a:ext>
              </a:extLst>
            </p:cNvPr>
            <p:cNvSpPr/>
            <p:nvPr/>
          </p:nvSpPr>
          <p:spPr>
            <a:xfrm>
              <a:off x="1486332" y="2442464"/>
              <a:ext cx="0" cy="1981708"/>
            </a:xfrm>
            <a:custGeom>
              <a:avLst/>
              <a:gdLst/>
              <a:ahLst/>
              <a:cxnLst/>
              <a:rect l="0" t="0" r="0" b="0"/>
              <a:pathLst>
                <a:path h="1981708">
                  <a:moveTo>
                    <a:pt x="0" y="1981708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38" name="Shape 36">
              <a:extLst>
                <a:ext uri="{FF2B5EF4-FFF2-40B4-BE49-F238E27FC236}">
                  <a16:creationId xmlns:a16="http://schemas.microsoft.com/office/drawing/2014/main" id="{E572D7C3-2ABC-4011-94DB-A30AEB73C4AC}"/>
                </a:ext>
              </a:extLst>
            </p:cNvPr>
            <p:cNvSpPr/>
            <p:nvPr/>
          </p:nvSpPr>
          <p:spPr>
            <a:xfrm>
              <a:off x="1781480" y="2442464"/>
              <a:ext cx="0" cy="1981708"/>
            </a:xfrm>
            <a:custGeom>
              <a:avLst/>
              <a:gdLst/>
              <a:ahLst/>
              <a:cxnLst/>
              <a:rect l="0" t="0" r="0" b="0"/>
              <a:pathLst>
                <a:path h="1981708">
                  <a:moveTo>
                    <a:pt x="0" y="1981708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39" name="Shape 37">
              <a:extLst>
                <a:ext uri="{FF2B5EF4-FFF2-40B4-BE49-F238E27FC236}">
                  <a16:creationId xmlns:a16="http://schemas.microsoft.com/office/drawing/2014/main" id="{C2785E90-3DA5-43C3-A389-BD0F73FC67C0}"/>
                </a:ext>
              </a:extLst>
            </p:cNvPr>
            <p:cNvSpPr/>
            <p:nvPr/>
          </p:nvSpPr>
          <p:spPr>
            <a:xfrm>
              <a:off x="2076755" y="2442464"/>
              <a:ext cx="0" cy="1981708"/>
            </a:xfrm>
            <a:custGeom>
              <a:avLst/>
              <a:gdLst/>
              <a:ahLst/>
              <a:cxnLst/>
              <a:rect l="0" t="0" r="0" b="0"/>
              <a:pathLst>
                <a:path h="1981708">
                  <a:moveTo>
                    <a:pt x="0" y="1981708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40" name="Shape 38">
              <a:extLst>
                <a:ext uri="{FF2B5EF4-FFF2-40B4-BE49-F238E27FC236}">
                  <a16:creationId xmlns:a16="http://schemas.microsoft.com/office/drawing/2014/main" id="{0835F132-F81C-4B2F-B299-F3ACD90320E4}"/>
                </a:ext>
              </a:extLst>
            </p:cNvPr>
            <p:cNvSpPr/>
            <p:nvPr/>
          </p:nvSpPr>
          <p:spPr>
            <a:xfrm>
              <a:off x="2371903" y="2442464"/>
              <a:ext cx="0" cy="1981708"/>
            </a:xfrm>
            <a:custGeom>
              <a:avLst/>
              <a:gdLst/>
              <a:ahLst/>
              <a:cxnLst/>
              <a:rect l="0" t="0" r="0" b="0"/>
              <a:pathLst>
                <a:path h="1981708">
                  <a:moveTo>
                    <a:pt x="0" y="1981708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41" name="Shape 1409">
              <a:extLst>
                <a:ext uri="{FF2B5EF4-FFF2-40B4-BE49-F238E27FC236}">
                  <a16:creationId xmlns:a16="http://schemas.microsoft.com/office/drawing/2014/main" id="{BEE9961F-1396-44F6-AF25-E950F634302C}"/>
                </a:ext>
              </a:extLst>
            </p:cNvPr>
            <p:cNvSpPr/>
            <p:nvPr/>
          </p:nvSpPr>
          <p:spPr>
            <a:xfrm>
              <a:off x="2239061" y="2794000"/>
              <a:ext cx="265684" cy="1540002"/>
            </a:xfrm>
            <a:custGeom>
              <a:avLst/>
              <a:gdLst/>
              <a:ahLst/>
              <a:cxnLst/>
              <a:rect l="0" t="0" r="0" b="0"/>
              <a:pathLst>
                <a:path w="265684" h="1540002">
                  <a:moveTo>
                    <a:pt x="0" y="0"/>
                  </a:moveTo>
                  <a:lnTo>
                    <a:pt x="265684" y="0"/>
                  </a:lnTo>
                  <a:lnTo>
                    <a:pt x="265684" y="1540002"/>
                  </a:lnTo>
                  <a:lnTo>
                    <a:pt x="0" y="1540002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AFF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42" name="Shape 40">
              <a:extLst>
                <a:ext uri="{FF2B5EF4-FFF2-40B4-BE49-F238E27FC236}">
                  <a16:creationId xmlns:a16="http://schemas.microsoft.com/office/drawing/2014/main" id="{8CC27C03-0EC2-4B3C-92DF-4B51AA74988A}"/>
                </a:ext>
              </a:extLst>
            </p:cNvPr>
            <p:cNvSpPr/>
            <p:nvPr/>
          </p:nvSpPr>
          <p:spPr>
            <a:xfrm>
              <a:off x="2618664" y="1761871"/>
              <a:ext cx="2125472" cy="0"/>
            </a:xfrm>
            <a:custGeom>
              <a:avLst/>
              <a:gdLst/>
              <a:ahLst/>
              <a:cxnLst/>
              <a:rect l="0" t="0" r="0" b="0"/>
              <a:pathLst>
                <a:path w="2125472">
                  <a:moveTo>
                    <a:pt x="0" y="0"/>
                  </a:moveTo>
                  <a:lnTo>
                    <a:pt x="2125472" y="0"/>
                  </a:lnTo>
                </a:path>
              </a:pathLst>
            </a:custGeom>
            <a:ln w="6731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43" name="Shape 41">
              <a:extLst>
                <a:ext uri="{FF2B5EF4-FFF2-40B4-BE49-F238E27FC236}">
                  <a16:creationId xmlns:a16="http://schemas.microsoft.com/office/drawing/2014/main" id="{CED998FE-8477-4F35-809B-F99435534BE1}"/>
                </a:ext>
              </a:extLst>
            </p:cNvPr>
            <p:cNvSpPr/>
            <p:nvPr/>
          </p:nvSpPr>
          <p:spPr>
            <a:xfrm>
              <a:off x="2618664" y="1180719"/>
              <a:ext cx="2125472" cy="0"/>
            </a:xfrm>
            <a:custGeom>
              <a:avLst/>
              <a:gdLst/>
              <a:ahLst/>
              <a:cxnLst/>
              <a:rect l="0" t="0" r="0" b="0"/>
              <a:pathLst>
                <a:path w="2125472">
                  <a:moveTo>
                    <a:pt x="0" y="0"/>
                  </a:moveTo>
                  <a:lnTo>
                    <a:pt x="2125472" y="0"/>
                  </a:lnTo>
                </a:path>
              </a:pathLst>
            </a:custGeom>
            <a:ln w="6731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44" name="Shape 42">
              <a:extLst>
                <a:ext uri="{FF2B5EF4-FFF2-40B4-BE49-F238E27FC236}">
                  <a16:creationId xmlns:a16="http://schemas.microsoft.com/office/drawing/2014/main" id="{8877B07E-14DD-4DDF-9272-EC2E2D0C1953}"/>
                </a:ext>
              </a:extLst>
            </p:cNvPr>
            <p:cNvSpPr/>
            <p:nvPr/>
          </p:nvSpPr>
          <p:spPr>
            <a:xfrm>
              <a:off x="2618664" y="599567"/>
              <a:ext cx="2125472" cy="0"/>
            </a:xfrm>
            <a:custGeom>
              <a:avLst/>
              <a:gdLst/>
              <a:ahLst/>
              <a:cxnLst/>
              <a:rect l="0" t="0" r="0" b="0"/>
              <a:pathLst>
                <a:path w="2125472">
                  <a:moveTo>
                    <a:pt x="0" y="0"/>
                  </a:moveTo>
                  <a:lnTo>
                    <a:pt x="2125472" y="0"/>
                  </a:lnTo>
                </a:path>
              </a:pathLst>
            </a:custGeom>
            <a:ln w="6731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45" name="Shape 43">
              <a:extLst>
                <a:ext uri="{FF2B5EF4-FFF2-40B4-BE49-F238E27FC236}">
                  <a16:creationId xmlns:a16="http://schemas.microsoft.com/office/drawing/2014/main" id="{5146D517-D6AF-4981-B294-4E75D76F6C50}"/>
                </a:ext>
              </a:extLst>
            </p:cNvPr>
            <p:cNvSpPr/>
            <p:nvPr/>
          </p:nvSpPr>
          <p:spPr>
            <a:xfrm>
              <a:off x="2618664" y="2052447"/>
              <a:ext cx="2125472" cy="0"/>
            </a:xfrm>
            <a:custGeom>
              <a:avLst/>
              <a:gdLst/>
              <a:ahLst/>
              <a:cxnLst/>
              <a:rect l="0" t="0" r="0" b="0"/>
              <a:pathLst>
                <a:path w="2125472">
                  <a:moveTo>
                    <a:pt x="0" y="0"/>
                  </a:moveTo>
                  <a:lnTo>
                    <a:pt x="2125472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46" name="Shape 44">
              <a:extLst>
                <a:ext uri="{FF2B5EF4-FFF2-40B4-BE49-F238E27FC236}">
                  <a16:creationId xmlns:a16="http://schemas.microsoft.com/office/drawing/2014/main" id="{2CD6D3FF-472D-4616-9CBA-E8D8C49F9C7E}"/>
                </a:ext>
              </a:extLst>
            </p:cNvPr>
            <p:cNvSpPr/>
            <p:nvPr/>
          </p:nvSpPr>
          <p:spPr>
            <a:xfrm>
              <a:off x="2618664" y="1471295"/>
              <a:ext cx="2125472" cy="0"/>
            </a:xfrm>
            <a:custGeom>
              <a:avLst/>
              <a:gdLst/>
              <a:ahLst/>
              <a:cxnLst/>
              <a:rect l="0" t="0" r="0" b="0"/>
              <a:pathLst>
                <a:path w="2125472">
                  <a:moveTo>
                    <a:pt x="0" y="0"/>
                  </a:moveTo>
                  <a:lnTo>
                    <a:pt x="2125472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47" name="Shape 45">
              <a:extLst>
                <a:ext uri="{FF2B5EF4-FFF2-40B4-BE49-F238E27FC236}">
                  <a16:creationId xmlns:a16="http://schemas.microsoft.com/office/drawing/2014/main" id="{F96BB8F5-3149-4A5E-807D-2805C5A57B87}"/>
                </a:ext>
              </a:extLst>
            </p:cNvPr>
            <p:cNvSpPr/>
            <p:nvPr/>
          </p:nvSpPr>
          <p:spPr>
            <a:xfrm>
              <a:off x="2618664" y="890143"/>
              <a:ext cx="2125472" cy="0"/>
            </a:xfrm>
            <a:custGeom>
              <a:avLst/>
              <a:gdLst/>
              <a:ahLst/>
              <a:cxnLst/>
              <a:rect l="0" t="0" r="0" b="0"/>
              <a:pathLst>
                <a:path w="2125472">
                  <a:moveTo>
                    <a:pt x="0" y="0"/>
                  </a:moveTo>
                  <a:lnTo>
                    <a:pt x="2125472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48" name="Shape 46">
              <a:extLst>
                <a:ext uri="{FF2B5EF4-FFF2-40B4-BE49-F238E27FC236}">
                  <a16:creationId xmlns:a16="http://schemas.microsoft.com/office/drawing/2014/main" id="{192B4165-9ABC-4A97-85A2-B8B3461E3E12}"/>
                </a:ext>
              </a:extLst>
            </p:cNvPr>
            <p:cNvSpPr/>
            <p:nvPr/>
          </p:nvSpPr>
          <p:spPr>
            <a:xfrm>
              <a:off x="2618664" y="308991"/>
              <a:ext cx="2125472" cy="0"/>
            </a:xfrm>
            <a:custGeom>
              <a:avLst/>
              <a:gdLst/>
              <a:ahLst/>
              <a:cxnLst/>
              <a:rect l="0" t="0" r="0" b="0"/>
              <a:pathLst>
                <a:path w="2125472">
                  <a:moveTo>
                    <a:pt x="0" y="0"/>
                  </a:moveTo>
                  <a:lnTo>
                    <a:pt x="2125472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49" name="Shape 47">
              <a:extLst>
                <a:ext uri="{FF2B5EF4-FFF2-40B4-BE49-F238E27FC236}">
                  <a16:creationId xmlns:a16="http://schemas.microsoft.com/office/drawing/2014/main" id="{73E7E488-1F65-451B-B678-5C503A0C0745}"/>
                </a:ext>
              </a:extLst>
            </p:cNvPr>
            <p:cNvSpPr/>
            <p:nvPr/>
          </p:nvSpPr>
          <p:spPr>
            <a:xfrm>
              <a:off x="2795829" y="160782"/>
              <a:ext cx="0" cy="1981708"/>
            </a:xfrm>
            <a:custGeom>
              <a:avLst/>
              <a:gdLst/>
              <a:ahLst/>
              <a:cxnLst/>
              <a:rect l="0" t="0" r="0" b="0"/>
              <a:pathLst>
                <a:path h="1981708">
                  <a:moveTo>
                    <a:pt x="0" y="1981708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50" name="Shape 48">
              <a:extLst>
                <a:ext uri="{FF2B5EF4-FFF2-40B4-BE49-F238E27FC236}">
                  <a16:creationId xmlns:a16="http://schemas.microsoft.com/office/drawing/2014/main" id="{EF04F6D6-74FB-4A41-AE93-1C899E8C76F6}"/>
                </a:ext>
              </a:extLst>
            </p:cNvPr>
            <p:cNvSpPr/>
            <p:nvPr/>
          </p:nvSpPr>
          <p:spPr>
            <a:xfrm>
              <a:off x="3090977" y="160782"/>
              <a:ext cx="0" cy="1981708"/>
            </a:xfrm>
            <a:custGeom>
              <a:avLst/>
              <a:gdLst/>
              <a:ahLst/>
              <a:cxnLst/>
              <a:rect l="0" t="0" r="0" b="0"/>
              <a:pathLst>
                <a:path h="1981708">
                  <a:moveTo>
                    <a:pt x="0" y="1981708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51" name="Shape 49">
              <a:extLst>
                <a:ext uri="{FF2B5EF4-FFF2-40B4-BE49-F238E27FC236}">
                  <a16:creationId xmlns:a16="http://schemas.microsoft.com/office/drawing/2014/main" id="{170B256B-E5CA-4244-A310-2BFEEFB7B40C}"/>
                </a:ext>
              </a:extLst>
            </p:cNvPr>
            <p:cNvSpPr/>
            <p:nvPr/>
          </p:nvSpPr>
          <p:spPr>
            <a:xfrm>
              <a:off x="3386252" y="160782"/>
              <a:ext cx="0" cy="1981708"/>
            </a:xfrm>
            <a:custGeom>
              <a:avLst/>
              <a:gdLst/>
              <a:ahLst/>
              <a:cxnLst/>
              <a:rect l="0" t="0" r="0" b="0"/>
              <a:pathLst>
                <a:path h="1981708">
                  <a:moveTo>
                    <a:pt x="0" y="1981708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52" name="Shape 50">
              <a:extLst>
                <a:ext uri="{FF2B5EF4-FFF2-40B4-BE49-F238E27FC236}">
                  <a16:creationId xmlns:a16="http://schemas.microsoft.com/office/drawing/2014/main" id="{385DEBF8-F653-4BC6-9C7D-5E4A0687B04C}"/>
                </a:ext>
              </a:extLst>
            </p:cNvPr>
            <p:cNvSpPr/>
            <p:nvPr/>
          </p:nvSpPr>
          <p:spPr>
            <a:xfrm>
              <a:off x="3681400" y="160782"/>
              <a:ext cx="0" cy="1981708"/>
            </a:xfrm>
            <a:custGeom>
              <a:avLst/>
              <a:gdLst/>
              <a:ahLst/>
              <a:cxnLst/>
              <a:rect l="0" t="0" r="0" b="0"/>
              <a:pathLst>
                <a:path h="1981708">
                  <a:moveTo>
                    <a:pt x="0" y="1981708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53" name="Shape 51">
              <a:extLst>
                <a:ext uri="{FF2B5EF4-FFF2-40B4-BE49-F238E27FC236}">
                  <a16:creationId xmlns:a16="http://schemas.microsoft.com/office/drawing/2014/main" id="{3444A098-F3AC-4AE3-B7C7-16684D8100F5}"/>
                </a:ext>
              </a:extLst>
            </p:cNvPr>
            <p:cNvSpPr/>
            <p:nvPr/>
          </p:nvSpPr>
          <p:spPr>
            <a:xfrm>
              <a:off x="3976675" y="160782"/>
              <a:ext cx="0" cy="1981708"/>
            </a:xfrm>
            <a:custGeom>
              <a:avLst/>
              <a:gdLst/>
              <a:ahLst/>
              <a:cxnLst/>
              <a:rect l="0" t="0" r="0" b="0"/>
              <a:pathLst>
                <a:path h="1981708">
                  <a:moveTo>
                    <a:pt x="0" y="1981708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54" name="Shape 52">
              <a:extLst>
                <a:ext uri="{FF2B5EF4-FFF2-40B4-BE49-F238E27FC236}">
                  <a16:creationId xmlns:a16="http://schemas.microsoft.com/office/drawing/2014/main" id="{D0B0BF36-0B7D-4AE1-A661-5C70DA26EF38}"/>
                </a:ext>
              </a:extLst>
            </p:cNvPr>
            <p:cNvSpPr/>
            <p:nvPr/>
          </p:nvSpPr>
          <p:spPr>
            <a:xfrm>
              <a:off x="4271823" y="160782"/>
              <a:ext cx="0" cy="1981708"/>
            </a:xfrm>
            <a:custGeom>
              <a:avLst/>
              <a:gdLst/>
              <a:ahLst/>
              <a:cxnLst/>
              <a:rect l="0" t="0" r="0" b="0"/>
              <a:pathLst>
                <a:path h="1981708">
                  <a:moveTo>
                    <a:pt x="0" y="1981708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55" name="Shape 53">
              <a:extLst>
                <a:ext uri="{FF2B5EF4-FFF2-40B4-BE49-F238E27FC236}">
                  <a16:creationId xmlns:a16="http://schemas.microsoft.com/office/drawing/2014/main" id="{AB104929-C593-4783-B9FC-4A8050E31455}"/>
                </a:ext>
              </a:extLst>
            </p:cNvPr>
            <p:cNvSpPr/>
            <p:nvPr/>
          </p:nvSpPr>
          <p:spPr>
            <a:xfrm>
              <a:off x="4567098" y="160782"/>
              <a:ext cx="0" cy="1981708"/>
            </a:xfrm>
            <a:custGeom>
              <a:avLst/>
              <a:gdLst/>
              <a:ahLst/>
              <a:cxnLst/>
              <a:rect l="0" t="0" r="0" b="0"/>
              <a:pathLst>
                <a:path h="1981708">
                  <a:moveTo>
                    <a:pt x="0" y="1981708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56" name="Shape 1410">
              <a:extLst>
                <a:ext uri="{FF2B5EF4-FFF2-40B4-BE49-F238E27FC236}">
                  <a16:creationId xmlns:a16="http://schemas.microsoft.com/office/drawing/2014/main" id="{6B881338-AF0F-45CA-BCFC-22CFE99B4DC9}"/>
                </a:ext>
              </a:extLst>
            </p:cNvPr>
            <p:cNvSpPr/>
            <p:nvPr/>
          </p:nvSpPr>
          <p:spPr>
            <a:xfrm>
              <a:off x="4138981" y="294513"/>
              <a:ext cx="265684" cy="1757934"/>
            </a:xfrm>
            <a:custGeom>
              <a:avLst/>
              <a:gdLst/>
              <a:ahLst/>
              <a:cxnLst/>
              <a:rect l="0" t="0" r="0" b="0"/>
              <a:pathLst>
                <a:path w="265684" h="1757934">
                  <a:moveTo>
                    <a:pt x="0" y="0"/>
                  </a:moveTo>
                  <a:lnTo>
                    <a:pt x="265684" y="0"/>
                  </a:lnTo>
                  <a:lnTo>
                    <a:pt x="265684" y="1757934"/>
                  </a:lnTo>
                  <a:lnTo>
                    <a:pt x="0" y="1757934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76BF3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6A3B4F2-F84E-4770-A561-AAFA565DE59A}"/>
                </a:ext>
              </a:extLst>
            </p:cNvPr>
            <p:cNvSpPr/>
            <p:nvPr/>
          </p:nvSpPr>
          <p:spPr>
            <a:xfrm>
              <a:off x="1380414" y="2281682"/>
              <a:ext cx="281742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CA" sz="1000">
                  <a:solidFill>
                    <a:srgbClr val="1A1A1A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888</a:t>
              </a:r>
              <a:endParaRPr lang="en-CA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4231229-B9CE-4F32-B031-A42A3A1E8EAB}"/>
                </a:ext>
              </a:extLst>
            </p:cNvPr>
            <p:cNvSpPr/>
            <p:nvPr/>
          </p:nvSpPr>
          <p:spPr>
            <a:xfrm>
              <a:off x="1388796" y="0"/>
              <a:ext cx="259446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CA" sz="1000">
                  <a:solidFill>
                    <a:srgbClr val="1A1A1A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yes</a:t>
              </a:r>
              <a:endParaRPr lang="en-CA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88CDB06-E66A-4E77-9BB5-2A3201C0F641}"/>
                </a:ext>
              </a:extLst>
            </p:cNvPr>
            <p:cNvSpPr/>
            <p:nvPr/>
          </p:nvSpPr>
          <p:spPr>
            <a:xfrm>
              <a:off x="3473247" y="0"/>
              <a:ext cx="553856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CA" sz="1000">
                  <a:solidFill>
                    <a:srgbClr val="1A1A1A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unclear</a:t>
              </a:r>
              <a:endParaRPr lang="en-CA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20B315C-22EF-4A3D-9318-1A592FCCFE50}"/>
                </a:ext>
              </a:extLst>
            </p:cNvPr>
            <p:cNvSpPr/>
            <p:nvPr/>
          </p:nvSpPr>
          <p:spPr>
            <a:xfrm rot="-5399999">
              <a:off x="290570" y="4581310"/>
              <a:ext cx="685437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Gal 2005</a:t>
              </a:r>
              <a:endParaRPr lang="en-CA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2CE8856-B36E-4222-9C30-4E5744EA7797}"/>
                </a:ext>
              </a:extLst>
            </p:cNvPr>
            <p:cNvSpPr/>
            <p:nvPr/>
          </p:nvSpPr>
          <p:spPr>
            <a:xfrm rot="-5399999">
              <a:off x="275853" y="4737407"/>
              <a:ext cx="1305168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Manjunatha 2009</a:t>
              </a:r>
              <a:endParaRPr lang="en-CA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04A9359-1315-4A8D-886F-6D3B3CAAC75F}"/>
                </a:ext>
              </a:extLst>
            </p:cNvPr>
            <p:cNvSpPr/>
            <p:nvPr/>
          </p:nvSpPr>
          <p:spPr>
            <a:xfrm rot="-5399999">
              <a:off x="777663" y="4633300"/>
              <a:ext cx="891845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Marsh 2005</a:t>
              </a:r>
              <a:endParaRPr lang="en-CA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EB4CF52-FD87-416D-8905-641DDCD9A506}"/>
                </a:ext>
              </a:extLst>
            </p:cNvPr>
            <p:cNvSpPr/>
            <p:nvPr/>
          </p:nvSpPr>
          <p:spPr>
            <a:xfrm rot="-5399999">
              <a:off x="1016605" y="4661677"/>
              <a:ext cx="1004508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Nesargi 2015</a:t>
              </a:r>
              <a:endParaRPr lang="en-CA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FE6F266-E256-47B4-A7DA-B643A5862AE5}"/>
                </a:ext>
              </a:extLst>
            </p:cNvPr>
            <p:cNvSpPr/>
            <p:nvPr/>
          </p:nvSpPr>
          <p:spPr>
            <a:xfrm rot="-5399999">
              <a:off x="1368086" y="4633299"/>
              <a:ext cx="891845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Rosali 2015</a:t>
              </a:r>
              <a:endParaRPr lang="en-CA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89A3515-90AE-4EA4-A03E-E2A8555C5364}"/>
                </a:ext>
              </a:extLst>
            </p:cNvPr>
            <p:cNvSpPr/>
            <p:nvPr/>
          </p:nvSpPr>
          <p:spPr>
            <a:xfrm rot="-5399999">
              <a:off x="1733712" y="4597860"/>
              <a:ext cx="751143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Seifi 2013</a:t>
              </a:r>
              <a:endParaRPr lang="en-CA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67CE3B9-A2CD-4220-A007-463A4D9519EA}"/>
                </a:ext>
              </a:extLst>
            </p:cNvPr>
            <p:cNvSpPr/>
            <p:nvPr/>
          </p:nvSpPr>
          <p:spPr>
            <a:xfrm rot="-5399999">
              <a:off x="1931145" y="4647084"/>
              <a:ext cx="946572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Zeraati 2016</a:t>
              </a:r>
              <a:endParaRPr lang="en-CA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E03C764-7C4A-4762-A28C-1C870717DEBE}"/>
                </a:ext>
              </a:extLst>
            </p:cNvPr>
            <p:cNvSpPr/>
            <p:nvPr/>
          </p:nvSpPr>
          <p:spPr>
            <a:xfrm rot="-5399999">
              <a:off x="2485639" y="2299628"/>
              <a:ext cx="685436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Gal 2005</a:t>
              </a:r>
              <a:endParaRPr lang="en-CA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4F00CAD-2257-4105-97EA-10917C71C75B}"/>
                </a:ext>
              </a:extLst>
            </p:cNvPr>
            <p:cNvSpPr/>
            <p:nvPr/>
          </p:nvSpPr>
          <p:spPr>
            <a:xfrm rot="-5399999">
              <a:off x="2470921" y="2455725"/>
              <a:ext cx="1305167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Manjunatha 2009</a:t>
              </a:r>
              <a:endParaRPr lang="en-CA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3C28D62-54D5-4C49-9778-1C350725286B}"/>
                </a:ext>
              </a:extLst>
            </p:cNvPr>
            <p:cNvSpPr/>
            <p:nvPr/>
          </p:nvSpPr>
          <p:spPr>
            <a:xfrm rot="-5399999">
              <a:off x="2972857" y="2351618"/>
              <a:ext cx="891844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Marsh 2005</a:t>
              </a:r>
              <a:endParaRPr lang="en-CA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C920E14-4F07-4EAF-A65B-35791146530C}"/>
                </a:ext>
              </a:extLst>
            </p:cNvPr>
            <p:cNvSpPr/>
            <p:nvPr/>
          </p:nvSpPr>
          <p:spPr>
            <a:xfrm rot="-5399999">
              <a:off x="3211674" y="2379995"/>
              <a:ext cx="1004507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Nesargi 2015</a:t>
              </a:r>
              <a:endParaRPr lang="en-CA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371A0AF-3876-4908-9F5E-436396EA9BD5}"/>
                </a:ext>
              </a:extLst>
            </p:cNvPr>
            <p:cNvSpPr/>
            <p:nvPr/>
          </p:nvSpPr>
          <p:spPr>
            <a:xfrm rot="-5399999">
              <a:off x="3563280" y="2351618"/>
              <a:ext cx="891845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Rosali 2015</a:t>
              </a:r>
              <a:endParaRPr lang="en-CA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B234D6A-3C38-4248-9E69-7D1F5B62B637}"/>
                </a:ext>
              </a:extLst>
            </p:cNvPr>
            <p:cNvSpPr/>
            <p:nvPr/>
          </p:nvSpPr>
          <p:spPr>
            <a:xfrm rot="-5399999">
              <a:off x="3928779" y="2316178"/>
              <a:ext cx="751142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Seifi 2013</a:t>
              </a:r>
              <a:endParaRPr lang="en-CA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85E5D2E-1233-48C5-B915-94C236272998}"/>
                </a:ext>
              </a:extLst>
            </p:cNvPr>
            <p:cNvSpPr/>
            <p:nvPr/>
          </p:nvSpPr>
          <p:spPr>
            <a:xfrm rot="-5399999">
              <a:off x="4126339" y="2365402"/>
              <a:ext cx="946572" cy="15624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Zeraati 2016</a:t>
              </a:r>
              <a:endParaRPr lang="en-CA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AFD3B71-A76D-419E-8AE1-69A58D6F02FF}"/>
                </a:ext>
              </a:extLst>
            </p:cNvPr>
            <p:cNvSpPr/>
            <p:nvPr/>
          </p:nvSpPr>
          <p:spPr>
            <a:xfrm>
              <a:off x="290373" y="2006854"/>
              <a:ext cx="93914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0</a:t>
              </a:r>
              <a:endParaRPr lang="en-CA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B423EA0-42C3-448D-B36D-C7B0DA20A8F8}"/>
                </a:ext>
              </a:extLst>
            </p:cNvPr>
            <p:cNvSpPr/>
            <p:nvPr/>
          </p:nvSpPr>
          <p:spPr>
            <a:xfrm>
              <a:off x="290373" y="1425702"/>
              <a:ext cx="93914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4</a:t>
              </a:r>
              <a:endParaRPr lang="en-CA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7D9B03E-3A4D-4631-80DE-DBC7DC8B7B1E}"/>
                </a:ext>
              </a:extLst>
            </p:cNvPr>
            <p:cNvSpPr/>
            <p:nvPr/>
          </p:nvSpPr>
          <p:spPr>
            <a:xfrm>
              <a:off x="290373" y="844550"/>
              <a:ext cx="93914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8</a:t>
              </a:r>
              <a:endParaRPr lang="en-CA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9B7A849-1C1F-4000-951C-38795409C1F5}"/>
                </a:ext>
              </a:extLst>
            </p:cNvPr>
            <p:cNvSpPr/>
            <p:nvPr/>
          </p:nvSpPr>
          <p:spPr>
            <a:xfrm>
              <a:off x="219761" y="263398"/>
              <a:ext cx="187828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12</a:t>
              </a:r>
              <a:endParaRPr lang="en-CA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5E72C1F-DCB5-4C5C-B11F-D764F42B4589}"/>
                </a:ext>
              </a:extLst>
            </p:cNvPr>
            <p:cNvSpPr/>
            <p:nvPr/>
          </p:nvSpPr>
          <p:spPr>
            <a:xfrm>
              <a:off x="290373" y="4288409"/>
              <a:ext cx="93914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0</a:t>
              </a:r>
              <a:endParaRPr lang="en-CA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922D6B0-9B8C-4BDF-8C51-30E8ADA90D61}"/>
                </a:ext>
              </a:extLst>
            </p:cNvPr>
            <p:cNvSpPr/>
            <p:nvPr/>
          </p:nvSpPr>
          <p:spPr>
            <a:xfrm>
              <a:off x="290373" y="3707257"/>
              <a:ext cx="93914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4</a:t>
              </a:r>
              <a:endParaRPr lang="en-CA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8BF0139F-5D63-4559-B8D9-67620906678F}"/>
                </a:ext>
              </a:extLst>
            </p:cNvPr>
            <p:cNvSpPr/>
            <p:nvPr/>
          </p:nvSpPr>
          <p:spPr>
            <a:xfrm>
              <a:off x="290373" y="3126232"/>
              <a:ext cx="93914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8</a:t>
              </a:r>
              <a:endParaRPr lang="en-CA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613E995-41B6-4912-A9A5-A91680184107}"/>
                </a:ext>
              </a:extLst>
            </p:cNvPr>
            <p:cNvSpPr/>
            <p:nvPr/>
          </p:nvSpPr>
          <p:spPr>
            <a:xfrm>
              <a:off x="219761" y="2545080"/>
              <a:ext cx="187828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12</a:t>
              </a:r>
              <a:endParaRPr lang="en-CA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1F0DCFF-FF4B-424E-8300-DA7F4D198BC2}"/>
                </a:ext>
              </a:extLst>
            </p:cNvPr>
            <p:cNvSpPr/>
            <p:nvPr/>
          </p:nvSpPr>
          <p:spPr>
            <a:xfrm>
              <a:off x="2267255" y="5537657"/>
              <a:ext cx="842101" cy="20311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CA" sz="13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Study ID</a:t>
              </a:r>
              <a:endParaRPr lang="en-CA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0C061F1-62CC-436D-A248-B2553084D0F9}"/>
                </a:ext>
              </a:extLst>
            </p:cNvPr>
            <p:cNvSpPr/>
            <p:nvPr/>
          </p:nvSpPr>
          <p:spPr>
            <a:xfrm rot="-5399999">
              <a:off x="-1045544" y="1906275"/>
              <a:ext cx="2294204" cy="20311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CA" sz="13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PIPP (mean or median)</a:t>
              </a:r>
              <a:endParaRPr lang="en-CA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6C5993D-0C9D-4436-ABD3-884DD8C3511D}"/>
                </a:ext>
              </a:extLst>
            </p:cNvPr>
            <p:cNvSpPr/>
            <p:nvPr/>
          </p:nvSpPr>
          <p:spPr>
            <a:xfrm>
              <a:off x="4960163" y="1657045"/>
              <a:ext cx="1635235" cy="20311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CA" sz="13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Actual Timepoint</a:t>
              </a:r>
              <a:endParaRPr lang="en-CA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86" name="Shape 1411">
              <a:extLst>
                <a:ext uri="{FF2B5EF4-FFF2-40B4-BE49-F238E27FC236}">
                  <a16:creationId xmlns:a16="http://schemas.microsoft.com/office/drawing/2014/main" id="{F5C1CA05-6F9B-416E-86B4-3C4DF0A50A9C}"/>
                </a:ext>
              </a:extLst>
            </p:cNvPr>
            <p:cNvSpPr/>
            <p:nvPr/>
          </p:nvSpPr>
          <p:spPr>
            <a:xfrm>
              <a:off x="4969180" y="1839595"/>
              <a:ext cx="201422" cy="201422"/>
            </a:xfrm>
            <a:custGeom>
              <a:avLst/>
              <a:gdLst/>
              <a:ahLst/>
              <a:cxnLst/>
              <a:rect l="0" t="0" r="0" b="0"/>
              <a:pathLst>
                <a:path w="201422" h="201422">
                  <a:moveTo>
                    <a:pt x="0" y="0"/>
                  </a:moveTo>
                  <a:lnTo>
                    <a:pt x="201422" y="0"/>
                  </a:lnTo>
                  <a:lnTo>
                    <a:pt x="201422" y="201422"/>
                  </a:lnTo>
                  <a:lnTo>
                    <a:pt x="0" y="201422"/>
                  </a:lnTo>
                  <a:lnTo>
                    <a:pt x="0" y="0"/>
                  </a:lnTo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8766C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87" name="Shape 1412">
              <a:extLst>
                <a:ext uri="{FF2B5EF4-FFF2-40B4-BE49-F238E27FC236}">
                  <a16:creationId xmlns:a16="http://schemas.microsoft.com/office/drawing/2014/main" id="{2A1F8A26-F702-4FCC-9122-4FC2367CA711}"/>
                </a:ext>
              </a:extLst>
            </p:cNvPr>
            <p:cNvSpPr/>
            <p:nvPr/>
          </p:nvSpPr>
          <p:spPr>
            <a:xfrm>
              <a:off x="4969180" y="2059051"/>
              <a:ext cx="201422" cy="201422"/>
            </a:xfrm>
            <a:custGeom>
              <a:avLst/>
              <a:gdLst/>
              <a:ahLst/>
              <a:cxnLst/>
              <a:rect l="0" t="0" r="0" b="0"/>
              <a:pathLst>
                <a:path w="201422" h="201422">
                  <a:moveTo>
                    <a:pt x="0" y="0"/>
                  </a:moveTo>
                  <a:lnTo>
                    <a:pt x="201422" y="0"/>
                  </a:lnTo>
                  <a:lnTo>
                    <a:pt x="201422" y="201422"/>
                  </a:lnTo>
                  <a:lnTo>
                    <a:pt x="0" y="201422"/>
                  </a:lnTo>
                  <a:lnTo>
                    <a:pt x="0" y="0"/>
                  </a:lnTo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A2A4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88" name="Shape 1413">
              <a:extLst>
                <a:ext uri="{FF2B5EF4-FFF2-40B4-BE49-F238E27FC236}">
                  <a16:creationId xmlns:a16="http://schemas.microsoft.com/office/drawing/2014/main" id="{25B19AEE-0315-423E-B8E1-7FE8A4F3819C}"/>
                </a:ext>
              </a:extLst>
            </p:cNvPr>
            <p:cNvSpPr/>
            <p:nvPr/>
          </p:nvSpPr>
          <p:spPr>
            <a:xfrm>
              <a:off x="4969180" y="2278507"/>
              <a:ext cx="201422" cy="201422"/>
            </a:xfrm>
            <a:custGeom>
              <a:avLst/>
              <a:gdLst/>
              <a:ahLst/>
              <a:cxnLst/>
              <a:rect l="0" t="0" r="0" b="0"/>
              <a:pathLst>
                <a:path w="201422" h="201422">
                  <a:moveTo>
                    <a:pt x="0" y="0"/>
                  </a:moveTo>
                  <a:lnTo>
                    <a:pt x="201422" y="0"/>
                  </a:lnTo>
                  <a:lnTo>
                    <a:pt x="201422" y="201422"/>
                  </a:lnTo>
                  <a:lnTo>
                    <a:pt x="0" y="201422"/>
                  </a:lnTo>
                  <a:lnTo>
                    <a:pt x="0" y="0"/>
                  </a:lnTo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BE7C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89" name="Shape 1414">
              <a:extLst>
                <a:ext uri="{FF2B5EF4-FFF2-40B4-BE49-F238E27FC236}">
                  <a16:creationId xmlns:a16="http://schemas.microsoft.com/office/drawing/2014/main" id="{A1B4F1F2-9DF2-4445-BE58-B3A0CC46A9A8}"/>
                </a:ext>
              </a:extLst>
            </p:cNvPr>
            <p:cNvSpPr/>
            <p:nvPr/>
          </p:nvSpPr>
          <p:spPr>
            <a:xfrm>
              <a:off x="4969180" y="2497963"/>
              <a:ext cx="201422" cy="201422"/>
            </a:xfrm>
            <a:custGeom>
              <a:avLst/>
              <a:gdLst/>
              <a:ahLst/>
              <a:cxnLst/>
              <a:rect l="0" t="0" r="0" b="0"/>
              <a:pathLst>
                <a:path w="201422" h="201422">
                  <a:moveTo>
                    <a:pt x="0" y="0"/>
                  </a:moveTo>
                  <a:lnTo>
                    <a:pt x="201422" y="0"/>
                  </a:lnTo>
                  <a:lnTo>
                    <a:pt x="201422" y="201422"/>
                  </a:lnTo>
                  <a:lnTo>
                    <a:pt x="0" y="201422"/>
                  </a:lnTo>
                  <a:lnTo>
                    <a:pt x="0" y="0"/>
                  </a:lnTo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AFF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90" name="Shape 1415">
              <a:extLst>
                <a:ext uri="{FF2B5EF4-FFF2-40B4-BE49-F238E27FC236}">
                  <a16:creationId xmlns:a16="http://schemas.microsoft.com/office/drawing/2014/main" id="{1D8F18BC-9F49-4EDD-8FD9-FDE6A2DFF852}"/>
                </a:ext>
              </a:extLst>
            </p:cNvPr>
            <p:cNvSpPr/>
            <p:nvPr/>
          </p:nvSpPr>
          <p:spPr>
            <a:xfrm>
              <a:off x="4969180" y="2717419"/>
              <a:ext cx="201422" cy="201422"/>
            </a:xfrm>
            <a:custGeom>
              <a:avLst/>
              <a:gdLst/>
              <a:ahLst/>
              <a:cxnLst/>
              <a:rect l="0" t="0" r="0" b="0"/>
              <a:pathLst>
                <a:path w="201422" h="201422">
                  <a:moveTo>
                    <a:pt x="0" y="0"/>
                  </a:moveTo>
                  <a:lnTo>
                    <a:pt x="201422" y="0"/>
                  </a:lnTo>
                  <a:lnTo>
                    <a:pt x="201422" y="201422"/>
                  </a:lnTo>
                  <a:lnTo>
                    <a:pt x="0" y="201422"/>
                  </a:lnTo>
                  <a:lnTo>
                    <a:pt x="0" y="0"/>
                  </a:lnTo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76BF3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3F74485-702D-4A49-B62A-BABA0DEB3BC9}"/>
                </a:ext>
              </a:extLst>
            </p:cNvPr>
            <p:cNvSpPr/>
            <p:nvPr/>
          </p:nvSpPr>
          <p:spPr>
            <a:xfrm>
              <a:off x="5207051" y="1894586"/>
              <a:ext cx="93914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CA" sz="10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5</a:t>
              </a:r>
              <a:endParaRPr lang="en-CA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681ED1B-1B0A-48DA-B740-55EFDE81DD87}"/>
                </a:ext>
              </a:extLst>
            </p:cNvPr>
            <p:cNvSpPr/>
            <p:nvPr/>
          </p:nvSpPr>
          <p:spPr>
            <a:xfrm>
              <a:off x="5277663" y="1894586"/>
              <a:ext cx="685268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CA" sz="10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min post</a:t>
              </a:r>
              <a:endParaRPr lang="en-CA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2572E752-2092-45A0-9511-697304186231}"/>
                </a:ext>
              </a:extLst>
            </p:cNvPr>
            <p:cNvSpPr/>
            <p:nvPr/>
          </p:nvSpPr>
          <p:spPr>
            <a:xfrm>
              <a:off x="5207051" y="2114042"/>
              <a:ext cx="93914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CA" sz="10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1</a:t>
              </a:r>
              <a:endParaRPr lang="en-CA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EF70C868-F606-4446-9F16-4A6980CFCA83}"/>
                </a:ext>
              </a:extLst>
            </p:cNvPr>
            <p:cNvSpPr/>
            <p:nvPr/>
          </p:nvSpPr>
          <p:spPr>
            <a:xfrm>
              <a:off x="5277663" y="2114042"/>
              <a:ext cx="1191829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CA" sz="10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min post−exam</a:t>
              </a:r>
              <a:endParaRPr lang="en-CA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07C4205-539A-4CE1-9DA7-9FE75BF1406B}"/>
                </a:ext>
              </a:extLst>
            </p:cNvPr>
            <p:cNvSpPr/>
            <p:nvPr/>
          </p:nvSpPr>
          <p:spPr>
            <a:xfrm>
              <a:off x="5207051" y="2333498"/>
              <a:ext cx="825801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CA" sz="10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post−exam</a:t>
              </a:r>
              <a:endParaRPr lang="en-CA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C6F870AC-5789-4257-BDC9-E68B0B983BA9}"/>
                </a:ext>
              </a:extLst>
            </p:cNvPr>
            <p:cNvSpPr/>
            <p:nvPr/>
          </p:nvSpPr>
          <p:spPr>
            <a:xfrm>
              <a:off x="5207051" y="2552954"/>
              <a:ext cx="281742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CA" sz="10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999</a:t>
              </a:r>
              <a:endParaRPr lang="en-CA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9149A90-B144-4179-8C76-E848B738BB29}"/>
                </a:ext>
              </a:extLst>
            </p:cNvPr>
            <p:cNvSpPr/>
            <p:nvPr/>
          </p:nvSpPr>
          <p:spPr>
            <a:xfrm>
              <a:off x="5207051" y="2772410"/>
              <a:ext cx="1173587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CA" sz="10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last 45 seconds</a:t>
              </a:r>
              <a:endParaRPr lang="en-CA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6413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8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97" name="Rectangle 8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8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668D681-B1DF-47C5-BC19-43D014CA3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803705"/>
            <a:ext cx="4208656" cy="303485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r"/>
            <a:r>
              <a:rPr lang="en-CA" sz="3600" dirty="0">
                <a:solidFill>
                  <a:srgbClr val="FFFFFF"/>
                </a:solidFill>
              </a:rPr>
              <a:t>PIPP Recovery Drops Response Rate</a:t>
            </a:r>
            <a:br>
              <a:rPr lang="en-CA" sz="3600" dirty="0">
                <a:solidFill>
                  <a:srgbClr val="FFFFFF"/>
                </a:solidFill>
              </a:rPr>
            </a:br>
            <a:r>
              <a:rPr lang="en-CA" sz="3600" dirty="0">
                <a:solidFill>
                  <a:srgbClr val="FFFFFF"/>
                </a:solidFill>
              </a:rPr>
              <a:t>Faceted by scleral </a:t>
            </a:r>
            <a:r>
              <a:rPr lang="en-CA" sz="3600" dirty="0" err="1">
                <a:solidFill>
                  <a:srgbClr val="FFFFFF"/>
                </a:solidFill>
              </a:rPr>
              <a:t>depresion</a:t>
            </a:r>
            <a:endParaRPr lang="en-CA" sz="3600" dirty="0">
              <a:solidFill>
                <a:srgbClr val="FFFFFF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1C9C397-BDED-4100-AE52-758EC4D9B903}"/>
              </a:ext>
            </a:extLst>
          </p:cNvPr>
          <p:cNvGrpSpPr/>
          <p:nvPr/>
        </p:nvGrpSpPr>
        <p:grpSpPr>
          <a:xfrm>
            <a:off x="5661137" y="803705"/>
            <a:ext cx="6595059" cy="5740771"/>
            <a:chOff x="0" y="0"/>
            <a:chExt cx="6595398" cy="5740771"/>
          </a:xfrm>
        </p:grpSpPr>
        <p:sp>
          <p:nvSpPr>
            <p:cNvPr id="9" name="Shape 6">
              <a:extLst>
                <a:ext uri="{FF2B5EF4-FFF2-40B4-BE49-F238E27FC236}">
                  <a16:creationId xmlns:a16="http://schemas.microsoft.com/office/drawing/2014/main" id="{CAB8E3F8-E825-4A70-B58D-167A70C388FE}"/>
                </a:ext>
              </a:extLst>
            </p:cNvPr>
            <p:cNvSpPr/>
            <p:nvPr/>
          </p:nvSpPr>
          <p:spPr>
            <a:xfrm>
              <a:off x="423596" y="1761871"/>
              <a:ext cx="2125472" cy="0"/>
            </a:xfrm>
            <a:custGeom>
              <a:avLst/>
              <a:gdLst/>
              <a:ahLst/>
              <a:cxnLst/>
              <a:rect l="0" t="0" r="0" b="0"/>
              <a:pathLst>
                <a:path w="2125472">
                  <a:moveTo>
                    <a:pt x="0" y="0"/>
                  </a:moveTo>
                  <a:lnTo>
                    <a:pt x="2125472" y="0"/>
                  </a:lnTo>
                </a:path>
              </a:pathLst>
            </a:custGeom>
            <a:ln w="6731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10" name="Shape 7">
              <a:extLst>
                <a:ext uri="{FF2B5EF4-FFF2-40B4-BE49-F238E27FC236}">
                  <a16:creationId xmlns:a16="http://schemas.microsoft.com/office/drawing/2014/main" id="{AE245F37-6129-4330-89B6-B4230CB8E80A}"/>
                </a:ext>
              </a:extLst>
            </p:cNvPr>
            <p:cNvSpPr/>
            <p:nvPr/>
          </p:nvSpPr>
          <p:spPr>
            <a:xfrm>
              <a:off x="423596" y="1180719"/>
              <a:ext cx="2125472" cy="0"/>
            </a:xfrm>
            <a:custGeom>
              <a:avLst/>
              <a:gdLst/>
              <a:ahLst/>
              <a:cxnLst/>
              <a:rect l="0" t="0" r="0" b="0"/>
              <a:pathLst>
                <a:path w="2125472">
                  <a:moveTo>
                    <a:pt x="0" y="0"/>
                  </a:moveTo>
                  <a:lnTo>
                    <a:pt x="2125472" y="0"/>
                  </a:lnTo>
                </a:path>
              </a:pathLst>
            </a:custGeom>
            <a:ln w="6731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11" name="Shape 8">
              <a:extLst>
                <a:ext uri="{FF2B5EF4-FFF2-40B4-BE49-F238E27FC236}">
                  <a16:creationId xmlns:a16="http://schemas.microsoft.com/office/drawing/2014/main" id="{7465B5E2-C5D2-43A8-B386-01E2E085CADA}"/>
                </a:ext>
              </a:extLst>
            </p:cNvPr>
            <p:cNvSpPr/>
            <p:nvPr/>
          </p:nvSpPr>
          <p:spPr>
            <a:xfrm>
              <a:off x="423596" y="599567"/>
              <a:ext cx="2125472" cy="0"/>
            </a:xfrm>
            <a:custGeom>
              <a:avLst/>
              <a:gdLst/>
              <a:ahLst/>
              <a:cxnLst/>
              <a:rect l="0" t="0" r="0" b="0"/>
              <a:pathLst>
                <a:path w="2125472">
                  <a:moveTo>
                    <a:pt x="0" y="0"/>
                  </a:moveTo>
                  <a:lnTo>
                    <a:pt x="2125472" y="0"/>
                  </a:lnTo>
                </a:path>
              </a:pathLst>
            </a:custGeom>
            <a:ln w="6731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12" name="Shape 9">
              <a:extLst>
                <a:ext uri="{FF2B5EF4-FFF2-40B4-BE49-F238E27FC236}">
                  <a16:creationId xmlns:a16="http://schemas.microsoft.com/office/drawing/2014/main" id="{DA344D41-2365-4AE2-8A8A-515B52B6CE4F}"/>
                </a:ext>
              </a:extLst>
            </p:cNvPr>
            <p:cNvSpPr/>
            <p:nvPr/>
          </p:nvSpPr>
          <p:spPr>
            <a:xfrm>
              <a:off x="423596" y="2052447"/>
              <a:ext cx="2125472" cy="0"/>
            </a:xfrm>
            <a:custGeom>
              <a:avLst/>
              <a:gdLst/>
              <a:ahLst/>
              <a:cxnLst/>
              <a:rect l="0" t="0" r="0" b="0"/>
              <a:pathLst>
                <a:path w="2125472">
                  <a:moveTo>
                    <a:pt x="0" y="0"/>
                  </a:moveTo>
                  <a:lnTo>
                    <a:pt x="2125472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13" name="Shape 10">
              <a:extLst>
                <a:ext uri="{FF2B5EF4-FFF2-40B4-BE49-F238E27FC236}">
                  <a16:creationId xmlns:a16="http://schemas.microsoft.com/office/drawing/2014/main" id="{90095FE5-EC63-4BF1-96EA-CA95A5FCE1F0}"/>
                </a:ext>
              </a:extLst>
            </p:cNvPr>
            <p:cNvSpPr/>
            <p:nvPr/>
          </p:nvSpPr>
          <p:spPr>
            <a:xfrm>
              <a:off x="423596" y="1471295"/>
              <a:ext cx="2125472" cy="0"/>
            </a:xfrm>
            <a:custGeom>
              <a:avLst/>
              <a:gdLst/>
              <a:ahLst/>
              <a:cxnLst/>
              <a:rect l="0" t="0" r="0" b="0"/>
              <a:pathLst>
                <a:path w="2125472">
                  <a:moveTo>
                    <a:pt x="0" y="0"/>
                  </a:moveTo>
                  <a:lnTo>
                    <a:pt x="2125472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14" name="Shape 11">
              <a:extLst>
                <a:ext uri="{FF2B5EF4-FFF2-40B4-BE49-F238E27FC236}">
                  <a16:creationId xmlns:a16="http://schemas.microsoft.com/office/drawing/2014/main" id="{817B93BA-62C3-4004-9CA8-B868EBF86B89}"/>
                </a:ext>
              </a:extLst>
            </p:cNvPr>
            <p:cNvSpPr/>
            <p:nvPr/>
          </p:nvSpPr>
          <p:spPr>
            <a:xfrm>
              <a:off x="423596" y="890143"/>
              <a:ext cx="2125472" cy="0"/>
            </a:xfrm>
            <a:custGeom>
              <a:avLst/>
              <a:gdLst/>
              <a:ahLst/>
              <a:cxnLst/>
              <a:rect l="0" t="0" r="0" b="0"/>
              <a:pathLst>
                <a:path w="2125472">
                  <a:moveTo>
                    <a:pt x="0" y="0"/>
                  </a:moveTo>
                  <a:lnTo>
                    <a:pt x="2125472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15" name="Shape 12">
              <a:extLst>
                <a:ext uri="{FF2B5EF4-FFF2-40B4-BE49-F238E27FC236}">
                  <a16:creationId xmlns:a16="http://schemas.microsoft.com/office/drawing/2014/main" id="{BFAC52E9-F525-4BF7-9709-8AC32180EA6B}"/>
                </a:ext>
              </a:extLst>
            </p:cNvPr>
            <p:cNvSpPr/>
            <p:nvPr/>
          </p:nvSpPr>
          <p:spPr>
            <a:xfrm>
              <a:off x="423596" y="308991"/>
              <a:ext cx="2125472" cy="0"/>
            </a:xfrm>
            <a:custGeom>
              <a:avLst/>
              <a:gdLst/>
              <a:ahLst/>
              <a:cxnLst/>
              <a:rect l="0" t="0" r="0" b="0"/>
              <a:pathLst>
                <a:path w="2125472">
                  <a:moveTo>
                    <a:pt x="0" y="0"/>
                  </a:moveTo>
                  <a:lnTo>
                    <a:pt x="2125472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16" name="Shape 13">
              <a:extLst>
                <a:ext uri="{FF2B5EF4-FFF2-40B4-BE49-F238E27FC236}">
                  <a16:creationId xmlns:a16="http://schemas.microsoft.com/office/drawing/2014/main" id="{FBE42D46-D920-44D3-AC9D-E2CA194632E9}"/>
                </a:ext>
              </a:extLst>
            </p:cNvPr>
            <p:cNvSpPr/>
            <p:nvPr/>
          </p:nvSpPr>
          <p:spPr>
            <a:xfrm>
              <a:off x="600761" y="160782"/>
              <a:ext cx="0" cy="1981708"/>
            </a:xfrm>
            <a:custGeom>
              <a:avLst/>
              <a:gdLst/>
              <a:ahLst/>
              <a:cxnLst/>
              <a:rect l="0" t="0" r="0" b="0"/>
              <a:pathLst>
                <a:path h="1981708">
                  <a:moveTo>
                    <a:pt x="0" y="1981708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17" name="Shape 14">
              <a:extLst>
                <a:ext uri="{FF2B5EF4-FFF2-40B4-BE49-F238E27FC236}">
                  <a16:creationId xmlns:a16="http://schemas.microsoft.com/office/drawing/2014/main" id="{4C4C5613-5891-4BA8-9ED7-2A80F8B34735}"/>
                </a:ext>
              </a:extLst>
            </p:cNvPr>
            <p:cNvSpPr/>
            <p:nvPr/>
          </p:nvSpPr>
          <p:spPr>
            <a:xfrm>
              <a:off x="895909" y="160782"/>
              <a:ext cx="0" cy="1981708"/>
            </a:xfrm>
            <a:custGeom>
              <a:avLst/>
              <a:gdLst/>
              <a:ahLst/>
              <a:cxnLst/>
              <a:rect l="0" t="0" r="0" b="0"/>
              <a:pathLst>
                <a:path h="1981708">
                  <a:moveTo>
                    <a:pt x="0" y="1981708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18" name="Shape 15">
              <a:extLst>
                <a:ext uri="{FF2B5EF4-FFF2-40B4-BE49-F238E27FC236}">
                  <a16:creationId xmlns:a16="http://schemas.microsoft.com/office/drawing/2014/main" id="{C9725DE8-2FA0-41CF-B347-1E7B434A2268}"/>
                </a:ext>
              </a:extLst>
            </p:cNvPr>
            <p:cNvSpPr/>
            <p:nvPr/>
          </p:nvSpPr>
          <p:spPr>
            <a:xfrm>
              <a:off x="1191057" y="160782"/>
              <a:ext cx="0" cy="1981708"/>
            </a:xfrm>
            <a:custGeom>
              <a:avLst/>
              <a:gdLst/>
              <a:ahLst/>
              <a:cxnLst/>
              <a:rect l="0" t="0" r="0" b="0"/>
              <a:pathLst>
                <a:path h="1981708">
                  <a:moveTo>
                    <a:pt x="0" y="1981708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19" name="Shape 16">
              <a:extLst>
                <a:ext uri="{FF2B5EF4-FFF2-40B4-BE49-F238E27FC236}">
                  <a16:creationId xmlns:a16="http://schemas.microsoft.com/office/drawing/2014/main" id="{7562279B-4CFD-4BF3-A15D-5690DED3EA92}"/>
                </a:ext>
              </a:extLst>
            </p:cNvPr>
            <p:cNvSpPr/>
            <p:nvPr/>
          </p:nvSpPr>
          <p:spPr>
            <a:xfrm>
              <a:off x="1486332" y="160782"/>
              <a:ext cx="0" cy="1981708"/>
            </a:xfrm>
            <a:custGeom>
              <a:avLst/>
              <a:gdLst/>
              <a:ahLst/>
              <a:cxnLst/>
              <a:rect l="0" t="0" r="0" b="0"/>
              <a:pathLst>
                <a:path h="1981708">
                  <a:moveTo>
                    <a:pt x="0" y="1981708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20" name="Shape 17">
              <a:extLst>
                <a:ext uri="{FF2B5EF4-FFF2-40B4-BE49-F238E27FC236}">
                  <a16:creationId xmlns:a16="http://schemas.microsoft.com/office/drawing/2014/main" id="{F3C9C5B1-DBD5-427C-8AE4-25624E8EF2C9}"/>
                </a:ext>
              </a:extLst>
            </p:cNvPr>
            <p:cNvSpPr/>
            <p:nvPr/>
          </p:nvSpPr>
          <p:spPr>
            <a:xfrm>
              <a:off x="1781480" y="160782"/>
              <a:ext cx="0" cy="1981708"/>
            </a:xfrm>
            <a:custGeom>
              <a:avLst/>
              <a:gdLst/>
              <a:ahLst/>
              <a:cxnLst/>
              <a:rect l="0" t="0" r="0" b="0"/>
              <a:pathLst>
                <a:path h="1981708">
                  <a:moveTo>
                    <a:pt x="0" y="1981708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21" name="Shape 18">
              <a:extLst>
                <a:ext uri="{FF2B5EF4-FFF2-40B4-BE49-F238E27FC236}">
                  <a16:creationId xmlns:a16="http://schemas.microsoft.com/office/drawing/2014/main" id="{8DCB2AE5-28E0-45AD-B7C3-6F48728DC387}"/>
                </a:ext>
              </a:extLst>
            </p:cNvPr>
            <p:cNvSpPr/>
            <p:nvPr/>
          </p:nvSpPr>
          <p:spPr>
            <a:xfrm>
              <a:off x="2076755" y="160782"/>
              <a:ext cx="0" cy="1981708"/>
            </a:xfrm>
            <a:custGeom>
              <a:avLst/>
              <a:gdLst/>
              <a:ahLst/>
              <a:cxnLst/>
              <a:rect l="0" t="0" r="0" b="0"/>
              <a:pathLst>
                <a:path h="1981708">
                  <a:moveTo>
                    <a:pt x="0" y="1981708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22" name="Shape 19">
              <a:extLst>
                <a:ext uri="{FF2B5EF4-FFF2-40B4-BE49-F238E27FC236}">
                  <a16:creationId xmlns:a16="http://schemas.microsoft.com/office/drawing/2014/main" id="{92D98E4B-38A4-4672-9F69-B6A49DD21932}"/>
                </a:ext>
              </a:extLst>
            </p:cNvPr>
            <p:cNvSpPr/>
            <p:nvPr/>
          </p:nvSpPr>
          <p:spPr>
            <a:xfrm>
              <a:off x="2371903" y="160782"/>
              <a:ext cx="0" cy="1981708"/>
            </a:xfrm>
            <a:custGeom>
              <a:avLst/>
              <a:gdLst/>
              <a:ahLst/>
              <a:cxnLst/>
              <a:rect l="0" t="0" r="0" b="0"/>
              <a:pathLst>
                <a:path h="1981708">
                  <a:moveTo>
                    <a:pt x="0" y="1981708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23" name="Shape 1399">
              <a:extLst>
                <a:ext uri="{FF2B5EF4-FFF2-40B4-BE49-F238E27FC236}">
                  <a16:creationId xmlns:a16="http://schemas.microsoft.com/office/drawing/2014/main" id="{71116E77-0A6C-4154-9D0E-5AF328598F3D}"/>
                </a:ext>
              </a:extLst>
            </p:cNvPr>
            <p:cNvSpPr/>
            <p:nvPr/>
          </p:nvSpPr>
          <p:spPr>
            <a:xfrm>
              <a:off x="467919" y="846582"/>
              <a:ext cx="265684" cy="1205865"/>
            </a:xfrm>
            <a:custGeom>
              <a:avLst/>
              <a:gdLst/>
              <a:ahLst/>
              <a:cxnLst/>
              <a:rect l="0" t="0" r="0" b="0"/>
              <a:pathLst>
                <a:path w="265684" h="1205865">
                  <a:moveTo>
                    <a:pt x="0" y="0"/>
                  </a:moveTo>
                  <a:lnTo>
                    <a:pt x="265684" y="0"/>
                  </a:lnTo>
                  <a:lnTo>
                    <a:pt x="265684" y="1205865"/>
                  </a:lnTo>
                  <a:lnTo>
                    <a:pt x="0" y="1205865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A2A4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24" name="Shape 1400">
              <a:extLst>
                <a:ext uri="{FF2B5EF4-FFF2-40B4-BE49-F238E27FC236}">
                  <a16:creationId xmlns:a16="http://schemas.microsoft.com/office/drawing/2014/main" id="{E2C7DC51-D55B-4D56-87C3-9BE9361DF057}"/>
                </a:ext>
              </a:extLst>
            </p:cNvPr>
            <p:cNvSpPr/>
            <p:nvPr/>
          </p:nvSpPr>
          <p:spPr>
            <a:xfrm>
              <a:off x="763067" y="1151636"/>
              <a:ext cx="265684" cy="900811"/>
            </a:xfrm>
            <a:custGeom>
              <a:avLst/>
              <a:gdLst/>
              <a:ahLst/>
              <a:cxnLst/>
              <a:rect l="0" t="0" r="0" b="0"/>
              <a:pathLst>
                <a:path w="265684" h="900811">
                  <a:moveTo>
                    <a:pt x="0" y="0"/>
                  </a:moveTo>
                  <a:lnTo>
                    <a:pt x="265684" y="0"/>
                  </a:lnTo>
                  <a:lnTo>
                    <a:pt x="265684" y="900811"/>
                  </a:lnTo>
                  <a:lnTo>
                    <a:pt x="0" y="900811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8766C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25" name="Shape 1401">
              <a:extLst>
                <a:ext uri="{FF2B5EF4-FFF2-40B4-BE49-F238E27FC236}">
                  <a16:creationId xmlns:a16="http://schemas.microsoft.com/office/drawing/2014/main" id="{B058C1E6-A6D8-4F80-A323-3F12B7C95F7B}"/>
                </a:ext>
              </a:extLst>
            </p:cNvPr>
            <p:cNvSpPr/>
            <p:nvPr/>
          </p:nvSpPr>
          <p:spPr>
            <a:xfrm>
              <a:off x="1058215" y="701294"/>
              <a:ext cx="265684" cy="1351153"/>
            </a:xfrm>
            <a:custGeom>
              <a:avLst/>
              <a:gdLst/>
              <a:ahLst/>
              <a:cxnLst/>
              <a:rect l="0" t="0" r="0" b="0"/>
              <a:pathLst>
                <a:path w="265684" h="1351153">
                  <a:moveTo>
                    <a:pt x="0" y="0"/>
                  </a:moveTo>
                  <a:lnTo>
                    <a:pt x="265684" y="0"/>
                  </a:lnTo>
                  <a:lnTo>
                    <a:pt x="265684" y="1351153"/>
                  </a:lnTo>
                  <a:lnTo>
                    <a:pt x="0" y="1351153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A2A4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26" name="Shape 1402">
              <a:extLst>
                <a:ext uri="{FF2B5EF4-FFF2-40B4-BE49-F238E27FC236}">
                  <a16:creationId xmlns:a16="http://schemas.microsoft.com/office/drawing/2014/main" id="{8970A010-3FB7-4530-ADEC-DA88A12439F4}"/>
                </a:ext>
              </a:extLst>
            </p:cNvPr>
            <p:cNvSpPr/>
            <p:nvPr/>
          </p:nvSpPr>
          <p:spPr>
            <a:xfrm>
              <a:off x="1353490" y="875665"/>
              <a:ext cx="265684" cy="1176782"/>
            </a:xfrm>
            <a:custGeom>
              <a:avLst/>
              <a:gdLst/>
              <a:ahLst/>
              <a:cxnLst/>
              <a:rect l="0" t="0" r="0" b="0"/>
              <a:pathLst>
                <a:path w="265684" h="1176782">
                  <a:moveTo>
                    <a:pt x="0" y="0"/>
                  </a:moveTo>
                  <a:lnTo>
                    <a:pt x="265684" y="0"/>
                  </a:lnTo>
                  <a:lnTo>
                    <a:pt x="265684" y="1176782"/>
                  </a:lnTo>
                  <a:lnTo>
                    <a:pt x="0" y="1176782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A2A4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27" name="Shape 1403">
              <a:extLst>
                <a:ext uri="{FF2B5EF4-FFF2-40B4-BE49-F238E27FC236}">
                  <a16:creationId xmlns:a16="http://schemas.microsoft.com/office/drawing/2014/main" id="{42E91725-3EEC-46EF-86DC-6EE69B67C27A}"/>
                </a:ext>
              </a:extLst>
            </p:cNvPr>
            <p:cNvSpPr/>
            <p:nvPr/>
          </p:nvSpPr>
          <p:spPr>
            <a:xfrm>
              <a:off x="1648638" y="250825"/>
              <a:ext cx="265684" cy="1801622"/>
            </a:xfrm>
            <a:custGeom>
              <a:avLst/>
              <a:gdLst/>
              <a:ahLst/>
              <a:cxnLst/>
              <a:rect l="0" t="0" r="0" b="0"/>
              <a:pathLst>
                <a:path w="265684" h="1801622">
                  <a:moveTo>
                    <a:pt x="0" y="0"/>
                  </a:moveTo>
                  <a:lnTo>
                    <a:pt x="265684" y="0"/>
                  </a:lnTo>
                  <a:lnTo>
                    <a:pt x="265684" y="1801622"/>
                  </a:lnTo>
                  <a:lnTo>
                    <a:pt x="0" y="1801622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BE7C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28" name="Shape 25">
              <a:extLst>
                <a:ext uri="{FF2B5EF4-FFF2-40B4-BE49-F238E27FC236}">
                  <a16:creationId xmlns:a16="http://schemas.microsoft.com/office/drawing/2014/main" id="{E5BBF63A-0528-411F-B8BF-9473E76F7CC0}"/>
                </a:ext>
              </a:extLst>
            </p:cNvPr>
            <p:cNvSpPr/>
            <p:nvPr/>
          </p:nvSpPr>
          <p:spPr>
            <a:xfrm>
              <a:off x="423596" y="4043426"/>
              <a:ext cx="2125472" cy="0"/>
            </a:xfrm>
            <a:custGeom>
              <a:avLst/>
              <a:gdLst/>
              <a:ahLst/>
              <a:cxnLst/>
              <a:rect l="0" t="0" r="0" b="0"/>
              <a:pathLst>
                <a:path w="2125472">
                  <a:moveTo>
                    <a:pt x="0" y="0"/>
                  </a:moveTo>
                  <a:lnTo>
                    <a:pt x="2125472" y="0"/>
                  </a:lnTo>
                </a:path>
              </a:pathLst>
            </a:custGeom>
            <a:ln w="6731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29" name="Shape 26">
              <a:extLst>
                <a:ext uri="{FF2B5EF4-FFF2-40B4-BE49-F238E27FC236}">
                  <a16:creationId xmlns:a16="http://schemas.microsoft.com/office/drawing/2014/main" id="{5C34DCD0-EEE8-44DC-83C5-CD1A4C67B284}"/>
                </a:ext>
              </a:extLst>
            </p:cNvPr>
            <p:cNvSpPr/>
            <p:nvPr/>
          </p:nvSpPr>
          <p:spPr>
            <a:xfrm>
              <a:off x="423596" y="3462401"/>
              <a:ext cx="2125472" cy="0"/>
            </a:xfrm>
            <a:custGeom>
              <a:avLst/>
              <a:gdLst/>
              <a:ahLst/>
              <a:cxnLst/>
              <a:rect l="0" t="0" r="0" b="0"/>
              <a:pathLst>
                <a:path w="2125472">
                  <a:moveTo>
                    <a:pt x="0" y="0"/>
                  </a:moveTo>
                  <a:lnTo>
                    <a:pt x="2125472" y="0"/>
                  </a:lnTo>
                </a:path>
              </a:pathLst>
            </a:custGeom>
            <a:ln w="6731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30" name="Shape 27">
              <a:extLst>
                <a:ext uri="{FF2B5EF4-FFF2-40B4-BE49-F238E27FC236}">
                  <a16:creationId xmlns:a16="http://schemas.microsoft.com/office/drawing/2014/main" id="{2DDC73C4-F894-4374-9C65-9B4E408B5D92}"/>
                </a:ext>
              </a:extLst>
            </p:cNvPr>
            <p:cNvSpPr/>
            <p:nvPr/>
          </p:nvSpPr>
          <p:spPr>
            <a:xfrm>
              <a:off x="423596" y="2881249"/>
              <a:ext cx="2125472" cy="0"/>
            </a:xfrm>
            <a:custGeom>
              <a:avLst/>
              <a:gdLst/>
              <a:ahLst/>
              <a:cxnLst/>
              <a:rect l="0" t="0" r="0" b="0"/>
              <a:pathLst>
                <a:path w="2125472">
                  <a:moveTo>
                    <a:pt x="0" y="0"/>
                  </a:moveTo>
                  <a:lnTo>
                    <a:pt x="2125472" y="0"/>
                  </a:lnTo>
                </a:path>
              </a:pathLst>
            </a:custGeom>
            <a:ln w="6731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31" name="Shape 28">
              <a:extLst>
                <a:ext uri="{FF2B5EF4-FFF2-40B4-BE49-F238E27FC236}">
                  <a16:creationId xmlns:a16="http://schemas.microsoft.com/office/drawing/2014/main" id="{F2565104-73AE-410E-8BE6-705216477F23}"/>
                </a:ext>
              </a:extLst>
            </p:cNvPr>
            <p:cNvSpPr/>
            <p:nvPr/>
          </p:nvSpPr>
          <p:spPr>
            <a:xfrm>
              <a:off x="423596" y="4334002"/>
              <a:ext cx="2125472" cy="0"/>
            </a:xfrm>
            <a:custGeom>
              <a:avLst/>
              <a:gdLst/>
              <a:ahLst/>
              <a:cxnLst/>
              <a:rect l="0" t="0" r="0" b="0"/>
              <a:pathLst>
                <a:path w="2125472">
                  <a:moveTo>
                    <a:pt x="0" y="0"/>
                  </a:moveTo>
                  <a:lnTo>
                    <a:pt x="2125472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32" name="Shape 29">
              <a:extLst>
                <a:ext uri="{FF2B5EF4-FFF2-40B4-BE49-F238E27FC236}">
                  <a16:creationId xmlns:a16="http://schemas.microsoft.com/office/drawing/2014/main" id="{F49CE163-6695-4A36-A232-AC8B19102A66}"/>
                </a:ext>
              </a:extLst>
            </p:cNvPr>
            <p:cNvSpPr/>
            <p:nvPr/>
          </p:nvSpPr>
          <p:spPr>
            <a:xfrm>
              <a:off x="423596" y="3752850"/>
              <a:ext cx="2125472" cy="0"/>
            </a:xfrm>
            <a:custGeom>
              <a:avLst/>
              <a:gdLst/>
              <a:ahLst/>
              <a:cxnLst/>
              <a:rect l="0" t="0" r="0" b="0"/>
              <a:pathLst>
                <a:path w="2125472">
                  <a:moveTo>
                    <a:pt x="0" y="0"/>
                  </a:moveTo>
                  <a:lnTo>
                    <a:pt x="2125472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33" name="Shape 30">
              <a:extLst>
                <a:ext uri="{FF2B5EF4-FFF2-40B4-BE49-F238E27FC236}">
                  <a16:creationId xmlns:a16="http://schemas.microsoft.com/office/drawing/2014/main" id="{C8612FB9-5318-4787-A1F2-26017C006BCE}"/>
                </a:ext>
              </a:extLst>
            </p:cNvPr>
            <p:cNvSpPr/>
            <p:nvPr/>
          </p:nvSpPr>
          <p:spPr>
            <a:xfrm>
              <a:off x="423596" y="3171825"/>
              <a:ext cx="2125472" cy="0"/>
            </a:xfrm>
            <a:custGeom>
              <a:avLst/>
              <a:gdLst/>
              <a:ahLst/>
              <a:cxnLst/>
              <a:rect l="0" t="0" r="0" b="0"/>
              <a:pathLst>
                <a:path w="2125472">
                  <a:moveTo>
                    <a:pt x="0" y="0"/>
                  </a:moveTo>
                  <a:lnTo>
                    <a:pt x="2125472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34" name="Shape 31">
              <a:extLst>
                <a:ext uri="{FF2B5EF4-FFF2-40B4-BE49-F238E27FC236}">
                  <a16:creationId xmlns:a16="http://schemas.microsoft.com/office/drawing/2014/main" id="{45C57D91-06DA-4AB7-9ECA-49E7BE892B20}"/>
                </a:ext>
              </a:extLst>
            </p:cNvPr>
            <p:cNvSpPr/>
            <p:nvPr/>
          </p:nvSpPr>
          <p:spPr>
            <a:xfrm>
              <a:off x="423596" y="2590673"/>
              <a:ext cx="2125472" cy="0"/>
            </a:xfrm>
            <a:custGeom>
              <a:avLst/>
              <a:gdLst/>
              <a:ahLst/>
              <a:cxnLst/>
              <a:rect l="0" t="0" r="0" b="0"/>
              <a:pathLst>
                <a:path w="2125472">
                  <a:moveTo>
                    <a:pt x="0" y="0"/>
                  </a:moveTo>
                  <a:lnTo>
                    <a:pt x="2125472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35" name="Shape 32">
              <a:extLst>
                <a:ext uri="{FF2B5EF4-FFF2-40B4-BE49-F238E27FC236}">
                  <a16:creationId xmlns:a16="http://schemas.microsoft.com/office/drawing/2014/main" id="{7AD7F24A-B920-4B9C-9436-0FAAA76B27C4}"/>
                </a:ext>
              </a:extLst>
            </p:cNvPr>
            <p:cNvSpPr/>
            <p:nvPr/>
          </p:nvSpPr>
          <p:spPr>
            <a:xfrm>
              <a:off x="600761" y="2442464"/>
              <a:ext cx="0" cy="1981708"/>
            </a:xfrm>
            <a:custGeom>
              <a:avLst/>
              <a:gdLst/>
              <a:ahLst/>
              <a:cxnLst/>
              <a:rect l="0" t="0" r="0" b="0"/>
              <a:pathLst>
                <a:path h="1981708">
                  <a:moveTo>
                    <a:pt x="0" y="1981708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36" name="Shape 33">
              <a:extLst>
                <a:ext uri="{FF2B5EF4-FFF2-40B4-BE49-F238E27FC236}">
                  <a16:creationId xmlns:a16="http://schemas.microsoft.com/office/drawing/2014/main" id="{0EC3ED24-4374-40EC-9948-A1B648221720}"/>
                </a:ext>
              </a:extLst>
            </p:cNvPr>
            <p:cNvSpPr/>
            <p:nvPr/>
          </p:nvSpPr>
          <p:spPr>
            <a:xfrm>
              <a:off x="895909" y="2442464"/>
              <a:ext cx="0" cy="1981708"/>
            </a:xfrm>
            <a:custGeom>
              <a:avLst/>
              <a:gdLst/>
              <a:ahLst/>
              <a:cxnLst/>
              <a:rect l="0" t="0" r="0" b="0"/>
              <a:pathLst>
                <a:path h="1981708">
                  <a:moveTo>
                    <a:pt x="0" y="1981708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37" name="Shape 34">
              <a:extLst>
                <a:ext uri="{FF2B5EF4-FFF2-40B4-BE49-F238E27FC236}">
                  <a16:creationId xmlns:a16="http://schemas.microsoft.com/office/drawing/2014/main" id="{69931126-A098-4DB1-8260-6A4A83E17A5B}"/>
                </a:ext>
              </a:extLst>
            </p:cNvPr>
            <p:cNvSpPr/>
            <p:nvPr/>
          </p:nvSpPr>
          <p:spPr>
            <a:xfrm>
              <a:off x="1191057" y="2442464"/>
              <a:ext cx="0" cy="1981708"/>
            </a:xfrm>
            <a:custGeom>
              <a:avLst/>
              <a:gdLst/>
              <a:ahLst/>
              <a:cxnLst/>
              <a:rect l="0" t="0" r="0" b="0"/>
              <a:pathLst>
                <a:path h="1981708">
                  <a:moveTo>
                    <a:pt x="0" y="1981708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38" name="Shape 35">
              <a:extLst>
                <a:ext uri="{FF2B5EF4-FFF2-40B4-BE49-F238E27FC236}">
                  <a16:creationId xmlns:a16="http://schemas.microsoft.com/office/drawing/2014/main" id="{74CD835F-1E95-4B41-92A5-14184AC2BC5B}"/>
                </a:ext>
              </a:extLst>
            </p:cNvPr>
            <p:cNvSpPr/>
            <p:nvPr/>
          </p:nvSpPr>
          <p:spPr>
            <a:xfrm>
              <a:off x="1486332" y="2442464"/>
              <a:ext cx="0" cy="1981708"/>
            </a:xfrm>
            <a:custGeom>
              <a:avLst/>
              <a:gdLst/>
              <a:ahLst/>
              <a:cxnLst/>
              <a:rect l="0" t="0" r="0" b="0"/>
              <a:pathLst>
                <a:path h="1981708">
                  <a:moveTo>
                    <a:pt x="0" y="1981708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39" name="Shape 36">
              <a:extLst>
                <a:ext uri="{FF2B5EF4-FFF2-40B4-BE49-F238E27FC236}">
                  <a16:creationId xmlns:a16="http://schemas.microsoft.com/office/drawing/2014/main" id="{AC176AA1-4E92-4BDC-8C0F-23866443E84F}"/>
                </a:ext>
              </a:extLst>
            </p:cNvPr>
            <p:cNvSpPr/>
            <p:nvPr/>
          </p:nvSpPr>
          <p:spPr>
            <a:xfrm>
              <a:off x="1781480" y="2442464"/>
              <a:ext cx="0" cy="1981708"/>
            </a:xfrm>
            <a:custGeom>
              <a:avLst/>
              <a:gdLst/>
              <a:ahLst/>
              <a:cxnLst/>
              <a:rect l="0" t="0" r="0" b="0"/>
              <a:pathLst>
                <a:path h="1981708">
                  <a:moveTo>
                    <a:pt x="0" y="1981708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40" name="Shape 37">
              <a:extLst>
                <a:ext uri="{FF2B5EF4-FFF2-40B4-BE49-F238E27FC236}">
                  <a16:creationId xmlns:a16="http://schemas.microsoft.com/office/drawing/2014/main" id="{DDA68AF5-A39D-424F-AE8F-10DBF7E6AFA6}"/>
                </a:ext>
              </a:extLst>
            </p:cNvPr>
            <p:cNvSpPr/>
            <p:nvPr/>
          </p:nvSpPr>
          <p:spPr>
            <a:xfrm>
              <a:off x="2076755" y="2442464"/>
              <a:ext cx="0" cy="1981708"/>
            </a:xfrm>
            <a:custGeom>
              <a:avLst/>
              <a:gdLst/>
              <a:ahLst/>
              <a:cxnLst/>
              <a:rect l="0" t="0" r="0" b="0"/>
              <a:pathLst>
                <a:path h="1981708">
                  <a:moveTo>
                    <a:pt x="0" y="1981708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41" name="Shape 38">
              <a:extLst>
                <a:ext uri="{FF2B5EF4-FFF2-40B4-BE49-F238E27FC236}">
                  <a16:creationId xmlns:a16="http://schemas.microsoft.com/office/drawing/2014/main" id="{F61BE012-C3D4-48DA-BAC1-05CC4ECC8B9C}"/>
                </a:ext>
              </a:extLst>
            </p:cNvPr>
            <p:cNvSpPr/>
            <p:nvPr/>
          </p:nvSpPr>
          <p:spPr>
            <a:xfrm>
              <a:off x="2371903" y="2442464"/>
              <a:ext cx="0" cy="1981708"/>
            </a:xfrm>
            <a:custGeom>
              <a:avLst/>
              <a:gdLst/>
              <a:ahLst/>
              <a:cxnLst/>
              <a:rect l="0" t="0" r="0" b="0"/>
              <a:pathLst>
                <a:path h="1981708">
                  <a:moveTo>
                    <a:pt x="0" y="1981708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42" name="Shape 1404">
              <a:extLst>
                <a:ext uri="{FF2B5EF4-FFF2-40B4-BE49-F238E27FC236}">
                  <a16:creationId xmlns:a16="http://schemas.microsoft.com/office/drawing/2014/main" id="{52DBB101-97FB-432C-A8F3-AAFBC262B072}"/>
                </a:ext>
              </a:extLst>
            </p:cNvPr>
            <p:cNvSpPr/>
            <p:nvPr/>
          </p:nvSpPr>
          <p:spPr>
            <a:xfrm>
              <a:off x="2239061" y="2794000"/>
              <a:ext cx="265684" cy="1540002"/>
            </a:xfrm>
            <a:custGeom>
              <a:avLst/>
              <a:gdLst/>
              <a:ahLst/>
              <a:cxnLst/>
              <a:rect l="0" t="0" r="0" b="0"/>
              <a:pathLst>
                <a:path w="265684" h="1540002">
                  <a:moveTo>
                    <a:pt x="0" y="0"/>
                  </a:moveTo>
                  <a:lnTo>
                    <a:pt x="265684" y="0"/>
                  </a:lnTo>
                  <a:lnTo>
                    <a:pt x="265684" y="1540002"/>
                  </a:lnTo>
                  <a:lnTo>
                    <a:pt x="0" y="1540002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AFF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43" name="Shape 40">
              <a:extLst>
                <a:ext uri="{FF2B5EF4-FFF2-40B4-BE49-F238E27FC236}">
                  <a16:creationId xmlns:a16="http://schemas.microsoft.com/office/drawing/2014/main" id="{C0DEC576-9B58-4A65-B009-EE2AC3825441}"/>
                </a:ext>
              </a:extLst>
            </p:cNvPr>
            <p:cNvSpPr/>
            <p:nvPr/>
          </p:nvSpPr>
          <p:spPr>
            <a:xfrm>
              <a:off x="2618664" y="1761871"/>
              <a:ext cx="2125472" cy="0"/>
            </a:xfrm>
            <a:custGeom>
              <a:avLst/>
              <a:gdLst/>
              <a:ahLst/>
              <a:cxnLst/>
              <a:rect l="0" t="0" r="0" b="0"/>
              <a:pathLst>
                <a:path w="2125472">
                  <a:moveTo>
                    <a:pt x="0" y="0"/>
                  </a:moveTo>
                  <a:lnTo>
                    <a:pt x="2125472" y="0"/>
                  </a:lnTo>
                </a:path>
              </a:pathLst>
            </a:custGeom>
            <a:ln w="6731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44" name="Shape 41">
              <a:extLst>
                <a:ext uri="{FF2B5EF4-FFF2-40B4-BE49-F238E27FC236}">
                  <a16:creationId xmlns:a16="http://schemas.microsoft.com/office/drawing/2014/main" id="{64C3863B-CFDB-4DE8-9EB8-6928801E646B}"/>
                </a:ext>
              </a:extLst>
            </p:cNvPr>
            <p:cNvSpPr/>
            <p:nvPr/>
          </p:nvSpPr>
          <p:spPr>
            <a:xfrm>
              <a:off x="2618664" y="1180719"/>
              <a:ext cx="2125472" cy="0"/>
            </a:xfrm>
            <a:custGeom>
              <a:avLst/>
              <a:gdLst/>
              <a:ahLst/>
              <a:cxnLst/>
              <a:rect l="0" t="0" r="0" b="0"/>
              <a:pathLst>
                <a:path w="2125472">
                  <a:moveTo>
                    <a:pt x="0" y="0"/>
                  </a:moveTo>
                  <a:lnTo>
                    <a:pt x="2125472" y="0"/>
                  </a:lnTo>
                </a:path>
              </a:pathLst>
            </a:custGeom>
            <a:ln w="6731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45" name="Shape 42">
              <a:extLst>
                <a:ext uri="{FF2B5EF4-FFF2-40B4-BE49-F238E27FC236}">
                  <a16:creationId xmlns:a16="http://schemas.microsoft.com/office/drawing/2014/main" id="{BEEE1EA3-B6FE-415D-8F44-3FDE80BCFF9E}"/>
                </a:ext>
              </a:extLst>
            </p:cNvPr>
            <p:cNvSpPr/>
            <p:nvPr/>
          </p:nvSpPr>
          <p:spPr>
            <a:xfrm>
              <a:off x="2618664" y="599567"/>
              <a:ext cx="2125472" cy="0"/>
            </a:xfrm>
            <a:custGeom>
              <a:avLst/>
              <a:gdLst/>
              <a:ahLst/>
              <a:cxnLst/>
              <a:rect l="0" t="0" r="0" b="0"/>
              <a:pathLst>
                <a:path w="2125472">
                  <a:moveTo>
                    <a:pt x="0" y="0"/>
                  </a:moveTo>
                  <a:lnTo>
                    <a:pt x="2125472" y="0"/>
                  </a:lnTo>
                </a:path>
              </a:pathLst>
            </a:custGeom>
            <a:ln w="6731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46" name="Shape 43">
              <a:extLst>
                <a:ext uri="{FF2B5EF4-FFF2-40B4-BE49-F238E27FC236}">
                  <a16:creationId xmlns:a16="http://schemas.microsoft.com/office/drawing/2014/main" id="{CAFBD761-0A64-4F30-A89D-5388DF2DBBD6}"/>
                </a:ext>
              </a:extLst>
            </p:cNvPr>
            <p:cNvSpPr/>
            <p:nvPr/>
          </p:nvSpPr>
          <p:spPr>
            <a:xfrm>
              <a:off x="2618664" y="2052447"/>
              <a:ext cx="2125472" cy="0"/>
            </a:xfrm>
            <a:custGeom>
              <a:avLst/>
              <a:gdLst/>
              <a:ahLst/>
              <a:cxnLst/>
              <a:rect l="0" t="0" r="0" b="0"/>
              <a:pathLst>
                <a:path w="2125472">
                  <a:moveTo>
                    <a:pt x="0" y="0"/>
                  </a:moveTo>
                  <a:lnTo>
                    <a:pt x="2125472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47" name="Shape 44">
              <a:extLst>
                <a:ext uri="{FF2B5EF4-FFF2-40B4-BE49-F238E27FC236}">
                  <a16:creationId xmlns:a16="http://schemas.microsoft.com/office/drawing/2014/main" id="{2D4FFAD9-33EC-4C18-BF52-D8C77BC6A05A}"/>
                </a:ext>
              </a:extLst>
            </p:cNvPr>
            <p:cNvSpPr/>
            <p:nvPr/>
          </p:nvSpPr>
          <p:spPr>
            <a:xfrm>
              <a:off x="2618664" y="1471295"/>
              <a:ext cx="2125472" cy="0"/>
            </a:xfrm>
            <a:custGeom>
              <a:avLst/>
              <a:gdLst/>
              <a:ahLst/>
              <a:cxnLst/>
              <a:rect l="0" t="0" r="0" b="0"/>
              <a:pathLst>
                <a:path w="2125472">
                  <a:moveTo>
                    <a:pt x="0" y="0"/>
                  </a:moveTo>
                  <a:lnTo>
                    <a:pt x="2125472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48" name="Shape 45">
              <a:extLst>
                <a:ext uri="{FF2B5EF4-FFF2-40B4-BE49-F238E27FC236}">
                  <a16:creationId xmlns:a16="http://schemas.microsoft.com/office/drawing/2014/main" id="{64CACE41-CF0A-4A7F-B507-5F9E1C504010}"/>
                </a:ext>
              </a:extLst>
            </p:cNvPr>
            <p:cNvSpPr/>
            <p:nvPr/>
          </p:nvSpPr>
          <p:spPr>
            <a:xfrm>
              <a:off x="2618664" y="890143"/>
              <a:ext cx="2125472" cy="0"/>
            </a:xfrm>
            <a:custGeom>
              <a:avLst/>
              <a:gdLst/>
              <a:ahLst/>
              <a:cxnLst/>
              <a:rect l="0" t="0" r="0" b="0"/>
              <a:pathLst>
                <a:path w="2125472">
                  <a:moveTo>
                    <a:pt x="0" y="0"/>
                  </a:moveTo>
                  <a:lnTo>
                    <a:pt x="2125472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49" name="Shape 46">
              <a:extLst>
                <a:ext uri="{FF2B5EF4-FFF2-40B4-BE49-F238E27FC236}">
                  <a16:creationId xmlns:a16="http://schemas.microsoft.com/office/drawing/2014/main" id="{BDA2A359-7903-4566-A3A4-4ED1D066B6C7}"/>
                </a:ext>
              </a:extLst>
            </p:cNvPr>
            <p:cNvSpPr/>
            <p:nvPr/>
          </p:nvSpPr>
          <p:spPr>
            <a:xfrm>
              <a:off x="2618664" y="308991"/>
              <a:ext cx="2125472" cy="0"/>
            </a:xfrm>
            <a:custGeom>
              <a:avLst/>
              <a:gdLst/>
              <a:ahLst/>
              <a:cxnLst/>
              <a:rect l="0" t="0" r="0" b="0"/>
              <a:pathLst>
                <a:path w="2125472">
                  <a:moveTo>
                    <a:pt x="0" y="0"/>
                  </a:moveTo>
                  <a:lnTo>
                    <a:pt x="2125472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50" name="Shape 47">
              <a:extLst>
                <a:ext uri="{FF2B5EF4-FFF2-40B4-BE49-F238E27FC236}">
                  <a16:creationId xmlns:a16="http://schemas.microsoft.com/office/drawing/2014/main" id="{FE5837EC-EB33-4B9A-9CCA-F4E50F11D89C}"/>
                </a:ext>
              </a:extLst>
            </p:cNvPr>
            <p:cNvSpPr/>
            <p:nvPr/>
          </p:nvSpPr>
          <p:spPr>
            <a:xfrm>
              <a:off x="2795829" y="160782"/>
              <a:ext cx="0" cy="1981708"/>
            </a:xfrm>
            <a:custGeom>
              <a:avLst/>
              <a:gdLst/>
              <a:ahLst/>
              <a:cxnLst/>
              <a:rect l="0" t="0" r="0" b="0"/>
              <a:pathLst>
                <a:path h="1981708">
                  <a:moveTo>
                    <a:pt x="0" y="1981708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51" name="Shape 48">
              <a:extLst>
                <a:ext uri="{FF2B5EF4-FFF2-40B4-BE49-F238E27FC236}">
                  <a16:creationId xmlns:a16="http://schemas.microsoft.com/office/drawing/2014/main" id="{B83896B5-2DAD-4E31-8EF2-CBEE2395401B}"/>
                </a:ext>
              </a:extLst>
            </p:cNvPr>
            <p:cNvSpPr/>
            <p:nvPr/>
          </p:nvSpPr>
          <p:spPr>
            <a:xfrm>
              <a:off x="3090977" y="160782"/>
              <a:ext cx="0" cy="1981708"/>
            </a:xfrm>
            <a:custGeom>
              <a:avLst/>
              <a:gdLst/>
              <a:ahLst/>
              <a:cxnLst/>
              <a:rect l="0" t="0" r="0" b="0"/>
              <a:pathLst>
                <a:path h="1981708">
                  <a:moveTo>
                    <a:pt x="0" y="1981708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52" name="Shape 49">
              <a:extLst>
                <a:ext uri="{FF2B5EF4-FFF2-40B4-BE49-F238E27FC236}">
                  <a16:creationId xmlns:a16="http://schemas.microsoft.com/office/drawing/2014/main" id="{CDDE987B-AFBF-4BDF-8D8A-E1B0ECAA7002}"/>
                </a:ext>
              </a:extLst>
            </p:cNvPr>
            <p:cNvSpPr/>
            <p:nvPr/>
          </p:nvSpPr>
          <p:spPr>
            <a:xfrm>
              <a:off x="3386252" y="160782"/>
              <a:ext cx="0" cy="1981708"/>
            </a:xfrm>
            <a:custGeom>
              <a:avLst/>
              <a:gdLst/>
              <a:ahLst/>
              <a:cxnLst/>
              <a:rect l="0" t="0" r="0" b="0"/>
              <a:pathLst>
                <a:path h="1981708">
                  <a:moveTo>
                    <a:pt x="0" y="1981708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53" name="Shape 50">
              <a:extLst>
                <a:ext uri="{FF2B5EF4-FFF2-40B4-BE49-F238E27FC236}">
                  <a16:creationId xmlns:a16="http://schemas.microsoft.com/office/drawing/2014/main" id="{71BE0C74-24C4-46AA-86D2-E1C91EF7D91B}"/>
                </a:ext>
              </a:extLst>
            </p:cNvPr>
            <p:cNvSpPr/>
            <p:nvPr/>
          </p:nvSpPr>
          <p:spPr>
            <a:xfrm>
              <a:off x="3681400" y="160782"/>
              <a:ext cx="0" cy="1981708"/>
            </a:xfrm>
            <a:custGeom>
              <a:avLst/>
              <a:gdLst/>
              <a:ahLst/>
              <a:cxnLst/>
              <a:rect l="0" t="0" r="0" b="0"/>
              <a:pathLst>
                <a:path h="1981708">
                  <a:moveTo>
                    <a:pt x="0" y="1981708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54" name="Shape 51">
              <a:extLst>
                <a:ext uri="{FF2B5EF4-FFF2-40B4-BE49-F238E27FC236}">
                  <a16:creationId xmlns:a16="http://schemas.microsoft.com/office/drawing/2014/main" id="{67557F83-62E7-4C70-B8F2-AE94B5D0C80E}"/>
                </a:ext>
              </a:extLst>
            </p:cNvPr>
            <p:cNvSpPr/>
            <p:nvPr/>
          </p:nvSpPr>
          <p:spPr>
            <a:xfrm>
              <a:off x="3976675" y="160782"/>
              <a:ext cx="0" cy="1981708"/>
            </a:xfrm>
            <a:custGeom>
              <a:avLst/>
              <a:gdLst/>
              <a:ahLst/>
              <a:cxnLst/>
              <a:rect l="0" t="0" r="0" b="0"/>
              <a:pathLst>
                <a:path h="1981708">
                  <a:moveTo>
                    <a:pt x="0" y="1981708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55" name="Shape 52">
              <a:extLst>
                <a:ext uri="{FF2B5EF4-FFF2-40B4-BE49-F238E27FC236}">
                  <a16:creationId xmlns:a16="http://schemas.microsoft.com/office/drawing/2014/main" id="{CFA8E85E-53CA-4A11-A165-D78BEE2B26F0}"/>
                </a:ext>
              </a:extLst>
            </p:cNvPr>
            <p:cNvSpPr/>
            <p:nvPr/>
          </p:nvSpPr>
          <p:spPr>
            <a:xfrm>
              <a:off x="4271823" y="160782"/>
              <a:ext cx="0" cy="1981708"/>
            </a:xfrm>
            <a:custGeom>
              <a:avLst/>
              <a:gdLst/>
              <a:ahLst/>
              <a:cxnLst/>
              <a:rect l="0" t="0" r="0" b="0"/>
              <a:pathLst>
                <a:path h="1981708">
                  <a:moveTo>
                    <a:pt x="0" y="1981708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56" name="Shape 53">
              <a:extLst>
                <a:ext uri="{FF2B5EF4-FFF2-40B4-BE49-F238E27FC236}">
                  <a16:creationId xmlns:a16="http://schemas.microsoft.com/office/drawing/2014/main" id="{A080A409-1C3B-4E09-ACA2-CB2FF9666D7C}"/>
                </a:ext>
              </a:extLst>
            </p:cNvPr>
            <p:cNvSpPr/>
            <p:nvPr/>
          </p:nvSpPr>
          <p:spPr>
            <a:xfrm>
              <a:off x="4567098" y="160782"/>
              <a:ext cx="0" cy="1981708"/>
            </a:xfrm>
            <a:custGeom>
              <a:avLst/>
              <a:gdLst/>
              <a:ahLst/>
              <a:cxnLst/>
              <a:rect l="0" t="0" r="0" b="0"/>
              <a:pathLst>
                <a:path h="1981708">
                  <a:moveTo>
                    <a:pt x="0" y="1981708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57" name="Shape 1405">
              <a:extLst>
                <a:ext uri="{FF2B5EF4-FFF2-40B4-BE49-F238E27FC236}">
                  <a16:creationId xmlns:a16="http://schemas.microsoft.com/office/drawing/2014/main" id="{F0C60564-9CAD-48DE-8BA4-1A36B5A1FF19}"/>
                </a:ext>
              </a:extLst>
            </p:cNvPr>
            <p:cNvSpPr/>
            <p:nvPr/>
          </p:nvSpPr>
          <p:spPr>
            <a:xfrm>
              <a:off x="4138981" y="294513"/>
              <a:ext cx="265684" cy="1757934"/>
            </a:xfrm>
            <a:custGeom>
              <a:avLst/>
              <a:gdLst/>
              <a:ahLst/>
              <a:cxnLst/>
              <a:rect l="0" t="0" r="0" b="0"/>
              <a:pathLst>
                <a:path w="265684" h="1757934">
                  <a:moveTo>
                    <a:pt x="0" y="0"/>
                  </a:moveTo>
                  <a:lnTo>
                    <a:pt x="265684" y="0"/>
                  </a:lnTo>
                  <a:lnTo>
                    <a:pt x="265684" y="1757934"/>
                  </a:lnTo>
                  <a:lnTo>
                    <a:pt x="0" y="1757934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76BF3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BA9F4C8-2A19-47A4-8989-456ACFFC0533}"/>
                </a:ext>
              </a:extLst>
            </p:cNvPr>
            <p:cNvSpPr/>
            <p:nvPr/>
          </p:nvSpPr>
          <p:spPr>
            <a:xfrm>
              <a:off x="1380414" y="2281682"/>
              <a:ext cx="281742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CA" sz="1000">
                  <a:solidFill>
                    <a:srgbClr val="1A1A1A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888</a:t>
              </a:r>
              <a:endParaRPr lang="en-CA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0D84BED-EAAB-43AF-91EA-9F6F0E3A87E0}"/>
                </a:ext>
              </a:extLst>
            </p:cNvPr>
            <p:cNvSpPr/>
            <p:nvPr/>
          </p:nvSpPr>
          <p:spPr>
            <a:xfrm>
              <a:off x="1388796" y="0"/>
              <a:ext cx="259446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CA" sz="1000">
                  <a:solidFill>
                    <a:srgbClr val="1A1A1A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yes</a:t>
              </a:r>
              <a:endParaRPr lang="en-CA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1F74089-6909-41E6-8610-2EA448636522}"/>
                </a:ext>
              </a:extLst>
            </p:cNvPr>
            <p:cNvSpPr/>
            <p:nvPr/>
          </p:nvSpPr>
          <p:spPr>
            <a:xfrm>
              <a:off x="3473247" y="0"/>
              <a:ext cx="553856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CA" sz="1000">
                  <a:solidFill>
                    <a:srgbClr val="1A1A1A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unclear</a:t>
              </a:r>
              <a:endParaRPr lang="en-CA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694BBB3-C675-42C5-896D-E663DFA12DE9}"/>
                </a:ext>
              </a:extLst>
            </p:cNvPr>
            <p:cNvSpPr/>
            <p:nvPr/>
          </p:nvSpPr>
          <p:spPr>
            <a:xfrm rot="-5399999">
              <a:off x="290570" y="4581310"/>
              <a:ext cx="685437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Gal 2005</a:t>
              </a:r>
              <a:endParaRPr lang="en-CA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5A3FD47-273A-46C0-946B-3A79E1DF5654}"/>
                </a:ext>
              </a:extLst>
            </p:cNvPr>
            <p:cNvSpPr/>
            <p:nvPr/>
          </p:nvSpPr>
          <p:spPr>
            <a:xfrm rot="-5399999">
              <a:off x="275853" y="4737407"/>
              <a:ext cx="1305168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Manjunatha 2009</a:t>
              </a:r>
              <a:endParaRPr lang="en-CA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F140CAA-B118-4EA6-B955-9CD0154B4574}"/>
                </a:ext>
              </a:extLst>
            </p:cNvPr>
            <p:cNvSpPr/>
            <p:nvPr/>
          </p:nvSpPr>
          <p:spPr>
            <a:xfrm rot="-5399999">
              <a:off x="777663" y="4633300"/>
              <a:ext cx="891845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Marsh 2005</a:t>
              </a:r>
              <a:endParaRPr lang="en-CA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2FB1C87-4987-4D57-94E6-2090E11A2569}"/>
                </a:ext>
              </a:extLst>
            </p:cNvPr>
            <p:cNvSpPr/>
            <p:nvPr/>
          </p:nvSpPr>
          <p:spPr>
            <a:xfrm rot="-5399999">
              <a:off x="1016605" y="4661677"/>
              <a:ext cx="1004508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Nesargi 2015</a:t>
              </a:r>
              <a:endParaRPr lang="en-CA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E1BF2E8-727B-47C2-901B-3EE4B2690FD2}"/>
                </a:ext>
              </a:extLst>
            </p:cNvPr>
            <p:cNvSpPr/>
            <p:nvPr/>
          </p:nvSpPr>
          <p:spPr>
            <a:xfrm rot="-5399999">
              <a:off x="1368086" y="4633299"/>
              <a:ext cx="891845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Rosali 2015</a:t>
              </a:r>
              <a:endParaRPr lang="en-CA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3827F46-FDA5-44F5-BF34-D010E19E2309}"/>
                </a:ext>
              </a:extLst>
            </p:cNvPr>
            <p:cNvSpPr/>
            <p:nvPr/>
          </p:nvSpPr>
          <p:spPr>
            <a:xfrm rot="-5399999">
              <a:off x="1733712" y="4597860"/>
              <a:ext cx="751143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Seifi 2013</a:t>
              </a:r>
              <a:endParaRPr lang="en-CA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1FDEEAC-D419-48B3-A5F3-6B69833341CE}"/>
                </a:ext>
              </a:extLst>
            </p:cNvPr>
            <p:cNvSpPr/>
            <p:nvPr/>
          </p:nvSpPr>
          <p:spPr>
            <a:xfrm rot="-5399999">
              <a:off x="1931145" y="4647084"/>
              <a:ext cx="946572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Zeraati 2016</a:t>
              </a:r>
              <a:endParaRPr lang="en-CA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88D29F2-99DC-479D-B793-863C6E93E2DF}"/>
                </a:ext>
              </a:extLst>
            </p:cNvPr>
            <p:cNvSpPr/>
            <p:nvPr/>
          </p:nvSpPr>
          <p:spPr>
            <a:xfrm rot="-5399999">
              <a:off x="2485639" y="2299628"/>
              <a:ext cx="685436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Gal 2005</a:t>
              </a:r>
              <a:endParaRPr lang="en-CA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8D94DB6-1DF2-465A-9828-5D9E2A54FEDE}"/>
                </a:ext>
              </a:extLst>
            </p:cNvPr>
            <p:cNvSpPr/>
            <p:nvPr/>
          </p:nvSpPr>
          <p:spPr>
            <a:xfrm rot="-5399999">
              <a:off x="2470921" y="2455725"/>
              <a:ext cx="1305167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CA" sz="1000" dirty="0" err="1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Manjunatha</a:t>
              </a:r>
              <a:r>
                <a:rPr lang="en-CA" sz="1000" dirty="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2009</a:t>
              </a:r>
              <a:endParaRPr lang="en-CA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E32A153-17A6-418A-91B3-C053E42707A8}"/>
                </a:ext>
              </a:extLst>
            </p:cNvPr>
            <p:cNvSpPr/>
            <p:nvPr/>
          </p:nvSpPr>
          <p:spPr>
            <a:xfrm rot="-5399999">
              <a:off x="2972857" y="2351618"/>
              <a:ext cx="891844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Marsh 2005</a:t>
              </a:r>
              <a:endParaRPr lang="en-CA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9228B6E-69E2-4D60-889B-1042DF5BCA2F}"/>
                </a:ext>
              </a:extLst>
            </p:cNvPr>
            <p:cNvSpPr/>
            <p:nvPr/>
          </p:nvSpPr>
          <p:spPr>
            <a:xfrm rot="-5399999">
              <a:off x="3211674" y="2379995"/>
              <a:ext cx="1004507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Nesargi 2015</a:t>
              </a:r>
              <a:endParaRPr lang="en-CA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255DBCF-4A4F-425F-B2F7-ED99F97E90C3}"/>
                </a:ext>
              </a:extLst>
            </p:cNvPr>
            <p:cNvSpPr/>
            <p:nvPr/>
          </p:nvSpPr>
          <p:spPr>
            <a:xfrm rot="-5399999">
              <a:off x="3563280" y="2351618"/>
              <a:ext cx="891845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Rosali 2015</a:t>
              </a:r>
              <a:endParaRPr lang="en-CA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03B9F56-9298-4673-BC33-EE043797C554}"/>
                </a:ext>
              </a:extLst>
            </p:cNvPr>
            <p:cNvSpPr/>
            <p:nvPr/>
          </p:nvSpPr>
          <p:spPr>
            <a:xfrm rot="-5399999">
              <a:off x="3928779" y="2316178"/>
              <a:ext cx="751142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Seifi 2013</a:t>
              </a:r>
              <a:endParaRPr lang="en-CA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C5B94C7-5E0A-4C9A-8D51-6048E1075AB9}"/>
                </a:ext>
              </a:extLst>
            </p:cNvPr>
            <p:cNvSpPr/>
            <p:nvPr/>
          </p:nvSpPr>
          <p:spPr>
            <a:xfrm rot="-5399999">
              <a:off x="4126339" y="2365402"/>
              <a:ext cx="946572" cy="15624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Zeraati 2016</a:t>
              </a:r>
              <a:endParaRPr lang="en-CA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5483A44-2F39-4A29-A6D7-34FDEDE2CC17}"/>
                </a:ext>
              </a:extLst>
            </p:cNvPr>
            <p:cNvSpPr/>
            <p:nvPr/>
          </p:nvSpPr>
          <p:spPr>
            <a:xfrm>
              <a:off x="290373" y="2006854"/>
              <a:ext cx="93914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0</a:t>
              </a:r>
              <a:endParaRPr lang="en-CA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EE5B42D-B6BA-44E3-AFA8-F804A7FE1736}"/>
                </a:ext>
              </a:extLst>
            </p:cNvPr>
            <p:cNvSpPr/>
            <p:nvPr/>
          </p:nvSpPr>
          <p:spPr>
            <a:xfrm>
              <a:off x="290373" y="1425702"/>
              <a:ext cx="93914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4</a:t>
              </a:r>
              <a:endParaRPr lang="en-CA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206A083-4A82-4E75-980E-636E1E9D02CC}"/>
                </a:ext>
              </a:extLst>
            </p:cNvPr>
            <p:cNvSpPr/>
            <p:nvPr/>
          </p:nvSpPr>
          <p:spPr>
            <a:xfrm>
              <a:off x="290373" y="844550"/>
              <a:ext cx="93914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8</a:t>
              </a:r>
              <a:endParaRPr lang="en-CA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4A5425C-A4A6-4295-AD70-92B734B2B2CC}"/>
                </a:ext>
              </a:extLst>
            </p:cNvPr>
            <p:cNvSpPr/>
            <p:nvPr/>
          </p:nvSpPr>
          <p:spPr>
            <a:xfrm>
              <a:off x="219761" y="263398"/>
              <a:ext cx="187828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12</a:t>
              </a:r>
              <a:endParaRPr lang="en-CA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81DE4B0-3D2A-4F2B-A111-171FAC1DE6BA}"/>
                </a:ext>
              </a:extLst>
            </p:cNvPr>
            <p:cNvSpPr/>
            <p:nvPr/>
          </p:nvSpPr>
          <p:spPr>
            <a:xfrm>
              <a:off x="290373" y="4288409"/>
              <a:ext cx="93914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0</a:t>
              </a:r>
              <a:endParaRPr lang="en-CA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64F1E7C-A579-48FA-820B-C124D656AEB4}"/>
                </a:ext>
              </a:extLst>
            </p:cNvPr>
            <p:cNvSpPr/>
            <p:nvPr/>
          </p:nvSpPr>
          <p:spPr>
            <a:xfrm>
              <a:off x="290373" y="3707257"/>
              <a:ext cx="93914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4</a:t>
              </a:r>
              <a:endParaRPr lang="en-CA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46B3F36-65F5-4C25-9206-D543F76A1DD5}"/>
                </a:ext>
              </a:extLst>
            </p:cNvPr>
            <p:cNvSpPr/>
            <p:nvPr/>
          </p:nvSpPr>
          <p:spPr>
            <a:xfrm>
              <a:off x="290373" y="3126232"/>
              <a:ext cx="93914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8</a:t>
              </a:r>
              <a:endParaRPr lang="en-CA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0C34F6C-F74D-4AB6-8653-DD96F6E1E8C0}"/>
                </a:ext>
              </a:extLst>
            </p:cNvPr>
            <p:cNvSpPr/>
            <p:nvPr/>
          </p:nvSpPr>
          <p:spPr>
            <a:xfrm>
              <a:off x="219761" y="2545080"/>
              <a:ext cx="187828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12</a:t>
              </a:r>
              <a:endParaRPr lang="en-CA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EB058CC-76F7-40B3-9818-DF9711F4B014}"/>
                </a:ext>
              </a:extLst>
            </p:cNvPr>
            <p:cNvSpPr/>
            <p:nvPr/>
          </p:nvSpPr>
          <p:spPr>
            <a:xfrm>
              <a:off x="2267255" y="5537657"/>
              <a:ext cx="842101" cy="20311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CA" sz="13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Study ID</a:t>
              </a:r>
              <a:endParaRPr lang="en-CA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D86562E-5CF3-4B76-A616-938C889345AB}"/>
                </a:ext>
              </a:extLst>
            </p:cNvPr>
            <p:cNvSpPr/>
            <p:nvPr/>
          </p:nvSpPr>
          <p:spPr>
            <a:xfrm rot="-5399999">
              <a:off x="-1045544" y="1906275"/>
              <a:ext cx="2294204" cy="20311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CA" sz="13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PIPP (mean or median)</a:t>
              </a:r>
              <a:endParaRPr lang="en-CA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5C2AC68-2F42-4614-87C2-E1B22E1F8BD5}"/>
                </a:ext>
              </a:extLst>
            </p:cNvPr>
            <p:cNvSpPr/>
            <p:nvPr/>
          </p:nvSpPr>
          <p:spPr>
            <a:xfrm>
              <a:off x="4960163" y="1657045"/>
              <a:ext cx="1635235" cy="20311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CA" sz="13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Actual Timepoint</a:t>
              </a:r>
              <a:endParaRPr lang="en-CA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86" name="Shape 1406">
              <a:extLst>
                <a:ext uri="{FF2B5EF4-FFF2-40B4-BE49-F238E27FC236}">
                  <a16:creationId xmlns:a16="http://schemas.microsoft.com/office/drawing/2014/main" id="{8C5F07D3-8320-4F0C-9FE9-9D6B8E98F8F1}"/>
                </a:ext>
              </a:extLst>
            </p:cNvPr>
            <p:cNvSpPr/>
            <p:nvPr/>
          </p:nvSpPr>
          <p:spPr>
            <a:xfrm>
              <a:off x="4969180" y="1839595"/>
              <a:ext cx="201422" cy="201422"/>
            </a:xfrm>
            <a:custGeom>
              <a:avLst/>
              <a:gdLst/>
              <a:ahLst/>
              <a:cxnLst/>
              <a:rect l="0" t="0" r="0" b="0"/>
              <a:pathLst>
                <a:path w="201422" h="201422">
                  <a:moveTo>
                    <a:pt x="0" y="0"/>
                  </a:moveTo>
                  <a:lnTo>
                    <a:pt x="201422" y="0"/>
                  </a:lnTo>
                  <a:lnTo>
                    <a:pt x="201422" y="201422"/>
                  </a:lnTo>
                  <a:lnTo>
                    <a:pt x="0" y="201422"/>
                  </a:lnTo>
                  <a:lnTo>
                    <a:pt x="0" y="0"/>
                  </a:lnTo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8766C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87" name="Shape 1407">
              <a:extLst>
                <a:ext uri="{FF2B5EF4-FFF2-40B4-BE49-F238E27FC236}">
                  <a16:creationId xmlns:a16="http://schemas.microsoft.com/office/drawing/2014/main" id="{E72A94AF-FD00-40A9-AD7D-A5398BED0293}"/>
                </a:ext>
              </a:extLst>
            </p:cNvPr>
            <p:cNvSpPr/>
            <p:nvPr/>
          </p:nvSpPr>
          <p:spPr>
            <a:xfrm>
              <a:off x="4969180" y="2059051"/>
              <a:ext cx="201422" cy="201422"/>
            </a:xfrm>
            <a:custGeom>
              <a:avLst/>
              <a:gdLst/>
              <a:ahLst/>
              <a:cxnLst/>
              <a:rect l="0" t="0" r="0" b="0"/>
              <a:pathLst>
                <a:path w="201422" h="201422">
                  <a:moveTo>
                    <a:pt x="0" y="0"/>
                  </a:moveTo>
                  <a:lnTo>
                    <a:pt x="201422" y="0"/>
                  </a:lnTo>
                  <a:lnTo>
                    <a:pt x="201422" y="201422"/>
                  </a:lnTo>
                  <a:lnTo>
                    <a:pt x="0" y="201422"/>
                  </a:lnTo>
                  <a:lnTo>
                    <a:pt x="0" y="0"/>
                  </a:lnTo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A2A4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88" name="Shape 1408">
              <a:extLst>
                <a:ext uri="{FF2B5EF4-FFF2-40B4-BE49-F238E27FC236}">
                  <a16:creationId xmlns:a16="http://schemas.microsoft.com/office/drawing/2014/main" id="{C3901F66-620E-496B-9811-5AFC77DE2232}"/>
                </a:ext>
              </a:extLst>
            </p:cNvPr>
            <p:cNvSpPr/>
            <p:nvPr/>
          </p:nvSpPr>
          <p:spPr>
            <a:xfrm>
              <a:off x="4969180" y="2278507"/>
              <a:ext cx="201422" cy="201422"/>
            </a:xfrm>
            <a:custGeom>
              <a:avLst/>
              <a:gdLst/>
              <a:ahLst/>
              <a:cxnLst/>
              <a:rect l="0" t="0" r="0" b="0"/>
              <a:pathLst>
                <a:path w="201422" h="201422">
                  <a:moveTo>
                    <a:pt x="0" y="0"/>
                  </a:moveTo>
                  <a:lnTo>
                    <a:pt x="201422" y="0"/>
                  </a:lnTo>
                  <a:lnTo>
                    <a:pt x="201422" y="201422"/>
                  </a:lnTo>
                  <a:lnTo>
                    <a:pt x="0" y="201422"/>
                  </a:lnTo>
                  <a:lnTo>
                    <a:pt x="0" y="0"/>
                  </a:lnTo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BE7C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89" name="Shape 1409">
              <a:extLst>
                <a:ext uri="{FF2B5EF4-FFF2-40B4-BE49-F238E27FC236}">
                  <a16:creationId xmlns:a16="http://schemas.microsoft.com/office/drawing/2014/main" id="{E81B1FC2-0F64-4F1A-9325-551815278416}"/>
                </a:ext>
              </a:extLst>
            </p:cNvPr>
            <p:cNvSpPr/>
            <p:nvPr/>
          </p:nvSpPr>
          <p:spPr>
            <a:xfrm>
              <a:off x="4969180" y="2497963"/>
              <a:ext cx="201422" cy="201422"/>
            </a:xfrm>
            <a:custGeom>
              <a:avLst/>
              <a:gdLst/>
              <a:ahLst/>
              <a:cxnLst/>
              <a:rect l="0" t="0" r="0" b="0"/>
              <a:pathLst>
                <a:path w="201422" h="201422">
                  <a:moveTo>
                    <a:pt x="0" y="0"/>
                  </a:moveTo>
                  <a:lnTo>
                    <a:pt x="201422" y="0"/>
                  </a:lnTo>
                  <a:lnTo>
                    <a:pt x="201422" y="201422"/>
                  </a:lnTo>
                  <a:lnTo>
                    <a:pt x="0" y="201422"/>
                  </a:lnTo>
                  <a:lnTo>
                    <a:pt x="0" y="0"/>
                  </a:lnTo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AFF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90" name="Shape 1410">
              <a:extLst>
                <a:ext uri="{FF2B5EF4-FFF2-40B4-BE49-F238E27FC236}">
                  <a16:creationId xmlns:a16="http://schemas.microsoft.com/office/drawing/2014/main" id="{BC83C209-2EFD-4579-8317-99ED935978C1}"/>
                </a:ext>
              </a:extLst>
            </p:cNvPr>
            <p:cNvSpPr/>
            <p:nvPr/>
          </p:nvSpPr>
          <p:spPr>
            <a:xfrm>
              <a:off x="4969180" y="2717419"/>
              <a:ext cx="201422" cy="201422"/>
            </a:xfrm>
            <a:custGeom>
              <a:avLst/>
              <a:gdLst/>
              <a:ahLst/>
              <a:cxnLst/>
              <a:rect l="0" t="0" r="0" b="0"/>
              <a:pathLst>
                <a:path w="201422" h="201422">
                  <a:moveTo>
                    <a:pt x="0" y="0"/>
                  </a:moveTo>
                  <a:lnTo>
                    <a:pt x="201422" y="0"/>
                  </a:lnTo>
                  <a:lnTo>
                    <a:pt x="201422" y="201422"/>
                  </a:lnTo>
                  <a:lnTo>
                    <a:pt x="0" y="201422"/>
                  </a:lnTo>
                  <a:lnTo>
                    <a:pt x="0" y="0"/>
                  </a:lnTo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76BF3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B5DFE6E8-1CB8-4378-87B2-25A8175DB248}"/>
                </a:ext>
              </a:extLst>
            </p:cNvPr>
            <p:cNvSpPr/>
            <p:nvPr/>
          </p:nvSpPr>
          <p:spPr>
            <a:xfrm>
              <a:off x="5207051" y="1894586"/>
              <a:ext cx="93914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CA" sz="10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5</a:t>
              </a:r>
              <a:endParaRPr lang="en-CA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451315A-BB02-4B58-9F6E-33C7A510DE9A}"/>
                </a:ext>
              </a:extLst>
            </p:cNvPr>
            <p:cNvSpPr/>
            <p:nvPr/>
          </p:nvSpPr>
          <p:spPr>
            <a:xfrm>
              <a:off x="5277663" y="1894586"/>
              <a:ext cx="685268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CA" sz="10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min post</a:t>
              </a:r>
              <a:endParaRPr lang="en-CA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B83722C-F720-408E-ADFE-F8C1F4948F0A}"/>
                </a:ext>
              </a:extLst>
            </p:cNvPr>
            <p:cNvSpPr/>
            <p:nvPr/>
          </p:nvSpPr>
          <p:spPr>
            <a:xfrm>
              <a:off x="5207051" y="2114042"/>
              <a:ext cx="93914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CA" sz="10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1</a:t>
              </a:r>
              <a:endParaRPr lang="en-CA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3C1700FA-F6E1-4A94-A958-E63AFCC4C652}"/>
                </a:ext>
              </a:extLst>
            </p:cNvPr>
            <p:cNvSpPr/>
            <p:nvPr/>
          </p:nvSpPr>
          <p:spPr>
            <a:xfrm>
              <a:off x="5277663" y="2114042"/>
              <a:ext cx="1191829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CA" sz="10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min post−exam</a:t>
              </a:r>
              <a:endParaRPr lang="en-CA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B5F02EF-85F2-4AA8-8995-3E6459D7E7EC}"/>
                </a:ext>
              </a:extLst>
            </p:cNvPr>
            <p:cNvSpPr/>
            <p:nvPr/>
          </p:nvSpPr>
          <p:spPr>
            <a:xfrm>
              <a:off x="5207051" y="2333498"/>
              <a:ext cx="825801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CA" sz="10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post−exam</a:t>
              </a:r>
              <a:endParaRPr lang="en-CA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3596460-99F4-42D3-A230-2B83862D966F}"/>
                </a:ext>
              </a:extLst>
            </p:cNvPr>
            <p:cNvSpPr/>
            <p:nvPr/>
          </p:nvSpPr>
          <p:spPr>
            <a:xfrm>
              <a:off x="5207051" y="2552954"/>
              <a:ext cx="281742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CA" sz="10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999</a:t>
              </a:r>
              <a:endParaRPr lang="en-CA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91FDAA6-A711-485E-A248-870DB345C878}"/>
                </a:ext>
              </a:extLst>
            </p:cNvPr>
            <p:cNvSpPr/>
            <p:nvPr/>
          </p:nvSpPr>
          <p:spPr>
            <a:xfrm>
              <a:off x="5207051" y="2772410"/>
              <a:ext cx="1173587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CA" sz="10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last 45 seconds</a:t>
              </a:r>
              <a:endParaRPr lang="en-CA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34822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8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97" name="Rectangle 8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8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668D681-B1DF-47C5-BC19-43D014CA3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803705"/>
            <a:ext cx="4208656" cy="303485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r"/>
            <a:r>
              <a:rPr lang="en-CA" sz="3600" dirty="0">
                <a:solidFill>
                  <a:srgbClr val="FFFFFF"/>
                </a:solidFill>
              </a:rPr>
              <a:t>PIPP Recovery Drops Response Rate</a:t>
            </a:r>
            <a:br>
              <a:rPr lang="en-CA" sz="3600" dirty="0">
                <a:solidFill>
                  <a:srgbClr val="FFFFFF"/>
                </a:solidFill>
              </a:rPr>
            </a:br>
            <a:r>
              <a:rPr lang="en-CA" sz="3600" dirty="0">
                <a:solidFill>
                  <a:srgbClr val="FFFFFF"/>
                </a:solidFill>
              </a:rPr>
              <a:t>Faceted by Containment vs Swaddle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AB394A88-15DE-4637-8390-5AEA0B5382D6}"/>
              </a:ext>
            </a:extLst>
          </p:cNvPr>
          <p:cNvGrpSpPr/>
          <p:nvPr/>
        </p:nvGrpSpPr>
        <p:grpSpPr>
          <a:xfrm>
            <a:off x="5661137" y="558614"/>
            <a:ext cx="6595059" cy="5740771"/>
            <a:chOff x="0" y="0"/>
            <a:chExt cx="6595398" cy="5740771"/>
          </a:xfrm>
        </p:grpSpPr>
        <p:sp>
          <p:nvSpPr>
            <p:cNvPr id="138" name="Shape 6">
              <a:extLst>
                <a:ext uri="{FF2B5EF4-FFF2-40B4-BE49-F238E27FC236}">
                  <a16:creationId xmlns:a16="http://schemas.microsoft.com/office/drawing/2014/main" id="{6C80242A-BDFF-4AFE-A37E-891D42A93F5B}"/>
                </a:ext>
              </a:extLst>
            </p:cNvPr>
            <p:cNvSpPr/>
            <p:nvPr/>
          </p:nvSpPr>
          <p:spPr>
            <a:xfrm>
              <a:off x="423596" y="1761871"/>
              <a:ext cx="4320540" cy="0"/>
            </a:xfrm>
            <a:custGeom>
              <a:avLst/>
              <a:gdLst/>
              <a:ahLst/>
              <a:cxnLst/>
              <a:rect l="0" t="0" r="0" b="0"/>
              <a:pathLst>
                <a:path w="4320540">
                  <a:moveTo>
                    <a:pt x="0" y="0"/>
                  </a:moveTo>
                  <a:lnTo>
                    <a:pt x="4320540" y="0"/>
                  </a:lnTo>
                </a:path>
              </a:pathLst>
            </a:custGeom>
            <a:ln w="6731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139" name="Shape 7">
              <a:extLst>
                <a:ext uri="{FF2B5EF4-FFF2-40B4-BE49-F238E27FC236}">
                  <a16:creationId xmlns:a16="http://schemas.microsoft.com/office/drawing/2014/main" id="{ED16A708-7741-4B0A-91AA-39CD7967D1B0}"/>
                </a:ext>
              </a:extLst>
            </p:cNvPr>
            <p:cNvSpPr/>
            <p:nvPr/>
          </p:nvSpPr>
          <p:spPr>
            <a:xfrm>
              <a:off x="423596" y="1180719"/>
              <a:ext cx="4320540" cy="0"/>
            </a:xfrm>
            <a:custGeom>
              <a:avLst/>
              <a:gdLst/>
              <a:ahLst/>
              <a:cxnLst/>
              <a:rect l="0" t="0" r="0" b="0"/>
              <a:pathLst>
                <a:path w="4320540">
                  <a:moveTo>
                    <a:pt x="0" y="0"/>
                  </a:moveTo>
                  <a:lnTo>
                    <a:pt x="4320540" y="0"/>
                  </a:lnTo>
                </a:path>
              </a:pathLst>
            </a:custGeom>
            <a:ln w="6731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140" name="Shape 8">
              <a:extLst>
                <a:ext uri="{FF2B5EF4-FFF2-40B4-BE49-F238E27FC236}">
                  <a16:creationId xmlns:a16="http://schemas.microsoft.com/office/drawing/2014/main" id="{9662BBC3-90D3-40F7-AC3E-3B592520EEAA}"/>
                </a:ext>
              </a:extLst>
            </p:cNvPr>
            <p:cNvSpPr/>
            <p:nvPr/>
          </p:nvSpPr>
          <p:spPr>
            <a:xfrm>
              <a:off x="423596" y="599567"/>
              <a:ext cx="4320540" cy="0"/>
            </a:xfrm>
            <a:custGeom>
              <a:avLst/>
              <a:gdLst/>
              <a:ahLst/>
              <a:cxnLst/>
              <a:rect l="0" t="0" r="0" b="0"/>
              <a:pathLst>
                <a:path w="4320540">
                  <a:moveTo>
                    <a:pt x="0" y="0"/>
                  </a:moveTo>
                  <a:lnTo>
                    <a:pt x="4320540" y="0"/>
                  </a:lnTo>
                </a:path>
              </a:pathLst>
            </a:custGeom>
            <a:ln w="6731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141" name="Shape 9">
              <a:extLst>
                <a:ext uri="{FF2B5EF4-FFF2-40B4-BE49-F238E27FC236}">
                  <a16:creationId xmlns:a16="http://schemas.microsoft.com/office/drawing/2014/main" id="{07F1A1CB-48C8-4205-B3BC-D713431369A7}"/>
                </a:ext>
              </a:extLst>
            </p:cNvPr>
            <p:cNvSpPr/>
            <p:nvPr/>
          </p:nvSpPr>
          <p:spPr>
            <a:xfrm>
              <a:off x="423596" y="2052447"/>
              <a:ext cx="4320540" cy="0"/>
            </a:xfrm>
            <a:custGeom>
              <a:avLst/>
              <a:gdLst/>
              <a:ahLst/>
              <a:cxnLst/>
              <a:rect l="0" t="0" r="0" b="0"/>
              <a:pathLst>
                <a:path w="4320540">
                  <a:moveTo>
                    <a:pt x="0" y="0"/>
                  </a:moveTo>
                  <a:lnTo>
                    <a:pt x="432054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142" name="Shape 10">
              <a:extLst>
                <a:ext uri="{FF2B5EF4-FFF2-40B4-BE49-F238E27FC236}">
                  <a16:creationId xmlns:a16="http://schemas.microsoft.com/office/drawing/2014/main" id="{0A6BD53F-C09E-4CCD-AD28-4FCD8EA911B5}"/>
                </a:ext>
              </a:extLst>
            </p:cNvPr>
            <p:cNvSpPr/>
            <p:nvPr/>
          </p:nvSpPr>
          <p:spPr>
            <a:xfrm>
              <a:off x="423596" y="1471295"/>
              <a:ext cx="4320540" cy="0"/>
            </a:xfrm>
            <a:custGeom>
              <a:avLst/>
              <a:gdLst/>
              <a:ahLst/>
              <a:cxnLst/>
              <a:rect l="0" t="0" r="0" b="0"/>
              <a:pathLst>
                <a:path w="4320540">
                  <a:moveTo>
                    <a:pt x="0" y="0"/>
                  </a:moveTo>
                  <a:lnTo>
                    <a:pt x="432054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143" name="Shape 11">
              <a:extLst>
                <a:ext uri="{FF2B5EF4-FFF2-40B4-BE49-F238E27FC236}">
                  <a16:creationId xmlns:a16="http://schemas.microsoft.com/office/drawing/2014/main" id="{8375A701-E2B4-4C0E-96DF-BB4409D7C0BB}"/>
                </a:ext>
              </a:extLst>
            </p:cNvPr>
            <p:cNvSpPr/>
            <p:nvPr/>
          </p:nvSpPr>
          <p:spPr>
            <a:xfrm>
              <a:off x="423596" y="890143"/>
              <a:ext cx="4320540" cy="0"/>
            </a:xfrm>
            <a:custGeom>
              <a:avLst/>
              <a:gdLst/>
              <a:ahLst/>
              <a:cxnLst/>
              <a:rect l="0" t="0" r="0" b="0"/>
              <a:pathLst>
                <a:path w="4320540">
                  <a:moveTo>
                    <a:pt x="0" y="0"/>
                  </a:moveTo>
                  <a:lnTo>
                    <a:pt x="432054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144" name="Shape 12">
              <a:extLst>
                <a:ext uri="{FF2B5EF4-FFF2-40B4-BE49-F238E27FC236}">
                  <a16:creationId xmlns:a16="http://schemas.microsoft.com/office/drawing/2014/main" id="{AD21B659-805D-4CBB-872B-002AA9023A24}"/>
                </a:ext>
              </a:extLst>
            </p:cNvPr>
            <p:cNvSpPr/>
            <p:nvPr/>
          </p:nvSpPr>
          <p:spPr>
            <a:xfrm>
              <a:off x="423596" y="308991"/>
              <a:ext cx="4320540" cy="0"/>
            </a:xfrm>
            <a:custGeom>
              <a:avLst/>
              <a:gdLst/>
              <a:ahLst/>
              <a:cxnLst/>
              <a:rect l="0" t="0" r="0" b="0"/>
              <a:pathLst>
                <a:path w="4320540">
                  <a:moveTo>
                    <a:pt x="0" y="0"/>
                  </a:moveTo>
                  <a:lnTo>
                    <a:pt x="432054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145" name="Shape 13">
              <a:extLst>
                <a:ext uri="{FF2B5EF4-FFF2-40B4-BE49-F238E27FC236}">
                  <a16:creationId xmlns:a16="http://schemas.microsoft.com/office/drawing/2014/main" id="{8BDBB64C-A848-4262-8638-EFC11A10EBFA}"/>
                </a:ext>
              </a:extLst>
            </p:cNvPr>
            <p:cNvSpPr/>
            <p:nvPr/>
          </p:nvSpPr>
          <p:spPr>
            <a:xfrm>
              <a:off x="783641" y="160782"/>
              <a:ext cx="0" cy="1981708"/>
            </a:xfrm>
            <a:custGeom>
              <a:avLst/>
              <a:gdLst/>
              <a:ahLst/>
              <a:cxnLst/>
              <a:rect l="0" t="0" r="0" b="0"/>
              <a:pathLst>
                <a:path h="1981708">
                  <a:moveTo>
                    <a:pt x="0" y="1981708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146" name="Shape 14">
              <a:extLst>
                <a:ext uri="{FF2B5EF4-FFF2-40B4-BE49-F238E27FC236}">
                  <a16:creationId xmlns:a16="http://schemas.microsoft.com/office/drawing/2014/main" id="{6B7DC8AD-541E-4D25-ABA9-BAFF6FE8AEC7}"/>
                </a:ext>
              </a:extLst>
            </p:cNvPr>
            <p:cNvSpPr/>
            <p:nvPr/>
          </p:nvSpPr>
          <p:spPr>
            <a:xfrm>
              <a:off x="1383716" y="160782"/>
              <a:ext cx="0" cy="1981708"/>
            </a:xfrm>
            <a:custGeom>
              <a:avLst/>
              <a:gdLst/>
              <a:ahLst/>
              <a:cxnLst/>
              <a:rect l="0" t="0" r="0" b="0"/>
              <a:pathLst>
                <a:path h="1981708">
                  <a:moveTo>
                    <a:pt x="0" y="1981708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147" name="Shape 15">
              <a:extLst>
                <a:ext uri="{FF2B5EF4-FFF2-40B4-BE49-F238E27FC236}">
                  <a16:creationId xmlns:a16="http://schemas.microsoft.com/office/drawing/2014/main" id="{CE3385AC-30B6-45E6-88BB-99AD9DC1B8D8}"/>
                </a:ext>
              </a:extLst>
            </p:cNvPr>
            <p:cNvSpPr/>
            <p:nvPr/>
          </p:nvSpPr>
          <p:spPr>
            <a:xfrm>
              <a:off x="1983791" y="160782"/>
              <a:ext cx="0" cy="1981708"/>
            </a:xfrm>
            <a:custGeom>
              <a:avLst/>
              <a:gdLst/>
              <a:ahLst/>
              <a:cxnLst/>
              <a:rect l="0" t="0" r="0" b="0"/>
              <a:pathLst>
                <a:path h="1981708">
                  <a:moveTo>
                    <a:pt x="0" y="1981708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148" name="Shape 16">
              <a:extLst>
                <a:ext uri="{FF2B5EF4-FFF2-40B4-BE49-F238E27FC236}">
                  <a16:creationId xmlns:a16="http://schemas.microsoft.com/office/drawing/2014/main" id="{3DE2EC13-B43A-4506-9F1B-E2D967A0E40E}"/>
                </a:ext>
              </a:extLst>
            </p:cNvPr>
            <p:cNvSpPr/>
            <p:nvPr/>
          </p:nvSpPr>
          <p:spPr>
            <a:xfrm>
              <a:off x="2583866" y="160782"/>
              <a:ext cx="0" cy="1981708"/>
            </a:xfrm>
            <a:custGeom>
              <a:avLst/>
              <a:gdLst/>
              <a:ahLst/>
              <a:cxnLst/>
              <a:rect l="0" t="0" r="0" b="0"/>
              <a:pathLst>
                <a:path h="1981708">
                  <a:moveTo>
                    <a:pt x="0" y="1981708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149" name="Shape 17">
              <a:extLst>
                <a:ext uri="{FF2B5EF4-FFF2-40B4-BE49-F238E27FC236}">
                  <a16:creationId xmlns:a16="http://schemas.microsoft.com/office/drawing/2014/main" id="{9FEA9AA5-3551-4C8E-80E0-F87EB5B72AE5}"/>
                </a:ext>
              </a:extLst>
            </p:cNvPr>
            <p:cNvSpPr/>
            <p:nvPr/>
          </p:nvSpPr>
          <p:spPr>
            <a:xfrm>
              <a:off x="3183941" y="160782"/>
              <a:ext cx="0" cy="1981708"/>
            </a:xfrm>
            <a:custGeom>
              <a:avLst/>
              <a:gdLst/>
              <a:ahLst/>
              <a:cxnLst/>
              <a:rect l="0" t="0" r="0" b="0"/>
              <a:pathLst>
                <a:path h="1981708">
                  <a:moveTo>
                    <a:pt x="0" y="1981708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150" name="Shape 18">
              <a:extLst>
                <a:ext uri="{FF2B5EF4-FFF2-40B4-BE49-F238E27FC236}">
                  <a16:creationId xmlns:a16="http://schemas.microsoft.com/office/drawing/2014/main" id="{D4790120-1744-4A0A-B9E1-0CE679915FE6}"/>
                </a:ext>
              </a:extLst>
            </p:cNvPr>
            <p:cNvSpPr/>
            <p:nvPr/>
          </p:nvSpPr>
          <p:spPr>
            <a:xfrm>
              <a:off x="3784016" y="160782"/>
              <a:ext cx="0" cy="1981708"/>
            </a:xfrm>
            <a:custGeom>
              <a:avLst/>
              <a:gdLst/>
              <a:ahLst/>
              <a:cxnLst/>
              <a:rect l="0" t="0" r="0" b="0"/>
              <a:pathLst>
                <a:path h="1981708">
                  <a:moveTo>
                    <a:pt x="0" y="1981708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282" name="Shape 19">
              <a:extLst>
                <a:ext uri="{FF2B5EF4-FFF2-40B4-BE49-F238E27FC236}">
                  <a16:creationId xmlns:a16="http://schemas.microsoft.com/office/drawing/2014/main" id="{E030322D-AC18-46A1-835C-029385F4AD65}"/>
                </a:ext>
              </a:extLst>
            </p:cNvPr>
            <p:cNvSpPr/>
            <p:nvPr/>
          </p:nvSpPr>
          <p:spPr>
            <a:xfrm>
              <a:off x="4384091" y="160782"/>
              <a:ext cx="0" cy="1981708"/>
            </a:xfrm>
            <a:custGeom>
              <a:avLst/>
              <a:gdLst/>
              <a:ahLst/>
              <a:cxnLst/>
              <a:rect l="0" t="0" r="0" b="0"/>
              <a:pathLst>
                <a:path h="1981708">
                  <a:moveTo>
                    <a:pt x="0" y="1981708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283" name="Shape 1227">
              <a:extLst>
                <a:ext uri="{FF2B5EF4-FFF2-40B4-BE49-F238E27FC236}">
                  <a16:creationId xmlns:a16="http://schemas.microsoft.com/office/drawing/2014/main" id="{EA808768-DB51-4D8C-AC61-794DE90A08EC}"/>
                </a:ext>
              </a:extLst>
            </p:cNvPr>
            <p:cNvSpPr/>
            <p:nvPr/>
          </p:nvSpPr>
          <p:spPr>
            <a:xfrm>
              <a:off x="1113714" y="1151636"/>
              <a:ext cx="540131" cy="900811"/>
            </a:xfrm>
            <a:custGeom>
              <a:avLst/>
              <a:gdLst/>
              <a:ahLst/>
              <a:cxnLst/>
              <a:rect l="0" t="0" r="0" b="0"/>
              <a:pathLst>
                <a:path w="540131" h="900811">
                  <a:moveTo>
                    <a:pt x="0" y="0"/>
                  </a:moveTo>
                  <a:lnTo>
                    <a:pt x="540131" y="0"/>
                  </a:lnTo>
                  <a:lnTo>
                    <a:pt x="540131" y="900811"/>
                  </a:lnTo>
                  <a:lnTo>
                    <a:pt x="0" y="900811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8766C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284" name="Shape 1228">
              <a:extLst>
                <a:ext uri="{FF2B5EF4-FFF2-40B4-BE49-F238E27FC236}">
                  <a16:creationId xmlns:a16="http://schemas.microsoft.com/office/drawing/2014/main" id="{CAE528C8-68E3-4A64-AD39-BC57F488A93C}"/>
                </a:ext>
              </a:extLst>
            </p:cNvPr>
            <p:cNvSpPr/>
            <p:nvPr/>
          </p:nvSpPr>
          <p:spPr>
            <a:xfrm>
              <a:off x="1713789" y="701294"/>
              <a:ext cx="540131" cy="1351153"/>
            </a:xfrm>
            <a:custGeom>
              <a:avLst/>
              <a:gdLst/>
              <a:ahLst/>
              <a:cxnLst/>
              <a:rect l="0" t="0" r="0" b="0"/>
              <a:pathLst>
                <a:path w="540131" h="1351153">
                  <a:moveTo>
                    <a:pt x="0" y="0"/>
                  </a:moveTo>
                  <a:lnTo>
                    <a:pt x="540131" y="0"/>
                  </a:lnTo>
                  <a:lnTo>
                    <a:pt x="540131" y="1351153"/>
                  </a:lnTo>
                  <a:lnTo>
                    <a:pt x="0" y="1351153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A2A4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285" name="Shape 1229">
              <a:extLst>
                <a:ext uri="{FF2B5EF4-FFF2-40B4-BE49-F238E27FC236}">
                  <a16:creationId xmlns:a16="http://schemas.microsoft.com/office/drawing/2014/main" id="{1EC8D4D3-3D5B-4916-ACFF-4BD5E7A314D8}"/>
                </a:ext>
              </a:extLst>
            </p:cNvPr>
            <p:cNvSpPr/>
            <p:nvPr/>
          </p:nvSpPr>
          <p:spPr>
            <a:xfrm>
              <a:off x="2313864" y="875665"/>
              <a:ext cx="540131" cy="1176782"/>
            </a:xfrm>
            <a:custGeom>
              <a:avLst/>
              <a:gdLst/>
              <a:ahLst/>
              <a:cxnLst/>
              <a:rect l="0" t="0" r="0" b="0"/>
              <a:pathLst>
                <a:path w="540131" h="1176782">
                  <a:moveTo>
                    <a:pt x="0" y="0"/>
                  </a:moveTo>
                  <a:lnTo>
                    <a:pt x="540131" y="0"/>
                  </a:lnTo>
                  <a:lnTo>
                    <a:pt x="540131" y="1176782"/>
                  </a:lnTo>
                  <a:lnTo>
                    <a:pt x="0" y="1176782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A2A4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286" name="Shape 1230">
              <a:extLst>
                <a:ext uri="{FF2B5EF4-FFF2-40B4-BE49-F238E27FC236}">
                  <a16:creationId xmlns:a16="http://schemas.microsoft.com/office/drawing/2014/main" id="{216EB95E-6C00-4492-823E-3BB71930EA2B}"/>
                </a:ext>
              </a:extLst>
            </p:cNvPr>
            <p:cNvSpPr/>
            <p:nvPr/>
          </p:nvSpPr>
          <p:spPr>
            <a:xfrm>
              <a:off x="3514014" y="294513"/>
              <a:ext cx="540131" cy="1757934"/>
            </a:xfrm>
            <a:custGeom>
              <a:avLst/>
              <a:gdLst/>
              <a:ahLst/>
              <a:cxnLst/>
              <a:rect l="0" t="0" r="0" b="0"/>
              <a:pathLst>
                <a:path w="540131" h="1757934">
                  <a:moveTo>
                    <a:pt x="0" y="0"/>
                  </a:moveTo>
                  <a:lnTo>
                    <a:pt x="540131" y="0"/>
                  </a:lnTo>
                  <a:lnTo>
                    <a:pt x="540131" y="1757934"/>
                  </a:lnTo>
                  <a:lnTo>
                    <a:pt x="0" y="1757934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76BF3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287" name="Shape 1231">
              <a:extLst>
                <a:ext uri="{FF2B5EF4-FFF2-40B4-BE49-F238E27FC236}">
                  <a16:creationId xmlns:a16="http://schemas.microsoft.com/office/drawing/2014/main" id="{829DEBA8-218B-496E-A482-75C77E5A1317}"/>
                </a:ext>
              </a:extLst>
            </p:cNvPr>
            <p:cNvSpPr/>
            <p:nvPr/>
          </p:nvSpPr>
          <p:spPr>
            <a:xfrm>
              <a:off x="4114089" y="512445"/>
              <a:ext cx="540131" cy="1540002"/>
            </a:xfrm>
            <a:custGeom>
              <a:avLst/>
              <a:gdLst/>
              <a:ahLst/>
              <a:cxnLst/>
              <a:rect l="0" t="0" r="0" b="0"/>
              <a:pathLst>
                <a:path w="540131" h="1540002">
                  <a:moveTo>
                    <a:pt x="0" y="0"/>
                  </a:moveTo>
                  <a:lnTo>
                    <a:pt x="540131" y="0"/>
                  </a:lnTo>
                  <a:lnTo>
                    <a:pt x="540131" y="1540002"/>
                  </a:lnTo>
                  <a:lnTo>
                    <a:pt x="0" y="1540002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AFF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288" name="Shape 25">
              <a:extLst>
                <a:ext uri="{FF2B5EF4-FFF2-40B4-BE49-F238E27FC236}">
                  <a16:creationId xmlns:a16="http://schemas.microsoft.com/office/drawing/2014/main" id="{A8CDDE9B-5444-476E-A506-000ECC8888C8}"/>
                </a:ext>
              </a:extLst>
            </p:cNvPr>
            <p:cNvSpPr/>
            <p:nvPr/>
          </p:nvSpPr>
          <p:spPr>
            <a:xfrm>
              <a:off x="423596" y="4043426"/>
              <a:ext cx="4320540" cy="0"/>
            </a:xfrm>
            <a:custGeom>
              <a:avLst/>
              <a:gdLst/>
              <a:ahLst/>
              <a:cxnLst/>
              <a:rect l="0" t="0" r="0" b="0"/>
              <a:pathLst>
                <a:path w="4320540">
                  <a:moveTo>
                    <a:pt x="0" y="0"/>
                  </a:moveTo>
                  <a:lnTo>
                    <a:pt x="4320540" y="0"/>
                  </a:lnTo>
                </a:path>
              </a:pathLst>
            </a:custGeom>
            <a:ln w="6731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289" name="Shape 26">
              <a:extLst>
                <a:ext uri="{FF2B5EF4-FFF2-40B4-BE49-F238E27FC236}">
                  <a16:creationId xmlns:a16="http://schemas.microsoft.com/office/drawing/2014/main" id="{9F005BF0-C406-4058-87DA-A81EE1822E97}"/>
                </a:ext>
              </a:extLst>
            </p:cNvPr>
            <p:cNvSpPr/>
            <p:nvPr/>
          </p:nvSpPr>
          <p:spPr>
            <a:xfrm>
              <a:off x="423596" y="3462401"/>
              <a:ext cx="4320540" cy="0"/>
            </a:xfrm>
            <a:custGeom>
              <a:avLst/>
              <a:gdLst/>
              <a:ahLst/>
              <a:cxnLst/>
              <a:rect l="0" t="0" r="0" b="0"/>
              <a:pathLst>
                <a:path w="4320540">
                  <a:moveTo>
                    <a:pt x="0" y="0"/>
                  </a:moveTo>
                  <a:lnTo>
                    <a:pt x="4320540" y="0"/>
                  </a:lnTo>
                </a:path>
              </a:pathLst>
            </a:custGeom>
            <a:ln w="6731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290" name="Shape 27">
              <a:extLst>
                <a:ext uri="{FF2B5EF4-FFF2-40B4-BE49-F238E27FC236}">
                  <a16:creationId xmlns:a16="http://schemas.microsoft.com/office/drawing/2014/main" id="{011B37CA-F3B1-4EB9-8F7E-D4C2E2B34401}"/>
                </a:ext>
              </a:extLst>
            </p:cNvPr>
            <p:cNvSpPr/>
            <p:nvPr/>
          </p:nvSpPr>
          <p:spPr>
            <a:xfrm>
              <a:off x="423596" y="2881249"/>
              <a:ext cx="4320540" cy="0"/>
            </a:xfrm>
            <a:custGeom>
              <a:avLst/>
              <a:gdLst/>
              <a:ahLst/>
              <a:cxnLst/>
              <a:rect l="0" t="0" r="0" b="0"/>
              <a:pathLst>
                <a:path w="4320540">
                  <a:moveTo>
                    <a:pt x="0" y="0"/>
                  </a:moveTo>
                  <a:lnTo>
                    <a:pt x="4320540" y="0"/>
                  </a:lnTo>
                </a:path>
              </a:pathLst>
            </a:custGeom>
            <a:ln w="6731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291" name="Shape 28">
              <a:extLst>
                <a:ext uri="{FF2B5EF4-FFF2-40B4-BE49-F238E27FC236}">
                  <a16:creationId xmlns:a16="http://schemas.microsoft.com/office/drawing/2014/main" id="{EA9C61BA-8D2F-4052-909F-90148E3BFF7E}"/>
                </a:ext>
              </a:extLst>
            </p:cNvPr>
            <p:cNvSpPr/>
            <p:nvPr/>
          </p:nvSpPr>
          <p:spPr>
            <a:xfrm>
              <a:off x="423596" y="4334002"/>
              <a:ext cx="4320540" cy="0"/>
            </a:xfrm>
            <a:custGeom>
              <a:avLst/>
              <a:gdLst/>
              <a:ahLst/>
              <a:cxnLst/>
              <a:rect l="0" t="0" r="0" b="0"/>
              <a:pathLst>
                <a:path w="4320540">
                  <a:moveTo>
                    <a:pt x="0" y="0"/>
                  </a:moveTo>
                  <a:lnTo>
                    <a:pt x="432054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292" name="Shape 29">
              <a:extLst>
                <a:ext uri="{FF2B5EF4-FFF2-40B4-BE49-F238E27FC236}">
                  <a16:creationId xmlns:a16="http://schemas.microsoft.com/office/drawing/2014/main" id="{FB704B2B-C152-4056-A46A-85DEAD712D68}"/>
                </a:ext>
              </a:extLst>
            </p:cNvPr>
            <p:cNvSpPr/>
            <p:nvPr/>
          </p:nvSpPr>
          <p:spPr>
            <a:xfrm>
              <a:off x="423596" y="3752850"/>
              <a:ext cx="4320540" cy="0"/>
            </a:xfrm>
            <a:custGeom>
              <a:avLst/>
              <a:gdLst/>
              <a:ahLst/>
              <a:cxnLst/>
              <a:rect l="0" t="0" r="0" b="0"/>
              <a:pathLst>
                <a:path w="4320540">
                  <a:moveTo>
                    <a:pt x="0" y="0"/>
                  </a:moveTo>
                  <a:lnTo>
                    <a:pt x="432054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293" name="Shape 30">
              <a:extLst>
                <a:ext uri="{FF2B5EF4-FFF2-40B4-BE49-F238E27FC236}">
                  <a16:creationId xmlns:a16="http://schemas.microsoft.com/office/drawing/2014/main" id="{2F4E34A1-177F-4F1E-A9E2-321033372EB0}"/>
                </a:ext>
              </a:extLst>
            </p:cNvPr>
            <p:cNvSpPr/>
            <p:nvPr/>
          </p:nvSpPr>
          <p:spPr>
            <a:xfrm>
              <a:off x="423596" y="3171825"/>
              <a:ext cx="4320540" cy="0"/>
            </a:xfrm>
            <a:custGeom>
              <a:avLst/>
              <a:gdLst/>
              <a:ahLst/>
              <a:cxnLst/>
              <a:rect l="0" t="0" r="0" b="0"/>
              <a:pathLst>
                <a:path w="4320540">
                  <a:moveTo>
                    <a:pt x="0" y="0"/>
                  </a:moveTo>
                  <a:lnTo>
                    <a:pt x="432054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294" name="Shape 31">
              <a:extLst>
                <a:ext uri="{FF2B5EF4-FFF2-40B4-BE49-F238E27FC236}">
                  <a16:creationId xmlns:a16="http://schemas.microsoft.com/office/drawing/2014/main" id="{643EA1DC-E161-4DA7-A2C9-1B5B5494058D}"/>
                </a:ext>
              </a:extLst>
            </p:cNvPr>
            <p:cNvSpPr/>
            <p:nvPr/>
          </p:nvSpPr>
          <p:spPr>
            <a:xfrm>
              <a:off x="423596" y="2590673"/>
              <a:ext cx="4320540" cy="0"/>
            </a:xfrm>
            <a:custGeom>
              <a:avLst/>
              <a:gdLst/>
              <a:ahLst/>
              <a:cxnLst/>
              <a:rect l="0" t="0" r="0" b="0"/>
              <a:pathLst>
                <a:path w="4320540">
                  <a:moveTo>
                    <a:pt x="0" y="0"/>
                  </a:moveTo>
                  <a:lnTo>
                    <a:pt x="432054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295" name="Shape 32">
              <a:extLst>
                <a:ext uri="{FF2B5EF4-FFF2-40B4-BE49-F238E27FC236}">
                  <a16:creationId xmlns:a16="http://schemas.microsoft.com/office/drawing/2014/main" id="{B50F80B0-7089-4282-B31D-3B0999D9E452}"/>
                </a:ext>
              </a:extLst>
            </p:cNvPr>
            <p:cNvSpPr/>
            <p:nvPr/>
          </p:nvSpPr>
          <p:spPr>
            <a:xfrm>
              <a:off x="783641" y="2442464"/>
              <a:ext cx="0" cy="1981708"/>
            </a:xfrm>
            <a:custGeom>
              <a:avLst/>
              <a:gdLst/>
              <a:ahLst/>
              <a:cxnLst/>
              <a:rect l="0" t="0" r="0" b="0"/>
              <a:pathLst>
                <a:path h="1981708">
                  <a:moveTo>
                    <a:pt x="0" y="1981708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296" name="Shape 33">
              <a:extLst>
                <a:ext uri="{FF2B5EF4-FFF2-40B4-BE49-F238E27FC236}">
                  <a16:creationId xmlns:a16="http://schemas.microsoft.com/office/drawing/2014/main" id="{863D3180-8942-4779-9D38-2D3EF56820DF}"/>
                </a:ext>
              </a:extLst>
            </p:cNvPr>
            <p:cNvSpPr/>
            <p:nvPr/>
          </p:nvSpPr>
          <p:spPr>
            <a:xfrm>
              <a:off x="1383716" y="2442464"/>
              <a:ext cx="0" cy="1981708"/>
            </a:xfrm>
            <a:custGeom>
              <a:avLst/>
              <a:gdLst/>
              <a:ahLst/>
              <a:cxnLst/>
              <a:rect l="0" t="0" r="0" b="0"/>
              <a:pathLst>
                <a:path h="1981708">
                  <a:moveTo>
                    <a:pt x="0" y="1981708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297" name="Shape 34">
              <a:extLst>
                <a:ext uri="{FF2B5EF4-FFF2-40B4-BE49-F238E27FC236}">
                  <a16:creationId xmlns:a16="http://schemas.microsoft.com/office/drawing/2014/main" id="{51DEA14D-C44A-4BCD-A67F-2545253E05BE}"/>
                </a:ext>
              </a:extLst>
            </p:cNvPr>
            <p:cNvSpPr/>
            <p:nvPr/>
          </p:nvSpPr>
          <p:spPr>
            <a:xfrm>
              <a:off x="1983791" y="2442464"/>
              <a:ext cx="0" cy="1981708"/>
            </a:xfrm>
            <a:custGeom>
              <a:avLst/>
              <a:gdLst/>
              <a:ahLst/>
              <a:cxnLst/>
              <a:rect l="0" t="0" r="0" b="0"/>
              <a:pathLst>
                <a:path h="1981708">
                  <a:moveTo>
                    <a:pt x="0" y="1981708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298" name="Shape 35">
              <a:extLst>
                <a:ext uri="{FF2B5EF4-FFF2-40B4-BE49-F238E27FC236}">
                  <a16:creationId xmlns:a16="http://schemas.microsoft.com/office/drawing/2014/main" id="{3E5660D7-5B85-4CD0-85F9-EAABEE097186}"/>
                </a:ext>
              </a:extLst>
            </p:cNvPr>
            <p:cNvSpPr/>
            <p:nvPr/>
          </p:nvSpPr>
          <p:spPr>
            <a:xfrm>
              <a:off x="2583866" y="2442464"/>
              <a:ext cx="0" cy="1981708"/>
            </a:xfrm>
            <a:custGeom>
              <a:avLst/>
              <a:gdLst/>
              <a:ahLst/>
              <a:cxnLst/>
              <a:rect l="0" t="0" r="0" b="0"/>
              <a:pathLst>
                <a:path h="1981708">
                  <a:moveTo>
                    <a:pt x="0" y="1981708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299" name="Shape 36">
              <a:extLst>
                <a:ext uri="{FF2B5EF4-FFF2-40B4-BE49-F238E27FC236}">
                  <a16:creationId xmlns:a16="http://schemas.microsoft.com/office/drawing/2014/main" id="{2DDB2E93-4248-4B4C-B395-A8BCB764A421}"/>
                </a:ext>
              </a:extLst>
            </p:cNvPr>
            <p:cNvSpPr/>
            <p:nvPr/>
          </p:nvSpPr>
          <p:spPr>
            <a:xfrm>
              <a:off x="3183941" y="2442464"/>
              <a:ext cx="0" cy="1981708"/>
            </a:xfrm>
            <a:custGeom>
              <a:avLst/>
              <a:gdLst/>
              <a:ahLst/>
              <a:cxnLst/>
              <a:rect l="0" t="0" r="0" b="0"/>
              <a:pathLst>
                <a:path h="1981708">
                  <a:moveTo>
                    <a:pt x="0" y="1981708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300" name="Shape 37">
              <a:extLst>
                <a:ext uri="{FF2B5EF4-FFF2-40B4-BE49-F238E27FC236}">
                  <a16:creationId xmlns:a16="http://schemas.microsoft.com/office/drawing/2014/main" id="{2292CCC0-C3BA-46D2-922D-E6B1CB60519F}"/>
                </a:ext>
              </a:extLst>
            </p:cNvPr>
            <p:cNvSpPr/>
            <p:nvPr/>
          </p:nvSpPr>
          <p:spPr>
            <a:xfrm>
              <a:off x="3784016" y="2442464"/>
              <a:ext cx="0" cy="1981708"/>
            </a:xfrm>
            <a:custGeom>
              <a:avLst/>
              <a:gdLst/>
              <a:ahLst/>
              <a:cxnLst/>
              <a:rect l="0" t="0" r="0" b="0"/>
              <a:pathLst>
                <a:path h="1981708">
                  <a:moveTo>
                    <a:pt x="0" y="1981708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301" name="Shape 38">
              <a:extLst>
                <a:ext uri="{FF2B5EF4-FFF2-40B4-BE49-F238E27FC236}">
                  <a16:creationId xmlns:a16="http://schemas.microsoft.com/office/drawing/2014/main" id="{6CF2DE78-6EFF-4BE7-B872-588AA640ECB8}"/>
                </a:ext>
              </a:extLst>
            </p:cNvPr>
            <p:cNvSpPr/>
            <p:nvPr/>
          </p:nvSpPr>
          <p:spPr>
            <a:xfrm>
              <a:off x="4384091" y="2442464"/>
              <a:ext cx="0" cy="1981708"/>
            </a:xfrm>
            <a:custGeom>
              <a:avLst/>
              <a:gdLst/>
              <a:ahLst/>
              <a:cxnLst/>
              <a:rect l="0" t="0" r="0" b="0"/>
              <a:pathLst>
                <a:path h="1981708">
                  <a:moveTo>
                    <a:pt x="0" y="1981708"/>
                  </a:moveTo>
                  <a:lnTo>
                    <a:pt x="0" y="0"/>
                  </a:lnTo>
                </a:path>
              </a:pathLst>
            </a:custGeom>
            <a:ln w="13589" cap="flat">
              <a:round/>
            </a:ln>
          </p:spPr>
          <p:style>
            <a:lnRef idx="1">
              <a:srgbClr val="EBEBE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302" name="Shape 1232">
              <a:extLst>
                <a:ext uri="{FF2B5EF4-FFF2-40B4-BE49-F238E27FC236}">
                  <a16:creationId xmlns:a16="http://schemas.microsoft.com/office/drawing/2014/main" id="{B1AECE58-344C-4509-A301-26348AC93DC4}"/>
                </a:ext>
              </a:extLst>
            </p:cNvPr>
            <p:cNvSpPr/>
            <p:nvPr/>
          </p:nvSpPr>
          <p:spPr>
            <a:xfrm>
              <a:off x="513639" y="3128137"/>
              <a:ext cx="540131" cy="1205865"/>
            </a:xfrm>
            <a:custGeom>
              <a:avLst/>
              <a:gdLst/>
              <a:ahLst/>
              <a:cxnLst/>
              <a:rect l="0" t="0" r="0" b="0"/>
              <a:pathLst>
                <a:path w="540131" h="1205865">
                  <a:moveTo>
                    <a:pt x="0" y="0"/>
                  </a:moveTo>
                  <a:lnTo>
                    <a:pt x="540131" y="0"/>
                  </a:lnTo>
                  <a:lnTo>
                    <a:pt x="540131" y="1205865"/>
                  </a:lnTo>
                  <a:lnTo>
                    <a:pt x="0" y="1205865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A2A4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303" name="Shape 1233">
              <a:extLst>
                <a:ext uri="{FF2B5EF4-FFF2-40B4-BE49-F238E27FC236}">
                  <a16:creationId xmlns:a16="http://schemas.microsoft.com/office/drawing/2014/main" id="{475BB9A7-B6F9-464F-AD40-42F79EED282B}"/>
                </a:ext>
              </a:extLst>
            </p:cNvPr>
            <p:cNvSpPr/>
            <p:nvPr/>
          </p:nvSpPr>
          <p:spPr>
            <a:xfrm>
              <a:off x="2913939" y="2532380"/>
              <a:ext cx="540131" cy="1801622"/>
            </a:xfrm>
            <a:custGeom>
              <a:avLst/>
              <a:gdLst/>
              <a:ahLst/>
              <a:cxnLst/>
              <a:rect l="0" t="0" r="0" b="0"/>
              <a:pathLst>
                <a:path w="540131" h="1801622">
                  <a:moveTo>
                    <a:pt x="0" y="0"/>
                  </a:moveTo>
                  <a:lnTo>
                    <a:pt x="540131" y="0"/>
                  </a:lnTo>
                  <a:lnTo>
                    <a:pt x="540131" y="1801622"/>
                  </a:lnTo>
                  <a:lnTo>
                    <a:pt x="0" y="1801622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BE7C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47294300-F312-4DF8-B718-601AF2B82DFF}"/>
                </a:ext>
              </a:extLst>
            </p:cNvPr>
            <p:cNvSpPr/>
            <p:nvPr/>
          </p:nvSpPr>
          <p:spPr>
            <a:xfrm>
              <a:off x="2341296" y="2281682"/>
              <a:ext cx="645236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solidFill>
                    <a:srgbClr val="1A1A1A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Swaddle</a:t>
              </a:r>
              <a:endParaRPr lang="en-CA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4383F6C3-3935-4EBA-B98A-863F3C10D468}"/>
                </a:ext>
              </a:extLst>
            </p:cNvPr>
            <p:cNvSpPr/>
            <p:nvPr/>
          </p:nvSpPr>
          <p:spPr>
            <a:xfrm>
              <a:off x="2223948" y="0"/>
              <a:ext cx="957551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solidFill>
                    <a:srgbClr val="1A1A1A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Containment</a:t>
              </a:r>
              <a:endParaRPr lang="en-CA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4B1662DD-B261-4757-9729-E50D90BBE25F}"/>
                </a:ext>
              </a:extLst>
            </p:cNvPr>
            <p:cNvSpPr/>
            <p:nvPr/>
          </p:nvSpPr>
          <p:spPr>
            <a:xfrm rot="-5399999">
              <a:off x="473450" y="4581309"/>
              <a:ext cx="685437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Gal 2005</a:t>
              </a:r>
              <a:endParaRPr lang="en-CA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73EFDA87-0ECD-46BB-B180-1DA71056F257}"/>
                </a:ext>
              </a:extLst>
            </p:cNvPr>
            <p:cNvSpPr/>
            <p:nvPr/>
          </p:nvSpPr>
          <p:spPr>
            <a:xfrm rot="-5399999">
              <a:off x="763659" y="4737407"/>
              <a:ext cx="1305168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Manjunatha 2009</a:t>
              </a:r>
              <a:endParaRPr lang="en-CA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27EF894B-D47F-4131-BDB2-71AAE596593E}"/>
                </a:ext>
              </a:extLst>
            </p:cNvPr>
            <p:cNvSpPr/>
            <p:nvPr/>
          </p:nvSpPr>
          <p:spPr>
            <a:xfrm rot="-5399999">
              <a:off x="1570396" y="4633300"/>
              <a:ext cx="891845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Marsh 2005</a:t>
              </a:r>
              <a:endParaRPr lang="en-CA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2F5F44F7-C5DE-4F72-BCE6-E2DFACB4A97F}"/>
                </a:ext>
              </a:extLst>
            </p:cNvPr>
            <p:cNvSpPr/>
            <p:nvPr/>
          </p:nvSpPr>
          <p:spPr>
            <a:xfrm rot="-5399999">
              <a:off x="2114140" y="4661677"/>
              <a:ext cx="1004508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Nesargi 2015</a:t>
              </a:r>
              <a:endParaRPr lang="en-CA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6A554FA0-4981-4F10-B8AC-A5B5259A93BC}"/>
                </a:ext>
              </a:extLst>
            </p:cNvPr>
            <p:cNvSpPr/>
            <p:nvPr/>
          </p:nvSpPr>
          <p:spPr>
            <a:xfrm rot="-5399999">
              <a:off x="2770546" y="4633300"/>
              <a:ext cx="891845" cy="15624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Rosali 2015</a:t>
              </a:r>
              <a:endParaRPr lang="en-CA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FE5F5465-D326-4D88-A9DF-1B8C7CC6D0BD}"/>
                </a:ext>
              </a:extLst>
            </p:cNvPr>
            <p:cNvSpPr/>
            <p:nvPr/>
          </p:nvSpPr>
          <p:spPr>
            <a:xfrm rot="-5399999">
              <a:off x="3440971" y="4597860"/>
              <a:ext cx="751143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Seifi 2013</a:t>
              </a:r>
              <a:endParaRPr lang="en-CA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E7F0B31F-4133-497A-B6A3-3096C85B7E26}"/>
                </a:ext>
              </a:extLst>
            </p:cNvPr>
            <p:cNvSpPr/>
            <p:nvPr/>
          </p:nvSpPr>
          <p:spPr>
            <a:xfrm rot="-5399999">
              <a:off x="3943333" y="4647084"/>
              <a:ext cx="946571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Zeraati 2016</a:t>
              </a:r>
              <a:endParaRPr lang="en-CA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DAAE4F1D-A440-4159-86FE-67E0D14A4F78}"/>
                </a:ext>
              </a:extLst>
            </p:cNvPr>
            <p:cNvSpPr/>
            <p:nvPr/>
          </p:nvSpPr>
          <p:spPr>
            <a:xfrm>
              <a:off x="290373" y="2006854"/>
              <a:ext cx="93914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0</a:t>
              </a:r>
              <a:endParaRPr lang="en-CA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847FCF66-49F6-4DC4-BF0C-DD33C4174E80}"/>
                </a:ext>
              </a:extLst>
            </p:cNvPr>
            <p:cNvSpPr/>
            <p:nvPr/>
          </p:nvSpPr>
          <p:spPr>
            <a:xfrm>
              <a:off x="290373" y="1425702"/>
              <a:ext cx="93914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4</a:t>
              </a:r>
              <a:endParaRPr lang="en-CA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AFFF0CC3-5F9D-44DE-9999-2BFCF3A91A68}"/>
                </a:ext>
              </a:extLst>
            </p:cNvPr>
            <p:cNvSpPr/>
            <p:nvPr/>
          </p:nvSpPr>
          <p:spPr>
            <a:xfrm>
              <a:off x="290373" y="844550"/>
              <a:ext cx="93914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8</a:t>
              </a:r>
              <a:endParaRPr lang="en-CA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71B87434-6D24-48FF-8EB2-DD8535F4586B}"/>
                </a:ext>
              </a:extLst>
            </p:cNvPr>
            <p:cNvSpPr/>
            <p:nvPr/>
          </p:nvSpPr>
          <p:spPr>
            <a:xfrm>
              <a:off x="219761" y="263398"/>
              <a:ext cx="187828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12</a:t>
              </a:r>
              <a:endParaRPr lang="en-CA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A95AA9F4-D413-484C-AFE4-3647D81C0BC1}"/>
                </a:ext>
              </a:extLst>
            </p:cNvPr>
            <p:cNvSpPr/>
            <p:nvPr/>
          </p:nvSpPr>
          <p:spPr>
            <a:xfrm>
              <a:off x="290373" y="4288409"/>
              <a:ext cx="93914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0</a:t>
              </a:r>
              <a:endParaRPr lang="en-CA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B2153140-0386-4C89-ABEF-14E1741070A0}"/>
                </a:ext>
              </a:extLst>
            </p:cNvPr>
            <p:cNvSpPr/>
            <p:nvPr/>
          </p:nvSpPr>
          <p:spPr>
            <a:xfrm>
              <a:off x="290373" y="3707257"/>
              <a:ext cx="93914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4</a:t>
              </a:r>
              <a:endParaRPr lang="en-CA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A499CA8A-415A-4AF9-AC71-4538FC6F08AE}"/>
                </a:ext>
              </a:extLst>
            </p:cNvPr>
            <p:cNvSpPr/>
            <p:nvPr/>
          </p:nvSpPr>
          <p:spPr>
            <a:xfrm>
              <a:off x="290373" y="3126232"/>
              <a:ext cx="93914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8</a:t>
              </a:r>
              <a:endParaRPr lang="en-CA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853D5470-A21C-4111-B079-B124D24456C9}"/>
                </a:ext>
              </a:extLst>
            </p:cNvPr>
            <p:cNvSpPr/>
            <p:nvPr/>
          </p:nvSpPr>
          <p:spPr>
            <a:xfrm>
              <a:off x="219761" y="2545080"/>
              <a:ext cx="187828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12</a:t>
              </a:r>
              <a:endParaRPr lang="en-CA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2AB2C847-09C8-4B5D-8138-EB7F89650251}"/>
                </a:ext>
              </a:extLst>
            </p:cNvPr>
            <p:cNvSpPr/>
            <p:nvPr/>
          </p:nvSpPr>
          <p:spPr>
            <a:xfrm>
              <a:off x="2267255" y="5537657"/>
              <a:ext cx="842101" cy="20311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300">
                  <a:effectLst/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Study ID</a:t>
              </a:r>
              <a:endParaRPr lang="en-CA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C54B7E41-1446-4062-ABCA-37F560CD679F}"/>
                </a:ext>
              </a:extLst>
            </p:cNvPr>
            <p:cNvSpPr/>
            <p:nvPr/>
          </p:nvSpPr>
          <p:spPr>
            <a:xfrm rot="-5399999">
              <a:off x="-1045544" y="1906275"/>
              <a:ext cx="2294204" cy="20311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300">
                  <a:effectLst/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PIPP (mean or median)</a:t>
              </a:r>
              <a:endParaRPr lang="en-CA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D37790A6-21A7-4B5D-B4D4-C3B176411406}"/>
                </a:ext>
              </a:extLst>
            </p:cNvPr>
            <p:cNvSpPr/>
            <p:nvPr/>
          </p:nvSpPr>
          <p:spPr>
            <a:xfrm>
              <a:off x="4960163" y="1657045"/>
              <a:ext cx="1635235" cy="20311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300">
                  <a:effectLst/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Actual Timepoint</a:t>
              </a:r>
              <a:endParaRPr lang="en-CA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4" name="Shape 1234">
              <a:extLst>
                <a:ext uri="{FF2B5EF4-FFF2-40B4-BE49-F238E27FC236}">
                  <a16:creationId xmlns:a16="http://schemas.microsoft.com/office/drawing/2014/main" id="{2E4CE8A4-54DF-474A-A63B-0E4F89D22812}"/>
                </a:ext>
              </a:extLst>
            </p:cNvPr>
            <p:cNvSpPr/>
            <p:nvPr/>
          </p:nvSpPr>
          <p:spPr>
            <a:xfrm>
              <a:off x="4969180" y="1839595"/>
              <a:ext cx="201422" cy="201422"/>
            </a:xfrm>
            <a:custGeom>
              <a:avLst/>
              <a:gdLst/>
              <a:ahLst/>
              <a:cxnLst/>
              <a:rect l="0" t="0" r="0" b="0"/>
              <a:pathLst>
                <a:path w="201422" h="201422">
                  <a:moveTo>
                    <a:pt x="0" y="0"/>
                  </a:moveTo>
                  <a:lnTo>
                    <a:pt x="201422" y="0"/>
                  </a:lnTo>
                  <a:lnTo>
                    <a:pt x="201422" y="201422"/>
                  </a:lnTo>
                  <a:lnTo>
                    <a:pt x="0" y="201422"/>
                  </a:lnTo>
                  <a:lnTo>
                    <a:pt x="0" y="0"/>
                  </a:lnTo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8766C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325" name="Shape 1235">
              <a:extLst>
                <a:ext uri="{FF2B5EF4-FFF2-40B4-BE49-F238E27FC236}">
                  <a16:creationId xmlns:a16="http://schemas.microsoft.com/office/drawing/2014/main" id="{6CA41345-6004-4AD2-982C-F2FFB03E9CF3}"/>
                </a:ext>
              </a:extLst>
            </p:cNvPr>
            <p:cNvSpPr/>
            <p:nvPr/>
          </p:nvSpPr>
          <p:spPr>
            <a:xfrm>
              <a:off x="4969180" y="2059051"/>
              <a:ext cx="201422" cy="201422"/>
            </a:xfrm>
            <a:custGeom>
              <a:avLst/>
              <a:gdLst/>
              <a:ahLst/>
              <a:cxnLst/>
              <a:rect l="0" t="0" r="0" b="0"/>
              <a:pathLst>
                <a:path w="201422" h="201422">
                  <a:moveTo>
                    <a:pt x="0" y="0"/>
                  </a:moveTo>
                  <a:lnTo>
                    <a:pt x="201422" y="0"/>
                  </a:lnTo>
                  <a:lnTo>
                    <a:pt x="201422" y="201422"/>
                  </a:lnTo>
                  <a:lnTo>
                    <a:pt x="0" y="201422"/>
                  </a:lnTo>
                  <a:lnTo>
                    <a:pt x="0" y="0"/>
                  </a:lnTo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A2A4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326" name="Shape 1236">
              <a:extLst>
                <a:ext uri="{FF2B5EF4-FFF2-40B4-BE49-F238E27FC236}">
                  <a16:creationId xmlns:a16="http://schemas.microsoft.com/office/drawing/2014/main" id="{46576D86-945E-4079-98BF-A66E09FA7607}"/>
                </a:ext>
              </a:extLst>
            </p:cNvPr>
            <p:cNvSpPr/>
            <p:nvPr/>
          </p:nvSpPr>
          <p:spPr>
            <a:xfrm>
              <a:off x="4969180" y="2278507"/>
              <a:ext cx="201422" cy="201422"/>
            </a:xfrm>
            <a:custGeom>
              <a:avLst/>
              <a:gdLst/>
              <a:ahLst/>
              <a:cxnLst/>
              <a:rect l="0" t="0" r="0" b="0"/>
              <a:pathLst>
                <a:path w="201422" h="201422">
                  <a:moveTo>
                    <a:pt x="0" y="0"/>
                  </a:moveTo>
                  <a:lnTo>
                    <a:pt x="201422" y="0"/>
                  </a:lnTo>
                  <a:lnTo>
                    <a:pt x="201422" y="201422"/>
                  </a:lnTo>
                  <a:lnTo>
                    <a:pt x="0" y="201422"/>
                  </a:lnTo>
                  <a:lnTo>
                    <a:pt x="0" y="0"/>
                  </a:lnTo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BE7C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327" name="Shape 1237">
              <a:extLst>
                <a:ext uri="{FF2B5EF4-FFF2-40B4-BE49-F238E27FC236}">
                  <a16:creationId xmlns:a16="http://schemas.microsoft.com/office/drawing/2014/main" id="{227DB095-5F61-4E75-B2C7-8740B0DE997A}"/>
                </a:ext>
              </a:extLst>
            </p:cNvPr>
            <p:cNvSpPr/>
            <p:nvPr/>
          </p:nvSpPr>
          <p:spPr>
            <a:xfrm>
              <a:off x="4969180" y="2497963"/>
              <a:ext cx="201422" cy="201422"/>
            </a:xfrm>
            <a:custGeom>
              <a:avLst/>
              <a:gdLst/>
              <a:ahLst/>
              <a:cxnLst/>
              <a:rect l="0" t="0" r="0" b="0"/>
              <a:pathLst>
                <a:path w="201422" h="201422">
                  <a:moveTo>
                    <a:pt x="0" y="0"/>
                  </a:moveTo>
                  <a:lnTo>
                    <a:pt x="201422" y="0"/>
                  </a:lnTo>
                  <a:lnTo>
                    <a:pt x="201422" y="201422"/>
                  </a:lnTo>
                  <a:lnTo>
                    <a:pt x="0" y="201422"/>
                  </a:lnTo>
                  <a:lnTo>
                    <a:pt x="0" y="0"/>
                  </a:lnTo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AFF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328" name="Shape 1238">
              <a:extLst>
                <a:ext uri="{FF2B5EF4-FFF2-40B4-BE49-F238E27FC236}">
                  <a16:creationId xmlns:a16="http://schemas.microsoft.com/office/drawing/2014/main" id="{CEA1EDC7-DC4D-4B79-AF9F-B28558936C78}"/>
                </a:ext>
              </a:extLst>
            </p:cNvPr>
            <p:cNvSpPr/>
            <p:nvPr/>
          </p:nvSpPr>
          <p:spPr>
            <a:xfrm>
              <a:off x="4969180" y="2717419"/>
              <a:ext cx="201422" cy="201422"/>
            </a:xfrm>
            <a:custGeom>
              <a:avLst/>
              <a:gdLst/>
              <a:ahLst/>
              <a:cxnLst/>
              <a:rect l="0" t="0" r="0" b="0"/>
              <a:pathLst>
                <a:path w="201422" h="201422">
                  <a:moveTo>
                    <a:pt x="0" y="0"/>
                  </a:moveTo>
                  <a:lnTo>
                    <a:pt x="201422" y="0"/>
                  </a:lnTo>
                  <a:lnTo>
                    <a:pt x="201422" y="201422"/>
                  </a:lnTo>
                  <a:lnTo>
                    <a:pt x="0" y="201422"/>
                  </a:lnTo>
                  <a:lnTo>
                    <a:pt x="0" y="0"/>
                  </a:lnTo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76BF3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CA"/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60231C4B-71E3-4088-A2FF-3D25C367200C}"/>
                </a:ext>
              </a:extLst>
            </p:cNvPr>
            <p:cNvSpPr/>
            <p:nvPr/>
          </p:nvSpPr>
          <p:spPr>
            <a:xfrm>
              <a:off x="5207051" y="1894586"/>
              <a:ext cx="93914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effectLst/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5</a:t>
              </a:r>
              <a:endParaRPr lang="en-CA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C940C733-2E6F-415A-B095-84DDB801FB72}"/>
                </a:ext>
              </a:extLst>
            </p:cNvPr>
            <p:cNvSpPr/>
            <p:nvPr/>
          </p:nvSpPr>
          <p:spPr>
            <a:xfrm>
              <a:off x="5277663" y="1894586"/>
              <a:ext cx="685268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effectLst/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 min post</a:t>
              </a:r>
              <a:endParaRPr lang="en-CA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9F446580-31DC-42D5-9A25-44B6A810805D}"/>
                </a:ext>
              </a:extLst>
            </p:cNvPr>
            <p:cNvSpPr/>
            <p:nvPr/>
          </p:nvSpPr>
          <p:spPr>
            <a:xfrm>
              <a:off x="5207051" y="2114042"/>
              <a:ext cx="93914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effectLst/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1</a:t>
              </a:r>
              <a:endParaRPr lang="en-CA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8851EDFA-3F34-41A7-AC74-EDBF69DB8436}"/>
                </a:ext>
              </a:extLst>
            </p:cNvPr>
            <p:cNvSpPr/>
            <p:nvPr/>
          </p:nvSpPr>
          <p:spPr>
            <a:xfrm>
              <a:off x="5277663" y="2114042"/>
              <a:ext cx="1191829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effectLst/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 min post−exam</a:t>
              </a:r>
              <a:endParaRPr lang="en-CA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BB217A52-20E6-477C-9599-7E5EF29CDF96}"/>
                </a:ext>
              </a:extLst>
            </p:cNvPr>
            <p:cNvSpPr/>
            <p:nvPr/>
          </p:nvSpPr>
          <p:spPr>
            <a:xfrm>
              <a:off x="5207051" y="2333498"/>
              <a:ext cx="825801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effectLst/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post−exam</a:t>
              </a:r>
              <a:endParaRPr lang="en-CA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B00619D5-5D56-4869-A974-2592F1B3F86C}"/>
                </a:ext>
              </a:extLst>
            </p:cNvPr>
            <p:cNvSpPr/>
            <p:nvPr/>
          </p:nvSpPr>
          <p:spPr>
            <a:xfrm>
              <a:off x="5207051" y="2552954"/>
              <a:ext cx="281742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effectLst/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999</a:t>
              </a:r>
              <a:endParaRPr lang="en-CA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05EEEED1-EFAD-4C9C-BF2A-6DE796E4B343}"/>
                </a:ext>
              </a:extLst>
            </p:cNvPr>
            <p:cNvSpPr/>
            <p:nvPr/>
          </p:nvSpPr>
          <p:spPr>
            <a:xfrm>
              <a:off x="5207051" y="2772410"/>
              <a:ext cx="1173587" cy="15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1000">
                  <a:effectLst/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last 45 seconds</a:t>
              </a:r>
              <a:endParaRPr lang="en-CA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26364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8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97" name="Rectangle 8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8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668D681-B1DF-47C5-BC19-43D014CA3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803705"/>
            <a:ext cx="4208656" cy="303485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r"/>
            <a:r>
              <a:rPr lang="en-CA" sz="3600" dirty="0">
                <a:solidFill>
                  <a:srgbClr val="FFFFFF"/>
                </a:solidFill>
              </a:rPr>
              <a:t>PIPP Recovery Drops Response Rate</a:t>
            </a:r>
            <a:br>
              <a:rPr lang="en-CA" sz="3600" dirty="0">
                <a:solidFill>
                  <a:srgbClr val="FFFFFF"/>
                </a:solidFill>
              </a:rPr>
            </a:br>
            <a:r>
              <a:rPr lang="en-CA" sz="3600" dirty="0">
                <a:solidFill>
                  <a:srgbClr val="FFFFFF"/>
                </a:solidFill>
              </a:rPr>
              <a:t>Scatter</a:t>
            </a:r>
          </a:p>
        </p:txBody>
      </p:sp>
      <p:pic>
        <p:nvPicPr>
          <p:cNvPr id="4" name="Picture 3" descr="Screen Clipping">
            <a:extLst>
              <a:ext uri="{FF2B5EF4-FFF2-40B4-BE49-F238E27FC236}">
                <a16:creationId xmlns:a16="http://schemas.microsoft.com/office/drawing/2014/main" id="{80D9F09C-FDD2-4DEA-AB93-12CEDC950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800" y="675409"/>
            <a:ext cx="5482948" cy="550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029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83" name="Rectangle 8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2E70CF-C3FD-4E75-988C-C8D4AE009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371741"/>
            <a:ext cx="5294716" cy="4114516"/>
          </a:xfrm>
          <a:prstGeom prst="rect">
            <a:avLst/>
          </a:prstGeom>
        </p:spPr>
      </p:pic>
      <p:cxnSp>
        <p:nvCxnSpPr>
          <p:cNvPr id="87" name="Straight Connector 8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03B789C-1AA7-4198-9A78-FC45E4F9F0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631"/>
          <a:stretch/>
        </p:blipFill>
        <p:spPr>
          <a:xfrm>
            <a:off x="6848461" y="1552598"/>
            <a:ext cx="3291610" cy="375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599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E0105-D680-44EC-B962-57F900741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5E1DB-1634-4045-8FFD-B6E230500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Network Heterogeneity</a:t>
            </a:r>
          </a:p>
          <a:p>
            <a:pPr lvl="1"/>
            <a:r>
              <a:rPr lang="en-CA" dirty="0"/>
              <a:t>Some potential help from informative priors</a:t>
            </a:r>
          </a:p>
          <a:p>
            <a:pPr lvl="1"/>
            <a:r>
              <a:rPr lang="en-CA" dirty="0"/>
              <a:t>Limitations of underlying studies</a:t>
            </a:r>
          </a:p>
          <a:p>
            <a:pPr lvl="1"/>
            <a:r>
              <a:rPr lang="en-CA" dirty="0"/>
              <a:t>Potential to explore through meta regression (less likely for recovery outcome)</a:t>
            </a:r>
          </a:p>
          <a:p>
            <a:r>
              <a:rPr lang="en-CA" dirty="0"/>
              <a:t>Potential publication bias</a:t>
            </a:r>
          </a:p>
          <a:p>
            <a:r>
              <a:rPr lang="en-CA" dirty="0"/>
              <a:t>Swaddling vs Containment</a:t>
            </a:r>
          </a:p>
          <a:p>
            <a:r>
              <a:rPr lang="en-CA" dirty="0"/>
              <a:t>Timing of measurement – more predictable effect in recovery</a:t>
            </a:r>
          </a:p>
        </p:txBody>
      </p:sp>
    </p:spTree>
    <p:extLst>
      <p:ext uri="{BB962C8B-B14F-4D97-AF65-F5344CB8AC3E}">
        <p14:creationId xmlns:p14="http://schemas.microsoft.com/office/powerpoint/2010/main" val="36274932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2ABDA-2FE7-4CAB-9693-D9CE966A3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E65E9-AC04-41CF-96D2-701647585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/>
              <a:t>Contact study authors for missing data</a:t>
            </a:r>
          </a:p>
          <a:p>
            <a:pPr lvl="1"/>
            <a:r>
              <a:rPr lang="en-CA" dirty="0"/>
              <a:t>Intervention characteristics, scleral depression, swaddling vs containment</a:t>
            </a:r>
          </a:p>
          <a:p>
            <a:r>
              <a:rPr lang="en-CA" dirty="0"/>
              <a:t>Proceed with analysis as decided today</a:t>
            </a:r>
          </a:p>
          <a:p>
            <a:r>
              <a:rPr lang="en-CA" dirty="0"/>
              <a:t>At next meeting</a:t>
            </a:r>
          </a:p>
          <a:p>
            <a:pPr lvl="1"/>
            <a:r>
              <a:rPr lang="en-CA" dirty="0"/>
              <a:t>All pairwise analyses for all outcomes</a:t>
            </a:r>
          </a:p>
          <a:p>
            <a:pPr lvl="1"/>
            <a:r>
              <a:rPr lang="en-CA" dirty="0"/>
              <a:t>All base-case analyses</a:t>
            </a:r>
          </a:p>
          <a:p>
            <a:pPr lvl="1"/>
            <a:r>
              <a:rPr lang="en-CA" dirty="0"/>
              <a:t>Sensitivity analyses on the following</a:t>
            </a:r>
          </a:p>
          <a:p>
            <a:pPr lvl="2"/>
            <a:r>
              <a:rPr lang="en-CA" dirty="0"/>
              <a:t>Outliers</a:t>
            </a:r>
          </a:p>
          <a:p>
            <a:pPr lvl="2"/>
            <a:r>
              <a:rPr lang="en-CA" dirty="0"/>
              <a:t>Cross-over trials</a:t>
            </a:r>
          </a:p>
          <a:p>
            <a:pPr lvl="2"/>
            <a:r>
              <a:rPr lang="en-CA" dirty="0"/>
              <a:t>Imputed means</a:t>
            </a:r>
          </a:p>
          <a:p>
            <a:pPr lvl="2"/>
            <a:r>
              <a:rPr lang="en-CA" dirty="0"/>
              <a:t>Posters</a:t>
            </a:r>
          </a:p>
          <a:p>
            <a:pPr lvl="1"/>
            <a:r>
              <a:rPr lang="en-CA" dirty="0"/>
              <a:t>Assessment of potential targets for meta-regression</a:t>
            </a:r>
          </a:p>
          <a:p>
            <a:pPr lvl="1"/>
            <a:r>
              <a:rPr lang="en-CA" dirty="0"/>
              <a:t>Interim NMA</a:t>
            </a:r>
          </a:p>
          <a:p>
            <a:r>
              <a:rPr lang="en-CA" dirty="0"/>
              <a:t>Other than Olsson, no treatment led to minimal or no pain</a:t>
            </a:r>
          </a:p>
          <a:p>
            <a:pPr lvl="1"/>
            <a:r>
              <a:rPr lang="en-CA" dirty="0"/>
              <a:t>Absolute risks?</a:t>
            </a:r>
          </a:p>
          <a:p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746847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538DB-1764-4D01-A2E8-59DEC952F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 for the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789C5-3700-46AB-90DF-CC60C0016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Comfort with treatment groups</a:t>
            </a:r>
          </a:p>
          <a:p>
            <a:r>
              <a:rPr lang="en-CA" dirty="0"/>
              <a:t>Possible avenues for absolute effects</a:t>
            </a:r>
          </a:p>
          <a:p>
            <a:pPr lvl="1"/>
            <a:r>
              <a:rPr lang="en-CA" dirty="0"/>
              <a:t>Use control arms of anesthetic drop studies to estimate baseline PIPP</a:t>
            </a:r>
          </a:p>
          <a:p>
            <a:pPr lvl="1"/>
            <a:r>
              <a:rPr lang="en-CA" dirty="0"/>
              <a:t>Estimate number with an MID? Number with PIPP &lt; 6?</a:t>
            </a:r>
          </a:p>
          <a:p>
            <a:r>
              <a:rPr lang="en-CA" dirty="0"/>
              <a:t>Displaying multiple outcomes</a:t>
            </a:r>
          </a:p>
          <a:p>
            <a:r>
              <a:rPr lang="en-CA" dirty="0"/>
              <a:t>Target journal</a:t>
            </a:r>
          </a:p>
          <a:p>
            <a:pPr lvl="1"/>
            <a:r>
              <a:rPr lang="en-CA" dirty="0"/>
              <a:t>Difficult without full analysis complete, but important to consider now to help shape figures/tables/analysis choices</a:t>
            </a:r>
          </a:p>
        </p:txBody>
      </p:sp>
    </p:spTree>
    <p:extLst>
      <p:ext uri="{BB962C8B-B14F-4D97-AF65-F5344CB8AC3E}">
        <p14:creationId xmlns:p14="http://schemas.microsoft.com/office/powerpoint/2010/main" val="3437508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65C95"/>
                </a:solidFill>
              </a:rPr>
              <a:t>PREVENTION OF ROP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42140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/>
                <a:cs typeface="Raleway"/>
              </a:rPr>
              <a:t>Canadian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aleway"/>
                <a:cs typeface="Raleway"/>
              </a:rPr>
              <a:t>Paediatric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/>
                <a:cs typeface="Raleway"/>
              </a:rPr>
              <a:t> Society guidelines recommend serial eye exams for all infants born less than 31 weeks GA as well as infants less than 1250g</a:t>
            </a:r>
            <a:r>
              <a:rPr lang="en-CA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/>
                <a:cs typeface="Raleway"/>
              </a:rPr>
              <a:t>. </a:t>
            </a:r>
            <a:r>
              <a:rPr lang="en-CA" sz="19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/>
                <a:cs typeface="Raleway"/>
              </a:rPr>
              <a:t>Canadian Paediatric Society, 2016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Raleway"/>
              <a:cs typeface="Raleway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/>
                <a:cs typeface="Raleway"/>
              </a:rPr>
              <a:t>Standard approach includes the use of speculum and scleral depression.</a:t>
            </a:r>
            <a:endParaRPr lang="en-US" sz="2400" i="1" dirty="0">
              <a:solidFill>
                <a:schemeClr val="tx1">
                  <a:lumMod val="65000"/>
                  <a:lumOff val="35000"/>
                </a:schemeClr>
              </a:solidFill>
              <a:latin typeface="Raleway"/>
              <a:cs typeface="Raleway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Raleway"/>
              <a:cs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27416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6"/>
    </mc:Choice>
    <mc:Fallback xmlns="">
      <p:transition spd="slow" advTm="246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>
            <a:extLst>
              <a:ext uri="{FF2B5EF4-FFF2-40B4-BE49-F238E27FC236}">
                <a16:creationId xmlns:a16="http://schemas.microsoft.com/office/drawing/2014/main" id="{D4B65C8E-7876-4545-9A69-05079D1D56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418" y="205274"/>
            <a:ext cx="5646617" cy="550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775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6"/>
    </mc:Choice>
    <mc:Fallback xmlns="">
      <p:transition spd="slow" advTm="246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>
            <a:extLst>
              <a:ext uri="{FF2B5EF4-FFF2-40B4-BE49-F238E27FC236}">
                <a16:creationId xmlns:a16="http://schemas.microsoft.com/office/drawing/2014/main" id="{66CBC975-F995-4E28-BB04-218B6A1372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24758"/>
            <a:ext cx="9144000" cy="515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75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6"/>
    </mc:Choice>
    <mc:Fallback xmlns="">
      <p:transition spd="slow" advTm="24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815325"/>
              </p:ext>
            </p:extLst>
          </p:nvPr>
        </p:nvGraphicFramePr>
        <p:xfrm>
          <a:off x="1839483" y="1024866"/>
          <a:ext cx="5567083" cy="45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4233">
                  <a:extLst>
                    <a:ext uri="{9D8B030D-6E8A-4147-A177-3AD203B41FA5}">
                      <a16:colId xmlns:a16="http://schemas.microsoft.com/office/drawing/2014/main" val="2841695742"/>
                    </a:ext>
                  </a:extLst>
                </a:gridCol>
                <a:gridCol w="4962850">
                  <a:extLst>
                    <a:ext uri="{9D8B030D-6E8A-4147-A177-3AD203B41FA5}">
                      <a16:colId xmlns:a16="http://schemas.microsoft.com/office/drawing/2014/main" val="145772573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CA" sz="3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aleway"/>
                        </a:rPr>
                        <a:t>P</a:t>
                      </a:r>
                    </a:p>
                  </a:txBody>
                  <a:tcPr anchor="ctr">
                    <a:lnL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aleway"/>
                          <a:cs typeface="Raleway"/>
                        </a:rPr>
                        <a:t>Preterm infants undergoing ROP eye exam in the NICU</a:t>
                      </a:r>
                      <a:endParaRPr lang="en-CA" sz="1800" dirty="0">
                        <a:latin typeface="Raleway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580186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CA" sz="3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aleway"/>
                        </a:rPr>
                        <a:t>I</a:t>
                      </a:r>
                    </a:p>
                  </a:txBody>
                  <a:tcPr anchor="ctr">
                    <a:lnL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Raleway"/>
                          <a:ea typeface="+mn-ea"/>
                          <a:cs typeface="Raleway"/>
                        </a:rPr>
                        <a:t>Procedure modification or Pharmacological or non-pharmacological pain relieving treatments</a:t>
                      </a:r>
                      <a:endParaRPr lang="en-CA" sz="1800" dirty="0">
                        <a:latin typeface="Raleway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488904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CA" sz="3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aleway"/>
                        </a:rPr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59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Raleway"/>
                          <a:ea typeface="+mn-ea"/>
                          <a:cs typeface="Raleway"/>
                        </a:rPr>
                        <a:t>Active treatment or placebo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3680661"/>
                  </a:ext>
                </a:extLst>
              </a:tr>
              <a:tr h="770110">
                <a:tc>
                  <a:txBody>
                    <a:bodyPr/>
                    <a:lstStyle/>
                    <a:p>
                      <a:pPr algn="ctr"/>
                      <a:r>
                        <a:rPr lang="en-CA" sz="3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aleway"/>
                        </a:rPr>
                        <a:t>O</a:t>
                      </a:r>
                    </a:p>
                  </a:txBody>
                  <a:tcPr anchor="ctr">
                    <a:lnL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aleway"/>
                        </a:rPr>
                        <a:t>Validated</a:t>
                      </a:r>
                      <a:r>
                        <a:rPr lang="en-CA" sz="1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aleway"/>
                        </a:rPr>
                        <a:t> pain assessment tools during (pain reactivity) and immediately after (pain recovery) eye exams, and adverse events</a:t>
                      </a:r>
                      <a:endParaRPr lang="en-CA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aleway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982839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CA" sz="3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aleway"/>
                        </a:rPr>
                        <a:t>S</a:t>
                      </a:r>
                    </a:p>
                  </a:txBody>
                  <a:tcPr anchor="ctr">
                    <a:lnL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59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Raleway"/>
                          <a:ea typeface="+mn-ea"/>
                          <a:cs typeface="Raleway"/>
                        </a:rPr>
                        <a:t>Randomized controlled trials or randomized crossover trials published in journals, as poster abstracts, or theses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89828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576856" y="-1"/>
            <a:ext cx="2083500" cy="5960533"/>
          </a:xfrm>
          <a:prstGeom prst="rect">
            <a:avLst/>
          </a:prstGeom>
          <a:solidFill>
            <a:schemeClr val="accent3">
              <a:lumMod val="40000"/>
              <a:lumOff val="60000"/>
              <a:alpha val="5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 rot="5400000">
            <a:off x="5033556" y="2408765"/>
            <a:ext cx="8229600" cy="1143000"/>
          </a:xfrm>
        </p:spPr>
        <p:txBody>
          <a:bodyPr vert="wordArtVert"/>
          <a:lstStyle/>
          <a:p>
            <a:r>
              <a:rPr lang="en-US" dirty="0">
                <a:solidFill>
                  <a:srgbClr val="665C95"/>
                </a:solidFill>
              </a:rPr>
              <a:t>METHODS</a:t>
            </a:r>
            <a:endParaRPr lang="en-CA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839482" y="223620"/>
            <a:ext cx="8229600" cy="1134533"/>
          </a:xfrm>
          <a:prstGeom prst="rect">
            <a:avLst/>
          </a:prstGeom>
        </p:spPr>
        <p:txBody>
          <a:bodyPr vert="horz" lIns="81604" tIns="40802" rIns="81604" bIns="40802" rtlCol="0">
            <a:normAutofit/>
          </a:bodyPr>
          <a:lstStyle>
            <a:lvl1pPr marL="306016" indent="-306016" algn="l" defTabSz="408022" rtl="0" eaLnBrk="1" latinLnBrk="0" hangingPunct="1">
              <a:spcBef>
                <a:spcPct val="20000"/>
              </a:spcBef>
              <a:buFont typeface="Arial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3035" indent="-255013" algn="l" defTabSz="408022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0054" indent="-204011" algn="l" defTabSz="408022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075" indent="-204011" algn="l" defTabSz="40802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6097" indent="-204011" algn="l" defTabSz="40802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4118" indent="-204011" algn="l" defTabSz="40802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2140" indent="-204011" algn="l" defTabSz="40802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0161" indent="-204011" algn="l" defTabSz="40802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8183" indent="-204011" algn="l" defTabSz="40802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/>
                <a:cs typeface="Raleway"/>
              </a:rPr>
              <a:t>BAYESIAN NETWORK META-ANALYSIS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500" dirty="0">
              <a:solidFill>
                <a:schemeClr val="tx1">
                  <a:lumMod val="65000"/>
                  <a:lumOff val="35000"/>
                </a:schemeClr>
              </a:solidFill>
              <a:latin typeface="Raleway"/>
              <a:cs typeface="Raleway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Raleway"/>
              <a:cs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47113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6"/>
    </mc:Choice>
    <mc:Fallback xmlns="">
      <p:transition spd="slow" advTm="24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17640"/>
            <a:ext cx="8229600" cy="421400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/>
                <a:cs typeface="Raleway"/>
              </a:rPr>
              <a:t>Databases searched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/>
                <a:cs typeface="Raleway"/>
              </a:rPr>
              <a:t>MEDLINE,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aleway"/>
                <a:cs typeface="Raleway"/>
              </a:rPr>
              <a:t>Embase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/>
                <a:cs typeface="Raleway"/>
              </a:rPr>
              <a:t>, Web of Science, Cochrane Central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/>
                <a:cs typeface="Raleway"/>
              </a:rPr>
              <a:t>Search strategy developed with trained systematic review librarian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/>
                <a:cs typeface="Raleway"/>
              </a:rPr>
              <a:t>Double screen for title/abstract, single data extraction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/>
                <a:cs typeface="Raleway"/>
              </a:rPr>
              <a:t>Quality appraisal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/>
                <a:cs typeface="Raleway"/>
              </a:rPr>
              <a:t>Cochrane Risk of Bias </a:t>
            </a:r>
            <a:r>
              <a:rPr lang="nb-NO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/>
                <a:cs typeface="Raleway"/>
              </a:rPr>
              <a:t>Higgins JPT et al., 2011</a:t>
            </a:r>
            <a:endParaRPr lang="en-US" sz="2000" i="1" dirty="0">
              <a:solidFill>
                <a:schemeClr val="tx1">
                  <a:lumMod val="65000"/>
                  <a:lumOff val="35000"/>
                </a:schemeClr>
              </a:solidFill>
              <a:latin typeface="Raleway"/>
              <a:cs typeface="Raleway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Raleway"/>
              <a:cs typeface="Raleway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65C95"/>
                </a:solidFill>
              </a:rPr>
              <a:t>SEARCH STRATEGY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2146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6"/>
    </mc:Choice>
    <mc:Fallback xmlns="">
      <p:transition spd="slow" advTm="24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65C95"/>
                </a:solidFill>
              </a:rPr>
              <a:t>ANALYSIS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81200" y="1417640"/>
            <a:ext cx="8229600" cy="4214003"/>
          </a:xfrm>
          <a:prstGeom prst="rect">
            <a:avLst/>
          </a:prstGeom>
        </p:spPr>
        <p:txBody>
          <a:bodyPr vert="horz" lIns="81604" tIns="40802" rIns="81604" bIns="40802" rtlCol="0">
            <a:normAutofit fontScale="92500"/>
          </a:bodyPr>
          <a:lstStyle>
            <a:lvl1pPr marL="306016" indent="-306016" algn="l" defTabSz="408022" rtl="0" eaLnBrk="1" latinLnBrk="0" hangingPunct="1">
              <a:spcBef>
                <a:spcPct val="20000"/>
              </a:spcBef>
              <a:buFont typeface="Arial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3035" indent="-255013" algn="l" defTabSz="408022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0054" indent="-204011" algn="l" defTabSz="408022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075" indent="-204011" algn="l" defTabSz="40802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6097" indent="-204011" algn="l" defTabSz="40802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4118" indent="-204011" algn="l" defTabSz="40802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2140" indent="-204011" algn="l" defTabSz="40802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0161" indent="-204011" algn="l" defTabSz="40802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8183" indent="-204011" algn="l" defTabSz="40802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/>
                <a:cs typeface="Raleway"/>
              </a:rPr>
              <a:t>Bayesian NMA with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aleway"/>
                <a:cs typeface="Raleway"/>
              </a:rPr>
              <a:t>WinBUGS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/>
                <a:cs typeface="Raleway"/>
              </a:rPr>
              <a:t> </a:t>
            </a:r>
            <a:r>
              <a:rPr lang="en-CA" sz="1400" i="1" dirty="0">
                <a:solidFill>
                  <a:srgbClr val="595959"/>
                </a:solidFill>
                <a:latin typeface="Raleway"/>
              </a:rPr>
              <a:t>Dias, Sutton, Ades, &amp; Welton, 2013</a:t>
            </a:r>
            <a:endParaRPr lang="en-US" sz="2400" i="1" dirty="0">
              <a:solidFill>
                <a:schemeClr val="tx1">
                  <a:lumMod val="65000"/>
                  <a:lumOff val="35000"/>
                </a:schemeClr>
              </a:solidFill>
              <a:latin typeface="Raleway"/>
              <a:cs typeface="Raleway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/>
                <a:cs typeface="Raleway"/>
              </a:rPr>
              <a:t>Corrected standard errors for cross-over trials where applicable </a:t>
            </a:r>
            <a:r>
              <a:rPr lang="en-CA" sz="1400" i="1" dirty="0" err="1">
                <a:solidFill>
                  <a:srgbClr val="595959"/>
                </a:solidFill>
                <a:latin typeface="Raleway"/>
              </a:rPr>
              <a:t>Higgens</a:t>
            </a:r>
            <a:r>
              <a:rPr lang="en-CA" sz="1400" i="1" dirty="0">
                <a:solidFill>
                  <a:srgbClr val="595959"/>
                </a:solidFill>
                <a:latin typeface="Raleway"/>
              </a:rPr>
              <a:t> &amp; Green, 2013</a:t>
            </a:r>
            <a:endParaRPr lang="en-US" sz="2400" i="1" dirty="0">
              <a:solidFill>
                <a:schemeClr val="tx1">
                  <a:lumMod val="65000"/>
                  <a:lumOff val="35000"/>
                </a:schemeClr>
              </a:solidFill>
              <a:latin typeface="Raleway"/>
              <a:cs typeface="Raleway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/>
                <a:cs typeface="Raleway"/>
              </a:rPr>
              <a:t>All pain scores converted to a common scale </a:t>
            </a:r>
            <a:r>
              <a:rPr lang="en-US" sz="1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aleway"/>
                <a:cs typeface="Raleway"/>
              </a:rPr>
              <a:t>Thorlund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/>
                <a:cs typeface="Raleway"/>
              </a:rPr>
              <a:t> et al., 2011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Raleway"/>
                <a:cs typeface="Raleway"/>
              </a:rPr>
              <a:t>Effects expressed as mean difference and surface under the cumulative ranking curve (SUCRA).</a:t>
            </a:r>
            <a:endParaRPr lang="en-US" sz="1400" i="1" dirty="0">
              <a:solidFill>
                <a:schemeClr val="tx1">
                  <a:lumMod val="65000"/>
                  <a:lumOff val="35000"/>
                </a:schemeClr>
              </a:solidFill>
              <a:latin typeface="Raleway"/>
              <a:cs typeface="Raleway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/>
                <a:cs typeface="Raleway"/>
              </a:rPr>
              <a:t>Consistency assessed with inconsistency model </a:t>
            </a:r>
            <a:r>
              <a:rPr lang="en-CA" sz="1400" i="1" dirty="0">
                <a:solidFill>
                  <a:srgbClr val="595959"/>
                </a:solidFill>
                <a:latin typeface="Raleway"/>
              </a:rPr>
              <a:t>Dias et al., 2013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Raleway"/>
              <a:cs typeface="Raleway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Raleway"/>
              <a:cs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45437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6"/>
    </mc:Choice>
    <mc:Fallback xmlns="">
      <p:transition spd="slow" advTm="24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D3307F32-2B61-4F51-AB11-9A25DD339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165224"/>
            <a:ext cx="5291666" cy="4527552"/>
          </a:xfrm>
          <a:prstGeom prst="rect">
            <a:avLst/>
          </a:prstGeom>
        </p:spPr>
      </p:pic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2822250F-38D2-4D22-AC67-9E76D520097F}"/>
              </a:ext>
            </a:extLst>
          </p:cNvPr>
          <p:cNvCxnSpPr/>
          <p:nvPr/>
        </p:nvCxnSpPr>
        <p:spPr>
          <a:xfrm>
            <a:off x="3574473" y="5486400"/>
            <a:ext cx="3054927" cy="0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none" w="lg" len="lg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8" name="Picture 107">
            <a:extLst>
              <a:ext uri="{FF2B5EF4-FFF2-40B4-BE49-F238E27FC236}">
                <a16:creationId xmlns:a16="http://schemas.microsoft.com/office/drawing/2014/main" id="{E3AA12CE-3453-4A1C-85F3-22CBB9CAE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130" y="4036868"/>
            <a:ext cx="5944829" cy="289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198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C71D4-1188-45E2-BD57-26354AB0C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CA" dirty="0"/>
              <a:t>Lumping and splitting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0ECC9-42B1-4161-B663-ED5B9ABFB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en-CA" sz="2000">
                <a:solidFill>
                  <a:schemeClr val="bg1"/>
                </a:solidFill>
              </a:rPr>
              <a:t>Issue faced by all NMAs: assess by class or each treatment individually</a:t>
            </a:r>
          </a:p>
          <a:p>
            <a:r>
              <a:rPr lang="en-CA" sz="2000">
                <a:solidFill>
                  <a:schemeClr val="bg1"/>
                </a:solidFill>
              </a:rPr>
              <a:t>Advantages and drawbacks</a:t>
            </a:r>
          </a:p>
          <a:p>
            <a:endParaRPr lang="en-CA" sz="2000">
              <a:solidFill>
                <a:schemeClr val="bg1"/>
              </a:solidFill>
            </a:endParaRP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F3C4D849-8EAE-4818-9F0A-12F5E5F4D7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6862909"/>
              </p:ext>
            </p:extLst>
          </p:nvPr>
        </p:nvGraphicFramePr>
        <p:xfrm>
          <a:off x="7083968" y="1820863"/>
          <a:ext cx="5940425" cy="503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Document" r:id="rId3" imgW="5940848" imgH="5037852" progId="Word.Document.12">
                  <p:embed/>
                </p:oleObj>
              </mc:Choice>
              <mc:Fallback>
                <p:oleObj name="Document" r:id="rId3" imgW="5940848" imgH="503785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83968" y="1820863"/>
                        <a:ext cx="5940425" cy="5037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4861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6E2E2F37-89C1-4874-8DF5-D8B8EDD0AFC9}"/>
              </a:ext>
            </a:extLst>
          </p:cNvPr>
          <p:cNvSpPr/>
          <p:nvPr/>
        </p:nvSpPr>
        <p:spPr>
          <a:xfrm>
            <a:off x="0" y="2667929"/>
            <a:ext cx="12192000" cy="1522141"/>
          </a:xfrm>
          <a:prstGeom prst="rect">
            <a:avLst/>
          </a:prstGeom>
          <a:solidFill>
            <a:srgbClr val="3136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700" dirty="0">
                <a:solidFill>
                  <a:srgbClr val="E6E0EC"/>
                </a:solidFill>
                <a:latin typeface="Raleway"/>
              </a:rPr>
              <a:t>PAIN REACTIVITY</a:t>
            </a:r>
          </a:p>
        </p:txBody>
      </p:sp>
    </p:spTree>
    <p:extLst>
      <p:ext uri="{BB962C8B-B14F-4D97-AF65-F5344CB8AC3E}">
        <p14:creationId xmlns:p14="http://schemas.microsoft.com/office/powerpoint/2010/main" val="533734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2963</TotalTime>
  <Words>1618</Words>
  <Application>Microsoft Office PowerPoint</Application>
  <PresentationFormat>Widescreen</PresentationFormat>
  <Paragraphs>740</Paragraphs>
  <Slides>31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Calibri</vt:lpstr>
      <vt:lpstr>Calibri Light</vt:lpstr>
      <vt:lpstr>Helvetica Light</vt:lpstr>
      <vt:lpstr>Raleway</vt:lpstr>
      <vt:lpstr>Segoe UI Symbol</vt:lpstr>
      <vt:lpstr>Times New Roman</vt:lpstr>
      <vt:lpstr>Wingdings</vt:lpstr>
      <vt:lpstr>Office Theme</vt:lpstr>
      <vt:lpstr>Document</vt:lpstr>
      <vt:lpstr>Reducing pain from retinopathy of prematurity eye exams: A network meta-analysis</vt:lpstr>
      <vt:lpstr>RETINOPATHY OF PREMATURITY</vt:lpstr>
      <vt:lpstr>PREVENTION OF ROP</vt:lpstr>
      <vt:lpstr>METHODS</vt:lpstr>
      <vt:lpstr>SEARCH STRATEGY</vt:lpstr>
      <vt:lpstr>ANALYSIS</vt:lpstr>
      <vt:lpstr>PowerPoint Presentation</vt:lpstr>
      <vt:lpstr>Lumping and splitting</vt:lpstr>
      <vt:lpstr>PowerPoint Presentation</vt:lpstr>
      <vt:lpstr>Pain reactivity – synthesis feasibility</vt:lpstr>
      <vt:lpstr>PIPP Reactivity Drops Response Rate </vt:lpstr>
      <vt:lpstr>PIPP Reactivity Drops Response Rate Colours = Actual Timepoints</vt:lpstr>
      <vt:lpstr>PIPP Reactivity Drops Response Rate Faceted by speculum</vt:lpstr>
      <vt:lpstr>PIPP Reactivity Drops Response Rate Faceted by scleral depresion</vt:lpstr>
      <vt:lpstr>PIPP Reactivity Drops Response Rate Faceted by Containment vs Swaddle</vt:lpstr>
      <vt:lpstr>PIPP Reactivity Drops Response Rate Scatter</vt:lpstr>
      <vt:lpstr>PowerPoint Presentation</vt:lpstr>
      <vt:lpstr>PowerPoint Presentation</vt:lpstr>
      <vt:lpstr>Pain recovery – synthesis feasibility</vt:lpstr>
      <vt:lpstr>PIPP Recovery Drops Response Rate </vt:lpstr>
      <vt:lpstr>PIPP Recovery Drops Response Rate Colours = Actual Timepoints</vt:lpstr>
      <vt:lpstr>PIPP Recovery Drops Response Rate Faceted by speculum</vt:lpstr>
      <vt:lpstr>PIPP Recovery Drops Response Rate Faceted by scleral depresion</vt:lpstr>
      <vt:lpstr>PIPP Recovery Drops Response Rate Faceted by Containment vs Swaddle</vt:lpstr>
      <vt:lpstr>PIPP Recovery Drops Response Rate Scatter</vt:lpstr>
      <vt:lpstr>PowerPoint Presentation</vt:lpstr>
      <vt:lpstr>Challenges</vt:lpstr>
      <vt:lpstr>Next steps</vt:lpstr>
      <vt:lpstr>Questions for the group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Disher</dc:creator>
  <cp:lastModifiedBy>Tim Disher</cp:lastModifiedBy>
  <cp:revision>34</cp:revision>
  <dcterms:created xsi:type="dcterms:W3CDTF">2017-07-06T18:30:40Z</dcterms:created>
  <dcterms:modified xsi:type="dcterms:W3CDTF">2017-07-13T18:43:55Z</dcterms:modified>
</cp:coreProperties>
</file>