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31"/>
  </p:notesMasterIdLst>
  <p:handoutMasterIdLst>
    <p:handoutMasterId r:id="rId32"/>
  </p:handoutMasterIdLst>
  <p:sldIdLst>
    <p:sldId id="256" r:id="rId3"/>
    <p:sldId id="459" r:id="rId4"/>
    <p:sldId id="346" r:id="rId5"/>
    <p:sldId id="350" r:id="rId6"/>
    <p:sldId id="347" r:id="rId7"/>
    <p:sldId id="351" r:id="rId8"/>
    <p:sldId id="349" r:id="rId9"/>
    <p:sldId id="352" r:id="rId10"/>
    <p:sldId id="460" r:id="rId11"/>
    <p:sldId id="397" r:id="rId12"/>
    <p:sldId id="462" r:id="rId13"/>
    <p:sldId id="398" r:id="rId14"/>
    <p:sldId id="463" r:id="rId15"/>
    <p:sldId id="461" r:id="rId16"/>
    <p:sldId id="458" r:id="rId17"/>
    <p:sldId id="400" r:id="rId18"/>
    <p:sldId id="401" r:id="rId19"/>
    <p:sldId id="402" r:id="rId20"/>
    <p:sldId id="403" r:id="rId21"/>
    <p:sldId id="407" r:id="rId22"/>
    <p:sldId id="446" r:id="rId23"/>
    <p:sldId id="447" r:id="rId24"/>
    <p:sldId id="404" r:id="rId25"/>
    <p:sldId id="448" r:id="rId26"/>
    <p:sldId id="449" r:id="rId27"/>
    <p:sldId id="412" r:id="rId28"/>
    <p:sldId id="413" r:id="rId29"/>
    <p:sldId id="27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DE0"/>
    <a:srgbClr val="003591"/>
    <a:srgbClr val="8996A0"/>
    <a:srgbClr val="00549E"/>
    <a:srgbClr val="F3F3F3"/>
    <a:srgbClr val="DADFE2"/>
    <a:srgbClr val="DFE2E5"/>
    <a:srgbClr val="B7BE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5" d="100"/>
          <a:sy n="65" d="100"/>
        </p:scale>
        <p:origin x="1347" y="24"/>
      </p:cViewPr>
      <p:guideLst>
        <p:guide orient="horz" pos="2160"/>
        <p:guide pos="2880"/>
      </p:guideLst>
    </p:cSldViewPr>
  </p:slideViewPr>
  <p:notesTextViewPr>
    <p:cViewPr>
      <p:scale>
        <a:sx n="100" d="100"/>
        <a:sy n="100" d="100"/>
      </p:scale>
      <p:origin x="0" y="0"/>
    </p:cViewPr>
  </p:notesTextViewPr>
  <p:notesViewPr>
    <p:cSldViewPr snapToGrid="0">
      <p:cViewPr varScale="1">
        <p:scale>
          <a:sx n="88" d="100"/>
          <a:sy n="88" d="100"/>
        </p:scale>
        <p:origin x="-38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2B313-00EA-4C91-89ED-C0286F8C78E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CA"/>
        </a:p>
      </dgm:t>
    </dgm:pt>
    <dgm:pt modelId="{8BC61FFC-0C6F-4915-BD5B-04577EAF4166}">
      <dgm:prSet phldrT="[Text]"/>
      <dgm:spPr/>
      <dgm:t>
        <a:bodyPr/>
        <a:lstStyle/>
        <a:p>
          <a:r>
            <a:rPr lang="en-CA" dirty="0"/>
            <a:t>Unanchored MAIC </a:t>
          </a:r>
        </a:p>
      </dgm:t>
    </dgm:pt>
    <dgm:pt modelId="{9E176CB1-41F3-4A17-A410-73C7EC329CAB}" type="parTrans" cxnId="{9C5B93CE-B128-4BD4-B7FF-C4E55E7E7BDB}">
      <dgm:prSet/>
      <dgm:spPr/>
      <dgm:t>
        <a:bodyPr/>
        <a:lstStyle/>
        <a:p>
          <a:endParaRPr lang="en-CA"/>
        </a:p>
      </dgm:t>
    </dgm:pt>
    <dgm:pt modelId="{0B991DAD-983D-46AF-9251-7FDED914A777}" type="sibTrans" cxnId="{9C5B93CE-B128-4BD4-B7FF-C4E55E7E7BDB}">
      <dgm:prSet/>
      <dgm:spPr/>
      <dgm:t>
        <a:bodyPr/>
        <a:lstStyle/>
        <a:p>
          <a:endParaRPr lang="en-CA"/>
        </a:p>
      </dgm:t>
    </dgm:pt>
    <dgm:pt modelId="{E41BEA0E-CD81-405B-9B99-6A35EF8E488E}">
      <dgm:prSet phldrT="[Text]"/>
      <dgm:spPr/>
      <dgm:t>
        <a:bodyPr/>
        <a:lstStyle/>
        <a:p>
          <a:r>
            <a:rPr lang="en-CA" dirty="0"/>
            <a:t>Does not require common comparator</a:t>
          </a:r>
        </a:p>
      </dgm:t>
    </dgm:pt>
    <dgm:pt modelId="{F6CC669F-9021-435D-8726-C47723A87729}" type="parTrans" cxnId="{8B600CD5-0CA2-4C6B-A66C-1294259E662A}">
      <dgm:prSet/>
      <dgm:spPr/>
      <dgm:t>
        <a:bodyPr/>
        <a:lstStyle/>
        <a:p>
          <a:endParaRPr lang="en-CA"/>
        </a:p>
      </dgm:t>
    </dgm:pt>
    <dgm:pt modelId="{9061ECB4-5EA0-4042-B7B1-CD19FA012103}" type="sibTrans" cxnId="{8B600CD5-0CA2-4C6B-A66C-1294259E662A}">
      <dgm:prSet/>
      <dgm:spPr/>
      <dgm:t>
        <a:bodyPr/>
        <a:lstStyle/>
        <a:p>
          <a:endParaRPr lang="en-CA"/>
        </a:p>
      </dgm:t>
    </dgm:pt>
    <dgm:pt modelId="{81E15253-9094-4701-B94A-AE971640ADE0}">
      <dgm:prSet phldrT="[Text]"/>
      <dgm:spPr/>
      <dgm:t>
        <a:bodyPr/>
        <a:lstStyle/>
        <a:p>
          <a:r>
            <a:rPr lang="en-CA" dirty="0"/>
            <a:t>Requires common comparator</a:t>
          </a:r>
        </a:p>
      </dgm:t>
    </dgm:pt>
    <dgm:pt modelId="{B4317909-2C2F-493B-AEEC-A14AEE4EFF10}" type="parTrans" cxnId="{967378FA-AE30-4B87-8C06-C471B77E4F23}">
      <dgm:prSet/>
      <dgm:spPr/>
      <dgm:t>
        <a:bodyPr/>
        <a:lstStyle/>
        <a:p>
          <a:endParaRPr lang="en-CA"/>
        </a:p>
      </dgm:t>
    </dgm:pt>
    <dgm:pt modelId="{F9B75776-04D9-47AD-B748-389978CF7A18}" type="sibTrans" cxnId="{967378FA-AE30-4B87-8C06-C471B77E4F23}">
      <dgm:prSet/>
      <dgm:spPr/>
      <dgm:t>
        <a:bodyPr/>
        <a:lstStyle/>
        <a:p>
          <a:endParaRPr lang="en-CA"/>
        </a:p>
      </dgm:t>
    </dgm:pt>
    <dgm:pt modelId="{B607ECC3-0D40-41AC-8C55-36FB487F5A53}">
      <dgm:prSet phldrT="[Text]"/>
      <dgm:spPr/>
      <dgm:t>
        <a:bodyPr/>
        <a:lstStyle/>
        <a:p>
          <a:r>
            <a:rPr lang="en-CA" dirty="0"/>
            <a:t>This assumption is very strong, and largely considered very difficult to meet. Failure of this assumption leads to an unknown amount of bias in the unanchored estimate. </a:t>
          </a:r>
        </a:p>
      </dgm:t>
    </dgm:pt>
    <dgm:pt modelId="{DC030676-7A27-4CC0-AB65-1B01C412924B}" type="parTrans" cxnId="{13B73505-11C8-4396-99EB-6D633CD9E546}">
      <dgm:prSet/>
      <dgm:spPr/>
      <dgm:t>
        <a:bodyPr/>
        <a:lstStyle/>
        <a:p>
          <a:endParaRPr lang="en-CA"/>
        </a:p>
      </dgm:t>
    </dgm:pt>
    <dgm:pt modelId="{3A233695-D45A-4D10-AE3F-7954A35EB134}" type="sibTrans" cxnId="{13B73505-11C8-4396-99EB-6D633CD9E546}">
      <dgm:prSet/>
      <dgm:spPr/>
      <dgm:t>
        <a:bodyPr/>
        <a:lstStyle/>
        <a:p>
          <a:endParaRPr lang="en-CA"/>
        </a:p>
      </dgm:t>
    </dgm:pt>
    <dgm:pt modelId="{9AE4FA79-A838-48DA-866E-EBF6475C2839}">
      <dgm:prSet phldrT="[Text]"/>
      <dgm:spPr/>
      <dgm:t>
        <a:bodyPr/>
        <a:lstStyle/>
        <a:p>
          <a:r>
            <a:rPr lang="en-CA" dirty="0"/>
            <a:t>Less bold assumption compared with unanchored and considered more feasible to meet</a:t>
          </a:r>
        </a:p>
      </dgm:t>
    </dgm:pt>
    <dgm:pt modelId="{3AFFD667-4407-4639-B124-8573CB75E345}" type="parTrans" cxnId="{95584A07-38E9-4520-B5DD-380C38CEA16A}">
      <dgm:prSet/>
      <dgm:spPr/>
      <dgm:t>
        <a:bodyPr/>
        <a:lstStyle/>
        <a:p>
          <a:endParaRPr lang="en-CA"/>
        </a:p>
      </dgm:t>
    </dgm:pt>
    <dgm:pt modelId="{680D9BFA-7CAA-4628-B71D-955D6DD0E330}" type="sibTrans" cxnId="{95584A07-38E9-4520-B5DD-380C38CEA16A}">
      <dgm:prSet/>
      <dgm:spPr/>
      <dgm:t>
        <a:bodyPr/>
        <a:lstStyle/>
        <a:p>
          <a:endParaRPr lang="en-CA"/>
        </a:p>
      </dgm:t>
    </dgm:pt>
    <dgm:pt modelId="{16A6B417-CF99-4E03-8DD6-160BB667D82E}">
      <dgm:prSet phldrT="[Text]"/>
      <dgm:spPr/>
      <dgm:t>
        <a:bodyPr/>
        <a:lstStyle/>
        <a:p>
          <a:r>
            <a:rPr lang="en-CA" dirty="0"/>
            <a:t>Assumes that absolute outcomes can be predicted from the covariates; that is, it assumes that all effect modifiers and prognostic factors are accounted for.</a:t>
          </a:r>
        </a:p>
      </dgm:t>
    </dgm:pt>
    <dgm:pt modelId="{6DD71DA2-22F3-4C6F-A3BA-756D53388DE7}" type="parTrans" cxnId="{652A9B5A-F151-4F05-AD0E-B88930B4F0B0}">
      <dgm:prSet/>
      <dgm:spPr/>
      <dgm:t>
        <a:bodyPr/>
        <a:lstStyle/>
        <a:p>
          <a:endParaRPr lang="en-CA"/>
        </a:p>
      </dgm:t>
    </dgm:pt>
    <dgm:pt modelId="{80F1E37F-217C-4759-AF1E-B23D4BFA3C5F}" type="sibTrans" cxnId="{652A9B5A-F151-4F05-AD0E-B88930B4F0B0}">
      <dgm:prSet/>
      <dgm:spPr/>
      <dgm:t>
        <a:bodyPr/>
        <a:lstStyle/>
        <a:p>
          <a:endParaRPr lang="en-CA"/>
        </a:p>
      </dgm:t>
    </dgm:pt>
    <dgm:pt modelId="{3FAA8538-9B33-423D-A43E-B9FF1E7E3217}">
      <dgm:prSet phldrT="[Text]"/>
      <dgm:spPr/>
      <dgm:t>
        <a:bodyPr/>
        <a:lstStyle/>
        <a:p>
          <a:r>
            <a:rPr lang="en-CA" dirty="0"/>
            <a:t>Assumes relative effects can be predicted by adjusting for treatment effect modifiers only</a:t>
          </a:r>
        </a:p>
      </dgm:t>
    </dgm:pt>
    <dgm:pt modelId="{EB6FDE07-3FEE-49C1-98CE-E6A43111D494}" type="parTrans" cxnId="{0DEEF118-5F38-40C2-B4A8-BF22D4F95F1F}">
      <dgm:prSet/>
      <dgm:spPr/>
      <dgm:t>
        <a:bodyPr/>
        <a:lstStyle/>
        <a:p>
          <a:endParaRPr lang="en-CA"/>
        </a:p>
      </dgm:t>
    </dgm:pt>
    <dgm:pt modelId="{A74C246F-16AF-48A9-AB9C-7EC6B563BB75}" type="sibTrans" cxnId="{0DEEF118-5F38-40C2-B4A8-BF22D4F95F1F}">
      <dgm:prSet/>
      <dgm:spPr/>
      <dgm:t>
        <a:bodyPr/>
        <a:lstStyle/>
        <a:p>
          <a:endParaRPr lang="en-CA"/>
        </a:p>
      </dgm:t>
    </dgm:pt>
    <dgm:pt modelId="{6DAD4463-77F4-4199-8A60-E4E3B700A98D}">
      <dgm:prSet phldrT="[Text]"/>
      <dgm:spPr/>
      <dgm:t>
        <a:bodyPr/>
        <a:lstStyle/>
        <a:p>
          <a:r>
            <a:rPr lang="en-CA" dirty="0"/>
            <a:t>Anchored MAIC</a:t>
          </a:r>
        </a:p>
      </dgm:t>
    </dgm:pt>
    <dgm:pt modelId="{1B49F87E-86B7-42A5-931A-A23931F97A02}" type="sibTrans" cxnId="{361DD613-A266-4F36-B8FE-57899FD4ABAE}">
      <dgm:prSet/>
      <dgm:spPr/>
      <dgm:t>
        <a:bodyPr/>
        <a:lstStyle/>
        <a:p>
          <a:endParaRPr lang="en-CA"/>
        </a:p>
      </dgm:t>
    </dgm:pt>
    <dgm:pt modelId="{0AE0CAA3-395A-4586-AAB2-A6ECAF9E5374}" type="parTrans" cxnId="{361DD613-A266-4F36-B8FE-57899FD4ABAE}">
      <dgm:prSet/>
      <dgm:spPr/>
      <dgm:t>
        <a:bodyPr/>
        <a:lstStyle/>
        <a:p>
          <a:endParaRPr lang="en-CA"/>
        </a:p>
      </dgm:t>
    </dgm:pt>
    <dgm:pt modelId="{48740EA1-7F7B-4C6C-B240-0C99463E4CD1}" type="pres">
      <dgm:prSet presAssocID="{DF92B313-00EA-4C91-89ED-C0286F8C78E5}" presName="diagram" presStyleCnt="0">
        <dgm:presLayoutVars>
          <dgm:chPref val="1"/>
          <dgm:dir/>
          <dgm:animOne val="branch"/>
          <dgm:animLvl val="lvl"/>
          <dgm:resizeHandles/>
        </dgm:presLayoutVars>
      </dgm:prSet>
      <dgm:spPr/>
    </dgm:pt>
    <dgm:pt modelId="{D7274784-59E1-4C4E-9F46-7872B6479D52}" type="pres">
      <dgm:prSet presAssocID="{8BC61FFC-0C6F-4915-BD5B-04577EAF4166}" presName="root" presStyleCnt="0"/>
      <dgm:spPr/>
    </dgm:pt>
    <dgm:pt modelId="{97EFEE8A-C1C9-472D-BD8D-7DD23F11E74C}" type="pres">
      <dgm:prSet presAssocID="{8BC61FFC-0C6F-4915-BD5B-04577EAF4166}" presName="rootComposite" presStyleCnt="0"/>
      <dgm:spPr/>
    </dgm:pt>
    <dgm:pt modelId="{95F6DF47-522B-42C9-8356-8D44C686D95E}" type="pres">
      <dgm:prSet presAssocID="{8BC61FFC-0C6F-4915-BD5B-04577EAF4166}" presName="rootText" presStyleLbl="node1" presStyleIdx="0" presStyleCnt="2"/>
      <dgm:spPr/>
    </dgm:pt>
    <dgm:pt modelId="{915F2716-E655-40A0-8FE5-5F9B31766602}" type="pres">
      <dgm:prSet presAssocID="{8BC61FFC-0C6F-4915-BD5B-04577EAF4166}" presName="rootConnector" presStyleLbl="node1" presStyleIdx="0" presStyleCnt="2"/>
      <dgm:spPr/>
    </dgm:pt>
    <dgm:pt modelId="{CF08333D-9EB1-4C2E-A4D8-7C0A6B886532}" type="pres">
      <dgm:prSet presAssocID="{8BC61FFC-0C6F-4915-BD5B-04577EAF4166}" presName="childShape" presStyleCnt="0"/>
      <dgm:spPr/>
    </dgm:pt>
    <dgm:pt modelId="{BBD3BF2E-74B3-4CA4-A947-DABC4C927AE5}" type="pres">
      <dgm:prSet presAssocID="{F6CC669F-9021-435D-8726-C47723A87729}" presName="Name13" presStyleLbl="parChTrans1D2" presStyleIdx="0" presStyleCnt="6"/>
      <dgm:spPr/>
    </dgm:pt>
    <dgm:pt modelId="{07FAAE55-8EBE-49DB-9C39-FC66BBB4CC73}" type="pres">
      <dgm:prSet presAssocID="{E41BEA0E-CD81-405B-9B99-6A35EF8E488E}" presName="childText" presStyleLbl="bgAcc1" presStyleIdx="0" presStyleCnt="6">
        <dgm:presLayoutVars>
          <dgm:bulletEnabled val="1"/>
        </dgm:presLayoutVars>
      </dgm:prSet>
      <dgm:spPr/>
    </dgm:pt>
    <dgm:pt modelId="{F559A12A-D1F4-412B-AB91-BD157E9B91B4}" type="pres">
      <dgm:prSet presAssocID="{6DD71DA2-22F3-4C6F-A3BA-756D53388DE7}" presName="Name13" presStyleLbl="parChTrans1D2" presStyleIdx="1" presStyleCnt="6"/>
      <dgm:spPr/>
    </dgm:pt>
    <dgm:pt modelId="{9CE44F83-7029-49DE-8AD4-4C2644F9E86A}" type="pres">
      <dgm:prSet presAssocID="{16A6B417-CF99-4E03-8DD6-160BB667D82E}" presName="childText" presStyleLbl="bgAcc1" presStyleIdx="1" presStyleCnt="6">
        <dgm:presLayoutVars>
          <dgm:bulletEnabled val="1"/>
        </dgm:presLayoutVars>
      </dgm:prSet>
      <dgm:spPr/>
    </dgm:pt>
    <dgm:pt modelId="{B023ADF6-45CA-4E48-8250-03C5D7ACC54A}" type="pres">
      <dgm:prSet presAssocID="{DC030676-7A27-4CC0-AB65-1B01C412924B}" presName="Name13" presStyleLbl="parChTrans1D2" presStyleIdx="2" presStyleCnt="6"/>
      <dgm:spPr/>
    </dgm:pt>
    <dgm:pt modelId="{C78947C7-4E64-4194-86ED-961CE0F25D16}" type="pres">
      <dgm:prSet presAssocID="{B607ECC3-0D40-41AC-8C55-36FB487F5A53}" presName="childText" presStyleLbl="bgAcc1" presStyleIdx="2" presStyleCnt="6">
        <dgm:presLayoutVars>
          <dgm:bulletEnabled val="1"/>
        </dgm:presLayoutVars>
      </dgm:prSet>
      <dgm:spPr/>
    </dgm:pt>
    <dgm:pt modelId="{6BA2B728-7569-4EF4-BA21-5FD24ADA4605}" type="pres">
      <dgm:prSet presAssocID="{6DAD4463-77F4-4199-8A60-E4E3B700A98D}" presName="root" presStyleCnt="0"/>
      <dgm:spPr/>
    </dgm:pt>
    <dgm:pt modelId="{F6B23087-F5E6-4D67-9FE5-B4761F72C7A1}" type="pres">
      <dgm:prSet presAssocID="{6DAD4463-77F4-4199-8A60-E4E3B700A98D}" presName="rootComposite" presStyleCnt="0"/>
      <dgm:spPr/>
    </dgm:pt>
    <dgm:pt modelId="{B720D8D2-F1D0-46EF-B453-FD9C17A72029}" type="pres">
      <dgm:prSet presAssocID="{6DAD4463-77F4-4199-8A60-E4E3B700A98D}" presName="rootText" presStyleLbl="node1" presStyleIdx="1" presStyleCnt="2"/>
      <dgm:spPr/>
    </dgm:pt>
    <dgm:pt modelId="{91A446D2-30D7-4CC1-AFD9-FAB5655EBB21}" type="pres">
      <dgm:prSet presAssocID="{6DAD4463-77F4-4199-8A60-E4E3B700A98D}" presName="rootConnector" presStyleLbl="node1" presStyleIdx="1" presStyleCnt="2"/>
      <dgm:spPr/>
    </dgm:pt>
    <dgm:pt modelId="{4D24584C-8D55-4657-BEF7-9254B5ABBA2D}" type="pres">
      <dgm:prSet presAssocID="{6DAD4463-77F4-4199-8A60-E4E3B700A98D}" presName="childShape" presStyleCnt="0"/>
      <dgm:spPr/>
    </dgm:pt>
    <dgm:pt modelId="{466C7B2E-4306-4F42-B026-2F34DF3C15BD}" type="pres">
      <dgm:prSet presAssocID="{B4317909-2C2F-493B-AEEC-A14AEE4EFF10}" presName="Name13" presStyleLbl="parChTrans1D2" presStyleIdx="3" presStyleCnt="6"/>
      <dgm:spPr/>
    </dgm:pt>
    <dgm:pt modelId="{C9E6E13D-D77E-4541-B3B2-12B7EF019DF9}" type="pres">
      <dgm:prSet presAssocID="{81E15253-9094-4701-B94A-AE971640ADE0}" presName="childText" presStyleLbl="bgAcc1" presStyleIdx="3" presStyleCnt="6">
        <dgm:presLayoutVars>
          <dgm:bulletEnabled val="1"/>
        </dgm:presLayoutVars>
      </dgm:prSet>
      <dgm:spPr/>
    </dgm:pt>
    <dgm:pt modelId="{E9CD5BA3-CF3F-468C-99B7-4C0B0CE69532}" type="pres">
      <dgm:prSet presAssocID="{EB6FDE07-3FEE-49C1-98CE-E6A43111D494}" presName="Name13" presStyleLbl="parChTrans1D2" presStyleIdx="4" presStyleCnt="6"/>
      <dgm:spPr/>
    </dgm:pt>
    <dgm:pt modelId="{B0C271E7-E0D5-43D3-9146-4F34E5C7DBBE}" type="pres">
      <dgm:prSet presAssocID="{3FAA8538-9B33-423D-A43E-B9FF1E7E3217}" presName="childText" presStyleLbl="bgAcc1" presStyleIdx="4" presStyleCnt="6">
        <dgm:presLayoutVars>
          <dgm:bulletEnabled val="1"/>
        </dgm:presLayoutVars>
      </dgm:prSet>
      <dgm:spPr/>
    </dgm:pt>
    <dgm:pt modelId="{CB045ED1-5614-4A8F-84C5-CC1AB914486B}" type="pres">
      <dgm:prSet presAssocID="{3AFFD667-4407-4639-B124-8573CB75E345}" presName="Name13" presStyleLbl="parChTrans1D2" presStyleIdx="5" presStyleCnt="6"/>
      <dgm:spPr/>
    </dgm:pt>
    <dgm:pt modelId="{5EFF5C91-2563-4781-8B97-46285868A9DB}" type="pres">
      <dgm:prSet presAssocID="{9AE4FA79-A838-48DA-866E-EBF6475C2839}" presName="childText" presStyleLbl="bgAcc1" presStyleIdx="5" presStyleCnt="6">
        <dgm:presLayoutVars>
          <dgm:bulletEnabled val="1"/>
        </dgm:presLayoutVars>
      </dgm:prSet>
      <dgm:spPr/>
    </dgm:pt>
  </dgm:ptLst>
  <dgm:cxnLst>
    <dgm:cxn modelId="{EE7F1F04-5F33-4747-B6B7-97128657E57A}" type="presOf" srcId="{B607ECC3-0D40-41AC-8C55-36FB487F5A53}" destId="{C78947C7-4E64-4194-86ED-961CE0F25D16}" srcOrd="0" destOrd="0" presId="urn:microsoft.com/office/officeart/2005/8/layout/hierarchy3"/>
    <dgm:cxn modelId="{13B73505-11C8-4396-99EB-6D633CD9E546}" srcId="{8BC61FFC-0C6F-4915-BD5B-04577EAF4166}" destId="{B607ECC3-0D40-41AC-8C55-36FB487F5A53}" srcOrd="2" destOrd="0" parTransId="{DC030676-7A27-4CC0-AB65-1B01C412924B}" sibTransId="{3A233695-D45A-4D10-AE3F-7954A35EB134}"/>
    <dgm:cxn modelId="{95584A07-38E9-4520-B5DD-380C38CEA16A}" srcId="{6DAD4463-77F4-4199-8A60-E4E3B700A98D}" destId="{9AE4FA79-A838-48DA-866E-EBF6475C2839}" srcOrd="2" destOrd="0" parTransId="{3AFFD667-4407-4639-B124-8573CB75E345}" sibTransId="{680D9BFA-7CAA-4628-B71D-955D6DD0E330}"/>
    <dgm:cxn modelId="{361DD613-A266-4F36-B8FE-57899FD4ABAE}" srcId="{DF92B313-00EA-4C91-89ED-C0286F8C78E5}" destId="{6DAD4463-77F4-4199-8A60-E4E3B700A98D}" srcOrd="1" destOrd="0" parTransId="{0AE0CAA3-395A-4586-AAB2-A6ECAF9E5374}" sibTransId="{1B49F87E-86B7-42A5-931A-A23931F97A02}"/>
    <dgm:cxn modelId="{0DEEF118-5F38-40C2-B4A8-BF22D4F95F1F}" srcId="{6DAD4463-77F4-4199-8A60-E4E3B700A98D}" destId="{3FAA8538-9B33-423D-A43E-B9FF1E7E3217}" srcOrd="1" destOrd="0" parTransId="{EB6FDE07-3FEE-49C1-98CE-E6A43111D494}" sibTransId="{A74C246F-16AF-48A9-AB9C-7EC6B563BB75}"/>
    <dgm:cxn modelId="{BC31EA36-99F3-461A-9B5D-17A1CCC34F35}" type="presOf" srcId="{3FAA8538-9B33-423D-A43E-B9FF1E7E3217}" destId="{B0C271E7-E0D5-43D3-9146-4F34E5C7DBBE}" srcOrd="0" destOrd="0" presId="urn:microsoft.com/office/officeart/2005/8/layout/hierarchy3"/>
    <dgm:cxn modelId="{D439423A-C76B-414A-AF13-15A1AC9E7346}" type="presOf" srcId="{8BC61FFC-0C6F-4915-BD5B-04577EAF4166}" destId="{95F6DF47-522B-42C9-8356-8D44C686D95E}" srcOrd="0" destOrd="0" presId="urn:microsoft.com/office/officeart/2005/8/layout/hierarchy3"/>
    <dgm:cxn modelId="{652A9B5A-F151-4F05-AD0E-B88930B4F0B0}" srcId="{8BC61FFC-0C6F-4915-BD5B-04577EAF4166}" destId="{16A6B417-CF99-4E03-8DD6-160BB667D82E}" srcOrd="1" destOrd="0" parTransId="{6DD71DA2-22F3-4C6F-A3BA-756D53388DE7}" sibTransId="{80F1E37F-217C-4759-AF1E-B23D4BFA3C5F}"/>
    <dgm:cxn modelId="{0439ED90-329A-4089-B60B-CC0EF029A886}" type="presOf" srcId="{81E15253-9094-4701-B94A-AE971640ADE0}" destId="{C9E6E13D-D77E-4541-B3B2-12B7EF019DF9}" srcOrd="0" destOrd="0" presId="urn:microsoft.com/office/officeart/2005/8/layout/hierarchy3"/>
    <dgm:cxn modelId="{0D1D14A5-BBAE-4A94-84EE-22323664F04F}" type="presOf" srcId="{3AFFD667-4407-4639-B124-8573CB75E345}" destId="{CB045ED1-5614-4A8F-84C5-CC1AB914486B}" srcOrd="0" destOrd="0" presId="urn:microsoft.com/office/officeart/2005/8/layout/hierarchy3"/>
    <dgm:cxn modelId="{A566D4AA-BEDF-47E9-B218-FF610F1F54C6}" type="presOf" srcId="{B4317909-2C2F-493B-AEEC-A14AEE4EFF10}" destId="{466C7B2E-4306-4F42-B026-2F34DF3C15BD}" srcOrd="0" destOrd="0" presId="urn:microsoft.com/office/officeart/2005/8/layout/hierarchy3"/>
    <dgm:cxn modelId="{86B9F2B2-EB5C-46CB-950E-595F66A05E67}" type="presOf" srcId="{6DAD4463-77F4-4199-8A60-E4E3B700A98D}" destId="{91A446D2-30D7-4CC1-AFD9-FAB5655EBB21}" srcOrd="1" destOrd="0" presId="urn:microsoft.com/office/officeart/2005/8/layout/hierarchy3"/>
    <dgm:cxn modelId="{8C50D0B7-E8EE-4B70-89A1-6C53FFC18AEC}" type="presOf" srcId="{6DD71DA2-22F3-4C6F-A3BA-756D53388DE7}" destId="{F559A12A-D1F4-412B-AB91-BD157E9B91B4}" srcOrd="0" destOrd="0" presId="urn:microsoft.com/office/officeart/2005/8/layout/hierarchy3"/>
    <dgm:cxn modelId="{0EEC68B8-4888-4E7C-B72D-9284A301D826}" type="presOf" srcId="{8BC61FFC-0C6F-4915-BD5B-04577EAF4166}" destId="{915F2716-E655-40A0-8FE5-5F9B31766602}" srcOrd="1" destOrd="0" presId="urn:microsoft.com/office/officeart/2005/8/layout/hierarchy3"/>
    <dgm:cxn modelId="{CC06CABA-A864-4792-83A7-716F2185791B}" type="presOf" srcId="{9AE4FA79-A838-48DA-866E-EBF6475C2839}" destId="{5EFF5C91-2563-4781-8B97-46285868A9DB}" srcOrd="0" destOrd="0" presId="urn:microsoft.com/office/officeart/2005/8/layout/hierarchy3"/>
    <dgm:cxn modelId="{75588EC2-3C4E-4FD4-B52D-D0F26610A8E3}" type="presOf" srcId="{DF92B313-00EA-4C91-89ED-C0286F8C78E5}" destId="{48740EA1-7F7B-4C6C-B240-0C99463E4CD1}" srcOrd="0" destOrd="0" presId="urn:microsoft.com/office/officeart/2005/8/layout/hierarchy3"/>
    <dgm:cxn modelId="{46C231C4-BB8E-41D2-AEF5-D61C33AF865D}" type="presOf" srcId="{DC030676-7A27-4CC0-AB65-1B01C412924B}" destId="{B023ADF6-45CA-4E48-8250-03C5D7ACC54A}" srcOrd="0" destOrd="0" presId="urn:microsoft.com/office/officeart/2005/8/layout/hierarchy3"/>
    <dgm:cxn modelId="{9C5B93CE-B128-4BD4-B7FF-C4E55E7E7BDB}" srcId="{DF92B313-00EA-4C91-89ED-C0286F8C78E5}" destId="{8BC61FFC-0C6F-4915-BD5B-04577EAF4166}" srcOrd="0" destOrd="0" parTransId="{9E176CB1-41F3-4A17-A410-73C7EC329CAB}" sibTransId="{0B991DAD-983D-46AF-9251-7FDED914A777}"/>
    <dgm:cxn modelId="{8B600CD5-0CA2-4C6B-A66C-1294259E662A}" srcId="{8BC61FFC-0C6F-4915-BD5B-04577EAF4166}" destId="{E41BEA0E-CD81-405B-9B99-6A35EF8E488E}" srcOrd="0" destOrd="0" parTransId="{F6CC669F-9021-435D-8726-C47723A87729}" sibTransId="{9061ECB4-5EA0-4042-B7B1-CD19FA012103}"/>
    <dgm:cxn modelId="{432B7CD7-4522-45A1-B4EC-AAF14607158C}" type="presOf" srcId="{16A6B417-CF99-4E03-8DD6-160BB667D82E}" destId="{9CE44F83-7029-49DE-8AD4-4C2644F9E86A}" srcOrd="0" destOrd="0" presId="urn:microsoft.com/office/officeart/2005/8/layout/hierarchy3"/>
    <dgm:cxn modelId="{A7B399E3-1DF9-42BE-A600-9FF2CDDF52AD}" type="presOf" srcId="{F6CC669F-9021-435D-8726-C47723A87729}" destId="{BBD3BF2E-74B3-4CA4-A947-DABC4C927AE5}" srcOrd="0" destOrd="0" presId="urn:microsoft.com/office/officeart/2005/8/layout/hierarchy3"/>
    <dgm:cxn modelId="{5F9644EC-1C79-457B-8FFB-8987ED8758A1}" type="presOf" srcId="{6DAD4463-77F4-4199-8A60-E4E3B700A98D}" destId="{B720D8D2-F1D0-46EF-B453-FD9C17A72029}" srcOrd="0" destOrd="0" presId="urn:microsoft.com/office/officeart/2005/8/layout/hierarchy3"/>
    <dgm:cxn modelId="{058E4DF1-E134-47D0-BD02-8CA841952F0A}" type="presOf" srcId="{EB6FDE07-3FEE-49C1-98CE-E6A43111D494}" destId="{E9CD5BA3-CF3F-468C-99B7-4C0B0CE69532}" srcOrd="0" destOrd="0" presId="urn:microsoft.com/office/officeart/2005/8/layout/hierarchy3"/>
    <dgm:cxn modelId="{230636F2-FA5C-48BE-B66F-92D18F69153B}" type="presOf" srcId="{E41BEA0E-CD81-405B-9B99-6A35EF8E488E}" destId="{07FAAE55-8EBE-49DB-9C39-FC66BBB4CC73}" srcOrd="0" destOrd="0" presId="urn:microsoft.com/office/officeart/2005/8/layout/hierarchy3"/>
    <dgm:cxn modelId="{967378FA-AE30-4B87-8C06-C471B77E4F23}" srcId="{6DAD4463-77F4-4199-8A60-E4E3B700A98D}" destId="{81E15253-9094-4701-B94A-AE971640ADE0}" srcOrd="0" destOrd="0" parTransId="{B4317909-2C2F-493B-AEEC-A14AEE4EFF10}" sibTransId="{F9B75776-04D9-47AD-B748-389978CF7A18}"/>
    <dgm:cxn modelId="{FBCEFE0B-46E0-4786-A387-9DF23AC9CA27}" type="presParOf" srcId="{48740EA1-7F7B-4C6C-B240-0C99463E4CD1}" destId="{D7274784-59E1-4C4E-9F46-7872B6479D52}" srcOrd="0" destOrd="0" presId="urn:microsoft.com/office/officeart/2005/8/layout/hierarchy3"/>
    <dgm:cxn modelId="{8C3D4518-BAE3-43EE-961F-B20057E5E173}" type="presParOf" srcId="{D7274784-59E1-4C4E-9F46-7872B6479D52}" destId="{97EFEE8A-C1C9-472D-BD8D-7DD23F11E74C}" srcOrd="0" destOrd="0" presId="urn:microsoft.com/office/officeart/2005/8/layout/hierarchy3"/>
    <dgm:cxn modelId="{57566DEA-EDB3-49C1-9E08-C4695511DBE1}" type="presParOf" srcId="{97EFEE8A-C1C9-472D-BD8D-7DD23F11E74C}" destId="{95F6DF47-522B-42C9-8356-8D44C686D95E}" srcOrd="0" destOrd="0" presId="urn:microsoft.com/office/officeart/2005/8/layout/hierarchy3"/>
    <dgm:cxn modelId="{F487B7DE-D891-444A-BF74-C6E4C873B85A}" type="presParOf" srcId="{97EFEE8A-C1C9-472D-BD8D-7DD23F11E74C}" destId="{915F2716-E655-40A0-8FE5-5F9B31766602}" srcOrd="1" destOrd="0" presId="urn:microsoft.com/office/officeart/2005/8/layout/hierarchy3"/>
    <dgm:cxn modelId="{093E4D93-416C-44C8-A2B6-99EAD423799C}" type="presParOf" srcId="{D7274784-59E1-4C4E-9F46-7872B6479D52}" destId="{CF08333D-9EB1-4C2E-A4D8-7C0A6B886532}" srcOrd="1" destOrd="0" presId="urn:microsoft.com/office/officeart/2005/8/layout/hierarchy3"/>
    <dgm:cxn modelId="{455E8922-CE3E-4197-BE56-464B6CCDB2F3}" type="presParOf" srcId="{CF08333D-9EB1-4C2E-A4D8-7C0A6B886532}" destId="{BBD3BF2E-74B3-4CA4-A947-DABC4C927AE5}" srcOrd="0" destOrd="0" presId="urn:microsoft.com/office/officeart/2005/8/layout/hierarchy3"/>
    <dgm:cxn modelId="{9C7065C0-DF94-4E90-B22D-72A9067E96D4}" type="presParOf" srcId="{CF08333D-9EB1-4C2E-A4D8-7C0A6B886532}" destId="{07FAAE55-8EBE-49DB-9C39-FC66BBB4CC73}" srcOrd="1" destOrd="0" presId="urn:microsoft.com/office/officeart/2005/8/layout/hierarchy3"/>
    <dgm:cxn modelId="{E3AE8A61-F307-4B72-99E2-690398E3D7D0}" type="presParOf" srcId="{CF08333D-9EB1-4C2E-A4D8-7C0A6B886532}" destId="{F559A12A-D1F4-412B-AB91-BD157E9B91B4}" srcOrd="2" destOrd="0" presId="urn:microsoft.com/office/officeart/2005/8/layout/hierarchy3"/>
    <dgm:cxn modelId="{912AA99A-57A1-4150-BEDB-0986BFAFC384}" type="presParOf" srcId="{CF08333D-9EB1-4C2E-A4D8-7C0A6B886532}" destId="{9CE44F83-7029-49DE-8AD4-4C2644F9E86A}" srcOrd="3" destOrd="0" presId="urn:microsoft.com/office/officeart/2005/8/layout/hierarchy3"/>
    <dgm:cxn modelId="{1E1C1715-40D0-409D-9E88-1721B2D5DF5C}" type="presParOf" srcId="{CF08333D-9EB1-4C2E-A4D8-7C0A6B886532}" destId="{B023ADF6-45CA-4E48-8250-03C5D7ACC54A}" srcOrd="4" destOrd="0" presId="urn:microsoft.com/office/officeart/2005/8/layout/hierarchy3"/>
    <dgm:cxn modelId="{6ABFC600-CD4F-4926-BB7C-16E2843C6CA8}" type="presParOf" srcId="{CF08333D-9EB1-4C2E-A4D8-7C0A6B886532}" destId="{C78947C7-4E64-4194-86ED-961CE0F25D16}" srcOrd="5" destOrd="0" presId="urn:microsoft.com/office/officeart/2005/8/layout/hierarchy3"/>
    <dgm:cxn modelId="{593D9A98-2676-45CC-9AA7-34ADE5ABA29A}" type="presParOf" srcId="{48740EA1-7F7B-4C6C-B240-0C99463E4CD1}" destId="{6BA2B728-7569-4EF4-BA21-5FD24ADA4605}" srcOrd="1" destOrd="0" presId="urn:microsoft.com/office/officeart/2005/8/layout/hierarchy3"/>
    <dgm:cxn modelId="{C60D016F-604B-44AE-9E1F-843AB48B0026}" type="presParOf" srcId="{6BA2B728-7569-4EF4-BA21-5FD24ADA4605}" destId="{F6B23087-F5E6-4D67-9FE5-B4761F72C7A1}" srcOrd="0" destOrd="0" presId="urn:microsoft.com/office/officeart/2005/8/layout/hierarchy3"/>
    <dgm:cxn modelId="{AAFE1714-4F6A-4202-B1D1-7E7411091799}" type="presParOf" srcId="{F6B23087-F5E6-4D67-9FE5-B4761F72C7A1}" destId="{B720D8D2-F1D0-46EF-B453-FD9C17A72029}" srcOrd="0" destOrd="0" presId="urn:microsoft.com/office/officeart/2005/8/layout/hierarchy3"/>
    <dgm:cxn modelId="{3E9548AC-6380-4EDD-B6DE-AAA7E18D77FE}" type="presParOf" srcId="{F6B23087-F5E6-4D67-9FE5-B4761F72C7A1}" destId="{91A446D2-30D7-4CC1-AFD9-FAB5655EBB21}" srcOrd="1" destOrd="0" presId="urn:microsoft.com/office/officeart/2005/8/layout/hierarchy3"/>
    <dgm:cxn modelId="{E1EF7ECB-C6A9-46B6-922B-B2EBBD4AFCD8}" type="presParOf" srcId="{6BA2B728-7569-4EF4-BA21-5FD24ADA4605}" destId="{4D24584C-8D55-4657-BEF7-9254B5ABBA2D}" srcOrd="1" destOrd="0" presId="urn:microsoft.com/office/officeart/2005/8/layout/hierarchy3"/>
    <dgm:cxn modelId="{49689929-9E00-4C04-8E0D-BB72DAA5ABFA}" type="presParOf" srcId="{4D24584C-8D55-4657-BEF7-9254B5ABBA2D}" destId="{466C7B2E-4306-4F42-B026-2F34DF3C15BD}" srcOrd="0" destOrd="0" presId="urn:microsoft.com/office/officeart/2005/8/layout/hierarchy3"/>
    <dgm:cxn modelId="{0350FEB7-9829-4C23-9063-FEF72B3E12F2}" type="presParOf" srcId="{4D24584C-8D55-4657-BEF7-9254B5ABBA2D}" destId="{C9E6E13D-D77E-4541-B3B2-12B7EF019DF9}" srcOrd="1" destOrd="0" presId="urn:microsoft.com/office/officeart/2005/8/layout/hierarchy3"/>
    <dgm:cxn modelId="{5FA287C6-FE3B-474C-A812-5655037EC0BA}" type="presParOf" srcId="{4D24584C-8D55-4657-BEF7-9254B5ABBA2D}" destId="{E9CD5BA3-CF3F-468C-99B7-4C0B0CE69532}" srcOrd="2" destOrd="0" presId="urn:microsoft.com/office/officeart/2005/8/layout/hierarchy3"/>
    <dgm:cxn modelId="{0E07A212-440B-49A0-93E1-BEAC20076AED}" type="presParOf" srcId="{4D24584C-8D55-4657-BEF7-9254B5ABBA2D}" destId="{B0C271E7-E0D5-43D3-9146-4F34E5C7DBBE}" srcOrd="3" destOrd="0" presId="urn:microsoft.com/office/officeart/2005/8/layout/hierarchy3"/>
    <dgm:cxn modelId="{34CE6CF8-ECE2-4AAC-AFF7-F30B2F2CF3B2}" type="presParOf" srcId="{4D24584C-8D55-4657-BEF7-9254B5ABBA2D}" destId="{CB045ED1-5614-4A8F-84C5-CC1AB914486B}" srcOrd="4" destOrd="0" presId="urn:microsoft.com/office/officeart/2005/8/layout/hierarchy3"/>
    <dgm:cxn modelId="{1B68FD53-D389-4867-A775-79B12198A2EC}" type="presParOf" srcId="{4D24584C-8D55-4657-BEF7-9254B5ABBA2D}" destId="{5EFF5C91-2563-4781-8B97-46285868A9DB}"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3FD3B8-4E25-4B36-9236-7CE7F5D15C8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CA"/>
        </a:p>
      </dgm:t>
    </dgm:pt>
    <dgm:pt modelId="{AC9EFCF9-C1BF-4F6F-ABC2-15D1C36C0F9B}">
      <dgm:prSet phldrT="[Text]"/>
      <dgm:spPr/>
      <dgm:t>
        <a:bodyPr/>
        <a:lstStyle/>
        <a:p>
          <a:r>
            <a:rPr lang="en-CA" dirty="0"/>
            <a:t>Ensure that inclusion and exclusion criteria are aligned between the two studies (or arms) being compared before statistical analyses are performed.</a:t>
          </a:r>
        </a:p>
      </dgm:t>
    </dgm:pt>
    <dgm:pt modelId="{38292B0A-575F-4FE9-9EA1-CD707B48DDEC}" type="parTrans" cxnId="{D120E0E1-8FDD-47C1-B28D-4D669C0B944D}">
      <dgm:prSet/>
      <dgm:spPr/>
      <dgm:t>
        <a:bodyPr/>
        <a:lstStyle/>
        <a:p>
          <a:endParaRPr lang="en-CA"/>
        </a:p>
      </dgm:t>
    </dgm:pt>
    <dgm:pt modelId="{7103B006-41D0-4A10-8228-8528FA032668}" type="sibTrans" cxnId="{D120E0E1-8FDD-47C1-B28D-4D669C0B944D}">
      <dgm:prSet/>
      <dgm:spPr/>
      <dgm:t>
        <a:bodyPr/>
        <a:lstStyle/>
        <a:p>
          <a:endParaRPr lang="en-CA"/>
        </a:p>
      </dgm:t>
    </dgm:pt>
    <dgm:pt modelId="{7E13D9B1-AB5D-4004-8C49-0AF3C7AFECB3}">
      <dgm:prSet phldrT="[Text]"/>
      <dgm:spPr/>
      <dgm:t>
        <a:bodyPr/>
        <a:lstStyle/>
        <a:p>
          <a:r>
            <a:rPr lang="en-CA" dirty="0"/>
            <a:t>IPD from a given trial will be matched to the comparator using clinically relevant baseline characteristics that were available from both.</a:t>
          </a:r>
        </a:p>
      </dgm:t>
    </dgm:pt>
    <dgm:pt modelId="{87D278D6-6BE1-4C3B-B86B-EF70BCE908BE}" type="parTrans" cxnId="{3215CBAF-5027-4114-B924-9C12F21E499F}">
      <dgm:prSet/>
      <dgm:spPr/>
      <dgm:t>
        <a:bodyPr/>
        <a:lstStyle/>
        <a:p>
          <a:endParaRPr lang="en-CA"/>
        </a:p>
      </dgm:t>
    </dgm:pt>
    <dgm:pt modelId="{67992FEF-B8B0-4836-8BAE-1CF31C536EEF}" type="sibTrans" cxnId="{3215CBAF-5027-4114-B924-9C12F21E499F}">
      <dgm:prSet/>
      <dgm:spPr/>
      <dgm:t>
        <a:bodyPr/>
        <a:lstStyle/>
        <a:p>
          <a:endParaRPr lang="en-CA"/>
        </a:p>
      </dgm:t>
    </dgm:pt>
    <dgm:pt modelId="{4F51D906-96C3-4115-83B6-3F4C0BFB1E33}">
      <dgm:prSet/>
      <dgm:spPr/>
      <dgm:t>
        <a:bodyPr/>
        <a:lstStyle/>
        <a:p>
          <a:r>
            <a:rPr lang="en-CA" dirty="0"/>
            <a:t>Confirm your trial has ‘broader’ patient population and other studies report sufficient patient characteristics </a:t>
          </a:r>
        </a:p>
      </dgm:t>
    </dgm:pt>
    <dgm:pt modelId="{0117DF08-D4AB-4C26-94B9-CB194641A66B}" type="parTrans" cxnId="{25E5BB93-F81A-4B87-AD47-0FC97FEB6C12}">
      <dgm:prSet/>
      <dgm:spPr/>
      <dgm:t>
        <a:bodyPr/>
        <a:lstStyle/>
        <a:p>
          <a:endParaRPr lang="en-CA"/>
        </a:p>
      </dgm:t>
    </dgm:pt>
    <dgm:pt modelId="{F2349C3E-EDB9-44EF-B235-874A929A20D5}" type="sibTrans" cxnId="{25E5BB93-F81A-4B87-AD47-0FC97FEB6C12}">
      <dgm:prSet/>
      <dgm:spPr/>
      <dgm:t>
        <a:bodyPr/>
        <a:lstStyle/>
        <a:p>
          <a:endParaRPr lang="en-CA"/>
        </a:p>
      </dgm:t>
    </dgm:pt>
    <dgm:pt modelId="{A648DD9B-F471-47CB-AAC4-C1BE13B78D69}">
      <dgm:prSet/>
      <dgm:spPr/>
      <dgm:t>
        <a:bodyPr/>
        <a:lstStyle/>
        <a:p>
          <a:r>
            <a:rPr lang="en-CA" dirty="0"/>
            <a:t>Subsequently, patients in a given treatment trial will be re-weighted using IPD so that their baseline characteristics match those reported in a given summary level comparator data trial.</a:t>
          </a:r>
        </a:p>
      </dgm:t>
    </dgm:pt>
    <dgm:pt modelId="{4E3FE312-5668-4F27-983D-0B0957A5D0BE}" type="parTrans" cxnId="{829CBDDD-2866-4A63-A465-A53C5591F8B6}">
      <dgm:prSet/>
      <dgm:spPr/>
      <dgm:t>
        <a:bodyPr/>
        <a:lstStyle/>
        <a:p>
          <a:endParaRPr lang="en-CA"/>
        </a:p>
      </dgm:t>
    </dgm:pt>
    <dgm:pt modelId="{9CDE1A25-E3CC-4B0A-B332-42346B4AA4C5}" type="sibTrans" cxnId="{829CBDDD-2866-4A63-A465-A53C5591F8B6}">
      <dgm:prSet/>
      <dgm:spPr/>
      <dgm:t>
        <a:bodyPr/>
        <a:lstStyle/>
        <a:p>
          <a:endParaRPr lang="en-CA"/>
        </a:p>
      </dgm:t>
    </dgm:pt>
    <dgm:pt modelId="{FAD9DCA1-E466-4698-AE66-2512BB14A4E9}">
      <dgm:prSet/>
      <dgm:spPr/>
      <dgm:t>
        <a:bodyPr/>
        <a:lstStyle/>
        <a:p>
          <a:r>
            <a:rPr lang="en-CA"/>
            <a:t>A form of propensity score weighting, where patients are weighted by their inverse odds of being in that group versus the other treatment group (derived from the comparator trial for which only aggregate data were available) will be utilized.</a:t>
          </a:r>
          <a:endParaRPr lang="en-CA" dirty="0"/>
        </a:p>
      </dgm:t>
    </dgm:pt>
    <dgm:pt modelId="{10B8D060-6EC1-4371-99D5-05EB58C328F9}" type="parTrans" cxnId="{3F3F1E22-72DA-4A3B-AFDD-D67DC7A3B5D9}">
      <dgm:prSet/>
      <dgm:spPr/>
      <dgm:t>
        <a:bodyPr/>
        <a:lstStyle/>
        <a:p>
          <a:endParaRPr lang="en-CA"/>
        </a:p>
      </dgm:t>
    </dgm:pt>
    <dgm:pt modelId="{B8E8CF4C-CD39-4453-B9AE-1345CDF08B6C}" type="sibTrans" cxnId="{3F3F1E22-72DA-4A3B-AFDD-D67DC7A3B5D9}">
      <dgm:prSet/>
      <dgm:spPr/>
      <dgm:t>
        <a:bodyPr/>
        <a:lstStyle/>
        <a:p>
          <a:endParaRPr lang="en-CA"/>
        </a:p>
      </dgm:t>
    </dgm:pt>
    <dgm:pt modelId="{458EFC50-B508-40CC-89CD-786DCE11ED20}">
      <dgm:prSet/>
      <dgm:spPr/>
      <dgm:t>
        <a:bodyPr/>
        <a:lstStyle/>
        <a:p>
          <a:r>
            <a:rPr lang="en-CA"/>
            <a:t>The propensity score model will be estimated using the generalized method of moments based on the aggregate data and IPD.</a:t>
          </a:r>
          <a:endParaRPr lang="en-CA" dirty="0"/>
        </a:p>
      </dgm:t>
    </dgm:pt>
    <dgm:pt modelId="{2703F026-EB82-42CF-9634-22DC692A8FCE}" type="parTrans" cxnId="{0BC152C8-089D-43FC-835E-B8A3C4762AC0}">
      <dgm:prSet/>
      <dgm:spPr/>
      <dgm:t>
        <a:bodyPr/>
        <a:lstStyle/>
        <a:p>
          <a:endParaRPr lang="en-CA"/>
        </a:p>
      </dgm:t>
    </dgm:pt>
    <dgm:pt modelId="{951BED0B-5056-43D3-A117-26BC555F4427}" type="sibTrans" cxnId="{0BC152C8-089D-43FC-835E-B8A3C4762AC0}">
      <dgm:prSet/>
      <dgm:spPr/>
      <dgm:t>
        <a:bodyPr/>
        <a:lstStyle/>
        <a:p>
          <a:endParaRPr lang="en-CA"/>
        </a:p>
      </dgm:t>
    </dgm:pt>
    <dgm:pt modelId="{711F9C95-411A-48C4-8FEB-C9CB488622C4}" type="pres">
      <dgm:prSet presAssocID="{F93FD3B8-4E25-4B36-9236-7CE7F5D15C84}" presName="Name0" presStyleCnt="0">
        <dgm:presLayoutVars>
          <dgm:chMax val="7"/>
          <dgm:chPref val="7"/>
          <dgm:dir/>
        </dgm:presLayoutVars>
      </dgm:prSet>
      <dgm:spPr/>
    </dgm:pt>
    <dgm:pt modelId="{EB33A42C-F9FE-4583-8D59-03C19271CAFE}" type="pres">
      <dgm:prSet presAssocID="{F93FD3B8-4E25-4B36-9236-7CE7F5D15C84}" presName="Name1" presStyleCnt="0"/>
      <dgm:spPr/>
    </dgm:pt>
    <dgm:pt modelId="{41A72953-B2FE-44DF-97AA-D4B6F712B1D8}" type="pres">
      <dgm:prSet presAssocID="{F93FD3B8-4E25-4B36-9236-7CE7F5D15C84}" presName="cycle" presStyleCnt="0"/>
      <dgm:spPr/>
    </dgm:pt>
    <dgm:pt modelId="{25DF75AC-65D1-415E-9FBC-90799DB76A1F}" type="pres">
      <dgm:prSet presAssocID="{F93FD3B8-4E25-4B36-9236-7CE7F5D15C84}" presName="srcNode" presStyleLbl="node1" presStyleIdx="0" presStyleCnt="6"/>
      <dgm:spPr/>
    </dgm:pt>
    <dgm:pt modelId="{E110667C-EE66-47B2-913B-E939E4A47E1D}" type="pres">
      <dgm:prSet presAssocID="{F93FD3B8-4E25-4B36-9236-7CE7F5D15C84}" presName="conn" presStyleLbl="parChTrans1D2" presStyleIdx="0" presStyleCnt="1"/>
      <dgm:spPr/>
    </dgm:pt>
    <dgm:pt modelId="{1A176495-682C-4490-BFD3-6A29E44CE247}" type="pres">
      <dgm:prSet presAssocID="{F93FD3B8-4E25-4B36-9236-7CE7F5D15C84}" presName="extraNode" presStyleLbl="node1" presStyleIdx="0" presStyleCnt="6"/>
      <dgm:spPr/>
    </dgm:pt>
    <dgm:pt modelId="{71B7C29B-9A54-4C8B-BB88-B5FC2361DF2C}" type="pres">
      <dgm:prSet presAssocID="{F93FD3B8-4E25-4B36-9236-7CE7F5D15C84}" presName="dstNode" presStyleLbl="node1" presStyleIdx="0" presStyleCnt="6"/>
      <dgm:spPr/>
    </dgm:pt>
    <dgm:pt modelId="{F2F98C1B-6C1C-4510-8B69-DD53E1B1B72B}" type="pres">
      <dgm:prSet presAssocID="{AC9EFCF9-C1BF-4F6F-ABC2-15D1C36C0F9B}" presName="text_1" presStyleLbl="node1" presStyleIdx="0" presStyleCnt="6">
        <dgm:presLayoutVars>
          <dgm:bulletEnabled val="1"/>
        </dgm:presLayoutVars>
      </dgm:prSet>
      <dgm:spPr/>
    </dgm:pt>
    <dgm:pt modelId="{BC668143-1FB8-4BD3-93DE-37FEA6FF2F8F}" type="pres">
      <dgm:prSet presAssocID="{AC9EFCF9-C1BF-4F6F-ABC2-15D1C36C0F9B}" presName="accent_1" presStyleCnt="0"/>
      <dgm:spPr/>
    </dgm:pt>
    <dgm:pt modelId="{402CAEA6-25A3-4B7D-B6F0-97A3BEB6506F}" type="pres">
      <dgm:prSet presAssocID="{AC9EFCF9-C1BF-4F6F-ABC2-15D1C36C0F9B}" presName="accentRepeatNode" presStyleLbl="solidFgAcc1" presStyleIdx="0" presStyleCnt="6"/>
      <dgm:spPr/>
    </dgm:pt>
    <dgm:pt modelId="{CE7075C3-0D3A-4E46-A240-5EE8FE994A99}" type="pres">
      <dgm:prSet presAssocID="{4F51D906-96C3-4115-83B6-3F4C0BFB1E33}" presName="text_2" presStyleLbl="node1" presStyleIdx="1" presStyleCnt="6">
        <dgm:presLayoutVars>
          <dgm:bulletEnabled val="1"/>
        </dgm:presLayoutVars>
      </dgm:prSet>
      <dgm:spPr/>
    </dgm:pt>
    <dgm:pt modelId="{5C9D403A-4ECE-4E99-958F-7F213DCCCFE2}" type="pres">
      <dgm:prSet presAssocID="{4F51D906-96C3-4115-83B6-3F4C0BFB1E33}" presName="accent_2" presStyleCnt="0"/>
      <dgm:spPr/>
    </dgm:pt>
    <dgm:pt modelId="{ECE40422-8F94-4F7E-A0C6-04A64E1689CD}" type="pres">
      <dgm:prSet presAssocID="{4F51D906-96C3-4115-83B6-3F4C0BFB1E33}" presName="accentRepeatNode" presStyleLbl="solidFgAcc1" presStyleIdx="1" presStyleCnt="6"/>
      <dgm:spPr/>
    </dgm:pt>
    <dgm:pt modelId="{7E2B4486-7F6D-41B6-8906-246B7ADA43C3}" type="pres">
      <dgm:prSet presAssocID="{7E13D9B1-AB5D-4004-8C49-0AF3C7AFECB3}" presName="text_3" presStyleLbl="node1" presStyleIdx="2" presStyleCnt="6">
        <dgm:presLayoutVars>
          <dgm:bulletEnabled val="1"/>
        </dgm:presLayoutVars>
      </dgm:prSet>
      <dgm:spPr/>
    </dgm:pt>
    <dgm:pt modelId="{7E1C8EC8-0F5E-4930-A61E-50F2A3A74BF5}" type="pres">
      <dgm:prSet presAssocID="{7E13D9B1-AB5D-4004-8C49-0AF3C7AFECB3}" presName="accent_3" presStyleCnt="0"/>
      <dgm:spPr/>
    </dgm:pt>
    <dgm:pt modelId="{2487E0EA-F9E2-4B4A-B189-C06A7EAC619E}" type="pres">
      <dgm:prSet presAssocID="{7E13D9B1-AB5D-4004-8C49-0AF3C7AFECB3}" presName="accentRepeatNode" presStyleLbl="solidFgAcc1" presStyleIdx="2" presStyleCnt="6"/>
      <dgm:spPr/>
    </dgm:pt>
    <dgm:pt modelId="{FBF584B2-AF22-4758-8611-4B44EA1C4295}" type="pres">
      <dgm:prSet presAssocID="{A648DD9B-F471-47CB-AAC4-C1BE13B78D69}" presName="text_4" presStyleLbl="node1" presStyleIdx="3" presStyleCnt="6">
        <dgm:presLayoutVars>
          <dgm:bulletEnabled val="1"/>
        </dgm:presLayoutVars>
      </dgm:prSet>
      <dgm:spPr/>
    </dgm:pt>
    <dgm:pt modelId="{8D76F5F9-E2DB-44D3-A943-8D2A3657F411}" type="pres">
      <dgm:prSet presAssocID="{A648DD9B-F471-47CB-AAC4-C1BE13B78D69}" presName="accent_4" presStyleCnt="0"/>
      <dgm:spPr/>
    </dgm:pt>
    <dgm:pt modelId="{4CB9185A-530E-4FBD-A389-B8B2CE91573C}" type="pres">
      <dgm:prSet presAssocID="{A648DD9B-F471-47CB-AAC4-C1BE13B78D69}" presName="accentRepeatNode" presStyleLbl="solidFgAcc1" presStyleIdx="3" presStyleCnt="6"/>
      <dgm:spPr/>
    </dgm:pt>
    <dgm:pt modelId="{06ACAF57-B416-4879-BF15-E7BBB6C75405}" type="pres">
      <dgm:prSet presAssocID="{FAD9DCA1-E466-4698-AE66-2512BB14A4E9}" presName="text_5" presStyleLbl="node1" presStyleIdx="4" presStyleCnt="6">
        <dgm:presLayoutVars>
          <dgm:bulletEnabled val="1"/>
        </dgm:presLayoutVars>
      </dgm:prSet>
      <dgm:spPr/>
    </dgm:pt>
    <dgm:pt modelId="{EB764CCD-74C7-4525-9A32-55BFE071A71F}" type="pres">
      <dgm:prSet presAssocID="{FAD9DCA1-E466-4698-AE66-2512BB14A4E9}" presName="accent_5" presStyleCnt="0"/>
      <dgm:spPr/>
    </dgm:pt>
    <dgm:pt modelId="{A9B67C31-4692-421A-872F-9DBF1311C4E7}" type="pres">
      <dgm:prSet presAssocID="{FAD9DCA1-E466-4698-AE66-2512BB14A4E9}" presName="accentRepeatNode" presStyleLbl="solidFgAcc1" presStyleIdx="4" presStyleCnt="6"/>
      <dgm:spPr/>
    </dgm:pt>
    <dgm:pt modelId="{41750149-ED30-4BED-875B-4DC7A47325E0}" type="pres">
      <dgm:prSet presAssocID="{458EFC50-B508-40CC-89CD-786DCE11ED20}" presName="text_6" presStyleLbl="node1" presStyleIdx="5" presStyleCnt="6">
        <dgm:presLayoutVars>
          <dgm:bulletEnabled val="1"/>
        </dgm:presLayoutVars>
      </dgm:prSet>
      <dgm:spPr/>
    </dgm:pt>
    <dgm:pt modelId="{B780143E-E1BD-402A-B6EA-AB9196F11F97}" type="pres">
      <dgm:prSet presAssocID="{458EFC50-B508-40CC-89CD-786DCE11ED20}" presName="accent_6" presStyleCnt="0"/>
      <dgm:spPr/>
    </dgm:pt>
    <dgm:pt modelId="{EFCBC76A-D43D-4A50-86CB-D2589080A3FC}" type="pres">
      <dgm:prSet presAssocID="{458EFC50-B508-40CC-89CD-786DCE11ED20}" presName="accentRepeatNode" presStyleLbl="solidFgAcc1" presStyleIdx="5" presStyleCnt="6"/>
      <dgm:spPr/>
    </dgm:pt>
  </dgm:ptLst>
  <dgm:cxnLst>
    <dgm:cxn modelId="{CA51811F-4107-46B6-8026-2A1A5F4CFF1F}" type="presOf" srcId="{7E13D9B1-AB5D-4004-8C49-0AF3C7AFECB3}" destId="{7E2B4486-7F6D-41B6-8906-246B7ADA43C3}" srcOrd="0" destOrd="0" presId="urn:microsoft.com/office/officeart/2008/layout/VerticalCurvedList"/>
    <dgm:cxn modelId="{3F3F1E22-72DA-4A3B-AFDD-D67DC7A3B5D9}" srcId="{F93FD3B8-4E25-4B36-9236-7CE7F5D15C84}" destId="{FAD9DCA1-E466-4698-AE66-2512BB14A4E9}" srcOrd="4" destOrd="0" parTransId="{10B8D060-6EC1-4371-99D5-05EB58C328F9}" sibTransId="{B8E8CF4C-CD39-4453-B9AE-1345CDF08B6C}"/>
    <dgm:cxn modelId="{67489F53-507A-4BDF-8C70-0C934958366C}" type="presOf" srcId="{AC9EFCF9-C1BF-4F6F-ABC2-15D1C36C0F9B}" destId="{F2F98C1B-6C1C-4510-8B69-DD53E1B1B72B}" srcOrd="0" destOrd="0" presId="urn:microsoft.com/office/officeart/2008/layout/VerticalCurvedList"/>
    <dgm:cxn modelId="{5B678D57-EAC3-458B-99F5-7A85CFA4E339}" type="presOf" srcId="{F93FD3B8-4E25-4B36-9236-7CE7F5D15C84}" destId="{711F9C95-411A-48C4-8FEB-C9CB488622C4}" srcOrd="0" destOrd="0" presId="urn:microsoft.com/office/officeart/2008/layout/VerticalCurvedList"/>
    <dgm:cxn modelId="{C91F818C-0F23-4A34-B1A2-AEC0501AFD70}" type="presOf" srcId="{FAD9DCA1-E466-4698-AE66-2512BB14A4E9}" destId="{06ACAF57-B416-4879-BF15-E7BBB6C75405}" srcOrd="0" destOrd="0" presId="urn:microsoft.com/office/officeart/2008/layout/VerticalCurvedList"/>
    <dgm:cxn modelId="{D2B50890-F5D7-45F9-BB55-90CAEF715CD9}" type="presOf" srcId="{458EFC50-B508-40CC-89CD-786DCE11ED20}" destId="{41750149-ED30-4BED-875B-4DC7A47325E0}" srcOrd="0" destOrd="0" presId="urn:microsoft.com/office/officeart/2008/layout/VerticalCurvedList"/>
    <dgm:cxn modelId="{25E5BB93-F81A-4B87-AD47-0FC97FEB6C12}" srcId="{F93FD3B8-4E25-4B36-9236-7CE7F5D15C84}" destId="{4F51D906-96C3-4115-83B6-3F4C0BFB1E33}" srcOrd="1" destOrd="0" parTransId="{0117DF08-D4AB-4C26-94B9-CB194641A66B}" sibTransId="{F2349C3E-EDB9-44EF-B235-874A929A20D5}"/>
    <dgm:cxn modelId="{3215CBAF-5027-4114-B924-9C12F21E499F}" srcId="{F93FD3B8-4E25-4B36-9236-7CE7F5D15C84}" destId="{7E13D9B1-AB5D-4004-8C49-0AF3C7AFECB3}" srcOrd="2" destOrd="0" parTransId="{87D278D6-6BE1-4C3B-B86B-EF70BCE908BE}" sibTransId="{67992FEF-B8B0-4836-8BAE-1CF31C536EEF}"/>
    <dgm:cxn modelId="{0BC152C8-089D-43FC-835E-B8A3C4762AC0}" srcId="{F93FD3B8-4E25-4B36-9236-7CE7F5D15C84}" destId="{458EFC50-B508-40CC-89CD-786DCE11ED20}" srcOrd="5" destOrd="0" parTransId="{2703F026-EB82-42CF-9634-22DC692A8FCE}" sibTransId="{951BED0B-5056-43D3-A117-26BC555F4427}"/>
    <dgm:cxn modelId="{643FBADA-B408-4C3B-BE3C-882822930D66}" type="presOf" srcId="{A648DD9B-F471-47CB-AAC4-C1BE13B78D69}" destId="{FBF584B2-AF22-4758-8611-4B44EA1C4295}" srcOrd="0" destOrd="0" presId="urn:microsoft.com/office/officeart/2008/layout/VerticalCurvedList"/>
    <dgm:cxn modelId="{829CBDDD-2866-4A63-A465-A53C5591F8B6}" srcId="{F93FD3B8-4E25-4B36-9236-7CE7F5D15C84}" destId="{A648DD9B-F471-47CB-AAC4-C1BE13B78D69}" srcOrd="3" destOrd="0" parTransId="{4E3FE312-5668-4F27-983D-0B0957A5D0BE}" sibTransId="{9CDE1A25-E3CC-4B0A-B332-42346B4AA4C5}"/>
    <dgm:cxn modelId="{D120E0E1-8FDD-47C1-B28D-4D669C0B944D}" srcId="{F93FD3B8-4E25-4B36-9236-7CE7F5D15C84}" destId="{AC9EFCF9-C1BF-4F6F-ABC2-15D1C36C0F9B}" srcOrd="0" destOrd="0" parTransId="{38292B0A-575F-4FE9-9EA1-CD707B48DDEC}" sibTransId="{7103B006-41D0-4A10-8228-8528FA032668}"/>
    <dgm:cxn modelId="{D2C321E4-8349-47E6-BF39-CC638F0229ED}" type="presOf" srcId="{4F51D906-96C3-4115-83B6-3F4C0BFB1E33}" destId="{CE7075C3-0D3A-4E46-A240-5EE8FE994A99}" srcOrd="0" destOrd="0" presId="urn:microsoft.com/office/officeart/2008/layout/VerticalCurvedList"/>
    <dgm:cxn modelId="{EC52E2E8-C90B-4DA5-A52C-E4054E5AE6D9}" type="presOf" srcId="{7103B006-41D0-4A10-8228-8528FA032668}" destId="{E110667C-EE66-47B2-913B-E939E4A47E1D}" srcOrd="0" destOrd="0" presId="urn:microsoft.com/office/officeart/2008/layout/VerticalCurvedList"/>
    <dgm:cxn modelId="{45D12FE9-4E90-4BDB-AB42-2488510668B8}" type="presParOf" srcId="{711F9C95-411A-48C4-8FEB-C9CB488622C4}" destId="{EB33A42C-F9FE-4583-8D59-03C19271CAFE}" srcOrd="0" destOrd="0" presId="urn:microsoft.com/office/officeart/2008/layout/VerticalCurvedList"/>
    <dgm:cxn modelId="{ACB8367A-C45C-4F61-BC0E-2B5A8BC33118}" type="presParOf" srcId="{EB33A42C-F9FE-4583-8D59-03C19271CAFE}" destId="{41A72953-B2FE-44DF-97AA-D4B6F712B1D8}" srcOrd="0" destOrd="0" presId="urn:microsoft.com/office/officeart/2008/layout/VerticalCurvedList"/>
    <dgm:cxn modelId="{9AAC4C4B-7443-47C8-9CFE-9928337E4436}" type="presParOf" srcId="{41A72953-B2FE-44DF-97AA-D4B6F712B1D8}" destId="{25DF75AC-65D1-415E-9FBC-90799DB76A1F}" srcOrd="0" destOrd="0" presId="urn:microsoft.com/office/officeart/2008/layout/VerticalCurvedList"/>
    <dgm:cxn modelId="{E1F33C9F-BC61-4894-8CE7-881454899770}" type="presParOf" srcId="{41A72953-B2FE-44DF-97AA-D4B6F712B1D8}" destId="{E110667C-EE66-47B2-913B-E939E4A47E1D}" srcOrd="1" destOrd="0" presId="urn:microsoft.com/office/officeart/2008/layout/VerticalCurvedList"/>
    <dgm:cxn modelId="{5E80343C-36F0-4BEA-9710-F0708401788D}" type="presParOf" srcId="{41A72953-B2FE-44DF-97AA-D4B6F712B1D8}" destId="{1A176495-682C-4490-BFD3-6A29E44CE247}" srcOrd="2" destOrd="0" presId="urn:microsoft.com/office/officeart/2008/layout/VerticalCurvedList"/>
    <dgm:cxn modelId="{C4DEE3EE-A3D0-4020-9E23-7143ED738335}" type="presParOf" srcId="{41A72953-B2FE-44DF-97AA-D4B6F712B1D8}" destId="{71B7C29B-9A54-4C8B-BB88-B5FC2361DF2C}" srcOrd="3" destOrd="0" presId="urn:microsoft.com/office/officeart/2008/layout/VerticalCurvedList"/>
    <dgm:cxn modelId="{7142EDEF-3374-4767-8966-D2389FE639A1}" type="presParOf" srcId="{EB33A42C-F9FE-4583-8D59-03C19271CAFE}" destId="{F2F98C1B-6C1C-4510-8B69-DD53E1B1B72B}" srcOrd="1" destOrd="0" presId="urn:microsoft.com/office/officeart/2008/layout/VerticalCurvedList"/>
    <dgm:cxn modelId="{C682B7B9-E2D3-4A13-9EB5-EF3831A4578C}" type="presParOf" srcId="{EB33A42C-F9FE-4583-8D59-03C19271CAFE}" destId="{BC668143-1FB8-4BD3-93DE-37FEA6FF2F8F}" srcOrd="2" destOrd="0" presId="urn:microsoft.com/office/officeart/2008/layout/VerticalCurvedList"/>
    <dgm:cxn modelId="{19954E29-2139-408C-A9A4-9A8BC046E60F}" type="presParOf" srcId="{BC668143-1FB8-4BD3-93DE-37FEA6FF2F8F}" destId="{402CAEA6-25A3-4B7D-B6F0-97A3BEB6506F}" srcOrd="0" destOrd="0" presId="urn:microsoft.com/office/officeart/2008/layout/VerticalCurvedList"/>
    <dgm:cxn modelId="{5CD91F77-5E38-4FE9-9586-F8DBC4EA7F7E}" type="presParOf" srcId="{EB33A42C-F9FE-4583-8D59-03C19271CAFE}" destId="{CE7075C3-0D3A-4E46-A240-5EE8FE994A99}" srcOrd="3" destOrd="0" presId="urn:microsoft.com/office/officeart/2008/layout/VerticalCurvedList"/>
    <dgm:cxn modelId="{AC9703B3-4076-46BD-B21C-7120F04EF53D}" type="presParOf" srcId="{EB33A42C-F9FE-4583-8D59-03C19271CAFE}" destId="{5C9D403A-4ECE-4E99-958F-7F213DCCCFE2}" srcOrd="4" destOrd="0" presId="urn:microsoft.com/office/officeart/2008/layout/VerticalCurvedList"/>
    <dgm:cxn modelId="{B1C586BF-D1BA-4EAD-B899-3E7A0B7562AD}" type="presParOf" srcId="{5C9D403A-4ECE-4E99-958F-7F213DCCCFE2}" destId="{ECE40422-8F94-4F7E-A0C6-04A64E1689CD}" srcOrd="0" destOrd="0" presId="urn:microsoft.com/office/officeart/2008/layout/VerticalCurvedList"/>
    <dgm:cxn modelId="{A36D1729-F1A6-4ECF-AC92-E919FB6645B2}" type="presParOf" srcId="{EB33A42C-F9FE-4583-8D59-03C19271CAFE}" destId="{7E2B4486-7F6D-41B6-8906-246B7ADA43C3}" srcOrd="5" destOrd="0" presId="urn:microsoft.com/office/officeart/2008/layout/VerticalCurvedList"/>
    <dgm:cxn modelId="{33712990-1AD6-47CF-8F0B-3AFE9AF39C70}" type="presParOf" srcId="{EB33A42C-F9FE-4583-8D59-03C19271CAFE}" destId="{7E1C8EC8-0F5E-4930-A61E-50F2A3A74BF5}" srcOrd="6" destOrd="0" presId="urn:microsoft.com/office/officeart/2008/layout/VerticalCurvedList"/>
    <dgm:cxn modelId="{E43CA389-F905-40EE-8F46-8C0D4B3F63E5}" type="presParOf" srcId="{7E1C8EC8-0F5E-4930-A61E-50F2A3A74BF5}" destId="{2487E0EA-F9E2-4B4A-B189-C06A7EAC619E}" srcOrd="0" destOrd="0" presId="urn:microsoft.com/office/officeart/2008/layout/VerticalCurvedList"/>
    <dgm:cxn modelId="{098DED05-80ED-49AC-BE95-C8B6A73E8BBF}" type="presParOf" srcId="{EB33A42C-F9FE-4583-8D59-03C19271CAFE}" destId="{FBF584B2-AF22-4758-8611-4B44EA1C4295}" srcOrd="7" destOrd="0" presId="urn:microsoft.com/office/officeart/2008/layout/VerticalCurvedList"/>
    <dgm:cxn modelId="{A0F19D00-8329-4AF3-B919-7538840FD98D}" type="presParOf" srcId="{EB33A42C-F9FE-4583-8D59-03C19271CAFE}" destId="{8D76F5F9-E2DB-44D3-A943-8D2A3657F411}" srcOrd="8" destOrd="0" presId="urn:microsoft.com/office/officeart/2008/layout/VerticalCurvedList"/>
    <dgm:cxn modelId="{18010885-4703-4C25-8FBD-BCDA0829706A}" type="presParOf" srcId="{8D76F5F9-E2DB-44D3-A943-8D2A3657F411}" destId="{4CB9185A-530E-4FBD-A389-B8B2CE91573C}" srcOrd="0" destOrd="0" presId="urn:microsoft.com/office/officeart/2008/layout/VerticalCurvedList"/>
    <dgm:cxn modelId="{79861FD8-3EC5-41CB-8E63-F86E222A83DC}" type="presParOf" srcId="{EB33A42C-F9FE-4583-8D59-03C19271CAFE}" destId="{06ACAF57-B416-4879-BF15-E7BBB6C75405}" srcOrd="9" destOrd="0" presId="urn:microsoft.com/office/officeart/2008/layout/VerticalCurvedList"/>
    <dgm:cxn modelId="{472D6498-F3BB-4917-AC8E-C495CCB268B1}" type="presParOf" srcId="{EB33A42C-F9FE-4583-8D59-03C19271CAFE}" destId="{EB764CCD-74C7-4525-9A32-55BFE071A71F}" srcOrd="10" destOrd="0" presId="urn:microsoft.com/office/officeart/2008/layout/VerticalCurvedList"/>
    <dgm:cxn modelId="{19389242-561F-4607-B5C6-7C01175305BB}" type="presParOf" srcId="{EB764CCD-74C7-4525-9A32-55BFE071A71F}" destId="{A9B67C31-4692-421A-872F-9DBF1311C4E7}" srcOrd="0" destOrd="0" presId="urn:microsoft.com/office/officeart/2008/layout/VerticalCurvedList"/>
    <dgm:cxn modelId="{9F998E91-1D1B-48A2-B415-9966E1A3D88E}" type="presParOf" srcId="{EB33A42C-F9FE-4583-8D59-03C19271CAFE}" destId="{41750149-ED30-4BED-875B-4DC7A47325E0}" srcOrd="11" destOrd="0" presId="urn:microsoft.com/office/officeart/2008/layout/VerticalCurvedList"/>
    <dgm:cxn modelId="{17070784-D0E3-4306-98C9-793A98A16E80}" type="presParOf" srcId="{EB33A42C-F9FE-4583-8D59-03C19271CAFE}" destId="{B780143E-E1BD-402A-B6EA-AB9196F11F97}" srcOrd="12" destOrd="0" presId="urn:microsoft.com/office/officeart/2008/layout/VerticalCurvedList"/>
    <dgm:cxn modelId="{3745265C-675F-47E3-B7DA-0121AFBB7F99}" type="presParOf" srcId="{B780143E-E1BD-402A-B6EA-AB9196F11F97}" destId="{EFCBC76A-D43D-4A50-86CB-D2589080A3F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3FD3B8-4E25-4B36-9236-7CE7F5D15C8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CA"/>
        </a:p>
      </dgm:t>
    </dgm:pt>
    <dgm:pt modelId="{C8EAA513-454F-43F1-9983-686DD01EDE42}">
      <dgm:prSet/>
      <dgm:spPr/>
      <dgm:t>
        <a:bodyPr/>
        <a:lstStyle/>
        <a:p>
          <a:r>
            <a:rPr lang="en-CA" dirty="0"/>
            <a:t>After matching, the average baseline characteristics should be similar between the two studies, and treatment outcomes can be compared across balanced trial populations.</a:t>
          </a:r>
        </a:p>
      </dgm:t>
    </dgm:pt>
    <dgm:pt modelId="{8B445D51-A3AC-4AFB-BBA4-3351ED781441}" type="parTrans" cxnId="{0CB92391-2FC8-42FA-BFFC-669041E48710}">
      <dgm:prSet/>
      <dgm:spPr/>
      <dgm:t>
        <a:bodyPr/>
        <a:lstStyle/>
        <a:p>
          <a:endParaRPr lang="en-CA"/>
        </a:p>
      </dgm:t>
    </dgm:pt>
    <dgm:pt modelId="{4C9B4A50-3368-49EC-AA34-D3EFAE1D4D63}" type="sibTrans" cxnId="{0CB92391-2FC8-42FA-BFFC-669041E48710}">
      <dgm:prSet/>
      <dgm:spPr/>
      <dgm:t>
        <a:bodyPr/>
        <a:lstStyle/>
        <a:p>
          <a:endParaRPr lang="en-CA"/>
        </a:p>
      </dgm:t>
    </dgm:pt>
    <dgm:pt modelId="{9226CC82-498B-425D-A5C2-5EDAD778DBD8}">
      <dgm:prSet/>
      <dgm:spPr/>
      <dgm:t>
        <a:bodyPr/>
        <a:lstStyle/>
        <a:p>
          <a:r>
            <a:rPr lang="en-CA" dirty="0"/>
            <a:t>The impact of re-weighting on the available statistical information in the IPD will be expressed through the calculation of the effective sample size (Neff).</a:t>
          </a:r>
        </a:p>
      </dgm:t>
    </dgm:pt>
    <dgm:pt modelId="{51393FC6-E7F5-49D9-90DE-E8DEE538E64F}" type="parTrans" cxnId="{B48DA0EC-9C7B-4D31-8064-15929963EA48}">
      <dgm:prSet/>
      <dgm:spPr/>
      <dgm:t>
        <a:bodyPr/>
        <a:lstStyle/>
        <a:p>
          <a:endParaRPr lang="en-CA"/>
        </a:p>
      </dgm:t>
    </dgm:pt>
    <dgm:pt modelId="{0537C3AE-9080-4692-A5EF-540903E57938}" type="sibTrans" cxnId="{B48DA0EC-9C7B-4D31-8064-15929963EA48}">
      <dgm:prSet/>
      <dgm:spPr/>
      <dgm:t>
        <a:bodyPr/>
        <a:lstStyle/>
        <a:p>
          <a:endParaRPr lang="en-CA"/>
        </a:p>
      </dgm:t>
    </dgm:pt>
    <dgm:pt modelId="{3DDF1FFB-7FEA-4FA0-B361-F4EDA68B1ACB}">
      <dgm:prSet/>
      <dgm:spPr/>
      <dgm:t>
        <a:bodyPr/>
        <a:lstStyle/>
        <a:p>
          <a:r>
            <a:rPr lang="en-CA" dirty="0"/>
            <a:t>Notably, a perfect match of all baseline variables is rarely achieved in MAIC, especially when a large number of variables are included in the matching process.</a:t>
          </a:r>
        </a:p>
      </dgm:t>
    </dgm:pt>
    <dgm:pt modelId="{D910FF0C-A4D8-45BD-A4F7-3D7C65415609}" type="parTrans" cxnId="{CBA94C25-870B-414B-8BE6-A54BA1D53F68}">
      <dgm:prSet/>
      <dgm:spPr/>
      <dgm:t>
        <a:bodyPr/>
        <a:lstStyle/>
        <a:p>
          <a:endParaRPr lang="en-CA"/>
        </a:p>
      </dgm:t>
    </dgm:pt>
    <dgm:pt modelId="{59F690CC-E815-4DFA-8EC4-50F5A6240A31}" type="sibTrans" cxnId="{CBA94C25-870B-414B-8BE6-A54BA1D53F68}">
      <dgm:prSet/>
      <dgm:spPr/>
      <dgm:t>
        <a:bodyPr/>
        <a:lstStyle/>
        <a:p>
          <a:endParaRPr lang="en-CA"/>
        </a:p>
      </dgm:t>
    </dgm:pt>
    <dgm:pt modelId="{890F9E32-7A59-4AA5-BB28-C459224508BF}">
      <dgm:prSet/>
      <dgm:spPr/>
      <dgm:t>
        <a:bodyPr/>
        <a:lstStyle/>
        <a:p>
          <a:r>
            <a:rPr lang="en-CA"/>
            <a:t>Neff will be computed as the square of the summed weights divided by the sum of the squared weights. The maximum effective sample size occurs when all patients have equal weight. The occurrence of a small effective sample size can indicate that some patients are receiving extreme weights and that there may be little statistical power to detect differences between treatments.</a:t>
          </a:r>
          <a:endParaRPr lang="en-CA" dirty="0"/>
        </a:p>
      </dgm:t>
    </dgm:pt>
    <dgm:pt modelId="{3DFF9713-D5AF-4BA8-9F5E-5946A642C39D}" type="parTrans" cxnId="{77194A3A-2C24-4007-951F-62106F779C4B}">
      <dgm:prSet/>
      <dgm:spPr/>
      <dgm:t>
        <a:bodyPr/>
        <a:lstStyle/>
        <a:p>
          <a:endParaRPr lang="en-CA"/>
        </a:p>
      </dgm:t>
    </dgm:pt>
    <dgm:pt modelId="{719D1965-2154-44C5-A9DA-41F707525AA7}" type="sibTrans" cxnId="{77194A3A-2C24-4007-951F-62106F779C4B}">
      <dgm:prSet/>
      <dgm:spPr/>
      <dgm:t>
        <a:bodyPr/>
        <a:lstStyle/>
        <a:p>
          <a:endParaRPr lang="en-CA"/>
        </a:p>
      </dgm:t>
    </dgm:pt>
    <dgm:pt modelId="{711F9C95-411A-48C4-8FEB-C9CB488622C4}" type="pres">
      <dgm:prSet presAssocID="{F93FD3B8-4E25-4B36-9236-7CE7F5D15C84}" presName="Name0" presStyleCnt="0">
        <dgm:presLayoutVars>
          <dgm:chMax val="7"/>
          <dgm:chPref val="7"/>
          <dgm:dir/>
        </dgm:presLayoutVars>
      </dgm:prSet>
      <dgm:spPr/>
    </dgm:pt>
    <dgm:pt modelId="{EB33A42C-F9FE-4583-8D59-03C19271CAFE}" type="pres">
      <dgm:prSet presAssocID="{F93FD3B8-4E25-4B36-9236-7CE7F5D15C84}" presName="Name1" presStyleCnt="0"/>
      <dgm:spPr/>
    </dgm:pt>
    <dgm:pt modelId="{41A72953-B2FE-44DF-97AA-D4B6F712B1D8}" type="pres">
      <dgm:prSet presAssocID="{F93FD3B8-4E25-4B36-9236-7CE7F5D15C84}" presName="cycle" presStyleCnt="0"/>
      <dgm:spPr/>
    </dgm:pt>
    <dgm:pt modelId="{25DF75AC-65D1-415E-9FBC-90799DB76A1F}" type="pres">
      <dgm:prSet presAssocID="{F93FD3B8-4E25-4B36-9236-7CE7F5D15C84}" presName="srcNode" presStyleLbl="node1" presStyleIdx="0" presStyleCnt="4"/>
      <dgm:spPr/>
    </dgm:pt>
    <dgm:pt modelId="{E110667C-EE66-47B2-913B-E939E4A47E1D}" type="pres">
      <dgm:prSet presAssocID="{F93FD3B8-4E25-4B36-9236-7CE7F5D15C84}" presName="conn" presStyleLbl="parChTrans1D2" presStyleIdx="0" presStyleCnt="1"/>
      <dgm:spPr/>
    </dgm:pt>
    <dgm:pt modelId="{1A176495-682C-4490-BFD3-6A29E44CE247}" type="pres">
      <dgm:prSet presAssocID="{F93FD3B8-4E25-4B36-9236-7CE7F5D15C84}" presName="extraNode" presStyleLbl="node1" presStyleIdx="0" presStyleCnt="4"/>
      <dgm:spPr/>
    </dgm:pt>
    <dgm:pt modelId="{71B7C29B-9A54-4C8B-BB88-B5FC2361DF2C}" type="pres">
      <dgm:prSet presAssocID="{F93FD3B8-4E25-4B36-9236-7CE7F5D15C84}" presName="dstNode" presStyleLbl="node1" presStyleIdx="0" presStyleCnt="4"/>
      <dgm:spPr/>
    </dgm:pt>
    <dgm:pt modelId="{55BA1A8B-D7AE-4499-BAA2-9C9D28FEF91B}" type="pres">
      <dgm:prSet presAssocID="{C8EAA513-454F-43F1-9983-686DD01EDE42}" presName="text_1" presStyleLbl="node1" presStyleIdx="0" presStyleCnt="4">
        <dgm:presLayoutVars>
          <dgm:bulletEnabled val="1"/>
        </dgm:presLayoutVars>
      </dgm:prSet>
      <dgm:spPr/>
    </dgm:pt>
    <dgm:pt modelId="{DC09F109-AA19-43D4-BFEB-87507DC70318}" type="pres">
      <dgm:prSet presAssocID="{C8EAA513-454F-43F1-9983-686DD01EDE42}" presName="accent_1" presStyleCnt="0"/>
      <dgm:spPr/>
    </dgm:pt>
    <dgm:pt modelId="{B39C7280-B283-47EC-91DB-E3A357E70120}" type="pres">
      <dgm:prSet presAssocID="{C8EAA513-454F-43F1-9983-686DD01EDE42}" presName="accentRepeatNode" presStyleLbl="solidFgAcc1" presStyleIdx="0" presStyleCnt="4"/>
      <dgm:spPr/>
    </dgm:pt>
    <dgm:pt modelId="{AF35655F-8D1C-4D1F-A2A1-F22BFA9AB427}" type="pres">
      <dgm:prSet presAssocID="{9226CC82-498B-425D-A5C2-5EDAD778DBD8}" presName="text_2" presStyleLbl="node1" presStyleIdx="1" presStyleCnt="4">
        <dgm:presLayoutVars>
          <dgm:bulletEnabled val="1"/>
        </dgm:presLayoutVars>
      </dgm:prSet>
      <dgm:spPr/>
    </dgm:pt>
    <dgm:pt modelId="{972B2536-6000-48F4-ABCC-D87B67A5755F}" type="pres">
      <dgm:prSet presAssocID="{9226CC82-498B-425D-A5C2-5EDAD778DBD8}" presName="accent_2" presStyleCnt="0"/>
      <dgm:spPr/>
    </dgm:pt>
    <dgm:pt modelId="{8CCC55E7-B2C0-4B20-990C-19E6935A0223}" type="pres">
      <dgm:prSet presAssocID="{9226CC82-498B-425D-A5C2-5EDAD778DBD8}" presName="accentRepeatNode" presStyleLbl="solidFgAcc1" presStyleIdx="1" presStyleCnt="4"/>
      <dgm:spPr/>
    </dgm:pt>
    <dgm:pt modelId="{0A91A1B3-54DE-4D70-A8AE-8616BADA7F21}" type="pres">
      <dgm:prSet presAssocID="{890F9E32-7A59-4AA5-BB28-C459224508BF}" presName="text_3" presStyleLbl="node1" presStyleIdx="2" presStyleCnt="4">
        <dgm:presLayoutVars>
          <dgm:bulletEnabled val="1"/>
        </dgm:presLayoutVars>
      </dgm:prSet>
      <dgm:spPr/>
    </dgm:pt>
    <dgm:pt modelId="{EC3706D8-1A55-45D6-84DE-6495977C50CA}" type="pres">
      <dgm:prSet presAssocID="{890F9E32-7A59-4AA5-BB28-C459224508BF}" presName="accent_3" presStyleCnt="0"/>
      <dgm:spPr/>
    </dgm:pt>
    <dgm:pt modelId="{E579816F-60E6-4E00-8512-4AE71741CD12}" type="pres">
      <dgm:prSet presAssocID="{890F9E32-7A59-4AA5-BB28-C459224508BF}" presName="accentRepeatNode" presStyleLbl="solidFgAcc1" presStyleIdx="2" presStyleCnt="4"/>
      <dgm:spPr/>
    </dgm:pt>
    <dgm:pt modelId="{8E9A5FC2-9C1C-4A5E-A8B9-DDB2D5F0CC1F}" type="pres">
      <dgm:prSet presAssocID="{3DDF1FFB-7FEA-4FA0-B361-F4EDA68B1ACB}" presName="text_4" presStyleLbl="node1" presStyleIdx="3" presStyleCnt="4">
        <dgm:presLayoutVars>
          <dgm:bulletEnabled val="1"/>
        </dgm:presLayoutVars>
      </dgm:prSet>
      <dgm:spPr/>
    </dgm:pt>
    <dgm:pt modelId="{9713C23F-CA94-4F1D-9E40-EFF50F39924E}" type="pres">
      <dgm:prSet presAssocID="{3DDF1FFB-7FEA-4FA0-B361-F4EDA68B1ACB}" presName="accent_4" presStyleCnt="0"/>
      <dgm:spPr/>
    </dgm:pt>
    <dgm:pt modelId="{AA99F48B-A56A-4745-8CD7-1D297C4D4B20}" type="pres">
      <dgm:prSet presAssocID="{3DDF1FFB-7FEA-4FA0-B361-F4EDA68B1ACB}" presName="accentRepeatNode" presStyleLbl="solidFgAcc1" presStyleIdx="3" presStyleCnt="4"/>
      <dgm:spPr/>
    </dgm:pt>
  </dgm:ptLst>
  <dgm:cxnLst>
    <dgm:cxn modelId="{9407841A-4136-476C-8D28-145260F4CCDF}" type="presOf" srcId="{C8EAA513-454F-43F1-9983-686DD01EDE42}" destId="{55BA1A8B-D7AE-4499-BAA2-9C9D28FEF91B}" srcOrd="0" destOrd="0" presId="urn:microsoft.com/office/officeart/2008/layout/VerticalCurvedList"/>
    <dgm:cxn modelId="{CBA94C25-870B-414B-8BE6-A54BA1D53F68}" srcId="{F93FD3B8-4E25-4B36-9236-7CE7F5D15C84}" destId="{3DDF1FFB-7FEA-4FA0-B361-F4EDA68B1ACB}" srcOrd="3" destOrd="0" parTransId="{D910FF0C-A4D8-45BD-A4F7-3D7C65415609}" sibTransId="{59F690CC-E815-4DFA-8EC4-50F5A6240A31}"/>
    <dgm:cxn modelId="{77194A3A-2C24-4007-951F-62106F779C4B}" srcId="{F93FD3B8-4E25-4B36-9236-7CE7F5D15C84}" destId="{890F9E32-7A59-4AA5-BB28-C459224508BF}" srcOrd="2" destOrd="0" parTransId="{3DFF9713-D5AF-4BA8-9F5E-5946A642C39D}" sibTransId="{719D1965-2154-44C5-A9DA-41F707525AA7}"/>
    <dgm:cxn modelId="{5B678D57-EAC3-458B-99F5-7A85CFA4E339}" type="presOf" srcId="{F93FD3B8-4E25-4B36-9236-7CE7F5D15C84}" destId="{711F9C95-411A-48C4-8FEB-C9CB488622C4}" srcOrd="0" destOrd="0" presId="urn:microsoft.com/office/officeart/2008/layout/VerticalCurvedList"/>
    <dgm:cxn modelId="{0CB92391-2FC8-42FA-BFFC-669041E48710}" srcId="{F93FD3B8-4E25-4B36-9236-7CE7F5D15C84}" destId="{C8EAA513-454F-43F1-9983-686DD01EDE42}" srcOrd="0" destOrd="0" parTransId="{8B445D51-A3AC-4AFB-BBA4-3351ED781441}" sibTransId="{4C9B4A50-3368-49EC-AA34-D3EFAE1D4D63}"/>
    <dgm:cxn modelId="{56259D93-8241-41F6-B530-749714443B79}" type="presOf" srcId="{9226CC82-498B-425D-A5C2-5EDAD778DBD8}" destId="{AF35655F-8D1C-4D1F-A2A1-F22BFA9AB427}" srcOrd="0" destOrd="0" presId="urn:microsoft.com/office/officeart/2008/layout/VerticalCurvedList"/>
    <dgm:cxn modelId="{E3C11DB0-6230-471B-820A-A0BB60923F95}" type="presOf" srcId="{890F9E32-7A59-4AA5-BB28-C459224508BF}" destId="{0A91A1B3-54DE-4D70-A8AE-8616BADA7F21}" srcOrd="0" destOrd="0" presId="urn:microsoft.com/office/officeart/2008/layout/VerticalCurvedList"/>
    <dgm:cxn modelId="{63A5E3D2-CE1B-47DA-9BAA-7C9F6B762248}" type="presOf" srcId="{4C9B4A50-3368-49EC-AA34-D3EFAE1D4D63}" destId="{E110667C-EE66-47B2-913B-E939E4A47E1D}" srcOrd="0" destOrd="0" presId="urn:microsoft.com/office/officeart/2008/layout/VerticalCurvedList"/>
    <dgm:cxn modelId="{B48DA0EC-9C7B-4D31-8064-15929963EA48}" srcId="{F93FD3B8-4E25-4B36-9236-7CE7F5D15C84}" destId="{9226CC82-498B-425D-A5C2-5EDAD778DBD8}" srcOrd="1" destOrd="0" parTransId="{51393FC6-E7F5-49D9-90DE-E8DEE538E64F}" sibTransId="{0537C3AE-9080-4692-A5EF-540903E57938}"/>
    <dgm:cxn modelId="{16F591F0-3EF0-4424-BC70-3F2A9006CC71}" type="presOf" srcId="{3DDF1FFB-7FEA-4FA0-B361-F4EDA68B1ACB}" destId="{8E9A5FC2-9C1C-4A5E-A8B9-DDB2D5F0CC1F}" srcOrd="0" destOrd="0" presId="urn:microsoft.com/office/officeart/2008/layout/VerticalCurvedList"/>
    <dgm:cxn modelId="{45D12FE9-4E90-4BDB-AB42-2488510668B8}" type="presParOf" srcId="{711F9C95-411A-48C4-8FEB-C9CB488622C4}" destId="{EB33A42C-F9FE-4583-8D59-03C19271CAFE}" srcOrd="0" destOrd="0" presId="urn:microsoft.com/office/officeart/2008/layout/VerticalCurvedList"/>
    <dgm:cxn modelId="{ACB8367A-C45C-4F61-BC0E-2B5A8BC33118}" type="presParOf" srcId="{EB33A42C-F9FE-4583-8D59-03C19271CAFE}" destId="{41A72953-B2FE-44DF-97AA-D4B6F712B1D8}" srcOrd="0" destOrd="0" presId="urn:microsoft.com/office/officeart/2008/layout/VerticalCurvedList"/>
    <dgm:cxn modelId="{9AAC4C4B-7443-47C8-9CFE-9928337E4436}" type="presParOf" srcId="{41A72953-B2FE-44DF-97AA-D4B6F712B1D8}" destId="{25DF75AC-65D1-415E-9FBC-90799DB76A1F}" srcOrd="0" destOrd="0" presId="urn:microsoft.com/office/officeart/2008/layout/VerticalCurvedList"/>
    <dgm:cxn modelId="{E1F33C9F-BC61-4894-8CE7-881454899770}" type="presParOf" srcId="{41A72953-B2FE-44DF-97AA-D4B6F712B1D8}" destId="{E110667C-EE66-47B2-913B-E939E4A47E1D}" srcOrd="1" destOrd="0" presId="urn:microsoft.com/office/officeart/2008/layout/VerticalCurvedList"/>
    <dgm:cxn modelId="{5E80343C-36F0-4BEA-9710-F0708401788D}" type="presParOf" srcId="{41A72953-B2FE-44DF-97AA-D4B6F712B1D8}" destId="{1A176495-682C-4490-BFD3-6A29E44CE247}" srcOrd="2" destOrd="0" presId="urn:microsoft.com/office/officeart/2008/layout/VerticalCurvedList"/>
    <dgm:cxn modelId="{C4DEE3EE-A3D0-4020-9E23-7143ED738335}" type="presParOf" srcId="{41A72953-B2FE-44DF-97AA-D4B6F712B1D8}" destId="{71B7C29B-9A54-4C8B-BB88-B5FC2361DF2C}" srcOrd="3" destOrd="0" presId="urn:microsoft.com/office/officeart/2008/layout/VerticalCurvedList"/>
    <dgm:cxn modelId="{777A0B91-7B66-4897-B003-557A14784266}" type="presParOf" srcId="{EB33A42C-F9FE-4583-8D59-03C19271CAFE}" destId="{55BA1A8B-D7AE-4499-BAA2-9C9D28FEF91B}" srcOrd="1" destOrd="0" presId="urn:microsoft.com/office/officeart/2008/layout/VerticalCurvedList"/>
    <dgm:cxn modelId="{CED8170A-EAB6-4E28-9EB5-38E66D1E16B9}" type="presParOf" srcId="{EB33A42C-F9FE-4583-8D59-03C19271CAFE}" destId="{DC09F109-AA19-43D4-BFEB-87507DC70318}" srcOrd="2" destOrd="0" presId="urn:microsoft.com/office/officeart/2008/layout/VerticalCurvedList"/>
    <dgm:cxn modelId="{C9F958C2-8E4C-43C7-A492-6F49B2BAC56E}" type="presParOf" srcId="{DC09F109-AA19-43D4-BFEB-87507DC70318}" destId="{B39C7280-B283-47EC-91DB-E3A357E70120}" srcOrd="0" destOrd="0" presId="urn:microsoft.com/office/officeart/2008/layout/VerticalCurvedList"/>
    <dgm:cxn modelId="{CC6C1ADF-1A8B-457C-8AAE-1BDAE2527720}" type="presParOf" srcId="{EB33A42C-F9FE-4583-8D59-03C19271CAFE}" destId="{AF35655F-8D1C-4D1F-A2A1-F22BFA9AB427}" srcOrd="3" destOrd="0" presId="urn:microsoft.com/office/officeart/2008/layout/VerticalCurvedList"/>
    <dgm:cxn modelId="{20BF403E-085E-4D3E-A6A6-C51863E3AF65}" type="presParOf" srcId="{EB33A42C-F9FE-4583-8D59-03C19271CAFE}" destId="{972B2536-6000-48F4-ABCC-D87B67A5755F}" srcOrd="4" destOrd="0" presId="urn:microsoft.com/office/officeart/2008/layout/VerticalCurvedList"/>
    <dgm:cxn modelId="{5D39834A-493F-4673-9154-1F4497204FEE}" type="presParOf" srcId="{972B2536-6000-48F4-ABCC-D87B67A5755F}" destId="{8CCC55E7-B2C0-4B20-990C-19E6935A0223}" srcOrd="0" destOrd="0" presId="urn:microsoft.com/office/officeart/2008/layout/VerticalCurvedList"/>
    <dgm:cxn modelId="{8B3AA7D0-43E2-4C38-9450-DADB2C37DCA7}" type="presParOf" srcId="{EB33A42C-F9FE-4583-8D59-03C19271CAFE}" destId="{0A91A1B3-54DE-4D70-A8AE-8616BADA7F21}" srcOrd="5" destOrd="0" presId="urn:microsoft.com/office/officeart/2008/layout/VerticalCurvedList"/>
    <dgm:cxn modelId="{2A52947D-2319-49CF-B7FE-01D21BAE365B}" type="presParOf" srcId="{EB33A42C-F9FE-4583-8D59-03C19271CAFE}" destId="{EC3706D8-1A55-45D6-84DE-6495977C50CA}" srcOrd="6" destOrd="0" presId="urn:microsoft.com/office/officeart/2008/layout/VerticalCurvedList"/>
    <dgm:cxn modelId="{239E30B5-B778-4E53-8029-909B37793231}" type="presParOf" srcId="{EC3706D8-1A55-45D6-84DE-6495977C50CA}" destId="{E579816F-60E6-4E00-8512-4AE71741CD12}" srcOrd="0" destOrd="0" presId="urn:microsoft.com/office/officeart/2008/layout/VerticalCurvedList"/>
    <dgm:cxn modelId="{85F9F31B-0D6E-438E-B94A-008F238C21B8}" type="presParOf" srcId="{EB33A42C-F9FE-4583-8D59-03C19271CAFE}" destId="{8E9A5FC2-9C1C-4A5E-A8B9-DDB2D5F0CC1F}" srcOrd="7" destOrd="0" presId="urn:microsoft.com/office/officeart/2008/layout/VerticalCurvedList"/>
    <dgm:cxn modelId="{50CBDDFD-30B5-4911-B0F4-75D5E4D04053}" type="presParOf" srcId="{EB33A42C-F9FE-4583-8D59-03C19271CAFE}" destId="{9713C23F-CA94-4F1D-9E40-EFF50F39924E}" srcOrd="8" destOrd="0" presId="urn:microsoft.com/office/officeart/2008/layout/VerticalCurvedList"/>
    <dgm:cxn modelId="{C0862275-CD7A-468F-ACE5-343ABAB3BCD6}" type="presParOf" srcId="{9713C23F-CA94-4F1D-9E40-EFF50F39924E}" destId="{AA99F48B-A56A-4745-8CD7-1D297C4D4B2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6DF47-522B-42C9-8356-8D44C686D95E}">
      <dsp:nvSpPr>
        <dsp:cNvPr id="0" name=""/>
        <dsp:cNvSpPr/>
      </dsp:nvSpPr>
      <dsp:spPr>
        <a:xfrm>
          <a:off x="1791193" y="1364"/>
          <a:ext cx="2259887" cy="11299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CA" sz="3200" kern="1200" dirty="0"/>
            <a:t>Unanchored MAIC </a:t>
          </a:r>
        </a:p>
      </dsp:txBody>
      <dsp:txXfrm>
        <a:off x="1824288" y="34459"/>
        <a:ext cx="2193697" cy="1063753"/>
      </dsp:txXfrm>
    </dsp:sp>
    <dsp:sp modelId="{BBD3BF2E-74B3-4CA4-A947-DABC4C927AE5}">
      <dsp:nvSpPr>
        <dsp:cNvPr id="0" name=""/>
        <dsp:cNvSpPr/>
      </dsp:nvSpPr>
      <dsp:spPr>
        <a:xfrm>
          <a:off x="2017182" y="1131308"/>
          <a:ext cx="225988" cy="847457"/>
        </a:xfrm>
        <a:custGeom>
          <a:avLst/>
          <a:gdLst/>
          <a:ahLst/>
          <a:cxnLst/>
          <a:rect l="0" t="0" r="0" b="0"/>
          <a:pathLst>
            <a:path>
              <a:moveTo>
                <a:pt x="0" y="0"/>
              </a:moveTo>
              <a:lnTo>
                <a:pt x="0" y="847457"/>
              </a:lnTo>
              <a:lnTo>
                <a:pt x="225988" y="847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FAAE55-8EBE-49DB-9C39-FC66BBB4CC73}">
      <dsp:nvSpPr>
        <dsp:cNvPr id="0" name=""/>
        <dsp:cNvSpPr/>
      </dsp:nvSpPr>
      <dsp:spPr>
        <a:xfrm>
          <a:off x="2243171" y="1413794"/>
          <a:ext cx="1807910" cy="11299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Does not require common comparator</a:t>
          </a:r>
        </a:p>
      </dsp:txBody>
      <dsp:txXfrm>
        <a:off x="2276266" y="1446889"/>
        <a:ext cx="1741720" cy="1063753"/>
      </dsp:txXfrm>
    </dsp:sp>
    <dsp:sp modelId="{F559A12A-D1F4-412B-AB91-BD157E9B91B4}">
      <dsp:nvSpPr>
        <dsp:cNvPr id="0" name=""/>
        <dsp:cNvSpPr/>
      </dsp:nvSpPr>
      <dsp:spPr>
        <a:xfrm>
          <a:off x="2017182" y="1131308"/>
          <a:ext cx="225988" cy="2259887"/>
        </a:xfrm>
        <a:custGeom>
          <a:avLst/>
          <a:gdLst/>
          <a:ahLst/>
          <a:cxnLst/>
          <a:rect l="0" t="0" r="0" b="0"/>
          <a:pathLst>
            <a:path>
              <a:moveTo>
                <a:pt x="0" y="0"/>
              </a:moveTo>
              <a:lnTo>
                <a:pt x="0" y="2259887"/>
              </a:lnTo>
              <a:lnTo>
                <a:pt x="225988" y="2259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E44F83-7029-49DE-8AD4-4C2644F9E86A}">
      <dsp:nvSpPr>
        <dsp:cNvPr id="0" name=""/>
        <dsp:cNvSpPr/>
      </dsp:nvSpPr>
      <dsp:spPr>
        <a:xfrm>
          <a:off x="2243171" y="2826224"/>
          <a:ext cx="1807910" cy="11299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Assumes that absolute outcomes can be predicted from the covariates; that is, it assumes that all effect modifiers and prognostic factors are accounted for.</a:t>
          </a:r>
        </a:p>
      </dsp:txBody>
      <dsp:txXfrm>
        <a:off x="2276266" y="2859319"/>
        <a:ext cx="1741720" cy="1063753"/>
      </dsp:txXfrm>
    </dsp:sp>
    <dsp:sp modelId="{B023ADF6-45CA-4E48-8250-03C5D7ACC54A}">
      <dsp:nvSpPr>
        <dsp:cNvPr id="0" name=""/>
        <dsp:cNvSpPr/>
      </dsp:nvSpPr>
      <dsp:spPr>
        <a:xfrm>
          <a:off x="2017182" y="1131308"/>
          <a:ext cx="225988" cy="3672317"/>
        </a:xfrm>
        <a:custGeom>
          <a:avLst/>
          <a:gdLst/>
          <a:ahLst/>
          <a:cxnLst/>
          <a:rect l="0" t="0" r="0" b="0"/>
          <a:pathLst>
            <a:path>
              <a:moveTo>
                <a:pt x="0" y="0"/>
              </a:moveTo>
              <a:lnTo>
                <a:pt x="0" y="3672317"/>
              </a:lnTo>
              <a:lnTo>
                <a:pt x="225988" y="36723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8947C7-4E64-4194-86ED-961CE0F25D16}">
      <dsp:nvSpPr>
        <dsp:cNvPr id="0" name=""/>
        <dsp:cNvSpPr/>
      </dsp:nvSpPr>
      <dsp:spPr>
        <a:xfrm>
          <a:off x="2243171" y="4238654"/>
          <a:ext cx="1807910" cy="11299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This assumption is very strong, and largely considered very difficult to meet. Failure of this assumption leads to an unknown amount of bias in the unanchored estimate. </a:t>
          </a:r>
        </a:p>
      </dsp:txBody>
      <dsp:txXfrm>
        <a:off x="2276266" y="4271749"/>
        <a:ext cx="1741720" cy="1063753"/>
      </dsp:txXfrm>
    </dsp:sp>
    <dsp:sp modelId="{B720D8D2-F1D0-46EF-B453-FD9C17A72029}">
      <dsp:nvSpPr>
        <dsp:cNvPr id="0" name=""/>
        <dsp:cNvSpPr/>
      </dsp:nvSpPr>
      <dsp:spPr>
        <a:xfrm>
          <a:off x="4616053" y="1364"/>
          <a:ext cx="2259887" cy="11299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CA" sz="3200" kern="1200" dirty="0"/>
            <a:t>Anchored MAIC</a:t>
          </a:r>
        </a:p>
      </dsp:txBody>
      <dsp:txXfrm>
        <a:off x="4649148" y="34459"/>
        <a:ext cx="2193697" cy="1063753"/>
      </dsp:txXfrm>
    </dsp:sp>
    <dsp:sp modelId="{466C7B2E-4306-4F42-B026-2F34DF3C15BD}">
      <dsp:nvSpPr>
        <dsp:cNvPr id="0" name=""/>
        <dsp:cNvSpPr/>
      </dsp:nvSpPr>
      <dsp:spPr>
        <a:xfrm>
          <a:off x="4842042" y="1131308"/>
          <a:ext cx="225988" cy="847457"/>
        </a:xfrm>
        <a:custGeom>
          <a:avLst/>
          <a:gdLst/>
          <a:ahLst/>
          <a:cxnLst/>
          <a:rect l="0" t="0" r="0" b="0"/>
          <a:pathLst>
            <a:path>
              <a:moveTo>
                <a:pt x="0" y="0"/>
              </a:moveTo>
              <a:lnTo>
                <a:pt x="0" y="847457"/>
              </a:lnTo>
              <a:lnTo>
                <a:pt x="225988" y="8474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E6E13D-D77E-4541-B3B2-12B7EF019DF9}">
      <dsp:nvSpPr>
        <dsp:cNvPr id="0" name=""/>
        <dsp:cNvSpPr/>
      </dsp:nvSpPr>
      <dsp:spPr>
        <a:xfrm>
          <a:off x="5068031" y="1413794"/>
          <a:ext cx="1807910" cy="11299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Requires common comparator</a:t>
          </a:r>
        </a:p>
      </dsp:txBody>
      <dsp:txXfrm>
        <a:off x="5101126" y="1446889"/>
        <a:ext cx="1741720" cy="1063753"/>
      </dsp:txXfrm>
    </dsp:sp>
    <dsp:sp modelId="{E9CD5BA3-CF3F-468C-99B7-4C0B0CE69532}">
      <dsp:nvSpPr>
        <dsp:cNvPr id="0" name=""/>
        <dsp:cNvSpPr/>
      </dsp:nvSpPr>
      <dsp:spPr>
        <a:xfrm>
          <a:off x="4842042" y="1131308"/>
          <a:ext cx="225988" cy="2259887"/>
        </a:xfrm>
        <a:custGeom>
          <a:avLst/>
          <a:gdLst/>
          <a:ahLst/>
          <a:cxnLst/>
          <a:rect l="0" t="0" r="0" b="0"/>
          <a:pathLst>
            <a:path>
              <a:moveTo>
                <a:pt x="0" y="0"/>
              </a:moveTo>
              <a:lnTo>
                <a:pt x="0" y="2259887"/>
              </a:lnTo>
              <a:lnTo>
                <a:pt x="225988" y="2259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271E7-E0D5-43D3-9146-4F34E5C7DBBE}">
      <dsp:nvSpPr>
        <dsp:cNvPr id="0" name=""/>
        <dsp:cNvSpPr/>
      </dsp:nvSpPr>
      <dsp:spPr>
        <a:xfrm>
          <a:off x="5068031" y="2826224"/>
          <a:ext cx="1807910" cy="11299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Assumes relative effects can be predicted by adjusting for treatment effect modifiers only</a:t>
          </a:r>
        </a:p>
      </dsp:txBody>
      <dsp:txXfrm>
        <a:off x="5101126" y="2859319"/>
        <a:ext cx="1741720" cy="1063753"/>
      </dsp:txXfrm>
    </dsp:sp>
    <dsp:sp modelId="{CB045ED1-5614-4A8F-84C5-CC1AB914486B}">
      <dsp:nvSpPr>
        <dsp:cNvPr id="0" name=""/>
        <dsp:cNvSpPr/>
      </dsp:nvSpPr>
      <dsp:spPr>
        <a:xfrm>
          <a:off x="4842042" y="1131308"/>
          <a:ext cx="225988" cy="3672317"/>
        </a:xfrm>
        <a:custGeom>
          <a:avLst/>
          <a:gdLst/>
          <a:ahLst/>
          <a:cxnLst/>
          <a:rect l="0" t="0" r="0" b="0"/>
          <a:pathLst>
            <a:path>
              <a:moveTo>
                <a:pt x="0" y="0"/>
              </a:moveTo>
              <a:lnTo>
                <a:pt x="0" y="3672317"/>
              </a:lnTo>
              <a:lnTo>
                <a:pt x="225988" y="36723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FF5C91-2563-4781-8B97-46285868A9DB}">
      <dsp:nvSpPr>
        <dsp:cNvPr id="0" name=""/>
        <dsp:cNvSpPr/>
      </dsp:nvSpPr>
      <dsp:spPr>
        <a:xfrm>
          <a:off x="5068031" y="4238654"/>
          <a:ext cx="1807910" cy="11299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CA" sz="1000" kern="1200" dirty="0"/>
            <a:t>Less bold assumption compared with unanchored and considered more feasible to meet</a:t>
          </a:r>
        </a:p>
      </dsp:txBody>
      <dsp:txXfrm>
        <a:off x="5101126" y="4271749"/>
        <a:ext cx="1741720" cy="1063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0667C-EE66-47B2-913B-E939E4A47E1D}">
      <dsp:nvSpPr>
        <dsp:cNvPr id="0" name=""/>
        <dsp:cNvSpPr/>
      </dsp:nvSpPr>
      <dsp:spPr>
        <a:xfrm>
          <a:off x="-5872395" y="-898706"/>
          <a:ext cx="6991058" cy="6991058"/>
        </a:xfrm>
        <a:prstGeom prst="blockArc">
          <a:avLst>
            <a:gd name="adj1" fmla="val 18900000"/>
            <a:gd name="adj2" fmla="val 2700000"/>
            <a:gd name="adj3" fmla="val 30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F98C1B-6C1C-4510-8B69-DD53E1B1B72B}">
      <dsp:nvSpPr>
        <dsp:cNvPr id="0" name=""/>
        <dsp:cNvSpPr/>
      </dsp:nvSpPr>
      <dsp:spPr>
        <a:xfrm>
          <a:off x="416732" y="273497"/>
          <a:ext cx="7233478" cy="5467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012" tIns="27940" rIns="27940" bIns="27940" numCol="1" spcCol="1270" anchor="ctr" anchorCtr="0">
          <a:noAutofit/>
        </a:bodyPr>
        <a:lstStyle/>
        <a:p>
          <a:pPr marL="0" lvl="0" indent="0" algn="l" defTabSz="488950">
            <a:lnSpc>
              <a:spcPct val="90000"/>
            </a:lnSpc>
            <a:spcBef>
              <a:spcPct val="0"/>
            </a:spcBef>
            <a:spcAft>
              <a:spcPct val="35000"/>
            </a:spcAft>
            <a:buNone/>
          </a:pPr>
          <a:r>
            <a:rPr lang="en-CA" sz="1100" kern="1200" dirty="0"/>
            <a:t>Ensure that inclusion and exclusion criteria are aligned between the two studies (or arms) being compared before statistical analyses are performed.</a:t>
          </a:r>
        </a:p>
      </dsp:txBody>
      <dsp:txXfrm>
        <a:off x="416732" y="273497"/>
        <a:ext cx="7233478" cy="546786"/>
      </dsp:txXfrm>
    </dsp:sp>
    <dsp:sp modelId="{402CAEA6-25A3-4B7D-B6F0-97A3BEB6506F}">
      <dsp:nvSpPr>
        <dsp:cNvPr id="0" name=""/>
        <dsp:cNvSpPr/>
      </dsp:nvSpPr>
      <dsp:spPr>
        <a:xfrm>
          <a:off x="74990" y="205148"/>
          <a:ext cx="683483" cy="68348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7075C3-0D3A-4E46-A240-5EE8FE994A99}">
      <dsp:nvSpPr>
        <dsp:cNvPr id="0" name=""/>
        <dsp:cNvSpPr/>
      </dsp:nvSpPr>
      <dsp:spPr>
        <a:xfrm>
          <a:off x="866502" y="1093573"/>
          <a:ext cx="6783708" cy="5467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012" tIns="27940" rIns="27940" bIns="27940" numCol="1" spcCol="1270" anchor="ctr" anchorCtr="0">
          <a:noAutofit/>
        </a:bodyPr>
        <a:lstStyle/>
        <a:p>
          <a:pPr marL="0" lvl="0" indent="0" algn="l" defTabSz="488950">
            <a:lnSpc>
              <a:spcPct val="90000"/>
            </a:lnSpc>
            <a:spcBef>
              <a:spcPct val="0"/>
            </a:spcBef>
            <a:spcAft>
              <a:spcPct val="35000"/>
            </a:spcAft>
            <a:buNone/>
          </a:pPr>
          <a:r>
            <a:rPr lang="en-CA" sz="1100" kern="1200" dirty="0"/>
            <a:t>Confirm your trial has ‘broader’ patient population and other studies report sufficient patient characteristics </a:t>
          </a:r>
        </a:p>
      </dsp:txBody>
      <dsp:txXfrm>
        <a:off x="866502" y="1093573"/>
        <a:ext cx="6783708" cy="546786"/>
      </dsp:txXfrm>
    </dsp:sp>
    <dsp:sp modelId="{ECE40422-8F94-4F7E-A0C6-04A64E1689CD}">
      <dsp:nvSpPr>
        <dsp:cNvPr id="0" name=""/>
        <dsp:cNvSpPr/>
      </dsp:nvSpPr>
      <dsp:spPr>
        <a:xfrm>
          <a:off x="524760" y="1025225"/>
          <a:ext cx="683483" cy="68348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2B4486-7F6D-41B6-8906-246B7ADA43C3}">
      <dsp:nvSpPr>
        <dsp:cNvPr id="0" name=""/>
        <dsp:cNvSpPr/>
      </dsp:nvSpPr>
      <dsp:spPr>
        <a:xfrm>
          <a:off x="1072170" y="1913650"/>
          <a:ext cx="6578040" cy="5467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012" tIns="27940" rIns="27940" bIns="27940" numCol="1" spcCol="1270" anchor="ctr" anchorCtr="0">
          <a:noAutofit/>
        </a:bodyPr>
        <a:lstStyle/>
        <a:p>
          <a:pPr marL="0" lvl="0" indent="0" algn="l" defTabSz="488950">
            <a:lnSpc>
              <a:spcPct val="90000"/>
            </a:lnSpc>
            <a:spcBef>
              <a:spcPct val="0"/>
            </a:spcBef>
            <a:spcAft>
              <a:spcPct val="35000"/>
            </a:spcAft>
            <a:buNone/>
          </a:pPr>
          <a:r>
            <a:rPr lang="en-CA" sz="1100" kern="1200" dirty="0"/>
            <a:t>IPD from a given trial will be matched to the comparator using clinically relevant baseline characteristics that were available from both.</a:t>
          </a:r>
        </a:p>
      </dsp:txBody>
      <dsp:txXfrm>
        <a:off x="1072170" y="1913650"/>
        <a:ext cx="6578040" cy="546786"/>
      </dsp:txXfrm>
    </dsp:sp>
    <dsp:sp modelId="{2487E0EA-F9E2-4B4A-B189-C06A7EAC619E}">
      <dsp:nvSpPr>
        <dsp:cNvPr id="0" name=""/>
        <dsp:cNvSpPr/>
      </dsp:nvSpPr>
      <dsp:spPr>
        <a:xfrm>
          <a:off x="730428" y="1845302"/>
          <a:ext cx="683483" cy="68348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F584B2-AF22-4758-8611-4B44EA1C4295}">
      <dsp:nvSpPr>
        <dsp:cNvPr id="0" name=""/>
        <dsp:cNvSpPr/>
      </dsp:nvSpPr>
      <dsp:spPr>
        <a:xfrm>
          <a:off x="1072170" y="2733207"/>
          <a:ext cx="6578040" cy="5467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012" tIns="27940" rIns="27940" bIns="27940" numCol="1" spcCol="1270" anchor="ctr" anchorCtr="0">
          <a:noAutofit/>
        </a:bodyPr>
        <a:lstStyle/>
        <a:p>
          <a:pPr marL="0" lvl="0" indent="0" algn="l" defTabSz="488950">
            <a:lnSpc>
              <a:spcPct val="90000"/>
            </a:lnSpc>
            <a:spcBef>
              <a:spcPct val="0"/>
            </a:spcBef>
            <a:spcAft>
              <a:spcPct val="35000"/>
            </a:spcAft>
            <a:buNone/>
          </a:pPr>
          <a:r>
            <a:rPr lang="en-CA" sz="1100" kern="1200" dirty="0"/>
            <a:t>Subsequently, patients in a given treatment trial will be re-weighted using IPD so that their baseline characteristics match those reported in a given summary level comparator data trial.</a:t>
          </a:r>
        </a:p>
      </dsp:txBody>
      <dsp:txXfrm>
        <a:off x="1072170" y="2733207"/>
        <a:ext cx="6578040" cy="546786"/>
      </dsp:txXfrm>
    </dsp:sp>
    <dsp:sp modelId="{4CB9185A-530E-4FBD-A389-B8B2CE91573C}">
      <dsp:nvSpPr>
        <dsp:cNvPr id="0" name=""/>
        <dsp:cNvSpPr/>
      </dsp:nvSpPr>
      <dsp:spPr>
        <a:xfrm>
          <a:off x="730428" y="2664859"/>
          <a:ext cx="683483" cy="68348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ACAF57-B416-4879-BF15-E7BBB6C75405}">
      <dsp:nvSpPr>
        <dsp:cNvPr id="0" name=""/>
        <dsp:cNvSpPr/>
      </dsp:nvSpPr>
      <dsp:spPr>
        <a:xfrm>
          <a:off x="866502" y="3553284"/>
          <a:ext cx="6783708" cy="5467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012" tIns="27940" rIns="27940" bIns="27940" numCol="1" spcCol="1270" anchor="ctr" anchorCtr="0">
          <a:noAutofit/>
        </a:bodyPr>
        <a:lstStyle/>
        <a:p>
          <a:pPr marL="0" lvl="0" indent="0" algn="l" defTabSz="488950">
            <a:lnSpc>
              <a:spcPct val="90000"/>
            </a:lnSpc>
            <a:spcBef>
              <a:spcPct val="0"/>
            </a:spcBef>
            <a:spcAft>
              <a:spcPct val="35000"/>
            </a:spcAft>
            <a:buNone/>
          </a:pPr>
          <a:r>
            <a:rPr lang="en-CA" sz="1100" kern="1200"/>
            <a:t>A form of propensity score weighting, where patients are weighted by their inverse odds of being in that group versus the other treatment group (derived from the comparator trial for which only aggregate data were available) will be utilized.</a:t>
          </a:r>
          <a:endParaRPr lang="en-CA" sz="1100" kern="1200" dirty="0"/>
        </a:p>
      </dsp:txBody>
      <dsp:txXfrm>
        <a:off x="866502" y="3553284"/>
        <a:ext cx="6783708" cy="546786"/>
      </dsp:txXfrm>
    </dsp:sp>
    <dsp:sp modelId="{A9B67C31-4692-421A-872F-9DBF1311C4E7}">
      <dsp:nvSpPr>
        <dsp:cNvPr id="0" name=""/>
        <dsp:cNvSpPr/>
      </dsp:nvSpPr>
      <dsp:spPr>
        <a:xfrm>
          <a:off x="524760" y="3484935"/>
          <a:ext cx="683483" cy="68348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750149-ED30-4BED-875B-4DC7A47325E0}">
      <dsp:nvSpPr>
        <dsp:cNvPr id="0" name=""/>
        <dsp:cNvSpPr/>
      </dsp:nvSpPr>
      <dsp:spPr>
        <a:xfrm>
          <a:off x="416732" y="4373360"/>
          <a:ext cx="7233478" cy="5467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4012" tIns="27940" rIns="27940" bIns="27940" numCol="1" spcCol="1270" anchor="ctr" anchorCtr="0">
          <a:noAutofit/>
        </a:bodyPr>
        <a:lstStyle/>
        <a:p>
          <a:pPr marL="0" lvl="0" indent="0" algn="l" defTabSz="488950">
            <a:lnSpc>
              <a:spcPct val="90000"/>
            </a:lnSpc>
            <a:spcBef>
              <a:spcPct val="0"/>
            </a:spcBef>
            <a:spcAft>
              <a:spcPct val="35000"/>
            </a:spcAft>
            <a:buNone/>
          </a:pPr>
          <a:r>
            <a:rPr lang="en-CA" sz="1100" kern="1200"/>
            <a:t>The propensity score model will be estimated using the generalized method of moments based on the aggregate data and IPD.</a:t>
          </a:r>
          <a:endParaRPr lang="en-CA" sz="1100" kern="1200" dirty="0"/>
        </a:p>
      </dsp:txBody>
      <dsp:txXfrm>
        <a:off x="416732" y="4373360"/>
        <a:ext cx="7233478" cy="546786"/>
      </dsp:txXfrm>
    </dsp:sp>
    <dsp:sp modelId="{EFCBC76A-D43D-4A50-86CB-D2589080A3FC}">
      <dsp:nvSpPr>
        <dsp:cNvPr id="0" name=""/>
        <dsp:cNvSpPr/>
      </dsp:nvSpPr>
      <dsp:spPr>
        <a:xfrm>
          <a:off x="74990" y="4305012"/>
          <a:ext cx="683483" cy="68348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0667C-EE66-47B2-913B-E939E4A47E1D}">
      <dsp:nvSpPr>
        <dsp:cNvPr id="0" name=""/>
        <dsp:cNvSpPr/>
      </dsp:nvSpPr>
      <dsp:spPr>
        <a:xfrm>
          <a:off x="-5872395" y="-898706"/>
          <a:ext cx="6991058" cy="6991058"/>
        </a:xfrm>
        <a:prstGeom prst="blockArc">
          <a:avLst>
            <a:gd name="adj1" fmla="val 18900000"/>
            <a:gd name="adj2" fmla="val 2700000"/>
            <a:gd name="adj3" fmla="val 30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BA1A8B-D7AE-4499-BAA2-9C9D28FEF91B}">
      <dsp:nvSpPr>
        <dsp:cNvPr id="0" name=""/>
        <dsp:cNvSpPr/>
      </dsp:nvSpPr>
      <dsp:spPr>
        <a:xfrm>
          <a:off x="585526" y="399287"/>
          <a:ext cx="7064684" cy="7989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199" tIns="27940" rIns="27940" bIns="27940" numCol="1" spcCol="1270" anchor="ctr" anchorCtr="0">
          <a:noAutofit/>
        </a:bodyPr>
        <a:lstStyle/>
        <a:p>
          <a:pPr marL="0" lvl="0" indent="0" algn="l" defTabSz="488950">
            <a:lnSpc>
              <a:spcPct val="90000"/>
            </a:lnSpc>
            <a:spcBef>
              <a:spcPct val="0"/>
            </a:spcBef>
            <a:spcAft>
              <a:spcPct val="35000"/>
            </a:spcAft>
            <a:buNone/>
          </a:pPr>
          <a:r>
            <a:rPr lang="en-CA" sz="1100" kern="1200" dirty="0"/>
            <a:t>After matching, the average baseline characteristics should be similar between the two studies, and treatment outcomes can be compared across balanced trial populations.</a:t>
          </a:r>
        </a:p>
      </dsp:txBody>
      <dsp:txXfrm>
        <a:off x="585526" y="399287"/>
        <a:ext cx="7064684" cy="798990"/>
      </dsp:txXfrm>
    </dsp:sp>
    <dsp:sp modelId="{B39C7280-B283-47EC-91DB-E3A357E70120}">
      <dsp:nvSpPr>
        <dsp:cNvPr id="0" name=""/>
        <dsp:cNvSpPr/>
      </dsp:nvSpPr>
      <dsp:spPr>
        <a:xfrm>
          <a:off x="86157" y="299413"/>
          <a:ext cx="998737" cy="99873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35655F-8D1C-4D1F-A2A1-F22BFA9AB427}">
      <dsp:nvSpPr>
        <dsp:cNvPr id="0" name=""/>
        <dsp:cNvSpPr/>
      </dsp:nvSpPr>
      <dsp:spPr>
        <a:xfrm>
          <a:off x="1043605" y="1597980"/>
          <a:ext cx="6606605" cy="7989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199" tIns="27940" rIns="27940" bIns="27940" numCol="1" spcCol="1270" anchor="ctr" anchorCtr="0">
          <a:noAutofit/>
        </a:bodyPr>
        <a:lstStyle/>
        <a:p>
          <a:pPr marL="0" lvl="0" indent="0" algn="l" defTabSz="488950">
            <a:lnSpc>
              <a:spcPct val="90000"/>
            </a:lnSpc>
            <a:spcBef>
              <a:spcPct val="0"/>
            </a:spcBef>
            <a:spcAft>
              <a:spcPct val="35000"/>
            </a:spcAft>
            <a:buNone/>
          </a:pPr>
          <a:r>
            <a:rPr lang="en-CA" sz="1100" kern="1200" dirty="0"/>
            <a:t>The impact of re-weighting on the available statistical information in the IPD will be expressed through the calculation of the effective sample size (Neff).</a:t>
          </a:r>
        </a:p>
      </dsp:txBody>
      <dsp:txXfrm>
        <a:off x="1043605" y="1597980"/>
        <a:ext cx="6606605" cy="798990"/>
      </dsp:txXfrm>
    </dsp:sp>
    <dsp:sp modelId="{8CCC55E7-B2C0-4B20-990C-19E6935A0223}">
      <dsp:nvSpPr>
        <dsp:cNvPr id="0" name=""/>
        <dsp:cNvSpPr/>
      </dsp:nvSpPr>
      <dsp:spPr>
        <a:xfrm>
          <a:off x="544236" y="1498106"/>
          <a:ext cx="998737" cy="99873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91A1B3-54DE-4D70-A8AE-8616BADA7F21}">
      <dsp:nvSpPr>
        <dsp:cNvPr id="0" name=""/>
        <dsp:cNvSpPr/>
      </dsp:nvSpPr>
      <dsp:spPr>
        <a:xfrm>
          <a:off x="1043605" y="2796673"/>
          <a:ext cx="6606605" cy="7989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199" tIns="27940" rIns="27940" bIns="27940" numCol="1" spcCol="1270" anchor="ctr" anchorCtr="0">
          <a:noAutofit/>
        </a:bodyPr>
        <a:lstStyle/>
        <a:p>
          <a:pPr marL="0" lvl="0" indent="0" algn="l" defTabSz="488950">
            <a:lnSpc>
              <a:spcPct val="90000"/>
            </a:lnSpc>
            <a:spcBef>
              <a:spcPct val="0"/>
            </a:spcBef>
            <a:spcAft>
              <a:spcPct val="35000"/>
            </a:spcAft>
            <a:buNone/>
          </a:pPr>
          <a:r>
            <a:rPr lang="en-CA" sz="1100" kern="1200"/>
            <a:t>Neff will be computed as the square of the summed weights divided by the sum of the squared weights. The maximum effective sample size occurs when all patients have equal weight. The occurrence of a small effective sample size can indicate that some patients are receiving extreme weights and that there may be little statistical power to detect differences between treatments.</a:t>
          </a:r>
          <a:endParaRPr lang="en-CA" sz="1100" kern="1200" dirty="0"/>
        </a:p>
      </dsp:txBody>
      <dsp:txXfrm>
        <a:off x="1043605" y="2796673"/>
        <a:ext cx="6606605" cy="798990"/>
      </dsp:txXfrm>
    </dsp:sp>
    <dsp:sp modelId="{E579816F-60E6-4E00-8512-4AE71741CD12}">
      <dsp:nvSpPr>
        <dsp:cNvPr id="0" name=""/>
        <dsp:cNvSpPr/>
      </dsp:nvSpPr>
      <dsp:spPr>
        <a:xfrm>
          <a:off x="544236" y="2696800"/>
          <a:ext cx="998737" cy="99873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9A5FC2-9C1C-4A5E-A8B9-DDB2D5F0CC1F}">
      <dsp:nvSpPr>
        <dsp:cNvPr id="0" name=""/>
        <dsp:cNvSpPr/>
      </dsp:nvSpPr>
      <dsp:spPr>
        <a:xfrm>
          <a:off x="585526" y="3995367"/>
          <a:ext cx="7064684" cy="7989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4199" tIns="27940" rIns="27940" bIns="27940" numCol="1" spcCol="1270" anchor="ctr" anchorCtr="0">
          <a:noAutofit/>
        </a:bodyPr>
        <a:lstStyle/>
        <a:p>
          <a:pPr marL="0" lvl="0" indent="0" algn="l" defTabSz="488950">
            <a:lnSpc>
              <a:spcPct val="90000"/>
            </a:lnSpc>
            <a:spcBef>
              <a:spcPct val="0"/>
            </a:spcBef>
            <a:spcAft>
              <a:spcPct val="35000"/>
            </a:spcAft>
            <a:buNone/>
          </a:pPr>
          <a:r>
            <a:rPr lang="en-CA" sz="1100" kern="1200" dirty="0"/>
            <a:t>Notably, a perfect match of all baseline variables is rarely achieved in MAIC, especially when a large number of variables are included in the matching process.</a:t>
          </a:r>
        </a:p>
      </dsp:txBody>
      <dsp:txXfrm>
        <a:off x="585526" y="3995367"/>
        <a:ext cx="7064684" cy="798990"/>
      </dsp:txXfrm>
    </dsp:sp>
    <dsp:sp modelId="{AA99F48B-A56A-4745-8CD7-1D297C4D4B20}">
      <dsp:nvSpPr>
        <dsp:cNvPr id="0" name=""/>
        <dsp:cNvSpPr/>
      </dsp:nvSpPr>
      <dsp:spPr>
        <a:xfrm>
          <a:off x="86157" y="3895493"/>
          <a:ext cx="998737" cy="99873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50436C-8562-4922-A360-E4DBE1EF4A91}" type="datetime1">
              <a:rPr lang="en-US" smtClean="0"/>
              <a:t>10/13/2018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436146-7DA1-4D64-BA62-72B35BC3A550}" type="slidenum">
              <a:rPr lang="en-US" smtClean="0"/>
              <a:pPr/>
              <a:t>‹#›</a:t>
            </a:fld>
            <a:endParaRPr lang="en-US" dirty="0"/>
          </a:p>
        </p:txBody>
      </p:sp>
    </p:spTree>
    <p:extLst>
      <p:ext uri="{BB962C8B-B14F-4D97-AF65-F5344CB8AC3E}">
        <p14:creationId xmlns:p14="http://schemas.microsoft.com/office/powerpoint/2010/main" val="331591108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6DFEF-EE82-4093-BD36-BC8C9D9289C2}" type="datetime1">
              <a:rPr lang="en-US" smtClean="0"/>
              <a:t>10/13/2018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60492-79A8-4B1A-AA1B-6AF294BE4082}" type="slidenum">
              <a:rPr lang="en-US" smtClean="0"/>
              <a:pPr/>
              <a:t>‹#›</a:t>
            </a:fld>
            <a:endParaRPr lang="en-US" dirty="0"/>
          </a:p>
        </p:txBody>
      </p:sp>
    </p:spTree>
    <p:extLst>
      <p:ext uri="{BB962C8B-B14F-4D97-AF65-F5344CB8AC3E}">
        <p14:creationId xmlns:p14="http://schemas.microsoft.com/office/powerpoint/2010/main" val="29374144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39C125-7BAE-475F-9868-C49DCDDFF65A}"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419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e+ lines, no grey 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715962"/>
          </a:xfrm>
        </p:spPr>
        <p:txBody>
          <a:bodyPr/>
          <a:lstStyle>
            <a:lvl1pPr>
              <a:defRPr/>
            </a:lvl1pPr>
          </a:lstStyle>
          <a:p>
            <a:r>
              <a:rPr lang="en-US" dirty="0"/>
              <a:t>Title 1+ lines and no grey bar</a:t>
            </a:r>
            <a:endParaRPr lang="en-CA" dirty="0"/>
          </a:p>
        </p:txBody>
      </p:sp>
      <p:sp>
        <p:nvSpPr>
          <p:cNvPr id="4" name="Text Placeholder 3"/>
          <p:cNvSpPr>
            <a:spLocks noGrp="1"/>
          </p:cNvSpPr>
          <p:nvPr>
            <p:ph type="body" sz="quarter" idx="10"/>
          </p:nvPr>
        </p:nvSpPr>
        <p:spPr>
          <a:xfrm>
            <a:off x="457200" y="1188720"/>
            <a:ext cx="8229600" cy="5086350"/>
          </a:xfrm>
        </p:spPr>
        <p:txBody>
          <a:bodyPr/>
          <a:lstStyle>
            <a:lvl1pPr marL="342900" indent="-342900">
              <a:buFont typeface="Wingdings" panose="05000000000000000000" pitchFamily="2" charset="2"/>
              <a:buChar char="§"/>
              <a:defRPr sz="2800">
                <a:solidFill>
                  <a:schemeClr val="tx1"/>
                </a:solidFill>
              </a:defRPr>
            </a:lvl1pPr>
            <a:lvl2pPr marL="742950" indent="-285750">
              <a:buFont typeface="Malgun Gothic" panose="020B0503020000020004" pitchFamily="34" charset="-127"/>
              <a:buChar char="–"/>
              <a:defRPr sz="2400">
                <a:solidFill>
                  <a:schemeClr val="tx1"/>
                </a:solidFill>
              </a:defRPr>
            </a:lvl2pPr>
            <a:lvl3pPr marL="1143000" indent="-228600">
              <a:buFont typeface="Malgun Gothic" panose="020B0503020000020004" pitchFamily="34" charset="-127"/>
              <a:buChar char="–"/>
              <a:defRPr sz="2000">
                <a:solidFill>
                  <a:schemeClr val="tx1"/>
                </a:solidFill>
              </a:defRPr>
            </a:lvl3pPr>
            <a:lvl4pPr marL="1600200" indent="-228600">
              <a:buFont typeface="Malgun Gothic" panose="020B0503020000020004" pitchFamily="34" charset="-127"/>
              <a:buChar char="–"/>
              <a:defRPr sz="1800">
                <a:solidFill>
                  <a:schemeClr val="tx1"/>
                </a:solidFill>
              </a:defRPr>
            </a:lvl4pPr>
            <a:lvl5pPr marL="2057400" indent="-228600">
              <a:buFont typeface="Malgun Gothic" panose="020B0503020000020004" pitchFamily="34" charset="-127"/>
              <a:buChar cha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gradFill rotWithShape="1">
          <a:gsLst>
            <a:gs pos="0">
              <a:srgbClr val="003591"/>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52400" y="3886200"/>
            <a:ext cx="8382000" cy="1752600"/>
          </a:xfrm>
        </p:spPr>
        <p:txBody>
          <a:bodyPr>
            <a:normAutofit/>
          </a:bodyPr>
          <a:lstStyle>
            <a:lvl1pPr marL="0" indent="0" algn="l">
              <a:buNone/>
              <a:defRPr sz="2800">
                <a:solidFill>
                  <a:schemeClr val="tx1">
                    <a:lumMod val="95000"/>
                  </a:schemeClr>
                </a:solidFill>
                <a:effectLst>
                  <a:outerShdw blurRad="50800" dist="38100" dir="2700000" algn="tl" rotWithShape="0">
                    <a:srgbClr val="003591">
                      <a:alpha val="70000"/>
                    </a:srgbClr>
                  </a:outerShdw>
                </a:effectLst>
                <a:latin typeface="Malgun Gothic" pitchFamily="34" charset="-127"/>
                <a:ea typeface="Malgun Gothic" pitchFamily="34"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subtitle, date, name, etc.</a:t>
            </a:r>
            <a:endParaRPr lang="en-CA" dirty="0"/>
          </a:p>
        </p:txBody>
      </p:sp>
      <p:sp>
        <p:nvSpPr>
          <p:cNvPr id="10" name="Rectangle 9"/>
          <p:cNvSpPr/>
          <p:nvPr userDrawn="1"/>
        </p:nvSpPr>
        <p:spPr>
          <a:xfrm>
            <a:off x="0" y="6019800"/>
            <a:ext cx="9144000" cy="838200"/>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Placeholder 1"/>
          <p:cNvSpPr>
            <a:spLocks noGrp="1"/>
          </p:cNvSpPr>
          <p:nvPr>
            <p:ph type="title" hasCustomPrompt="1"/>
          </p:nvPr>
        </p:nvSpPr>
        <p:spPr>
          <a:xfrm>
            <a:off x="228600" y="2286000"/>
            <a:ext cx="8229600" cy="1143000"/>
          </a:xfrm>
          <a:prstGeom prst="rect">
            <a:avLst/>
          </a:prstGeom>
        </p:spPr>
        <p:txBody>
          <a:bodyPr vert="horz" lIns="91440" tIns="45720" rIns="91440" bIns="45720" rtlCol="0" anchor="ctr">
            <a:normAutofit/>
          </a:bodyPr>
          <a:lstStyle>
            <a:lvl1pPr algn="l">
              <a:defRPr baseline="0">
                <a:solidFill>
                  <a:schemeClr val="tx1">
                    <a:lumMod val="95000"/>
                  </a:schemeClr>
                </a:solidFill>
              </a:defRPr>
            </a:lvl1pPr>
          </a:lstStyle>
          <a:p>
            <a:r>
              <a:rPr lang="en-US" dirty="0"/>
              <a:t>Presentation Title</a:t>
            </a:r>
            <a:endParaRPr lang="en-CA" dirty="0"/>
          </a:p>
        </p:txBody>
      </p:sp>
      <p:pic>
        <p:nvPicPr>
          <p:cNvPr id="11" name="Picture 10" descr="Cornerstone_Logo_CMYK_transparent.png"/>
          <p:cNvPicPr>
            <a:picLocks noChangeAspect="1"/>
          </p:cNvPicPr>
          <p:nvPr userDrawn="1"/>
        </p:nvPicPr>
        <p:blipFill>
          <a:blip r:embed="rId2" cstate="print"/>
          <a:stretch>
            <a:fillRect/>
          </a:stretch>
        </p:blipFill>
        <p:spPr>
          <a:xfrm>
            <a:off x="0" y="5943600"/>
            <a:ext cx="3505200" cy="1001486"/>
          </a:xfrm>
          <a:prstGeom prst="rect">
            <a:avLst/>
          </a:prstGeom>
        </p:spPr>
      </p:pic>
      <p:pic>
        <p:nvPicPr>
          <p:cNvPr id="14" name="Picture 13" descr="logo_spongeflip.png"/>
          <p:cNvPicPr>
            <a:picLocks noChangeAspect="1"/>
          </p:cNvPicPr>
          <p:nvPr userDrawn="1"/>
        </p:nvPicPr>
        <p:blipFill>
          <a:blip r:embed="rId3" cstate="print"/>
          <a:stretch>
            <a:fillRect/>
          </a:stretch>
        </p:blipFill>
        <p:spPr>
          <a:xfrm rot="444650">
            <a:off x="6144989" y="-266294"/>
            <a:ext cx="2971800" cy="2526030"/>
          </a:xfrm>
          <a:prstGeom prst="rect">
            <a:avLst/>
          </a:prstGeom>
        </p:spPr>
      </p:pic>
    </p:spTree>
    <p:extLst>
      <p:ext uri="{BB962C8B-B14F-4D97-AF65-F5344CB8AC3E}">
        <p14:creationId xmlns:p14="http://schemas.microsoft.com/office/powerpoint/2010/main" val="72562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e line) and Conte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1440"/>
            <a:ext cx="8763000" cy="594360"/>
          </a:xfrm>
        </p:spPr>
        <p:txBody>
          <a:bodyPr>
            <a:normAutofit/>
          </a:bodyPr>
          <a:lstStyle>
            <a:lvl1pPr algn="l">
              <a:defRPr sz="3600" baseline="0">
                <a:solidFill>
                  <a:srgbClr val="00549E"/>
                </a:solidFill>
              </a:defRPr>
            </a:lvl1pPr>
          </a:lstStyle>
          <a:p>
            <a:r>
              <a:rPr lang="en-US" dirty="0"/>
              <a:t>Slide title one line</a:t>
            </a:r>
            <a:endParaRPr lang="en-CA" dirty="0"/>
          </a:p>
        </p:txBody>
      </p:sp>
      <p:sp>
        <p:nvSpPr>
          <p:cNvPr id="6" name="Slide Number Placeholder 5"/>
          <p:cNvSpPr>
            <a:spLocks noGrp="1"/>
          </p:cNvSpPr>
          <p:nvPr>
            <p:ph type="sldNum" sz="quarter" idx="12"/>
          </p:nvPr>
        </p:nvSpPr>
        <p:spPr>
          <a:xfrm>
            <a:off x="8458200" y="6534912"/>
            <a:ext cx="381000" cy="246888"/>
          </a:xfrm>
        </p:spPr>
        <p:txBody>
          <a:bodyPr/>
          <a:lstStyle>
            <a:lvl1pPr>
              <a:defRPr baseline="0">
                <a:solidFill>
                  <a:schemeClr val="tx1">
                    <a:lumMod val="95000"/>
                  </a:schemeClr>
                </a:solidFill>
              </a:defRPr>
            </a:lvl1pPr>
          </a:lstStyle>
          <a:p>
            <a:fld id="{AAFC0039-ADDA-4F70-9F5B-F61CE0D6A944}" type="slidenum">
              <a:rPr lang="en-CA" smtClean="0"/>
              <a:pPr/>
              <a:t>‹#›</a:t>
            </a:fld>
            <a:endParaRPr lang="en-CA" dirty="0"/>
          </a:p>
        </p:txBody>
      </p:sp>
      <p:sp>
        <p:nvSpPr>
          <p:cNvPr id="8" name="Footer Placeholder 4"/>
          <p:cNvSpPr>
            <a:spLocks noGrp="1"/>
          </p:cNvSpPr>
          <p:nvPr>
            <p:ph type="ftr" sz="quarter" idx="11"/>
          </p:nvPr>
        </p:nvSpPr>
        <p:spPr>
          <a:xfrm>
            <a:off x="228600" y="6501492"/>
            <a:ext cx="2895600" cy="365125"/>
          </a:xfrm>
          <a:prstGeom prst="rect">
            <a:avLst/>
          </a:prstGeom>
        </p:spPr>
        <p:txBody>
          <a:bodyPr/>
          <a:lstStyle>
            <a:lvl1pPr algn="ctr">
              <a:defRPr baseline="0">
                <a:solidFill>
                  <a:srgbClr val="DFE2E5"/>
                </a:solidFill>
              </a:defRPr>
            </a:lvl1pPr>
          </a:lstStyle>
          <a:p>
            <a:r>
              <a:rPr lang="en-CA" dirty="0"/>
              <a:t>Cornerstone Research Group Inc.</a:t>
            </a:r>
          </a:p>
        </p:txBody>
      </p:sp>
      <p:cxnSp>
        <p:nvCxnSpPr>
          <p:cNvPr id="10" name="Straight Connector 9"/>
          <p:cNvCxnSpPr/>
          <p:nvPr userDrawn="1"/>
        </p:nvCxnSpPr>
        <p:spPr>
          <a:xfrm>
            <a:off x="0" y="762000"/>
            <a:ext cx="9144000" cy="0"/>
          </a:xfrm>
          <a:prstGeom prst="line">
            <a:avLst/>
          </a:prstGeom>
          <a:ln w="38100">
            <a:solidFill>
              <a:srgbClr val="DFE2E5"/>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
          </p:nvPr>
        </p:nvSpPr>
        <p:spPr>
          <a:xfrm>
            <a:off x="152400" y="990600"/>
            <a:ext cx="8763000" cy="5135563"/>
          </a:xfrm>
        </p:spPr>
        <p:txBody>
          <a:bodyPr/>
          <a:lstStyle>
            <a:lvl1pPr>
              <a:spcAft>
                <a:spcPts val="800"/>
              </a:spcAf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399399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2 lines) and Conte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1440"/>
            <a:ext cx="8763000" cy="1280160"/>
          </a:xfrm>
        </p:spPr>
        <p:txBody>
          <a:bodyPr>
            <a:normAutofit/>
          </a:bodyPr>
          <a:lstStyle>
            <a:lvl1pPr algn="l">
              <a:defRPr sz="3600" baseline="0">
                <a:solidFill>
                  <a:srgbClr val="00549E"/>
                </a:solidFill>
              </a:defRPr>
            </a:lvl1pPr>
          </a:lstStyle>
          <a:p>
            <a:r>
              <a:rPr lang="en-US" dirty="0"/>
              <a:t>Slide title two lines Slide title two lines Slide title two lines Slide title two lines</a:t>
            </a:r>
            <a:endParaRPr lang="en-CA" dirty="0"/>
          </a:p>
        </p:txBody>
      </p:sp>
      <p:sp>
        <p:nvSpPr>
          <p:cNvPr id="3" name="Content Placeholder 2"/>
          <p:cNvSpPr>
            <a:spLocks noGrp="1"/>
          </p:cNvSpPr>
          <p:nvPr>
            <p:ph idx="1"/>
          </p:nvPr>
        </p:nvSpPr>
        <p:spPr>
          <a:xfrm>
            <a:off x="152400" y="1600200"/>
            <a:ext cx="8763000" cy="4525963"/>
          </a:xfrm>
        </p:spPr>
        <p:txBody>
          <a:bodyPr/>
          <a:lstStyle>
            <a:lvl1pPr>
              <a:spcAft>
                <a:spcPts val="800"/>
              </a:spcAf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6" name="Slide Number Placeholder 5"/>
          <p:cNvSpPr>
            <a:spLocks noGrp="1"/>
          </p:cNvSpPr>
          <p:nvPr>
            <p:ph type="sldNum" sz="quarter" idx="12"/>
          </p:nvPr>
        </p:nvSpPr>
        <p:spPr>
          <a:xfrm>
            <a:off x="8458200" y="6534912"/>
            <a:ext cx="381000" cy="246888"/>
          </a:xfrm>
        </p:spPr>
        <p:txBody>
          <a:bodyPr/>
          <a:lstStyle>
            <a:lvl1pPr>
              <a:defRPr baseline="0">
                <a:solidFill>
                  <a:schemeClr val="tx1">
                    <a:lumMod val="95000"/>
                  </a:schemeClr>
                </a:solidFill>
              </a:defRPr>
            </a:lvl1pPr>
          </a:lstStyle>
          <a:p>
            <a:fld id="{AAFC0039-ADDA-4F70-9F5B-F61CE0D6A944}" type="slidenum">
              <a:rPr lang="en-CA" smtClean="0"/>
              <a:pPr/>
              <a:t>‹#›</a:t>
            </a:fld>
            <a:endParaRPr lang="en-CA" dirty="0"/>
          </a:p>
        </p:txBody>
      </p:sp>
      <p:cxnSp>
        <p:nvCxnSpPr>
          <p:cNvPr id="10" name="Straight Connector 9"/>
          <p:cNvCxnSpPr/>
          <p:nvPr userDrawn="1"/>
        </p:nvCxnSpPr>
        <p:spPr>
          <a:xfrm>
            <a:off x="0" y="1524000"/>
            <a:ext cx="9144000" cy="0"/>
          </a:xfrm>
          <a:prstGeom prst="line">
            <a:avLst/>
          </a:prstGeom>
          <a:ln w="38100">
            <a:solidFill>
              <a:srgbClr val="DFE2E5"/>
            </a:solidFill>
          </a:ln>
        </p:spPr>
        <p:style>
          <a:lnRef idx="1">
            <a:schemeClr val="accent1"/>
          </a:lnRef>
          <a:fillRef idx="0">
            <a:schemeClr val="accent1"/>
          </a:fillRef>
          <a:effectRef idx="0">
            <a:schemeClr val="accent1"/>
          </a:effectRef>
          <a:fontRef idx="minor">
            <a:schemeClr val="tx1"/>
          </a:fontRef>
        </p:style>
      </p:cxnSp>
      <p:sp>
        <p:nvSpPr>
          <p:cNvPr id="7" name="Footer Placeholder 4"/>
          <p:cNvSpPr>
            <a:spLocks noGrp="1"/>
          </p:cNvSpPr>
          <p:nvPr>
            <p:ph type="ftr" sz="quarter" idx="11"/>
          </p:nvPr>
        </p:nvSpPr>
        <p:spPr>
          <a:xfrm>
            <a:off x="228600" y="6501492"/>
            <a:ext cx="2895600" cy="365125"/>
          </a:xfrm>
          <a:prstGeom prst="rect">
            <a:avLst/>
          </a:prstGeom>
        </p:spPr>
        <p:txBody>
          <a:bodyPr/>
          <a:lstStyle>
            <a:lvl1pPr algn="ctr">
              <a:defRPr baseline="0">
                <a:solidFill>
                  <a:srgbClr val="DFE2E5"/>
                </a:solidFill>
              </a:defRPr>
            </a:lvl1pPr>
          </a:lstStyle>
          <a:p>
            <a:r>
              <a:rPr lang="en-CA" dirty="0"/>
              <a:t>Cornerstone Research Group Inc.</a:t>
            </a:r>
          </a:p>
        </p:txBody>
      </p:sp>
    </p:spTree>
    <p:extLst>
      <p:ext uri="{BB962C8B-B14F-4D97-AF65-F5344CB8AC3E}">
        <p14:creationId xmlns:p14="http://schemas.microsoft.com/office/powerpoint/2010/main" val="2174468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en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362200"/>
            <a:ext cx="8229600" cy="1143000"/>
          </a:xfrm>
        </p:spPr>
        <p:txBody>
          <a:bodyPr/>
          <a:lstStyle>
            <a:lvl1pPr>
              <a:defRPr/>
            </a:lvl1pPr>
          </a:lstStyle>
          <a:p>
            <a:r>
              <a:rPr lang="en-US" dirty="0"/>
              <a:t>Thank you</a:t>
            </a:r>
          </a:p>
        </p:txBody>
      </p:sp>
      <p:sp>
        <p:nvSpPr>
          <p:cNvPr id="3" name="Footer Placeholder 2"/>
          <p:cNvSpPr>
            <a:spLocks noGrp="1"/>
          </p:cNvSpPr>
          <p:nvPr>
            <p:ph type="ftr" sz="quarter" idx="10"/>
          </p:nvPr>
        </p:nvSpPr>
        <p:spPr>
          <a:xfrm>
            <a:off x="3124200" y="6492875"/>
            <a:ext cx="2895600" cy="365125"/>
          </a:xfrm>
          <a:prstGeom prst="rect">
            <a:avLst/>
          </a:prstGeom>
        </p:spPr>
        <p:txBody>
          <a:bodyPr/>
          <a:lstStyle/>
          <a:p>
            <a:r>
              <a:rPr lang="en-CA"/>
              <a:t>Cornerstone Research Group Inc.</a:t>
            </a:r>
            <a:endParaRPr lang="en-CA" dirty="0"/>
          </a:p>
        </p:txBody>
      </p:sp>
      <p:sp>
        <p:nvSpPr>
          <p:cNvPr id="4" name="Slide Number Placeholder 3"/>
          <p:cNvSpPr>
            <a:spLocks noGrp="1"/>
          </p:cNvSpPr>
          <p:nvPr>
            <p:ph type="sldNum" sz="quarter" idx="11"/>
          </p:nvPr>
        </p:nvSpPr>
        <p:spPr/>
        <p:txBody>
          <a:bodyPr/>
          <a:lstStyle/>
          <a:p>
            <a:fld id="{AAFC0039-ADDA-4F70-9F5B-F61CE0D6A944}" type="slidenum">
              <a:rPr lang="en-CA" smtClean="0"/>
              <a:pPr/>
              <a:t>‹#›</a:t>
            </a:fld>
            <a:endParaRPr lang="en-CA"/>
          </a:p>
        </p:txBody>
      </p:sp>
      <p:sp>
        <p:nvSpPr>
          <p:cNvPr id="6" name="Rectangle 5"/>
          <p:cNvSpPr/>
          <p:nvPr userDrawn="1"/>
        </p:nvSpPr>
        <p:spPr>
          <a:xfrm>
            <a:off x="0" y="6019800"/>
            <a:ext cx="91440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ornerstone_Logo_CMYK_transparent.png"/>
          <p:cNvPicPr>
            <a:picLocks noChangeAspect="1"/>
          </p:cNvPicPr>
          <p:nvPr userDrawn="1"/>
        </p:nvPicPr>
        <p:blipFill>
          <a:blip r:embed="rId2" cstate="print"/>
          <a:stretch>
            <a:fillRect/>
          </a:stretch>
        </p:blipFill>
        <p:spPr>
          <a:xfrm>
            <a:off x="0" y="5867400"/>
            <a:ext cx="3886200" cy="1110343"/>
          </a:xfrm>
          <a:prstGeom prst="rect">
            <a:avLst/>
          </a:prstGeom>
        </p:spPr>
      </p:pic>
      <p:pic>
        <p:nvPicPr>
          <p:cNvPr id="8" name="Picture 7" descr="address.jpg"/>
          <p:cNvPicPr>
            <a:picLocks noChangeAspect="1"/>
          </p:cNvPicPr>
          <p:nvPr userDrawn="1"/>
        </p:nvPicPr>
        <p:blipFill>
          <a:blip r:embed="rId3" cstate="print"/>
          <a:stretch>
            <a:fillRect/>
          </a:stretch>
        </p:blipFill>
        <p:spPr>
          <a:xfrm>
            <a:off x="5334000" y="6038850"/>
            <a:ext cx="3276600" cy="819150"/>
          </a:xfrm>
          <a:prstGeom prst="rect">
            <a:avLst/>
          </a:prstGeom>
        </p:spPr>
      </p:pic>
      <p:pic>
        <p:nvPicPr>
          <p:cNvPr id="10" name="Picture 9" descr="logo_spongeflip.png"/>
          <p:cNvPicPr>
            <a:picLocks noChangeAspect="1"/>
          </p:cNvPicPr>
          <p:nvPr userDrawn="1"/>
        </p:nvPicPr>
        <p:blipFill>
          <a:blip r:embed="rId4" cstate="print"/>
          <a:stretch>
            <a:fillRect/>
          </a:stretch>
        </p:blipFill>
        <p:spPr>
          <a:xfrm rot="444650">
            <a:off x="6144989" y="-266294"/>
            <a:ext cx="2971800" cy="2526030"/>
          </a:xfrm>
          <a:prstGeom prst="rect">
            <a:avLst/>
          </a:prstGeom>
        </p:spPr>
      </p:pic>
    </p:spTree>
    <p:extLst>
      <p:ext uri="{BB962C8B-B14F-4D97-AF65-F5344CB8AC3E}">
        <p14:creationId xmlns:p14="http://schemas.microsoft.com/office/powerpoint/2010/main" val="2826527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lumMod val="85000"/>
                    <a:lumOff val="15000"/>
                  </a:schemeClr>
                </a:solidFill>
              </a:defRPr>
            </a:lvl1pPr>
          </a:lstStyle>
          <a:p>
            <a:r>
              <a:rPr lang="en-US"/>
              <a:t>Click to edit Master title style</a:t>
            </a:r>
            <a:endParaRPr lang="en-CA"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AAFC0039-ADDA-4F70-9F5B-F61CE0D6A944}" type="slidenum">
              <a:rPr lang="en-CA" smtClean="0"/>
              <a:pPr/>
              <a:t>‹#›</a:t>
            </a:fld>
            <a:endParaRPr lang="en-CA"/>
          </a:p>
        </p:txBody>
      </p:sp>
      <p:sp>
        <p:nvSpPr>
          <p:cNvPr id="8" name="Footer Placeholder 4"/>
          <p:cNvSpPr>
            <a:spLocks noGrp="1"/>
          </p:cNvSpPr>
          <p:nvPr>
            <p:ph type="ftr" sz="quarter" idx="11"/>
          </p:nvPr>
        </p:nvSpPr>
        <p:spPr>
          <a:xfrm>
            <a:off x="228600" y="6501492"/>
            <a:ext cx="2895600" cy="365125"/>
          </a:xfrm>
          <a:prstGeom prst="rect">
            <a:avLst/>
          </a:prstGeom>
        </p:spPr>
        <p:txBody>
          <a:bodyPr/>
          <a:lstStyle>
            <a:lvl1pPr algn="ctr">
              <a:defRPr baseline="0">
                <a:solidFill>
                  <a:srgbClr val="DFE2E5"/>
                </a:solidFill>
              </a:defRPr>
            </a:lvl1pPr>
          </a:lstStyle>
          <a:p>
            <a:r>
              <a:rPr lang="en-CA" dirty="0"/>
              <a:t>Cornerstone Research Group Inc.</a:t>
            </a:r>
          </a:p>
        </p:txBody>
      </p:sp>
    </p:spTree>
    <p:extLst>
      <p:ext uri="{BB962C8B-B14F-4D97-AF65-F5344CB8AC3E}">
        <p14:creationId xmlns:p14="http://schemas.microsoft.com/office/powerpoint/2010/main" val="243452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448" y="987552"/>
            <a:ext cx="4267200" cy="5413248"/>
          </a:xfrm>
        </p:spPr>
        <p:txBody>
          <a:bodyPr/>
          <a:lstStyle>
            <a:lvl1pPr>
              <a:buFont typeface="Wingdings" pitchFamily="2" charset="2"/>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8200" y="987552"/>
            <a:ext cx="4267200" cy="54132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7" name="Slide Number Placeholder 6"/>
          <p:cNvSpPr>
            <a:spLocks noGrp="1"/>
          </p:cNvSpPr>
          <p:nvPr>
            <p:ph type="sldNum" sz="quarter" idx="12"/>
          </p:nvPr>
        </p:nvSpPr>
        <p:spPr>
          <a:xfrm>
            <a:off x="8458200" y="6534912"/>
            <a:ext cx="381000" cy="246888"/>
          </a:xfrm>
        </p:spPr>
        <p:txBody>
          <a:bodyPr/>
          <a:lstStyle/>
          <a:p>
            <a:fld id="{AAFC0039-ADDA-4F70-9F5B-F61CE0D6A944}" type="slidenum">
              <a:rPr lang="en-CA" smtClean="0"/>
              <a:pPr/>
              <a:t>‹#›</a:t>
            </a:fld>
            <a:endParaRPr lang="en-CA"/>
          </a:p>
        </p:txBody>
      </p:sp>
      <p:sp>
        <p:nvSpPr>
          <p:cNvPr id="10" name="Title 1"/>
          <p:cNvSpPr txBox="1">
            <a:spLocks/>
          </p:cNvSpPr>
          <p:nvPr userDrawn="1"/>
        </p:nvSpPr>
        <p:spPr>
          <a:xfrm>
            <a:off x="152400" y="91440"/>
            <a:ext cx="8763000" cy="594360"/>
          </a:xfrm>
          <a:prstGeom prst="rect">
            <a:avLst/>
          </a:prstGeom>
        </p:spPr>
        <p:txBody>
          <a:bodyPr vert="horz" lIns="91440" tIns="45720" rIns="91440" bIns="45720" rtlCol="0" anchor="ctr">
            <a:normAutofit lnSpcReduction="10000"/>
          </a:bodyPr>
          <a:lstStyle>
            <a:lvl1pPr algn="l">
              <a:defRPr sz="3600" baseline="0">
                <a:solidFill>
                  <a:srgbClr val="00549E"/>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0549E"/>
                </a:solidFill>
                <a:effectLst/>
                <a:uLnTx/>
                <a:uFillTx/>
                <a:latin typeface="Malgun Gothic" pitchFamily="34" charset="-127"/>
                <a:ea typeface="Malgun Gothic" pitchFamily="34" charset="-127"/>
                <a:cs typeface="+mj-cs"/>
              </a:rPr>
              <a:t>Slide title</a:t>
            </a:r>
            <a:endParaRPr kumimoji="0" lang="en-CA" sz="3600" b="1" i="0" u="none" strike="noStrike" kern="1200" cap="none" spc="0" normalizeH="0" baseline="0" noProof="0" dirty="0">
              <a:ln>
                <a:noFill/>
              </a:ln>
              <a:solidFill>
                <a:srgbClr val="00549E"/>
              </a:solidFill>
              <a:effectLst/>
              <a:uLnTx/>
              <a:uFillTx/>
              <a:latin typeface="Malgun Gothic" pitchFamily="34" charset="-127"/>
              <a:ea typeface="Malgun Gothic" pitchFamily="34" charset="-127"/>
              <a:cs typeface="+mj-cs"/>
            </a:endParaRPr>
          </a:p>
        </p:txBody>
      </p:sp>
      <p:cxnSp>
        <p:nvCxnSpPr>
          <p:cNvPr id="11" name="Straight Connector 10"/>
          <p:cNvCxnSpPr/>
          <p:nvPr userDrawn="1"/>
        </p:nvCxnSpPr>
        <p:spPr>
          <a:xfrm>
            <a:off x="0" y="762000"/>
            <a:ext cx="9144000" cy="0"/>
          </a:xfrm>
          <a:prstGeom prst="line">
            <a:avLst/>
          </a:prstGeom>
          <a:ln w="38100">
            <a:solidFill>
              <a:srgbClr val="DFE2E5"/>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txBox="1">
            <a:spLocks/>
          </p:cNvSpPr>
          <p:nvPr userDrawn="1"/>
        </p:nvSpPr>
        <p:spPr>
          <a:xfrm>
            <a:off x="228600" y="6501492"/>
            <a:ext cx="2895600" cy="365125"/>
          </a:xfrm>
          <a:prstGeom prst="rect">
            <a:avLst/>
          </a:prstGeom>
        </p:spPr>
        <p:txBody>
          <a:bodyPr vert="horz" lIns="91440" tIns="45720" rIns="91440" bIns="45720" rtlCol="0" anchor="ctr"/>
          <a:lstStyle>
            <a:lvl1pPr algn="ctr">
              <a:defRPr baseline="0">
                <a:solidFill>
                  <a:srgbClr val="DFE2E5"/>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a:ln>
                  <a:noFill/>
                </a:ln>
                <a:solidFill>
                  <a:srgbClr val="DFE2E5"/>
                </a:solidFill>
                <a:effectLst/>
                <a:uLnTx/>
                <a:uFillTx/>
                <a:latin typeface="Malgun Gothic" pitchFamily="34" charset="-127"/>
                <a:ea typeface="Malgun Gothic" pitchFamily="34" charset="-127"/>
                <a:cs typeface="+mn-cs"/>
              </a:rPr>
              <a:t>Cornerstone Research Group Inc.</a:t>
            </a:r>
            <a:endParaRPr kumimoji="0" lang="en-CA" sz="1200" b="1" i="0" u="none" strike="noStrike" kern="1200" cap="none" spc="0" normalizeH="0" baseline="0" noProof="0" dirty="0">
              <a:ln>
                <a:noFill/>
              </a:ln>
              <a:solidFill>
                <a:srgbClr val="DFE2E5"/>
              </a:solidFill>
              <a:effectLst/>
              <a:uLnTx/>
              <a:uFillTx/>
              <a:latin typeface="Malgun Gothic" pitchFamily="34" charset="-127"/>
              <a:ea typeface="Malgun Gothic" pitchFamily="34" charset="-127"/>
              <a:cs typeface="+mn-cs"/>
            </a:endParaRPr>
          </a:p>
        </p:txBody>
      </p:sp>
    </p:spTree>
    <p:extLst>
      <p:ext uri="{BB962C8B-B14F-4D97-AF65-F5344CB8AC3E}">
        <p14:creationId xmlns:p14="http://schemas.microsoft.com/office/powerpoint/2010/main" val="445362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99060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8600" y="1752600"/>
            <a:ext cx="4268788" cy="4648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5" name="Text Placeholder 4"/>
          <p:cNvSpPr>
            <a:spLocks noGrp="1"/>
          </p:cNvSpPr>
          <p:nvPr>
            <p:ph type="body" sz="quarter" idx="3"/>
          </p:nvPr>
        </p:nvSpPr>
        <p:spPr>
          <a:xfrm>
            <a:off x="4645025" y="99060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752600"/>
            <a:ext cx="4270375" cy="46482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9" name="Slide Number Placeholder 8"/>
          <p:cNvSpPr>
            <a:spLocks noGrp="1"/>
          </p:cNvSpPr>
          <p:nvPr>
            <p:ph type="sldNum" sz="quarter" idx="12"/>
          </p:nvPr>
        </p:nvSpPr>
        <p:spPr>
          <a:xfrm>
            <a:off x="8458200" y="6534912"/>
            <a:ext cx="381000" cy="246888"/>
          </a:xfrm>
        </p:spPr>
        <p:txBody>
          <a:bodyPr/>
          <a:lstStyle/>
          <a:p>
            <a:fld id="{AAFC0039-ADDA-4F70-9F5B-F61CE0D6A944}" type="slidenum">
              <a:rPr lang="en-CA" smtClean="0"/>
              <a:pPr/>
              <a:t>‹#›</a:t>
            </a:fld>
            <a:endParaRPr lang="en-CA"/>
          </a:p>
        </p:txBody>
      </p:sp>
      <p:sp>
        <p:nvSpPr>
          <p:cNvPr id="12" name="Title 1"/>
          <p:cNvSpPr txBox="1">
            <a:spLocks/>
          </p:cNvSpPr>
          <p:nvPr userDrawn="1"/>
        </p:nvSpPr>
        <p:spPr>
          <a:xfrm>
            <a:off x="152400" y="91440"/>
            <a:ext cx="8763000" cy="594360"/>
          </a:xfrm>
          <a:prstGeom prst="rect">
            <a:avLst/>
          </a:prstGeom>
        </p:spPr>
        <p:txBody>
          <a:bodyPr vert="horz" lIns="91440" tIns="45720" rIns="91440" bIns="45720" rtlCol="0" anchor="ctr">
            <a:normAutofit lnSpcReduction="10000"/>
          </a:bodyPr>
          <a:lstStyle>
            <a:lvl1pPr algn="l">
              <a:defRPr sz="3600" baseline="0">
                <a:solidFill>
                  <a:srgbClr val="00549E"/>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CA" sz="3600" b="1" i="0" u="none" strike="noStrike" kern="1200" cap="none" spc="0" normalizeH="0" baseline="0" noProof="0" dirty="0">
              <a:ln>
                <a:noFill/>
              </a:ln>
              <a:solidFill>
                <a:srgbClr val="00549E"/>
              </a:solidFill>
              <a:effectLst/>
              <a:uLnTx/>
              <a:uFillTx/>
              <a:latin typeface="Malgun Gothic" pitchFamily="34" charset="-127"/>
              <a:ea typeface="Malgun Gothic" pitchFamily="34" charset="-127"/>
              <a:cs typeface="+mj-cs"/>
            </a:endParaRPr>
          </a:p>
        </p:txBody>
      </p:sp>
      <p:cxnSp>
        <p:nvCxnSpPr>
          <p:cNvPr id="13" name="Straight Connector 12"/>
          <p:cNvCxnSpPr/>
          <p:nvPr userDrawn="1"/>
        </p:nvCxnSpPr>
        <p:spPr>
          <a:xfrm>
            <a:off x="0" y="762000"/>
            <a:ext cx="9144000" cy="0"/>
          </a:xfrm>
          <a:prstGeom prst="line">
            <a:avLst/>
          </a:prstGeom>
          <a:ln w="38100">
            <a:solidFill>
              <a:srgbClr val="DFE2E5"/>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11"/>
          </p:nvPr>
        </p:nvSpPr>
        <p:spPr>
          <a:xfrm>
            <a:off x="228600" y="6501492"/>
            <a:ext cx="2895600" cy="365125"/>
          </a:xfrm>
          <a:prstGeom prst="rect">
            <a:avLst/>
          </a:prstGeom>
        </p:spPr>
        <p:txBody>
          <a:bodyPr/>
          <a:lstStyle>
            <a:lvl1pPr algn="ctr">
              <a:defRPr baseline="0">
                <a:solidFill>
                  <a:srgbClr val="DFE2E5"/>
                </a:solidFill>
              </a:defRPr>
            </a:lvl1pPr>
          </a:lstStyle>
          <a:p>
            <a:r>
              <a:rPr lang="en-CA" dirty="0"/>
              <a:t>Cornerstone Research Group Inc.</a:t>
            </a:r>
          </a:p>
        </p:txBody>
      </p:sp>
    </p:spTree>
    <p:extLst>
      <p:ext uri="{BB962C8B-B14F-4D97-AF65-F5344CB8AC3E}">
        <p14:creationId xmlns:p14="http://schemas.microsoft.com/office/powerpoint/2010/main" val="145997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dirty="0"/>
          </a:p>
        </p:txBody>
      </p:sp>
      <p:sp>
        <p:nvSpPr>
          <p:cNvPr id="5" name="Slide Number Placeholder 4"/>
          <p:cNvSpPr>
            <a:spLocks noGrp="1"/>
          </p:cNvSpPr>
          <p:nvPr>
            <p:ph type="sldNum" sz="quarter" idx="12"/>
          </p:nvPr>
        </p:nvSpPr>
        <p:spPr/>
        <p:txBody>
          <a:bodyPr/>
          <a:lstStyle/>
          <a:p>
            <a:fld id="{AAFC0039-ADDA-4F70-9F5B-F61CE0D6A944}" type="slidenum">
              <a:rPr lang="en-CA" smtClean="0"/>
              <a:pPr/>
              <a:t>‹#›</a:t>
            </a:fld>
            <a:endParaRPr lang="en-CA" dirty="0"/>
          </a:p>
        </p:txBody>
      </p:sp>
      <p:sp>
        <p:nvSpPr>
          <p:cNvPr id="6" name="Footer Placeholder 4"/>
          <p:cNvSpPr>
            <a:spLocks noGrp="1"/>
          </p:cNvSpPr>
          <p:nvPr>
            <p:ph type="ftr" sz="quarter" idx="11"/>
          </p:nvPr>
        </p:nvSpPr>
        <p:spPr>
          <a:xfrm>
            <a:off x="228600" y="6501492"/>
            <a:ext cx="2895600" cy="365125"/>
          </a:xfrm>
          <a:prstGeom prst="rect">
            <a:avLst/>
          </a:prstGeom>
        </p:spPr>
        <p:txBody>
          <a:bodyPr/>
          <a:lstStyle>
            <a:lvl1pPr algn="ctr">
              <a:defRPr baseline="0">
                <a:solidFill>
                  <a:srgbClr val="DFE2E5"/>
                </a:solidFill>
              </a:defRPr>
            </a:lvl1pPr>
          </a:lstStyle>
          <a:p>
            <a:r>
              <a:rPr lang="en-CA" dirty="0"/>
              <a:t>Cornerstone Research Group Inc.</a:t>
            </a:r>
          </a:p>
        </p:txBody>
      </p:sp>
    </p:spTree>
    <p:extLst>
      <p:ext uri="{BB962C8B-B14F-4D97-AF65-F5344CB8AC3E}">
        <p14:creationId xmlns:p14="http://schemas.microsoft.com/office/powerpoint/2010/main" val="3778743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FC0039-ADDA-4F70-9F5B-F61CE0D6A944}" type="slidenum">
              <a:rPr lang="en-CA" smtClean="0"/>
              <a:pPr/>
              <a:t>‹#›</a:t>
            </a:fld>
            <a:endParaRPr lang="en-CA"/>
          </a:p>
        </p:txBody>
      </p:sp>
      <p:sp>
        <p:nvSpPr>
          <p:cNvPr id="5" name="Footer Placeholder 4"/>
          <p:cNvSpPr>
            <a:spLocks noGrp="1"/>
          </p:cNvSpPr>
          <p:nvPr>
            <p:ph type="ftr" sz="quarter" idx="11"/>
          </p:nvPr>
        </p:nvSpPr>
        <p:spPr>
          <a:xfrm>
            <a:off x="228600" y="6501492"/>
            <a:ext cx="2895600" cy="365125"/>
          </a:xfrm>
          <a:prstGeom prst="rect">
            <a:avLst/>
          </a:prstGeom>
        </p:spPr>
        <p:txBody>
          <a:bodyPr/>
          <a:lstStyle>
            <a:lvl1pPr algn="ctr">
              <a:defRPr baseline="0">
                <a:solidFill>
                  <a:srgbClr val="DFE2E5"/>
                </a:solidFill>
              </a:defRPr>
            </a:lvl1pPr>
          </a:lstStyle>
          <a:p>
            <a:r>
              <a:rPr lang="en-CA" dirty="0"/>
              <a:t>Cornerstone Research Group Inc.</a:t>
            </a:r>
          </a:p>
        </p:txBody>
      </p:sp>
    </p:spTree>
    <p:extLst>
      <p:ext uri="{BB962C8B-B14F-4D97-AF65-F5344CB8AC3E}">
        <p14:creationId xmlns:p14="http://schemas.microsoft.com/office/powerpoint/2010/main" val="1095635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bg1">
                    <a:lumMod val="85000"/>
                    <a:lumOff val="15000"/>
                  </a:schemeClr>
                </a:solidFill>
              </a:defRPr>
            </a:lvl1pPr>
          </a:lstStyle>
          <a:p>
            <a:r>
              <a:rPr lang="en-US"/>
              <a:t>Click to edit Master title style</a:t>
            </a:r>
            <a:endParaRPr lang="en-CA"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AFC0039-ADDA-4F70-9F5B-F61CE0D6A944}" type="slidenum">
              <a:rPr lang="en-CA" smtClean="0"/>
              <a:pPr/>
              <a:t>‹#›</a:t>
            </a:fld>
            <a:endParaRPr lang="en-CA"/>
          </a:p>
        </p:txBody>
      </p:sp>
      <p:sp>
        <p:nvSpPr>
          <p:cNvPr id="8" name="Footer Placeholder 4"/>
          <p:cNvSpPr>
            <a:spLocks noGrp="1"/>
          </p:cNvSpPr>
          <p:nvPr>
            <p:ph type="ftr" sz="quarter" idx="11"/>
          </p:nvPr>
        </p:nvSpPr>
        <p:spPr>
          <a:xfrm>
            <a:off x="228600" y="6501492"/>
            <a:ext cx="2895600" cy="365125"/>
          </a:xfrm>
          <a:prstGeom prst="rect">
            <a:avLst/>
          </a:prstGeom>
        </p:spPr>
        <p:txBody>
          <a:bodyPr/>
          <a:lstStyle>
            <a:lvl1pPr algn="ctr">
              <a:defRPr baseline="0">
                <a:solidFill>
                  <a:srgbClr val="DFE2E5"/>
                </a:solidFill>
              </a:defRPr>
            </a:lvl1pPr>
          </a:lstStyle>
          <a:p>
            <a:r>
              <a:rPr lang="en-CA" dirty="0"/>
              <a:t>Cornerstone Research Group Inc.</a:t>
            </a:r>
          </a:p>
        </p:txBody>
      </p:sp>
    </p:spTree>
    <p:extLst>
      <p:ext uri="{BB962C8B-B14F-4D97-AF65-F5344CB8AC3E}">
        <p14:creationId xmlns:p14="http://schemas.microsoft.com/office/powerpoint/2010/main" val="49251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e line) with grey b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715962"/>
          </a:xfrm>
        </p:spPr>
        <p:txBody>
          <a:bodyPr/>
          <a:lstStyle>
            <a:lvl1pPr>
              <a:defRPr baseline="0"/>
            </a:lvl1pPr>
          </a:lstStyle>
          <a:p>
            <a:r>
              <a:rPr lang="en-US" dirty="0"/>
              <a:t>Title one line with grey bar</a:t>
            </a:r>
            <a:endParaRPr lang="en-CA" dirty="0"/>
          </a:p>
        </p:txBody>
      </p:sp>
      <p:cxnSp>
        <p:nvCxnSpPr>
          <p:cNvPr id="4" name="Straight Connector 3"/>
          <p:cNvCxnSpPr/>
          <p:nvPr userDrawn="1"/>
        </p:nvCxnSpPr>
        <p:spPr>
          <a:xfrm>
            <a:off x="0" y="914400"/>
            <a:ext cx="9144000" cy="0"/>
          </a:xfrm>
          <a:prstGeom prst="line">
            <a:avLst/>
          </a:prstGeom>
          <a:ln w="38100">
            <a:solidFill>
              <a:srgbClr val="DFE2E5"/>
            </a:solidFill>
          </a:ln>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1"/>
          </p:nvPr>
        </p:nvSpPr>
        <p:spPr>
          <a:xfrm>
            <a:off x="457200" y="1186845"/>
            <a:ext cx="8229600" cy="5086350"/>
          </a:xfrm>
        </p:spPr>
        <p:txBody>
          <a:bodyPr/>
          <a:lstStyle>
            <a:lvl1pPr marL="342900" indent="-342900">
              <a:buFont typeface="Wingdings" panose="05000000000000000000" pitchFamily="2" charset="2"/>
              <a:buChar char="§"/>
              <a:defRPr sz="2800">
                <a:solidFill>
                  <a:schemeClr val="tx1"/>
                </a:solidFill>
              </a:defRPr>
            </a:lvl1pPr>
            <a:lvl2pPr marL="742950" indent="-285750">
              <a:buFont typeface="Malgun Gothic" panose="020B0503020000020004" pitchFamily="34" charset="-127"/>
              <a:buChar char="–"/>
              <a:defRPr sz="2400">
                <a:solidFill>
                  <a:schemeClr val="tx1"/>
                </a:solidFill>
              </a:defRPr>
            </a:lvl2pPr>
            <a:lvl3pPr marL="1143000" indent="-228600">
              <a:buFont typeface="Malgun Gothic" panose="020B0503020000020004" pitchFamily="34" charset="-127"/>
              <a:buChar char="–"/>
              <a:defRPr sz="2000">
                <a:solidFill>
                  <a:schemeClr val="tx1"/>
                </a:solidFill>
              </a:defRPr>
            </a:lvl3pPr>
            <a:lvl4pPr marL="1600200" indent="-228600">
              <a:buFont typeface="Malgun Gothic" panose="020B0503020000020004" pitchFamily="34" charset="-127"/>
              <a:buChar char="–"/>
              <a:defRPr sz="1800">
                <a:solidFill>
                  <a:schemeClr val="tx1"/>
                </a:solidFill>
              </a:defRPr>
            </a:lvl4pPr>
            <a:lvl5pPr marL="2057400" indent="-228600">
              <a:buFont typeface="Malgun Gothic" panose="020B0503020000020004" pitchFamily="34" charset="-127"/>
              <a:buChar cha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1551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bg1">
                    <a:lumMod val="85000"/>
                    <a:lumOff val="15000"/>
                  </a:schemeClr>
                </a:solidFill>
              </a:defRPr>
            </a:lvl1pPr>
          </a:lstStyle>
          <a:p>
            <a:r>
              <a:rPr lang="en-US"/>
              <a:t>Click to edit Master title style</a:t>
            </a:r>
            <a:endParaRPr lang="en-CA"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AFC0039-ADDA-4F70-9F5B-F61CE0D6A944}" type="slidenum">
              <a:rPr lang="en-CA" smtClean="0"/>
              <a:pPr/>
              <a:t>‹#›</a:t>
            </a:fld>
            <a:endParaRPr lang="en-CA"/>
          </a:p>
        </p:txBody>
      </p:sp>
      <p:sp>
        <p:nvSpPr>
          <p:cNvPr id="8" name="Footer Placeholder 4"/>
          <p:cNvSpPr>
            <a:spLocks noGrp="1"/>
          </p:cNvSpPr>
          <p:nvPr>
            <p:ph type="ftr" sz="quarter" idx="11"/>
          </p:nvPr>
        </p:nvSpPr>
        <p:spPr>
          <a:xfrm>
            <a:off x="228600" y="6501492"/>
            <a:ext cx="2895600" cy="365125"/>
          </a:xfrm>
          <a:prstGeom prst="rect">
            <a:avLst/>
          </a:prstGeom>
        </p:spPr>
        <p:txBody>
          <a:bodyPr/>
          <a:lstStyle>
            <a:lvl1pPr algn="ctr">
              <a:defRPr baseline="0">
                <a:solidFill>
                  <a:srgbClr val="DFE2E5"/>
                </a:solidFill>
              </a:defRPr>
            </a:lvl1pPr>
          </a:lstStyle>
          <a:p>
            <a:r>
              <a:rPr lang="en-CA" dirty="0"/>
              <a:t>Cornerstone Research Group Inc.</a:t>
            </a:r>
          </a:p>
        </p:txBody>
      </p:sp>
    </p:spTree>
    <p:extLst>
      <p:ext uri="{BB962C8B-B14F-4D97-AF65-F5344CB8AC3E}">
        <p14:creationId xmlns:p14="http://schemas.microsoft.com/office/powerpoint/2010/main" val="110255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lumOff val="15000"/>
                  </a:schemeClr>
                </a:solidFill>
              </a:defRPr>
            </a:lvl1pPr>
          </a:lstStyle>
          <a:p>
            <a:r>
              <a:rPr lang="en-US"/>
              <a:t>Click to edit Master title style</a:t>
            </a:r>
            <a:endParaRPr lang="en-CA"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6" name="Slide Number Placeholder 5"/>
          <p:cNvSpPr>
            <a:spLocks noGrp="1"/>
          </p:cNvSpPr>
          <p:nvPr>
            <p:ph type="sldNum" sz="quarter" idx="12"/>
          </p:nvPr>
        </p:nvSpPr>
        <p:spPr/>
        <p:txBody>
          <a:bodyPr/>
          <a:lstStyle/>
          <a:p>
            <a:fld id="{AAFC0039-ADDA-4F70-9F5B-F61CE0D6A944}" type="slidenum">
              <a:rPr lang="en-CA" smtClean="0"/>
              <a:pPr/>
              <a:t>‹#›</a:t>
            </a:fld>
            <a:endParaRPr lang="en-CA"/>
          </a:p>
        </p:txBody>
      </p:sp>
      <p:sp>
        <p:nvSpPr>
          <p:cNvPr id="7" name="Footer Placeholder 4"/>
          <p:cNvSpPr>
            <a:spLocks noGrp="1"/>
          </p:cNvSpPr>
          <p:nvPr>
            <p:ph type="ftr" sz="quarter" idx="11"/>
          </p:nvPr>
        </p:nvSpPr>
        <p:spPr>
          <a:xfrm>
            <a:off x="228600" y="6501492"/>
            <a:ext cx="2895600" cy="365125"/>
          </a:xfrm>
          <a:prstGeom prst="rect">
            <a:avLst/>
          </a:prstGeom>
        </p:spPr>
        <p:txBody>
          <a:bodyPr/>
          <a:lstStyle>
            <a:lvl1pPr algn="ctr">
              <a:defRPr baseline="0">
                <a:solidFill>
                  <a:srgbClr val="DFE2E5"/>
                </a:solidFill>
              </a:defRPr>
            </a:lvl1pPr>
          </a:lstStyle>
          <a:p>
            <a:r>
              <a:rPr lang="en-CA" dirty="0"/>
              <a:t>Cornerstone Research Group Inc.</a:t>
            </a:r>
          </a:p>
        </p:txBody>
      </p:sp>
    </p:spTree>
    <p:extLst>
      <p:ext uri="{BB962C8B-B14F-4D97-AF65-F5344CB8AC3E}">
        <p14:creationId xmlns:p14="http://schemas.microsoft.com/office/powerpoint/2010/main" val="1393021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chemeClr val="bg1">
                    <a:lumMod val="85000"/>
                    <a:lumOff val="15000"/>
                  </a:schemeClr>
                </a:solidFill>
              </a:defRPr>
            </a:lvl1pPr>
          </a:lstStyle>
          <a:p>
            <a:r>
              <a:rPr lang="en-US"/>
              <a:t>Click to edit Master title style</a:t>
            </a:r>
            <a:endParaRPr lang="en-CA"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6" name="Slide Number Placeholder 5"/>
          <p:cNvSpPr>
            <a:spLocks noGrp="1"/>
          </p:cNvSpPr>
          <p:nvPr>
            <p:ph type="sldNum" sz="quarter" idx="12"/>
          </p:nvPr>
        </p:nvSpPr>
        <p:spPr/>
        <p:txBody>
          <a:bodyPr/>
          <a:lstStyle/>
          <a:p>
            <a:fld id="{AAFC0039-ADDA-4F70-9F5B-F61CE0D6A944}" type="slidenum">
              <a:rPr lang="en-CA" smtClean="0"/>
              <a:pPr/>
              <a:t>‹#›</a:t>
            </a:fld>
            <a:endParaRPr lang="en-CA"/>
          </a:p>
        </p:txBody>
      </p:sp>
      <p:sp>
        <p:nvSpPr>
          <p:cNvPr id="7" name="Footer Placeholder 4"/>
          <p:cNvSpPr>
            <a:spLocks noGrp="1"/>
          </p:cNvSpPr>
          <p:nvPr>
            <p:ph type="ftr" sz="quarter" idx="11"/>
          </p:nvPr>
        </p:nvSpPr>
        <p:spPr>
          <a:xfrm>
            <a:off x="228600" y="6501492"/>
            <a:ext cx="2895600" cy="365125"/>
          </a:xfrm>
          <a:prstGeom prst="rect">
            <a:avLst/>
          </a:prstGeom>
        </p:spPr>
        <p:txBody>
          <a:bodyPr/>
          <a:lstStyle>
            <a:lvl1pPr algn="ctr">
              <a:defRPr baseline="0">
                <a:solidFill>
                  <a:srgbClr val="DFE2E5"/>
                </a:solidFill>
              </a:defRPr>
            </a:lvl1pPr>
          </a:lstStyle>
          <a:p>
            <a:r>
              <a:rPr lang="en-CA" dirty="0"/>
              <a:t>Cornerstone Research Group Inc.</a:t>
            </a:r>
          </a:p>
        </p:txBody>
      </p:sp>
    </p:spTree>
    <p:extLst>
      <p:ext uri="{BB962C8B-B14F-4D97-AF65-F5344CB8AC3E}">
        <p14:creationId xmlns:p14="http://schemas.microsoft.com/office/powerpoint/2010/main" val="3884033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lines) with grey ba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two lines with grey bar Title two lines with grey bar </a:t>
            </a:r>
            <a:endParaRPr lang="en-CA" dirty="0"/>
          </a:p>
        </p:txBody>
      </p:sp>
      <p:cxnSp>
        <p:nvCxnSpPr>
          <p:cNvPr id="7" name="Straight Connector 6"/>
          <p:cNvCxnSpPr/>
          <p:nvPr userDrawn="1"/>
        </p:nvCxnSpPr>
        <p:spPr>
          <a:xfrm>
            <a:off x="0" y="1371600"/>
            <a:ext cx="9144000" cy="0"/>
          </a:xfrm>
          <a:prstGeom prst="line">
            <a:avLst/>
          </a:prstGeom>
          <a:ln w="38100">
            <a:solidFill>
              <a:srgbClr val="DFE2E5"/>
            </a:solidFill>
          </a:ln>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1"/>
          </p:nvPr>
        </p:nvSpPr>
        <p:spPr>
          <a:xfrm>
            <a:off x="457200" y="1608085"/>
            <a:ext cx="8229600" cy="4751618"/>
          </a:xfrm>
        </p:spPr>
        <p:txBody>
          <a:bodyPr/>
          <a:lstStyle>
            <a:lvl1pPr marL="342900" indent="-342900">
              <a:buFont typeface="Wingdings" panose="05000000000000000000" pitchFamily="2" charset="2"/>
              <a:buChar char="§"/>
              <a:defRPr sz="2800">
                <a:solidFill>
                  <a:schemeClr val="tx1"/>
                </a:solidFill>
              </a:defRPr>
            </a:lvl1pPr>
            <a:lvl2pPr marL="742950" indent="-285750">
              <a:buFont typeface="Malgun Gothic" panose="020B0503020000020004" pitchFamily="34" charset="-127"/>
              <a:buChar char="–"/>
              <a:defRPr sz="2400">
                <a:solidFill>
                  <a:schemeClr val="tx1"/>
                </a:solidFill>
              </a:defRPr>
            </a:lvl2pPr>
            <a:lvl3pPr marL="1143000" indent="-228600">
              <a:buFont typeface="Malgun Gothic" panose="020B0503020000020004" pitchFamily="34" charset="-127"/>
              <a:buChar char="–"/>
              <a:defRPr sz="2000">
                <a:solidFill>
                  <a:schemeClr val="tx1"/>
                </a:solidFill>
              </a:defRPr>
            </a:lvl3pPr>
            <a:lvl4pPr marL="1600200" indent="-228600">
              <a:buFont typeface="Malgun Gothic" panose="020B0503020000020004" pitchFamily="34" charset="-127"/>
              <a:buChar char="–"/>
              <a:defRPr sz="1800">
                <a:solidFill>
                  <a:schemeClr val="tx1"/>
                </a:solidFill>
              </a:defRPr>
            </a:lvl4pPr>
            <a:lvl5pPr marL="2057400" indent="-228600">
              <a:buFont typeface="Malgun Gothic" panose="020B0503020000020004" pitchFamily="34" charset="-127"/>
              <a:buChar cha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Title 3"/>
          <p:cNvSpPr>
            <a:spLocks noGrp="1"/>
          </p:cNvSpPr>
          <p:nvPr>
            <p:ph type="title"/>
          </p:nvPr>
        </p:nvSpPr>
        <p:spPr/>
        <p:txBody>
          <a:bodyPr/>
          <a:lstStyle/>
          <a:p>
            <a:r>
              <a:rPr lang="en-US"/>
              <a:t>Click to edit Master title style</a:t>
            </a:r>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bg>
      <p:bgPr>
        <a:gradFill flip="none" rotWithShape="1">
          <a:gsLst>
            <a:gs pos="35000">
              <a:schemeClr val="tx2"/>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09614"/>
            <a:ext cx="8229600" cy="1143000"/>
          </a:xfrm>
        </p:spPr>
        <p:txBody>
          <a:bodyPr anchor="ctr"/>
          <a:lstStyle>
            <a:lvl1pPr algn="ctr">
              <a:defRPr>
                <a:solidFill>
                  <a:schemeClr val="bg1"/>
                </a:solidFill>
              </a:defRPr>
            </a:lvl1pPr>
          </a:lstStyle>
          <a:p>
            <a:r>
              <a:rPr lang="en-US" dirty="0"/>
              <a:t>Section Name</a:t>
            </a:r>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gradFill flip="none" rotWithShape="1">
          <a:gsLst>
            <a:gs pos="35000">
              <a:schemeClr val="bg2"/>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458200" y="6534912"/>
            <a:ext cx="381000" cy="246888"/>
          </a:xfrm>
          <a:prstGeom prst="rect">
            <a:avLst/>
          </a:prstGeom>
        </p:spPr>
        <p:txBody>
          <a:bodyPr/>
          <a:lstStyle/>
          <a:p>
            <a:fld id="{AAFC0039-ADDA-4F70-9F5B-F61CE0D6A944}" type="slidenum">
              <a:rPr lang="en-CA" smtClean="0"/>
              <a:pPr/>
              <a:t>‹#›</a:t>
            </a:fld>
            <a:endParaRPr lang="en-CA"/>
          </a:p>
        </p:txBody>
      </p:sp>
      <p:sp>
        <p:nvSpPr>
          <p:cNvPr id="11" name="Rectangle 10"/>
          <p:cNvSpPr/>
          <p:nvPr userDrawn="1"/>
        </p:nvSpPr>
        <p:spPr>
          <a:xfrm>
            <a:off x="0" y="6036369"/>
            <a:ext cx="9144000" cy="8216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Cornerstone_Logo_CMYK_transparent.png"/>
          <p:cNvPicPr>
            <a:picLocks noChangeAspect="1"/>
          </p:cNvPicPr>
          <p:nvPr userDrawn="1"/>
        </p:nvPicPr>
        <p:blipFill>
          <a:blip r:embed="rId2" cstate="print"/>
          <a:stretch>
            <a:fillRect/>
          </a:stretch>
        </p:blipFill>
        <p:spPr>
          <a:xfrm>
            <a:off x="0" y="5943600"/>
            <a:ext cx="3502152" cy="1000615"/>
          </a:xfrm>
          <a:prstGeom prst="rect">
            <a:avLst/>
          </a:prstGeom>
        </p:spPr>
      </p:pic>
      <p:sp>
        <p:nvSpPr>
          <p:cNvPr id="10" name="Title 9"/>
          <p:cNvSpPr>
            <a:spLocks noGrp="1"/>
          </p:cNvSpPr>
          <p:nvPr>
            <p:ph type="title"/>
          </p:nvPr>
        </p:nvSpPr>
        <p:spPr>
          <a:xfrm>
            <a:off x="457200" y="2627420"/>
            <a:ext cx="8229600" cy="1143000"/>
          </a:xfrm>
        </p:spPr>
        <p:txBody>
          <a:bodyPr/>
          <a:lstStyle>
            <a:lvl1pPr algn="l">
              <a:defRPr>
                <a:solidFill>
                  <a:schemeClr val="tx1"/>
                </a:solidFill>
              </a:defRPr>
            </a:lvl1pPr>
          </a:lstStyle>
          <a:p>
            <a:r>
              <a:rPr lang="en-US"/>
              <a:t>Click to edit Master title style</a:t>
            </a:r>
            <a:endParaRPr lang="en-CA" dirty="0"/>
          </a:p>
        </p:txBody>
      </p:sp>
      <p:sp>
        <p:nvSpPr>
          <p:cNvPr id="12" name="Subtitle 2"/>
          <p:cNvSpPr>
            <a:spLocks noGrp="1"/>
          </p:cNvSpPr>
          <p:nvPr>
            <p:ph type="subTitle" idx="1" hasCustomPrompt="1"/>
          </p:nvPr>
        </p:nvSpPr>
        <p:spPr>
          <a:xfrm>
            <a:off x="457200" y="3848100"/>
            <a:ext cx="8229600" cy="1752600"/>
          </a:xfrm>
        </p:spPr>
        <p:txBody>
          <a:bodyPr>
            <a:normAutofit/>
          </a:bodyPr>
          <a:lstStyle>
            <a:lvl1pPr marL="0" indent="0" algn="l">
              <a:buNone/>
              <a:defRPr sz="2400">
                <a:solidFill>
                  <a:schemeClr val="accent2"/>
                </a:solidFill>
                <a:effectLst/>
                <a:latin typeface="Malgun Gothic" pitchFamily="34" charset="-127"/>
                <a:ea typeface="Malgun Gothic" pitchFamily="34"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subtitle, date, name, etc.</a:t>
            </a:r>
            <a:endParaRPr lang="en-CA" dirty="0"/>
          </a:p>
        </p:txBody>
      </p:sp>
    </p:spTree>
    <p:extLst>
      <p:ext uri="{BB962C8B-B14F-4D97-AF65-F5344CB8AC3E}">
        <p14:creationId xmlns:p14="http://schemas.microsoft.com/office/powerpoint/2010/main" val="43078637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end slide">
    <p:bg>
      <p:bgPr>
        <a:gradFill flip="none" rotWithShape="1">
          <a:gsLst>
            <a:gs pos="35000">
              <a:schemeClr val="bg2"/>
            </a:gs>
            <a:gs pos="97000">
              <a:schemeClr val="bg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8458200" y="6534912"/>
            <a:ext cx="381000" cy="246888"/>
          </a:xfrm>
          <a:prstGeom prst="rect">
            <a:avLst/>
          </a:prstGeom>
        </p:spPr>
        <p:txBody>
          <a:bodyPr/>
          <a:lstStyle/>
          <a:p>
            <a:fld id="{AAFC0039-ADDA-4F70-9F5B-F61CE0D6A944}" type="slidenum">
              <a:rPr lang="en-CA" smtClean="0"/>
              <a:pPr/>
              <a:t>‹#›</a:t>
            </a:fld>
            <a:endParaRPr lang="en-CA"/>
          </a:p>
        </p:txBody>
      </p:sp>
      <p:sp>
        <p:nvSpPr>
          <p:cNvPr id="11" name="Rectangle 10"/>
          <p:cNvSpPr/>
          <p:nvPr userDrawn="1"/>
        </p:nvSpPr>
        <p:spPr>
          <a:xfrm>
            <a:off x="0" y="6036369"/>
            <a:ext cx="9144000" cy="8216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Cornerstone_Logo_CMYK_transparent.png"/>
          <p:cNvPicPr>
            <a:picLocks noChangeAspect="1"/>
          </p:cNvPicPr>
          <p:nvPr userDrawn="1"/>
        </p:nvPicPr>
        <p:blipFill>
          <a:blip r:embed="rId2" cstate="print"/>
          <a:stretch>
            <a:fillRect/>
          </a:stretch>
        </p:blipFill>
        <p:spPr>
          <a:xfrm>
            <a:off x="0" y="5943600"/>
            <a:ext cx="3502152" cy="1000615"/>
          </a:xfrm>
          <a:prstGeom prst="rect">
            <a:avLst/>
          </a:prstGeom>
        </p:spPr>
      </p:pic>
      <p:sp>
        <p:nvSpPr>
          <p:cNvPr id="10" name="Title 9"/>
          <p:cNvSpPr>
            <a:spLocks noGrp="1"/>
          </p:cNvSpPr>
          <p:nvPr>
            <p:ph type="title" hasCustomPrompt="1"/>
          </p:nvPr>
        </p:nvSpPr>
        <p:spPr>
          <a:xfrm>
            <a:off x="457200" y="2627420"/>
            <a:ext cx="8229600" cy="1143000"/>
          </a:xfrm>
        </p:spPr>
        <p:txBody>
          <a:bodyPr/>
          <a:lstStyle>
            <a:lvl1pPr algn="ctr">
              <a:defRPr>
                <a:solidFill>
                  <a:schemeClr val="tx1"/>
                </a:solidFill>
              </a:defRPr>
            </a:lvl1pPr>
          </a:lstStyle>
          <a:p>
            <a:r>
              <a:rPr lang="en-US" dirty="0"/>
              <a:t>Thank you</a:t>
            </a:r>
            <a:endParaRPr lang="en-CA" dirty="0"/>
          </a:p>
        </p:txBody>
      </p:sp>
      <p:grpSp>
        <p:nvGrpSpPr>
          <p:cNvPr id="12" name="Group 11"/>
          <p:cNvGrpSpPr>
            <a:grpSpLocks noChangeAspect="1"/>
          </p:cNvGrpSpPr>
          <p:nvPr userDrawn="1"/>
        </p:nvGrpSpPr>
        <p:grpSpPr>
          <a:xfrm>
            <a:off x="5908249" y="6123934"/>
            <a:ext cx="3235751" cy="639946"/>
            <a:chOff x="6032643" y="6036369"/>
            <a:chExt cx="3101083" cy="703232"/>
          </a:xfrm>
        </p:grpSpPr>
        <p:pic>
          <p:nvPicPr>
            <p:cNvPr id="13" name="Picture 12" descr="address.jpg"/>
            <p:cNvPicPr>
              <a:picLocks noChangeAspect="1"/>
            </p:cNvPicPr>
            <p:nvPr userDrawn="1"/>
          </p:nvPicPr>
          <p:blipFill rotWithShape="1">
            <a:blip r:embed="rId3" cstate="print"/>
            <a:srcRect t="57983" r="5357" b="16933"/>
            <a:stretch/>
          </p:blipFill>
          <p:spPr>
            <a:xfrm>
              <a:off x="6032643" y="6534117"/>
              <a:ext cx="3101083" cy="205484"/>
            </a:xfrm>
            <a:prstGeom prst="rect">
              <a:avLst/>
            </a:prstGeom>
          </p:spPr>
        </p:pic>
        <p:pic>
          <p:nvPicPr>
            <p:cNvPr id="14" name="Picture 13"/>
            <p:cNvPicPr>
              <a:picLocks noChangeAspect="1"/>
            </p:cNvPicPr>
            <p:nvPr userDrawn="1"/>
          </p:nvPicPr>
          <p:blipFill rotWithShape="1">
            <a:blip r:embed="rId4"/>
            <a:srcRect r="14064" b="38974"/>
            <a:stretch/>
          </p:blipFill>
          <p:spPr>
            <a:xfrm>
              <a:off x="6320320" y="6036369"/>
              <a:ext cx="2813406" cy="498543"/>
            </a:xfrm>
            <a:prstGeom prst="rect">
              <a:avLst/>
            </a:prstGeom>
          </p:spPr>
        </p:pic>
      </p:grpSp>
    </p:spTree>
    <p:extLst>
      <p:ext uri="{BB962C8B-B14F-4D97-AF65-F5344CB8AC3E}">
        <p14:creationId xmlns:p14="http://schemas.microsoft.com/office/powerpoint/2010/main" val="390744971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jpe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rg-header-04.jpg"/>
          <p:cNvPicPr>
            <a:picLocks noChangeAspect="1"/>
          </p:cNvPicPr>
          <p:nvPr userDrawn="1"/>
        </p:nvPicPr>
        <p:blipFill>
          <a:blip r:embed="rId11" cstate="print"/>
          <a:stretch>
            <a:fillRect/>
          </a:stretch>
        </p:blipFill>
        <p:spPr>
          <a:xfrm>
            <a:off x="0" y="6477000"/>
            <a:ext cx="9144000" cy="381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en-US" dirty="0"/>
              <a:t>Slide title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a:xfrm>
            <a:off x="0" y="6492240"/>
            <a:ext cx="9144000" cy="0"/>
          </a:xfrm>
          <a:prstGeom prst="line">
            <a:avLst/>
          </a:prstGeom>
          <a:ln w="38100">
            <a:solidFill>
              <a:srgbClr val="DFE2E5"/>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8686800" y="6553200"/>
            <a:ext cx="685800" cy="261610"/>
          </a:xfrm>
          <a:prstGeom prst="rect">
            <a:avLst/>
          </a:prstGeom>
          <a:noFill/>
        </p:spPr>
        <p:txBody>
          <a:bodyPr wrap="square" rtlCol="0">
            <a:spAutoFit/>
          </a:bodyPr>
          <a:lstStyle/>
          <a:p>
            <a:fld id="{EB1B3547-5475-41E9-9C63-225133F38CDB}" type="slidenum">
              <a:rPr lang="en-CA" sz="1100" kern="1200" cap="small" baseline="0" smtClean="0">
                <a:solidFill>
                  <a:srgbClr val="D8DDE0"/>
                </a:solidFill>
                <a:latin typeface="Arial" panose="020B0604020202020204" pitchFamily="34" charset="0"/>
                <a:ea typeface="+mn-ea"/>
                <a:cs typeface="Arial" panose="020B0604020202020204" pitchFamily="34" charset="0"/>
              </a:rPr>
              <a:t>‹#›</a:t>
            </a:fld>
            <a:endParaRPr lang="en-CA" sz="1100" kern="1200" cap="small" baseline="0" dirty="0">
              <a:solidFill>
                <a:srgbClr val="D8DDE0"/>
              </a:solidFill>
              <a:latin typeface="Arial" panose="020B0604020202020204" pitchFamily="34" charset="0"/>
              <a:ea typeface="+mn-ea"/>
              <a:cs typeface="Arial" panose="020B0604020202020204" pitchFamily="34" charset="0"/>
            </a:endParaRPr>
          </a:p>
        </p:txBody>
      </p:sp>
      <p:sp>
        <p:nvSpPr>
          <p:cNvPr id="4" name="TextBox 3"/>
          <p:cNvSpPr txBox="1"/>
          <p:nvPr userDrawn="1"/>
        </p:nvSpPr>
        <p:spPr>
          <a:xfrm>
            <a:off x="195208" y="6557521"/>
            <a:ext cx="2619910" cy="261610"/>
          </a:xfrm>
          <a:prstGeom prst="rect">
            <a:avLst/>
          </a:prstGeom>
          <a:noFill/>
        </p:spPr>
        <p:txBody>
          <a:bodyPr wrap="square" rtlCol="0">
            <a:spAutoFit/>
          </a:bodyPr>
          <a:lstStyle/>
          <a:p>
            <a:r>
              <a:rPr lang="en-CA" sz="1100" cap="small" baseline="0" dirty="0">
                <a:solidFill>
                  <a:srgbClr val="D8DDE0"/>
                </a:solidFill>
                <a:latin typeface="Arial" panose="020B0604020202020204" pitchFamily="34" charset="0"/>
                <a:cs typeface="Arial" panose="020B0604020202020204" pitchFamily="34" charset="0"/>
              </a:rPr>
              <a:t>Cornerstone Research Group Inc.</a:t>
            </a:r>
          </a:p>
        </p:txBody>
      </p:sp>
      <p:sp>
        <p:nvSpPr>
          <p:cNvPr id="12" name="TextBox 11"/>
          <p:cNvSpPr txBox="1"/>
          <p:nvPr userDrawn="1"/>
        </p:nvSpPr>
        <p:spPr>
          <a:xfrm>
            <a:off x="4011721" y="6556248"/>
            <a:ext cx="1120558" cy="261610"/>
          </a:xfrm>
          <a:prstGeom prst="rect">
            <a:avLst/>
          </a:prstGeom>
          <a:noFill/>
        </p:spPr>
        <p:txBody>
          <a:bodyPr wrap="square" rtlCol="0">
            <a:spAutoFit/>
          </a:bodyPr>
          <a:lstStyle/>
          <a:p>
            <a:pPr algn="ctr"/>
            <a:r>
              <a:rPr lang="en-CA" sz="1100" kern="1200" cap="small" baseline="0" dirty="0">
                <a:solidFill>
                  <a:srgbClr val="D8DDE0"/>
                </a:solidFill>
                <a:latin typeface="Arial" panose="020B0604020202020204" pitchFamily="34" charset="0"/>
                <a:ea typeface="+mn-ea"/>
                <a:cs typeface="Arial" panose="020B0604020202020204" pitchFamily="34" charset="0"/>
              </a:rPr>
              <a:t>Confidential</a:t>
            </a:r>
          </a:p>
        </p:txBody>
      </p:sp>
    </p:spTree>
  </p:cSld>
  <p:clrMap bg1="lt1" tx1="dk1" bg2="lt2" tx2="dk2" accent1="accent1" accent2="accent2" accent3="accent3" accent4="accent4" accent5="accent5" accent6="accent6" hlink="hlink" folHlink="folHlink"/>
  <p:sldLayoutIdLst>
    <p:sldLayoutId id="2147483650" r:id="rId1"/>
    <p:sldLayoutId id="2147483664" r:id="rId2"/>
    <p:sldLayoutId id="2147483661" r:id="rId3"/>
    <p:sldLayoutId id="2147483651" r:id="rId4"/>
    <p:sldLayoutId id="2147483655" r:id="rId5"/>
    <p:sldLayoutId id="2147483654" r:id="rId6"/>
    <p:sldLayoutId id="2147483649" r:id="rId7"/>
    <p:sldLayoutId id="2147483662" r:id="rId8"/>
    <p:sldLayoutId id="2147483665" r:id="rId9"/>
  </p:sldLayoutIdLst>
  <p:hf sldNum="0" hdr="0" ftr="0" dt="0"/>
  <p:txStyles>
    <p:titleStyle>
      <a:lvl1pPr algn="l" defTabSz="914400" rtl="0" eaLnBrk="1" latinLnBrk="0" hangingPunct="1">
        <a:spcBef>
          <a:spcPct val="0"/>
        </a:spcBef>
        <a:buNone/>
        <a:defRPr sz="3200" b="1" kern="1200">
          <a:solidFill>
            <a:schemeClr val="tx2"/>
          </a:solidFill>
          <a:latin typeface="Malgun Gothic" pitchFamily="34" charset="-127"/>
          <a:ea typeface="Malgun Gothic" pitchFamily="34" charset="-127"/>
          <a:cs typeface="+mj-cs"/>
        </a:defRPr>
      </a:lvl1pPr>
    </p:titleStyle>
    <p:bodyStyle>
      <a:lvl1pPr marL="457200" indent="-457200" algn="l" defTabSz="914400" rtl="0" eaLnBrk="1" latinLnBrk="0" hangingPunct="1">
        <a:spcBef>
          <a:spcPts val="0"/>
        </a:spcBef>
        <a:buFont typeface="Wingdings" pitchFamily="2" charset="2"/>
        <a:buChar char="§"/>
        <a:defRPr sz="2800" kern="1200">
          <a:solidFill>
            <a:schemeClr val="tx1">
              <a:lumMod val="85000"/>
              <a:lumOff val="15000"/>
            </a:schemeClr>
          </a:solidFill>
          <a:latin typeface="Malgun Gothic" pitchFamily="34" charset="-127"/>
          <a:ea typeface="Malgun Gothic" pitchFamily="34" charset="-127"/>
          <a:cs typeface="+mn-cs"/>
        </a:defRPr>
      </a:lvl1pPr>
      <a:lvl2pPr marL="742950" indent="-285750" algn="l" defTabSz="914400" rtl="0" eaLnBrk="1" latinLnBrk="0" hangingPunct="1">
        <a:spcBef>
          <a:spcPts val="0"/>
        </a:spcBef>
        <a:buFont typeface="Malgun Gothic" panose="020B0503020000020004" pitchFamily="34" charset="-127"/>
        <a:buChar char="–"/>
        <a:defRPr sz="2400" kern="1200">
          <a:solidFill>
            <a:schemeClr val="tx1">
              <a:lumMod val="85000"/>
              <a:lumOff val="15000"/>
            </a:schemeClr>
          </a:solidFill>
          <a:latin typeface="Malgun Gothic" pitchFamily="34" charset="-127"/>
          <a:ea typeface="Malgun Gothic" pitchFamily="34" charset="-127"/>
          <a:cs typeface="+mn-cs"/>
        </a:defRPr>
      </a:lvl2pPr>
      <a:lvl3pPr marL="1143000" indent="-228600" algn="l" defTabSz="914400" rtl="0" eaLnBrk="1" latinLnBrk="0" hangingPunct="1">
        <a:spcBef>
          <a:spcPts val="0"/>
        </a:spcBef>
        <a:buFont typeface="Malgun Gothic" panose="020B0503020000020004" pitchFamily="34" charset="-127"/>
        <a:buChar char="–"/>
        <a:defRPr sz="2000" kern="1200">
          <a:solidFill>
            <a:schemeClr val="tx1">
              <a:lumMod val="85000"/>
              <a:lumOff val="15000"/>
            </a:schemeClr>
          </a:solidFill>
          <a:latin typeface="Malgun Gothic" pitchFamily="34" charset="-127"/>
          <a:ea typeface="Malgun Gothic" pitchFamily="34" charset="-127"/>
          <a:cs typeface="+mn-cs"/>
        </a:defRPr>
      </a:lvl3pPr>
      <a:lvl4pPr marL="1600200" indent="-228600" algn="l" defTabSz="914400" rtl="0" eaLnBrk="1" latinLnBrk="0" hangingPunct="1">
        <a:spcBef>
          <a:spcPts val="0"/>
        </a:spcBef>
        <a:buFont typeface="Malgun Gothic" panose="020B0503020000020004" pitchFamily="34" charset="-127"/>
        <a:buChar char="–"/>
        <a:defRPr sz="1800" kern="1200">
          <a:solidFill>
            <a:schemeClr val="tx1">
              <a:lumMod val="85000"/>
              <a:lumOff val="15000"/>
            </a:schemeClr>
          </a:solidFill>
          <a:latin typeface="Malgun Gothic" pitchFamily="34" charset="-127"/>
          <a:ea typeface="Malgun Gothic" pitchFamily="34" charset="-127"/>
          <a:cs typeface="+mn-cs"/>
        </a:defRPr>
      </a:lvl4pPr>
      <a:lvl5pPr marL="2171700" indent="-342900" algn="l" defTabSz="914400" rtl="0" eaLnBrk="1" latinLnBrk="0" hangingPunct="1">
        <a:spcBef>
          <a:spcPts val="0"/>
        </a:spcBef>
        <a:buClr>
          <a:schemeClr val="tx1">
            <a:lumMod val="85000"/>
            <a:lumOff val="15000"/>
          </a:schemeClr>
        </a:buClr>
        <a:buFont typeface="Malgun Gothic" panose="020B0503020000020004" pitchFamily="34" charset="-127"/>
        <a:buChar char="–"/>
        <a:defRPr sz="1600" kern="1200">
          <a:solidFill>
            <a:schemeClr val="tx1">
              <a:lumMod val="85000"/>
              <a:lumOff val="15000"/>
            </a:schemeClr>
          </a:solidFill>
          <a:latin typeface="Malgun Gothic" pitchFamily="34" charset="-127"/>
          <a:ea typeface="Malgun Gothic" pitchFamily="34" charset="-127"/>
          <a:cs typeface="+mn-cs"/>
        </a:defRPr>
      </a:lvl5pPr>
      <a:lvl6pPr marL="2514600" indent="-228600" algn="l" defTabSz="914400" rtl="0" eaLnBrk="1" latinLnBrk="0" hangingPunct="1">
        <a:spcBef>
          <a:spcPts val="0"/>
        </a:spcBef>
        <a:buFont typeface="Malgun Gothic" panose="020B0503020000020004" pitchFamily="34" charset="-127"/>
        <a:buChar char="–"/>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3591"/>
            </a:gs>
            <a:gs pos="100000">
              <a:schemeClr val="bg2">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8" name="Picture 7" descr="crg-header-04.jpg"/>
          <p:cNvPicPr>
            <a:picLocks noChangeAspect="1"/>
          </p:cNvPicPr>
          <p:nvPr/>
        </p:nvPicPr>
        <p:blipFill>
          <a:blip r:embed="rId15" cstate="print"/>
          <a:stretch>
            <a:fillRect/>
          </a:stretch>
        </p:blipFill>
        <p:spPr>
          <a:xfrm>
            <a:off x="0" y="6477000"/>
            <a:ext cx="9144000" cy="381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6" name="Slide Number Placeholder 5"/>
          <p:cNvSpPr>
            <a:spLocks noGrp="1"/>
          </p:cNvSpPr>
          <p:nvPr>
            <p:ph type="sldNum" sz="quarter" idx="4"/>
          </p:nvPr>
        </p:nvSpPr>
        <p:spPr>
          <a:xfrm>
            <a:off x="8305800" y="6534912"/>
            <a:ext cx="381000" cy="246888"/>
          </a:xfrm>
          <a:prstGeom prst="rect">
            <a:avLst/>
          </a:prstGeom>
        </p:spPr>
        <p:txBody>
          <a:bodyPr vert="horz" lIns="91440" tIns="45720" rIns="91440" bIns="45720" rtlCol="0" anchor="ctr"/>
          <a:lstStyle>
            <a:lvl1pPr algn="r">
              <a:defRPr sz="1200">
                <a:solidFill>
                  <a:schemeClr val="tx1">
                    <a:tint val="75000"/>
                  </a:schemeClr>
                </a:solidFill>
              </a:defRPr>
            </a:lvl1pPr>
          </a:lstStyle>
          <a:p>
            <a:fld id="{AAFC0039-ADDA-4F70-9F5B-F61CE0D6A944}" type="slidenum">
              <a:rPr lang="en-CA" smtClean="0"/>
              <a:pPr/>
              <a:t>‹#›</a:t>
            </a:fld>
            <a:endParaRPr lang="en-CA" dirty="0"/>
          </a:p>
        </p:txBody>
      </p:sp>
      <p:cxnSp>
        <p:nvCxnSpPr>
          <p:cNvPr id="10" name="Straight Connector 9"/>
          <p:cNvCxnSpPr/>
          <p:nvPr/>
        </p:nvCxnSpPr>
        <p:spPr>
          <a:xfrm>
            <a:off x="0" y="6492240"/>
            <a:ext cx="9144000" cy="0"/>
          </a:xfrm>
          <a:prstGeom prst="line">
            <a:avLst/>
          </a:prstGeom>
          <a:ln w="38100">
            <a:solidFill>
              <a:srgbClr val="DFE2E5"/>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228600" y="6501492"/>
            <a:ext cx="2895600" cy="365125"/>
          </a:xfrm>
          <a:prstGeom prst="rect">
            <a:avLst/>
          </a:prstGeom>
        </p:spPr>
        <p:txBody>
          <a:bodyPr/>
          <a:lstStyle>
            <a:lvl1pPr algn="ctr">
              <a:defRPr sz="1400" b="1" baseline="0">
                <a:solidFill>
                  <a:srgbClr val="DFE2E5"/>
                </a:solidFill>
              </a:defRPr>
            </a:lvl1pPr>
          </a:lstStyle>
          <a:p>
            <a:r>
              <a:rPr lang="en-CA" dirty="0"/>
              <a:t>Cornerstone Research Group Inc.</a:t>
            </a:r>
          </a:p>
        </p:txBody>
      </p:sp>
    </p:spTree>
    <p:extLst>
      <p:ext uri="{BB962C8B-B14F-4D97-AF65-F5344CB8AC3E}">
        <p14:creationId xmlns:p14="http://schemas.microsoft.com/office/powerpoint/2010/main" val="983092231"/>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hdr="0"/>
  <p:txStyles>
    <p:titleStyle>
      <a:lvl1pPr algn="ctr" defTabSz="914400" rtl="0" eaLnBrk="1" latinLnBrk="0" hangingPunct="1">
        <a:spcBef>
          <a:spcPct val="0"/>
        </a:spcBef>
        <a:buNone/>
        <a:defRPr sz="4000" b="1" kern="1200">
          <a:solidFill>
            <a:schemeClr val="tx1">
              <a:lumMod val="95000"/>
            </a:schemeClr>
          </a:solidFill>
          <a:latin typeface="Malgun Gothic" pitchFamily="34" charset="-127"/>
          <a:ea typeface="Malgun Gothic" pitchFamily="34" charset="-127"/>
          <a:cs typeface="+mj-cs"/>
        </a:defRPr>
      </a:lvl1pPr>
    </p:titleStyle>
    <p:bodyStyle>
      <a:lvl1pPr marL="342900" indent="-342900" algn="l" defTabSz="914400" rtl="0" eaLnBrk="1" latinLnBrk="0" hangingPunct="1">
        <a:spcBef>
          <a:spcPct val="20000"/>
        </a:spcBef>
        <a:buFont typeface="Wingdings" pitchFamily="2" charset="2"/>
        <a:buChar char="§"/>
        <a:defRPr sz="3200" kern="1200">
          <a:solidFill>
            <a:schemeClr val="bg1">
              <a:lumMod val="85000"/>
              <a:lumOff val="15000"/>
            </a:schemeClr>
          </a:solidFill>
          <a:latin typeface="Malgun Gothic" pitchFamily="34" charset="-127"/>
          <a:ea typeface="Malgun Gothic" pitchFamily="34" charset="-127"/>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85000"/>
              <a:lumOff val="15000"/>
            </a:schemeClr>
          </a:solidFill>
          <a:latin typeface="Malgun Gothic" pitchFamily="34" charset="-127"/>
          <a:ea typeface="Malgun Gothic" pitchFamily="34" charset="-127"/>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85000"/>
              <a:lumOff val="15000"/>
            </a:schemeClr>
          </a:solidFill>
          <a:latin typeface="Malgun Gothic" pitchFamily="34" charset="-127"/>
          <a:ea typeface="Malgun Gothic" pitchFamily="34" charset="-127"/>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85000"/>
              <a:lumOff val="15000"/>
            </a:schemeClr>
          </a:solidFill>
          <a:latin typeface="Malgun Gothic" pitchFamily="34" charset="-127"/>
          <a:ea typeface="Malgun Gothic" pitchFamily="34" charset="-127"/>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85000"/>
              <a:lumOff val="15000"/>
            </a:schemeClr>
          </a:solidFill>
          <a:latin typeface="Malgun Gothic" pitchFamily="34" charset="-127"/>
          <a:ea typeface="Malgun Gothic" pitchFamily="34" charset="-127"/>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yc7lafxq" TargetMode="External"/><Relationship Id="rId2" Type="http://schemas.openxmlformats.org/officeDocument/2006/relationships/hyperlink" Target="https://tinyurl.com/y76tdb2n" TargetMode="Externa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Matching-Adjusted Indirect Comparisons: Leveraging Individual Participant Data</a:t>
            </a:r>
          </a:p>
        </p:txBody>
      </p:sp>
      <p:sp>
        <p:nvSpPr>
          <p:cNvPr id="3" name="Subtitle 2"/>
          <p:cNvSpPr>
            <a:spLocks noGrp="1"/>
          </p:cNvSpPr>
          <p:nvPr>
            <p:ph type="subTitle" idx="1"/>
          </p:nvPr>
        </p:nvSpPr>
        <p:spPr/>
        <p:txBody>
          <a:bodyPr/>
          <a:lstStyle/>
          <a:p>
            <a:r>
              <a:rPr lang="en-CA" dirty="0"/>
              <a:t>Society for Medical Decision Making Annual Meeting</a:t>
            </a:r>
          </a:p>
          <a:p>
            <a:r>
              <a:rPr lang="en-CA" dirty="0"/>
              <a:t>Montreal, QC, Canada</a:t>
            </a:r>
          </a:p>
          <a:p>
            <a:r>
              <a:rPr lang="en-CA" dirty="0"/>
              <a:t>October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What is a Matched Adjusted Indirect comparison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sp>
        <p:nvSpPr>
          <p:cNvPr id="3" name="Content Placeholder 2"/>
          <p:cNvSpPr>
            <a:spLocks noGrp="1"/>
          </p:cNvSpPr>
          <p:nvPr>
            <p:ph idx="1"/>
          </p:nvPr>
        </p:nvSpPr>
        <p:spPr>
          <a:xfrm>
            <a:off x="152400" y="990600"/>
            <a:ext cx="8763000" cy="4598640"/>
          </a:xfrm>
        </p:spPr>
        <p:txBody>
          <a:bodyPr>
            <a:normAutofit lnSpcReduction="10000"/>
          </a:bodyPr>
          <a:lstStyle/>
          <a:p>
            <a:r>
              <a:rPr lang="en-CA" dirty="0"/>
              <a:t>A matched adjusted indirect comparison (MAIC) is form of indirect comparison which compares two treatments that have not been compared directly in a clinical trial (typically via a linking treatment) </a:t>
            </a:r>
          </a:p>
          <a:p>
            <a:pPr lvl="1"/>
            <a:r>
              <a:rPr lang="en-CA" dirty="0"/>
              <a:t>An MAIC differs from a traditional “adjusted indirect comparison” because it considers a combination of  individual patient data (IPD) and summary or “aggregate” data to adjust for differences in characteristics among trials</a:t>
            </a:r>
          </a:p>
        </p:txBody>
      </p:sp>
    </p:spTree>
    <p:extLst>
      <p:ext uri="{BB962C8B-B14F-4D97-AF65-F5344CB8AC3E}">
        <p14:creationId xmlns:p14="http://schemas.microsoft.com/office/powerpoint/2010/main" val="104544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Unanchored versus Anchored MAIC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graphicFrame>
        <p:nvGraphicFramePr>
          <p:cNvPr id="6" name="Diagram 5">
            <a:extLst>
              <a:ext uri="{FF2B5EF4-FFF2-40B4-BE49-F238E27FC236}">
                <a16:creationId xmlns:a16="http://schemas.microsoft.com/office/drawing/2014/main" id="{9809198A-273A-45B3-B786-558664EDFB8A}"/>
              </a:ext>
            </a:extLst>
          </p:cNvPr>
          <p:cNvGraphicFramePr/>
          <p:nvPr>
            <p:extLst>
              <p:ext uri="{D42A27DB-BD31-4B8C-83A1-F6EECF244321}">
                <p14:modId xmlns:p14="http://schemas.microsoft.com/office/powerpoint/2010/main" val="661524457"/>
              </p:ext>
            </p:extLst>
          </p:nvPr>
        </p:nvGraphicFramePr>
        <p:xfrm>
          <a:off x="-334297" y="908664"/>
          <a:ext cx="8667135" cy="5369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88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MAIC Methodology</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graphicFrame>
        <p:nvGraphicFramePr>
          <p:cNvPr id="7" name="Diagram 6">
            <a:extLst>
              <a:ext uri="{FF2B5EF4-FFF2-40B4-BE49-F238E27FC236}">
                <a16:creationId xmlns:a16="http://schemas.microsoft.com/office/drawing/2014/main" id="{ACD48DAA-6A8E-44AB-9FA7-E63E5030B6D6}"/>
              </a:ext>
            </a:extLst>
          </p:cNvPr>
          <p:cNvGraphicFramePr/>
          <p:nvPr>
            <p:extLst>
              <p:ext uri="{D42A27DB-BD31-4B8C-83A1-F6EECF244321}">
                <p14:modId xmlns:p14="http://schemas.microsoft.com/office/powerpoint/2010/main" val="3560648264"/>
              </p:ext>
            </p:extLst>
          </p:nvPr>
        </p:nvGraphicFramePr>
        <p:xfrm>
          <a:off x="653844" y="904812"/>
          <a:ext cx="7723239" cy="5193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054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MAIC Methodology</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graphicFrame>
        <p:nvGraphicFramePr>
          <p:cNvPr id="7" name="Diagram 6">
            <a:extLst>
              <a:ext uri="{FF2B5EF4-FFF2-40B4-BE49-F238E27FC236}">
                <a16:creationId xmlns:a16="http://schemas.microsoft.com/office/drawing/2014/main" id="{ACD48DAA-6A8E-44AB-9FA7-E63E5030B6D6}"/>
              </a:ext>
            </a:extLst>
          </p:cNvPr>
          <p:cNvGraphicFramePr/>
          <p:nvPr>
            <p:extLst>
              <p:ext uri="{D42A27DB-BD31-4B8C-83A1-F6EECF244321}">
                <p14:modId xmlns:p14="http://schemas.microsoft.com/office/powerpoint/2010/main" val="1946869580"/>
              </p:ext>
            </p:extLst>
          </p:nvPr>
        </p:nvGraphicFramePr>
        <p:xfrm>
          <a:off x="653844" y="904812"/>
          <a:ext cx="7723239" cy="5193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6981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520" y="6501492"/>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a:ln>
                  <a:noFill/>
                </a:ln>
                <a:solidFill>
                  <a:srgbClr val="DFE2E5"/>
                </a:solidFill>
                <a:effectLst/>
                <a:uLnTx/>
                <a:uFillTx/>
                <a:latin typeface="Calibri"/>
                <a:ea typeface="+mn-ea"/>
                <a:cs typeface="+mn-cs"/>
              </a:rPr>
              <a:t>Cornerstone Research Group Inc.</a:t>
            </a:r>
          </a:p>
        </p:txBody>
      </p:sp>
      <p:sp>
        <p:nvSpPr>
          <p:cNvPr id="57" name="Title 1">
            <a:extLst>
              <a:ext uri="{FF2B5EF4-FFF2-40B4-BE49-F238E27FC236}">
                <a16:creationId xmlns:a16="http://schemas.microsoft.com/office/drawing/2014/main" id="{0393522B-C90A-4AEE-94FE-5438244EC6A5}"/>
              </a:ext>
            </a:extLst>
          </p:cNvPr>
          <p:cNvSpPr txBox="1">
            <a:spLocks/>
          </p:cNvSpPr>
          <p:nvPr/>
        </p:nvSpPr>
        <p:spPr>
          <a:xfrm>
            <a:off x="152400" y="91440"/>
            <a:ext cx="8991600" cy="561688"/>
          </a:xfrm>
          <a:prstGeom prst="rect">
            <a:avLst/>
          </a:prstGeom>
        </p:spPr>
        <p:txBody>
          <a:bodyPr>
            <a:noAutofit/>
          </a:bodyPr>
          <a:lstStyle>
            <a:lvl1pPr algn="l" defTabSz="914400" rtl="0" eaLnBrk="1" latinLnBrk="0" hangingPunct="1">
              <a:spcBef>
                <a:spcPct val="0"/>
              </a:spcBef>
              <a:buNone/>
              <a:defRPr sz="3200" b="1" kern="1200">
                <a:solidFill>
                  <a:schemeClr val="tx2"/>
                </a:solidFill>
                <a:latin typeface="Malgun Gothic" pitchFamily="34" charset="-127"/>
                <a:ea typeface="Malgun Gothic" pitchFamily="34" charset="-127"/>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2800" b="1" i="0" u="none" strike="noStrike" kern="1200" cap="none" spc="0" normalizeH="0" baseline="0" noProof="0" dirty="0">
                <a:ln>
                  <a:noFill/>
                </a:ln>
                <a:solidFill>
                  <a:srgbClr val="003591"/>
                </a:solidFill>
                <a:effectLst/>
                <a:uLnTx/>
                <a:uFillTx/>
                <a:latin typeface="Malgun Gothic" pitchFamily="34" charset="-127"/>
                <a:ea typeface="Malgun Gothic" pitchFamily="34" charset="-127"/>
                <a:cs typeface="+mj-cs"/>
              </a:rPr>
              <a:t>MAIC Methodology </a:t>
            </a:r>
          </a:p>
        </p:txBody>
      </p:sp>
      <p:pic>
        <p:nvPicPr>
          <p:cNvPr id="55" name="Picture 2">
            <a:extLst>
              <a:ext uri="{FF2B5EF4-FFF2-40B4-BE49-F238E27FC236}">
                <a16:creationId xmlns:a16="http://schemas.microsoft.com/office/drawing/2014/main" id="{4EDFD797-5007-4916-8767-D74D4E1AB9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4" t="914"/>
          <a:stretch/>
        </p:blipFill>
        <p:spPr bwMode="auto">
          <a:xfrm>
            <a:off x="942527" y="884902"/>
            <a:ext cx="7258946" cy="5468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8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Mock Diagnostic figures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pic>
        <p:nvPicPr>
          <p:cNvPr id="7" name="Picture 6"/>
          <p:cNvPicPr>
            <a:picLocks noChangeAspect="1"/>
          </p:cNvPicPr>
          <p:nvPr/>
        </p:nvPicPr>
        <p:blipFill>
          <a:blip r:embed="rId2"/>
          <a:stretch>
            <a:fillRect/>
          </a:stretch>
        </p:blipFill>
        <p:spPr>
          <a:xfrm>
            <a:off x="965900" y="1052736"/>
            <a:ext cx="5982364" cy="4896544"/>
          </a:xfrm>
          <a:prstGeom prst="rect">
            <a:avLst/>
          </a:prstGeom>
        </p:spPr>
      </p:pic>
      <p:sp>
        <p:nvSpPr>
          <p:cNvPr id="8" name="Oval 7"/>
          <p:cNvSpPr/>
          <p:nvPr/>
        </p:nvSpPr>
        <p:spPr>
          <a:xfrm rot="16200000">
            <a:off x="-879884" y="3032955"/>
            <a:ext cx="5112568" cy="864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3124200" y="5037344"/>
            <a:ext cx="382406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ectangle 4"/>
          <p:cNvSpPr/>
          <p:nvPr/>
        </p:nvSpPr>
        <p:spPr>
          <a:xfrm>
            <a:off x="2619712" y="3244334"/>
            <a:ext cx="3904595"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Calibri"/>
                <a:ea typeface="+mn-ea"/>
                <a:cs typeface="+mn-cs"/>
              </a:rPr>
              <a:t>Poorly overlapping population initially;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Calibri"/>
                <a:ea typeface="+mn-ea"/>
                <a:cs typeface="+mn-cs"/>
              </a:rPr>
              <a:t>Effective sample size = 2.46</a:t>
            </a:r>
          </a:p>
        </p:txBody>
      </p:sp>
    </p:spTree>
    <p:extLst>
      <p:ext uri="{BB962C8B-B14F-4D97-AF65-F5344CB8AC3E}">
        <p14:creationId xmlns:p14="http://schemas.microsoft.com/office/powerpoint/2010/main" val="2833247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MAIC Methodology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sp>
        <p:nvSpPr>
          <p:cNvPr id="3" name="Content Placeholder 2"/>
          <p:cNvSpPr>
            <a:spLocks noGrp="1"/>
          </p:cNvSpPr>
          <p:nvPr>
            <p:ph idx="1"/>
          </p:nvPr>
        </p:nvSpPr>
        <p:spPr/>
        <p:txBody>
          <a:bodyPr>
            <a:normAutofit fontScale="85000" lnSpcReduction="10000"/>
          </a:bodyPr>
          <a:lstStyle/>
          <a:p>
            <a:r>
              <a:rPr lang="en-CA" dirty="0"/>
              <a:t>A </a:t>
            </a:r>
            <a:r>
              <a:rPr lang="en-CA" u="sng" dirty="0"/>
              <a:t>Brief Statistical Analysis Plan </a:t>
            </a:r>
            <a:r>
              <a:rPr lang="en-CA" dirty="0"/>
              <a:t>summarizing the proposed MAIC is typically drafted </a:t>
            </a:r>
          </a:p>
          <a:p>
            <a:r>
              <a:rPr lang="en-CA" dirty="0"/>
              <a:t>A list of </a:t>
            </a:r>
            <a:r>
              <a:rPr lang="en-CA" b="1" dirty="0"/>
              <a:t>potential</a:t>
            </a:r>
            <a:r>
              <a:rPr lang="en-CA" dirty="0"/>
              <a:t> treatment effect modifiers are included in the Brief Statistical Analysis Plan</a:t>
            </a:r>
          </a:p>
          <a:p>
            <a:pPr lvl="1"/>
            <a:r>
              <a:rPr lang="en-CA" dirty="0"/>
              <a:t>Treatment effect factors will be agreed upon in collaboration with clinical advisor(s) and </a:t>
            </a:r>
            <a:r>
              <a:rPr lang="en-CA" i="1" dirty="0"/>
              <a:t>Company</a:t>
            </a:r>
          </a:p>
          <a:p>
            <a:r>
              <a:rPr lang="en-CA" dirty="0"/>
              <a:t>Treatment effect factors will be ranked in order of importance</a:t>
            </a:r>
          </a:p>
          <a:p>
            <a:pPr lvl="1"/>
            <a:r>
              <a:rPr lang="en-CA" dirty="0"/>
              <a:t>Treatment effect factor #1 is deemed the most important (largest impact on treatment effect)</a:t>
            </a:r>
          </a:p>
          <a:p>
            <a:pPr lvl="1"/>
            <a:r>
              <a:rPr lang="en-CA" dirty="0"/>
              <a:t>Treatment effect factor #N is less important, but could also impact treatment effects</a:t>
            </a:r>
          </a:p>
          <a:p>
            <a:endParaRPr lang="en-CA" dirty="0"/>
          </a:p>
        </p:txBody>
      </p:sp>
    </p:spTree>
    <p:extLst>
      <p:ext uri="{BB962C8B-B14F-4D97-AF65-F5344CB8AC3E}">
        <p14:creationId xmlns:p14="http://schemas.microsoft.com/office/powerpoint/2010/main" val="97312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MAIC Scenarios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graphicFrame>
        <p:nvGraphicFramePr>
          <p:cNvPr id="6" name="Content Placeholder 5"/>
          <p:cNvGraphicFramePr>
            <a:graphicFrameLocks noGrp="1"/>
          </p:cNvGraphicFramePr>
          <p:nvPr>
            <p:ph idx="1"/>
            <p:extLst/>
          </p:nvPr>
        </p:nvGraphicFramePr>
        <p:xfrm>
          <a:off x="3881238" y="677562"/>
          <a:ext cx="5256584" cy="5765304"/>
        </p:xfrm>
        <a:graphic>
          <a:graphicData uri="http://schemas.openxmlformats.org/drawingml/2006/table">
            <a:tbl>
              <a:tblPr firstRow="1" firstCol="1" bandRow="1">
                <a:tableStyleId>{5C22544A-7EE6-4342-B048-85BDC9FD1C3A}</a:tableStyleId>
              </a:tblPr>
              <a:tblGrid>
                <a:gridCol w="1577668">
                  <a:extLst>
                    <a:ext uri="{9D8B030D-6E8A-4147-A177-3AD203B41FA5}">
                      <a16:colId xmlns:a16="http://schemas.microsoft.com/office/drawing/2014/main" val="20000"/>
                    </a:ext>
                  </a:extLst>
                </a:gridCol>
                <a:gridCol w="3678916">
                  <a:extLst>
                    <a:ext uri="{9D8B030D-6E8A-4147-A177-3AD203B41FA5}">
                      <a16:colId xmlns:a16="http://schemas.microsoft.com/office/drawing/2014/main" val="20001"/>
                    </a:ext>
                  </a:extLst>
                </a:gridCol>
              </a:tblGrid>
              <a:tr h="265546">
                <a:tc>
                  <a:txBody>
                    <a:bodyPr/>
                    <a:lstStyle/>
                    <a:p>
                      <a:pPr marL="0" marR="0">
                        <a:spcBef>
                          <a:spcPts val="0"/>
                        </a:spcBef>
                        <a:spcAft>
                          <a:spcPts val="0"/>
                        </a:spcAft>
                        <a:tabLst>
                          <a:tab pos="1461770" algn="r"/>
                        </a:tabLst>
                      </a:pPr>
                      <a:r>
                        <a:rPr lang="en-CA" sz="1000" dirty="0">
                          <a:effectLst/>
                        </a:rPr>
                        <a:t>Exclusion Scenario 	</a:t>
                      </a:r>
                      <a:endParaRPr lang="en-CA"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639" marR="67639" marT="0" marB="0" anchor="ctr"/>
                </a:tc>
                <a:tc>
                  <a:txBody>
                    <a:bodyPr/>
                    <a:lstStyle/>
                    <a:p>
                      <a:pPr marL="0" marR="0" algn="ctr">
                        <a:spcBef>
                          <a:spcPts val="0"/>
                        </a:spcBef>
                        <a:spcAft>
                          <a:spcPts val="0"/>
                        </a:spcAft>
                      </a:pPr>
                      <a:r>
                        <a:rPr lang="en-CA" sz="1000" dirty="0">
                          <a:effectLst/>
                        </a:rPr>
                        <a:t>Treatment effect modifiers matched</a:t>
                      </a:r>
                      <a:endParaRPr lang="en-CA"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639" marR="67639" marT="0" marB="0" anchor="ctr"/>
                </a:tc>
                <a:extLst>
                  <a:ext uri="{0D108BD9-81ED-4DB2-BD59-A6C34878D82A}">
                    <a16:rowId xmlns:a16="http://schemas.microsoft.com/office/drawing/2014/main" val="10000"/>
                  </a:ext>
                </a:extLst>
              </a:tr>
              <a:tr h="1082226">
                <a:tc>
                  <a:txBody>
                    <a:bodyPr/>
                    <a:lstStyle/>
                    <a:p>
                      <a:pPr marL="0" marR="0">
                        <a:spcBef>
                          <a:spcPts val="0"/>
                        </a:spcBef>
                        <a:spcAft>
                          <a:spcPts val="0"/>
                        </a:spcAft>
                      </a:pPr>
                      <a:r>
                        <a:rPr lang="en-CA" sz="800" b="1" dirty="0">
                          <a:effectLst/>
                        </a:rPr>
                        <a:t>Scenario A</a:t>
                      </a:r>
                      <a:endParaRPr lang="en-CA" sz="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639" marR="67639" marT="0" marB="0" anchor="ctr"/>
                </a:tc>
                <a:tc>
                  <a:txBody>
                    <a:bodyPr/>
                    <a:lstStyle/>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1</a:t>
                      </a:r>
                    </a:p>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2</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3</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4</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5</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6</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7</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a:t>
                      </a:r>
                      <a:r>
                        <a:rPr lang="en-CA" sz="800" baseline="0" dirty="0">
                          <a:effectLst/>
                          <a:latin typeface="Calibri" panose="020F0502020204030204" pitchFamily="34" charset="0"/>
                          <a:ea typeface="Times New Roman" panose="02020603050405020304" pitchFamily="18" charset="0"/>
                          <a:cs typeface="Times New Roman" panose="02020603050405020304" pitchFamily="18" charset="0"/>
                        </a:rPr>
                        <a:t>8</a:t>
                      </a:r>
                      <a:endParaRPr lang="en-CA" sz="800"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9</a:t>
                      </a:r>
                    </a:p>
                  </a:txBody>
                  <a:tcPr marL="67639" marR="67639" marT="0" marB="0" anchor="ctr"/>
                </a:tc>
                <a:extLst>
                  <a:ext uri="{0D108BD9-81ED-4DB2-BD59-A6C34878D82A}">
                    <a16:rowId xmlns:a16="http://schemas.microsoft.com/office/drawing/2014/main" val="10001"/>
                  </a:ext>
                </a:extLst>
              </a:tr>
              <a:tr h="946948">
                <a:tc>
                  <a:txBody>
                    <a:bodyPr/>
                    <a:lstStyle/>
                    <a:p>
                      <a:pPr marL="0" marR="0">
                        <a:spcBef>
                          <a:spcPts val="0"/>
                        </a:spcBef>
                        <a:spcAft>
                          <a:spcPts val="0"/>
                        </a:spcAft>
                      </a:pPr>
                      <a:r>
                        <a:rPr lang="en-CA" sz="800" b="1" dirty="0">
                          <a:effectLst/>
                        </a:rPr>
                        <a:t>Scenario B</a:t>
                      </a:r>
                      <a:endParaRPr lang="en-CA" sz="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639" marR="67639" marT="0" marB="0" anchor="ctr"/>
                </a:tc>
                <a:tc>
                  <a:txBody>
                    <a:bodyPr/>
                    <a:lstStyle/>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1</a:t>
                      </a:r>
                    </a:p>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2</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3</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4</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5</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6</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7</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a:t>
                      </a:r>
                      <a:r>
                        <a:rPr lang="en-CA" sz="800" baseline="0" dirty="0">
                          <a:effectLst/>
                          <a:latin typeface="Calibri" panose="020F0502020204030204" pitchFamily="34" charset="0"/>
                          <a:ea typeface="Times New Roman" panose="02020603050405020304" pitchFamily="18" charset="0"/>
                          <a:cs typeface="Times New Roman" panose="02020603050405020304" pitchFamily="18" charset="0"/>
                        </a:rPr>
                        <a:t>8</a:t>
                      </a:r>
                      <a:endParaRPr lang="en-CA"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639" marR="67639" marT="0" marB="0" anchor="ctr"/>
                </a:tc>
                <a:extLst>
                  <a:ext uri="{0D108BD9-81ED-4DB2-BD59-A6C34878D82A}">
                    <a16:rowId xmlns:a16="http://schemas.microsoft.com/office/drawing/2014/main" val="10002"/>
                  </a:ext>
                </a:extLst>
              </a:tr>
              <a:tr h="811669">
                <a:tc>
                  <a:txBody>
                    <a:bodyPr/>
                    <a:lstStyle/>
                    <a:p>
                      <a:pPr marL="0" marR="0">
                        <a:spcBef>
                          <a:spcPts val="0"/>
                        </a:spcBef>
                        <a:spcAft>
                          <a:spcPts val="0"/>
                        </a:spcAft>
                      </a:pPr>
                      <a:r>
                        <a:rPr lang="en-CA" sz="800" b="1" dirty="0">
                          <a:effectLst/>
                        </a:rPr>
                        <a:t>Scenario C</a:t>
                      </a:r>
                      <a:endParaRPr lang="en-CA" sz="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639" marR="67639" marT="0" marB="0" anchor="ctr"/>
                </a:tc>
                <a:tc>
                  <a:txBody>
                    <a:bodyPr/>
                    <a:lstStyle/>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1</a:t>
                      </a:r>
                    </a:p>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2</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3</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4</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5</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6</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7</a:t>
                      </a:r>
                    </a:p>
                  </a:txBody>
                  <a:tcPr marL="67639" marR="67639" marT="0" marB="0" anchor="ctr"/>
                </a:tc>
                <a:extLst>
                  <a:ext uri="{0D108BD9-81ED-4DB2-BD59-A6C34878D82A}">
                    <a16:rowId xmlns:a16="http://schemas.microsoft.com/office/drawing/2014/main" val="10003"/>
                  </a:ext>
                </a:extLst>
              </a:tr>
              <a:tr h="676391">
                <a:tc>
                  <a:txBody>
                    <a:bodyPr/>
                    <a:lstStyle/>
                    <a:p>
                      <a:pPr marL="0" marR="0">
                        <a:spcBef>
                          <a:spcPts val="0"/>
                        </a:spcBef>
                        <a:spcAft>
                          <a:spcPts val="0"/>
                        </a:spcAft>
                      </a:pPr>
                      <a:r>
                        <a:rPr lang="en-CA" sz="800" b="1" dirty="0">
                          <a:effectLst/>
                        </a:rPr>
                        <a:t>Scenario D</a:t>
                      </a:r>
                      <a:endParaRPr lang="en-CA" sz="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639" marR="67639" marT="0" marB="0" anchor="ctr"/>
                </a:tc>
                <a:tc>
                  <a:txBody>
                    <a:bodyPr/>
                    <a:lstStyle/>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1</a:t>
                      </a:r>
                    </a:p>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2</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3</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4</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5</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6</a:t>
                      </a:r>
                    </a:p>
                  </a:txBody>
                  <a:tcPr marL="67639" marR="67639" marT="0" marB="0" anchor="ctr"/>
                </a:tc>
                <a:extLst>
                  <a:ext uri="{0D108BD9-81ED-4DB2-BD59-A6C34878D82A}">
                    <a16:rowId xmlns:a16="http://schemas.microsoft.com/office/drawing/2014/main" val="10004"/>
                  </a:ext>
                </a:extLst>
              </a:tr>
              <a:tr h="541113">
                <a:tc>
                  <a:txBody>
                    <a:bodyPr/>
                    <a:lstStyle/>
                    <a:p>
                      <a:pPr marL="0" marR="0">
                        <a:spcBef>
                          <a:spcPts val="0"/>
                        </a:spcBef>
                        <a:spcAft>
                          <a:spcPts val="0"/>
                        </a:spcAft>
                      </a:pPr>
                      <a:r>
                        <a:rPr lang="en-CA" sz="800" b="1" dirty="0">
                          <a:effectLst/>
                        </a:rPr>
                        <a:t>Scenario E</a:t>
                      </a:r>
                      <a:endParaRPr lang="en-CA" sz="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639" marR="67639" marT="0" marB="0" anchor="ctr"/>
                </a:tc>
                <a:tc>
                  <a:txBody>
                    <a:bodyPr/>
                    <a:lstStyle/>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1</a:t>
                      </a:r>
                    </a:p>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2</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3</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4</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5</a:t>
                      </a:r>
                    </a:p>
                  </a:txBody>
                  <a:tcPr marL="67639" marR="67639" marT="0" marB="0" anchor="ctr"/>
                </a:tc>
                <a:extLst>
                  <a:ext uri="{0D108BD9-81ED-4DB2-BD59-A6C34878D82A}">
                    <a16:rowId xmlns:a16="http://schemas.microsoft.com/office/drawing/2014/main" val="10005"/>
                  </a:ext>
                </a:extLst>
              </a:tr>
              <a:tr h="405835">
                <a:tc>
                  <a:txBody>
                    <a:bodyPr/>
                    <a:lstStyle/>
                    <a:p>
                      <a:pPr marL="0" marR="0">
                        <a:spcBef>
                          <a:spcPts val="0"/>
                        </a:spcBef>
                        <a:spcAft>
                          <a:spcPts val="0"/>
                        </a:spcAft>
                      </a:pPr>
                      <a:r>
                        <a:rPr lang="en-CA" sz="800" b="1" dirty="0">
                          <a:effectLst/>
                        </a:rPr>
                        <a:t>Scenario F</a:t>
                      </a:r>
                      <a:endParaRPr lang="en-CA" sz="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639" marR="67639" marT="0" marB="0" anchor="ctr"/>
                </a:tc>
                <a:tc>
                  <a:txBody>
                    <a:bodyPr/>
                    <a:lstStyle/>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1</a:t>
                      </a:r>
                    </a:p>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2</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3</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4</a:t>
                      </a:r>
                    </a:p>
                  </a:txBody>
                  <a:tcPr marL="67639" marR="67639" marT="0" marB="0" anchor="ctr"/>
                </a:tc>
                <a:extLst>
                  <a:ext uri="{0D108BD9-81ED-4DB2-BD59-A6C34878D82A}">
                    <a16:rowId xmlns:a16="http://schemas.microsoft.com/office/drawing/2014/main" val="10006"/>
                  </a:ext>
                </a:extLst>
              </a:tr>
              <a:tr h="270556">
                <a:tc>
                  <a:txBody>
                    <a:bodyPr/>
                    <a:lstStyle/>
                    <a:p>
                      <a:pPr marL="0" marR="0">
                        <a:spcBef>
                          <a:spcPts val="0"/>
                        </a:spcBef>
                        <a:spcAft>
                          <a:spcPts val="0"/>
                        </a:spcAft>
                      </a:pPr>
                      <a:r>
                        <a:rPr lang="en-CA" sz="800" b="1" dirty="0">
                          <a:effectLst/>
                        </a:rPr>
                        <a:t>Scenario G</a:t>
                      </a:r>
                      <a:endParaRPr lang="en-CA" sz="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639" marR="67639" marT="0" marB="0" anchor="ctr"/>
                </a:tc>
                <a:tc>
                  <a:txBody>
                    <a:bodyPr/>
                    <a:lstStyle/>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1</a:t>
                      </a:r>
                    </a:p>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2</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3</a:t>
                      </a:r>
                    </a:p>
                  </a:txBody>
                  <a:tcPr marL="67639" marR="67639" marT="0" marB="0" anchor="ctr"/>
                </a:tc>
                <a:extLst>
                  <a:ext uri="{0D108BD9-81ED-4DB2-BD59-A6C34878D82A}">
                    <a16:rowId xmlns:a16="http://schemas.microsoft.com/office/drawing/2014/main" val="10007"/>
                  </a:ext>
                </a:extLst>
              </a:tr>
              <a:tr h="135278">
                <a:tc>
                  <a:txBody>
                    <a:bodyPr/>
                    <a:lstStyle/>
                    <a:p>
                      <a:pPr marL="0" marR="0">
                        <a:spcBef>
                          <a:spcPts val="0"/>
                        </a:spcBef>
                        <a:spcAft>
                          <a:spcPts val="0"/>
                        </a:spcAft>
                      </a:pPr>
                      <a:r>
                        <a:rPr lang="en-CA" sz="800" b="1" dirty="0">
                          <a:effectLst/>
                        </a:rPr>
                        <a:t>Scenario H</a:t>
                      </a:r>
                      <a:endParaRPr lang="en-CA" sz="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639" marR="67639" marT="0" marB="0" anchor="ctr"/>
                </a:tc>
                <a:tc>
                  <a:txBody>
                    <a:bodyPr/>
                    <a:lstStyle/>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1</a:t>
                      </a:r>
                    </a:p>
                    <a:p>
                      <a:pPr marL="171450" marR="0" lvl="0" indent="-171450" algn="ctr">
                        <a:spcBef>
                          <a:spcPts val="0"/>
                        </a:spcBef>
                        <a:spcAft>
                          <a:spcPts val="0"/>
                        </a:spcAft>
                        <a:buFont typeface="Arial" panose="020B0604020202020204" pitchFamily="34" charset="0"/>
                        <a:buChar cha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2</a:t>
                      </a:r>
                    </a:p>
                  </a:txBody>
                  <a:tcPr marL="67639" marR="67639" marT="0" marB="0" anchor="ctr"/>
                </a:tc>
                <a:extLst>
                  <a:ext uri="{0D108BD9-81ED-4DB2-BD59-A6C34878D82A}">
                    <a16:rowId xmlns:a16="http://schemas.microsoft.com/office/drawing/2014/main" val="10008"/>
                  </a:ext>
                </a:extLst>
              </a:tr>
              <a:tr h="135278">
                <a:tc>
                  <a:txBody>
                    <a:bodyPr/>
                    <a:lstStyle/>
                    <a:p>
                      <a:pPr marL="0" marR="0">
                        <a:spcBef>
                          <a:spcPts val="0"/>
                        </a:spcBef>
                        <a:spcAft>
                          <a:spcPts val="0"/>
                        </a:spcAft>
                      </a:pPr>
                      <a:r>
                        <a:rPr lang="en-CA" sz="800" b="1" dirty="0">
                          <a:effectLst/>
                          <a:latin typeface="Calibri" panose="020F0502020204030204" pitchFamily="34" charset="0"/>
                          <a:ea typeface="Times New Roman" panose="02020603050405020304" pitchFamily="18" charset="0"/>
                          <a:cs typeface="Times New Roman" panose="02020603050405020304" pitchFamily="18" charset="0"/>
                        </a:rPr>
                        <a:t>Scenario I</a:t>
                      </a:r>
                    </a:p>
                  </a:txBody>
                  <a:tcPr marL="67639" marR="67639" marT="0" marB="0" anchor="ctr"/>
                </a:tc>
                <a:tc>
                  <a:txBody>
                    <a:bodyPr/>
                    <a:lstStyle/>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800" dirty="0">
                          <a:effectLst/>
                          <a:latin typeface="Calibri" panose="020F0502020204030204" pitchFamily="34" charset="0"/>
                          <a:ea typeface="Times New Roman" panose="02020603050405020304" pitchFamily="18" charset="0"/>
                          <a:cs typeface="Times New Roman" panose="02020603050405020304" pitchFamily="18" charset="0"/>
                        </a:rPr>
                        <a:t>Treatment effect modifier 1</a:t>
                      </a:r>
                    </a:p>
                  </a:txBody>
                  <a:tcPr marL="67639" marR="67639" marT="0" marB="0" anchor="ctr"/>
                </a:tc>
                <a:extLst>
                  <a:ext uri="{0D108BD9-81ED-4DB2-BD59-A6C34878D82A}">
                    <a16:rowId xmlns:a16="http://schemas.microsoft.com/office/drawing/2014/main" val="10009"/>
                  </a:ext>
                </a:extLst>
              </a:tr>
            </a:tbl>
          </a:graphicData>
        </a:graphic>
      </p:graphicFrame>
      <p:sp>
        <p:nvSpPr>
          <p:cNvPr id="7" name="Rectangle 6"/>
          <p:cNvSpPr/>
          <p:nvPr/>
        </p:nvSpPr>
        <p:spPr>
          <a:xfrm>
            <a:off x="35496" y="1124744"/>
            <a:ext cx="3411488" cy="2862322"/>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prstClr val="black"/>
                </a:solidFill>
                <a:effectLst/>
                <a:uLnTx/>
                <a:uFillTx/>
                <a:latin typeface="Calibri"/>
                <a:ea typeface="+mn-ea"/>
                <a:cs typeface="+mn-cs"/>
              </a:rPr>
              <a:t>MAIC will be first performed using all treatment effect modifiers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prstClr val="black"/>
                </a:solidFill>
                <a:effectLst/>
                <a:uLnTx/>
                <a:uFillTx/>
                <a:latin typeface="Calibri"/>
                <a:ea typeface="+mn-ea"/>
                <a:cs typeface="+mn-cs"/>
              </a:rPr>
              <a:t>Analyses will be repeated where we drop treatment effect modifier one-by-one in descending order of importance, keeping treatment effect modifiers that are deemed most important.</a:t>
            </a:r>
          </a:p>
        </p:txBody>
      </p:sp>
    </p:spTree>
    <p:extLst>
      <p:ext uri="{BB962C8B-B14F-4D97-AF65-F5344CB8AC3E}">
        <p14:creationId xmlns:p14="http://schemas.microsoft.com/office/powerpoint/2010/main" val="1756123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Potential Treatment effect modifiers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sp>
        <p:nvSpPr>
          <p:cNvPr id="5" name="Content Placeholder 4"/>
          <p:cNvSpPr>
            <a:spLocks noGrp="1"/>
          </p:cNvSpPr>
          <p:nvPr>
            <p:ph idx="1"/>
          </p:nvPr>
        </p:nvSpPr>
        <p:spPr>
          <a:xfrm>
            <a:off x="152400" y="990600"/>
            <a:ext cx="8763000" cy="5510892"/>
          </a:xfrm>
        </p:spPr>
        <p:txBody>
          <a:bodyPr>
            <a:normAutofit/>
          </a:bodyPr>
          <a:lstStyle/>
          <a:p>
            <a:pPr lvl="0"/>
            <a:r>
              <a:rPr lang="en-CA" dirty="0"/>
              <a:t>Age</a:t>
            </a:r>
          </a:p>
          <a:p>
            <a:pPr lvl="0"/>
            <a:r>
              <a:rPr lang="en-CA" dirty="0"/>
              <a:t>Gender</a:t>
            </a:r>
          </a:p>
          <a:p>
            <a:pPr lvl="0"/>
            <a:r>
              <a:rPr lang="en-CA" dirty="0"/>
              <a:t>Race</a:t>
            </a:r>
          </a:p>
          <a:p>
            <a:pPr lvl="0"/>
            <a:r>
              <a:rPr lang="en-CA" dirty="0"/>
              <a:t>Body weight</a:t>
            </a:r>
          </a:p>
          <a:p>
            <a:pPr lvl="0"/>
            <a:r>
              <a:rPr lang="en-CA" dirty="0"/>
              <a:t>Disease severity… </a:t>
            </a:r>
          </a:p>
          <a:p>
            <a:pPr lvl="0"/>
            <a:endParaRPr lang="en-CA" b="1" dirty="0"/>
          </a:p>
          <a:p>
            <a:pPr lvl="0"/>
            <a:r>
              <a:rPr lang="en-CA" b="1" dirty="0"/>
              <a:t>Note: Treatment effect modifiers must be available in both trials</a:t>
            </a:r>
          </a:p>
        </p:txBody>
      </p:sp>
    </p:spTree>
    <p:extLst>
      <p:ext uri="{BB962C8B-B14F-4D97-AF65-F5344CB8AC3E}">
        <p14:creationId xmlns:p14="http://schemas.microsoft.com/office/powerpoint/2010/main" val="361830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Ranking of Treatment effect Modifiers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2832914210"/>
              </p:ext>
            </p:extLst>
          </p:nvPr>
        </p:nvGraphicFramePr>
        <p:xfrm>
          <a:off x="609600" y="1066800"/>
          <a:ext cx="7678554" cy="5029201"/>
        </p:xfrm>
        <a:graphic>
          <a:graphicData uri="http://schemas.openxmlformats.org/drawingml/2006/table">
            <a:tbl>
              <a:tblPr firstRow="1" bandRow="1">
                <a:tableStyleId>{5C22544A-7EE6-4342-B048-85BDC9FD1C3A}</a:tableStyleId>
              </a:tblPr>
              <a:tblGrid>
                <a:gridCol w="774153">
                  <a:extLst>
                    <a:ext uri="{9D8B030D-6E8A-4147-A177-3AD203B41FA5}">
                      <a16:colId xmlns:a16="http://schemas.microsoft.com/office/drawing/2014/main" val="1016891001"/>
                    </a:ext>
                  </a:extLst>
                </a:gridCol>
                <a:gridCol w="1062925">
                  <a:extLst>
                    <a:ext uri="{9D8B030D-6E8A-4147-A177-3AD203B41FA5}">
                      <a16:colId xmlns:a16="http://schemas.microsoft.com/office/drawing/2014/main" val="92574334"/>
                    </a:ext>
                  </a:extLst>
                </a:gridCol>
                <a:gridCol w="1019916">
                  <a:extLst>
                    <a:ext uri="{9D8B030D-6E8A-4147-A177-3AD203B41FA5}">
                      <a16:colId xmlns:a16="http://schemas.microsoft.com/office/drawing/2014/main" val="1158335961"/>
                    </a:ext>
                  </a:extLst>
                </a:gridCol>
                <a:gridCol w="953866">
                  <a:extLst>
                    <a:ext uri="{9D8B030D-6E8A-4147-A177-3AD203B41FA5}">
                      <a16:colId xmlns:a16="http://schemas.microsoft.com/office/drawing/2014/main" val="2916456159"/>
                    </a:ext>
                  </a:extLst>
                </a:gridCol>
                <a:gridCol w="3867694">
                  <a:extLst>
                    <a:ext uri="{9D8B030D-6E8A-4147-A177-3AD203B41FA5}">
                      <a16:colId xmlns:a16="http://schemas.microsoft.com/office/drawing/2014/main" val="513533288"/>
                    </a:ext>
                  </a:extLst>
                </a:gridCol>
              </a:tblGrid>
              <a:tr h="1422713">
                <a:tc>
                  <a:txBody>
                    <a:bodyPr/>
                    <a:lstStyle/>
                    <a:p>
                      <a:pPr marL="0" marR="0" algn="ctr">
                        <a:lnSpc>
                          <a:spcPct val="115000"/>
                        </a:lnSpc>
                        <a:spcBef>
                          <a:spcPts val="0"/>
                        </a:spcBef>
                        <a:spcAft>
                          <a:spcPts val="0"/>
                        </a:spcAft>
                      </a:pPr>
                      <a:r>
                        <a:rPr lang="en-CA" sz="1000" kern="1200" baseline="0" dirty="0">
                          <a:effectLst/>
                        </a:rPr>
                        <a:t>Treatment effect modifier</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5317" marR="85317" marT="42659" marB="42659" anchor="ctr"/>
                </a:tc>
                <a:tc>
                  <a:txBody>
                    <a:bodyPr/>
                    <a:lstStyle/>
                    <a:p>
                      <a:pPr marL="0" marR="0" algn="ctr">
                        <a:lnSpc>
                          <a:spcPct val="115000"/>
                        </a:lnSpc>
                        <a:spcBef>
                          <a:spcPts val="0"/>
                        </a:spcBef>
                        <a:spcAft>
                          <a:spcPts val="0"/>
                        </a:spcAft>
                      </a:pPr>
                      <a:r>
                        <a:rPr lang="en-CA" sz="1000" kern="1200">
                          <a:effectLst/>
                        </a:rPr>
                        <a:t>Clinician Advisor #1 Ordering</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5317" marR="85317" marT="42659" marB="42659" anchor="ctr"/>
                </a:tc>
                <a:tc>
                  <a:txBody>
                    <a:bodyPr/>
                    <a:lstStyle/>
                    <a:p>
                      <a:pPr marL="0" marR="0" algn="ctr">
                        <a:lnSpc>
                          <a:spcPct val="115000"/>
                        </a:lnSpc>
                        <a:spcBef>
                          <a:spcPts val="0"/>
                        </a:spcBef>
                        <a:spcAft>
                          <a:spcPts val="0"/>
                        </a:spcAft>
                      </a:pPr>
                      <a:r>
                        <a:rPr lang="en-CA" sz="1000" kern="1200">
                          <a:effectLst/>
                        </a:rPr>
                        <a:t>Clinician Advisor #2 Ordering</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85317" marR="85317" marT="42659" marB="42659" anchor="ctr"/>
                </a:tc>
                <a:tc>
                  <a:txBody>
                    <a:bodyPr/>
                    <a:lstStyle/>
                    <a:p>
                      <a:pPr marL="0" marR="0" algn="ctr">
                        <a:lnSpc>
                          <a:spcPct val="115000"/>
                        </a:lnSpc>
                        <a:spcBef>
                          <a:spcPts val="0"/>
                        </a:spcBef>
                        <a:spcAft>
                          <a:spcPts val="0"/>
                        </a:spcAft>
                      </a:pPr>
                      <a:r>
                        <a:rPr lang="en-CA" sz="1000" kern="1200">
                          <a:effectLst/>
                        </a:rPr>
                        <a:t> </a:t>
                      </a:r>
                      <a:endParaRPr lang="en-US" sz="1000">
                        <a:effectLst/>
                      </a:endParaRPr>
                    </a:p>
                    <a:p>
                      <a:pPr marL="0" marR="0" algn="ctr">
                        <a:lnSpc>
                          <a:spcPct val="115000"/>
                        </a:lnSpc>
                        <a:spcBef>
                          <a:spcPts val="0"/>
                        </a:spcBef>
                        <a:spcAft>
                          <a:spcPts val="0"/>
                        </a:spcAft>
                      </a:pPr>
                      <a:r>
                        <a:rPr lang="en-CA" sz="1000" kern="1200">
                          <a:effectLst/>
                        </a:rPr>
                        <a:t> </a:t>
                      </a:r>
                      <a:endParaRPr lang="en-US" sz="1000">
                        <a:effectLst/>
                      </a:endParaRPr>
                    </a:p>
                    <a:p>
                      <a:pPr marL="0" marR="0" algn="ctr">
                        <a:lnSpc>
                          <a:spcPct val="115000"/>
                        </a:lnSpc>
                        <a:spcBef>
                          <a:spcPts val="0"/>
                        </a:spcBef>
                        <a:spcAft>
                          <a:spcPts val="0"/>
                        </a:spcAft>
                      </a:pPr>
                      <a:r>
                        <a:rPr lang="en-CA" sz="1000" kern="1200">
                          <a:effectLst/>
                        </a:rPr>
                        <a:t> </a:t>
                      </a:r>
                      <a:endParaRPr lang="en-US" sz="1000">
                        <a:effectLst/>
                      </a:endParaRPr>
                    </a:p>
                    <a:p>
                      <a:pPr marL="0" marR="0" algn="ctr">
                        <a:lnSpc>
                          <a:spcPct val="115000"/>
                        </a:lnSpc>
                        <a:spcBef>
                          <a:spcPts val="0"/>
                        </a:spcBef>
                        <a:spcAft>
                          <a:spcPts val="0"/>
                        </a:spcAft>
                      </a:pPr>
                      <a:r>
                        <a:rPr lang="en-CA" sz="1000" kern="1200">
                          <a:effectLst/>
                        </a:rPr>
                        <a:t>Clinician Advisor #N Ordering</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CA" sz="1000" kern="1200" dirty="0">
                          <a:effectLst/>
                        </a:rPr>
                        <a:t> </a:t>
                      </a:r>
                      <a:endParaRPr lang="en-US" sz="1000" dirty="0">
                        <a:effectLst/>
                      </a:endParaRPr>
                    </a:p>
                    <a:p>
                      <a:pPr marL="0" marR="0" algn="ctr">
                        <a:lnSpc>
                          <a:spcPct val="115000"/>
                        </a:lnSpc>
                        <a:spcBef>
                          <a:spcPts val="0"/>
                        </a:spcBef>
                        <a:spcAft>
                          <a:spcPts val="0"/>
                        </a:spcAft>
                      </a:pPr>
                      <a:r>
                        <a:rPr lang="en-CA" sz="1000" kern="1200" dirty="0">
                          <a:effectLst/>
                        </a:rPr>
                        <a:t> </a:t>
                      </a:r>
                      <a:endParaRPr lang="en-US" sz="1000" dirty="0">
                        <a:effectLst/>
                      </a:endParaRPr>
                    </a:p>
                    <a:p>
                      <a:pPr marL="0" marR="0" algn="ctr">
                        <a:lnSpc>
                          <a:spcPct val="115000"/>
                        </a:lnSpc>
                        <a:spcBef>
                          <a:spcPts val="0"/>
                        </a:spcBef>
                        <a:spcAft>
                          <a:spcPts val="0"/>
                        </a:spcAft>
                      </a:pPr>
                      <a:r>
                        <a:rPr lang="en-CA" sz="1000" kern="1200" dirty="0">
                          <a:effectLst/>
                        </a:rPr>
                        <a:t> </a:t>
                      </a:r>
                      <a:endParaRPr lang="en-US" sz="1000" dirty="0">
                        <a:effectLst/>
                      </a:endParaRPr>
                    </a:p>
                    <a:p>
                      <a:pPr marL="0" marR="0" algn="ctr">
                        <a:lnSpc>
                          <a:spcPct val="115000"/>
                        </a:lnSpc>
                        <a:spcBef>
                          <a:spcPts val="0"/>
                        </a:spcBef>
                        <a:spcAft>
                          <a:spcPts val="0"/>
                        </a:spcAft>
                      </a:pPr>
                      <a:r>
                        <a:rPr lang="en-CA" sz="1000" kern="1200" dirty="0">
                          <a:effectLst/>
                        </a:rPr>
                        <a:t> </a:t>
                      </a:r>
                      <a:endParaRPr lang="en-US" sz="1000" dirty="0">
                        <a:effectLst/>
                      </a:endParaRPr>
                    </a:p>
                    <a:p>
                      <a:pPr marL="0" marR="0" algn="ctr">
                        <a:lnSpc>
                          <a:spcPct val="115000"/>
                        </a:lnSpc>
                        <a:spcBef>
                          <a:spcPts val="0"/>
                        </a:spcBef>
                        <a:spcAft>
                          <a:spcPts val="0"/>
                        </a:spcAft>
                      </a:pPr>
                      <a:r>
                        <a:rPr lang="en-CA" sz="1000" kern="1200" dirty="0">
                          <a:effectLst/>
                        </a:rPr>
                        <a:t> </a:t>
                      </a:r>
                      <a:endParaRPr lang="en-US" sz="1000" dirty="0">
                        <a:effectLst/>
                      </a:endParaRPr>
                    </a:p>
                    <a:p>
                      <a:pPr marL="0" marR="0" algn="ctr">
                        <a:lnSpc>
                          <a:spcPct val="115000"/>
                        </a:lnSpc>
                        <a:spcBef>
                          <a:spcPts val="0"/>
                        </a:spcBef>
                        <a:spcAft>
                          <a:spcPts val="0"/>
                        </a:spcAft>
                      </a:pPr>
                      <a:r>
                        <a:rPr lang="en-CA" sz="1000" kern="1200" dirty="0">
                          <a:effectLst/>
                        </a:rPr>
                        <a:t>Mean rank Ordering</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66328157"/>
                  </a:ext>
                </a:extLst>
              </a:tr>
              <a:tr h="300870">
                <a:tc>
                  <a:txBody>
                    <a:bodyPr/>
                    <a:lstStyle/>
                    <a:p>
                      <a:pPr marL="0" marR="0" algn="ctr">
                        <a:lnSpc>
                          <a:spcPct val="115000"/>
                        </a:lnSpc>
                        <a:spcBef>
                          <a:spcPts val="0"/>
                        </a:spcBef>
                        <a:spcAft>
                          <a:spcPts val="0"/>
                        </a:spcAft>
                      </a:pPr>
                      <a:r>
                        <a:rPr lang="en-CA" sz="700" kern="1200">
                          <a:effectLst/>
                        </a:rPr>
                        <a:t>1</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21215354"/>
                  </a:ext>
                </a:extLst>
              </a:tr>
              <a:tr h="457559">
                <a:tc>
                  <a:txBody>
                    <a:bodyPr/>
                    <a:lstStyle/>
                    <a:p>
                      <a:pPr marL="0" marR="0" algn="ctr">
                        <a:lnSpc>
                          <a:spcPct val="115000"/>
                        </a:lnSpc>
                        <a:spcBef>
                          <a:spcPts val="0"/>
                        </a:spcBef>
                        <a:spcAft>
                          <a:spcPts val="0"/>
                        </a:spcAft>
                      </a:pPr>
                      <a:r>
                        <a:rPr lang="en-CA" sz="700" kern="1200">
                          <a:effectLst/>
                        </a:rPr>
                        <a:t>2</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95920688"/>
                  </a:ext>
                </a:extLst>
              </a:tr>
              <a:tr h="300870">
                <a:tc>
                  <a:txBody>
                    <a:bodyPr/>
                    <a:lstStyle/>
                    <a:p>
                      <a:pPr marL="0" marR="0" algn="ctr">
                        <a:lnSpc>
                          <a:spcPct val="115000"/>
                        </a:lnSpc>
                        <a:spcBef>
                          <a:spcPts val="0"/>
                        </a:spcBef>
                        <a:spcAft>
                          <a:spcPts val="0"/>
                        </a:spcAft>
                      </a:pPr>
                      <a:r>
                        <a:rPr lang="en-CA" sz="700" kern="1200">
                          <a:effectLst/>
                        </a:rPr>
                        <a:t>3</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59818223"/>
                  </a:ext>
                </a:extLst>
              </a:tr>
              <a:tr h="380531">
                <a:tc>
                  <a:txBody>
                    <a:bodyPr/>
                    <a:lstStyle/>
                    <a:p>
                      <a:pPr marL="0" marR="0" algn="ctr">
                        <a:lnSpc>
                          <a:spcPct val="115000"/>
                        </a:lnSpc>
                        <a:spcBef>
                          <a:spcPts val="0"/>
                        </a:spcBef>
                        <a:spcAft>
                          <a:spcPts val="0"/>
                        </a:spcAft>
                      </a:pPr>
                      <a:r>
                        <a:rPr lang="en-CA" sz="700" kern="1200">
                          <a:effectLst/>
                        </a:rPr>
                        <a:t>4</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03199804"/>
                  </a:ext>
                </a:extLst>
              </a:tr>
              <a:tr h="273877">
                <a:tc>
                  <a:txBody>
                    <a:bodyPr/>
                    <a:lstStyle/>
                    <a:p>
                      <a:pPr marL="0" marR="0" algn="ctr">
                        <a:lnSpc>
                          <a:spcPct val="115000"/>
                        </a:lnSpc>
                        <a:spcBef>
                          <a:spcPts val="0"/>
                        </a:spcBef>
                        <a:spcAft>
                          <a:spcPts val="0"/>
                        </a:spcAft>
                      </a:pPr>
                      <a:r>
                        <a:rPr lang="en-CA" sz="700" kern="1200">
                          <a:effectLst/>
                        </a:rPr>
                        <a:t>5</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29230654"/>
                  </a:ext>
                </a:extLst>
              </a:tr>
              <a:tr h="404232">
                <a:tc>
                  <a:txBody>
                    <a:bodyPr/>
                    <a:lstStyle/>
                    <a:p>
                      <a:pPr marL="0" marR="0" algn="ctr">
                        <a:lnSpc>
                          <a:spcPct val="115000"/>
                        </a:lnSpc>
                        <a:spcBef>
                          <a:spcPts val="0"/>
                        </a:spcBef>
                        <a:spcAft>
                          <a:spcPts val="0"/>
                        </a:spcAft>
                      </a:pPr>
                      <a:r>
                        <a:rPr lang="en-CA" sz="700" kern="1200">
                          <a:effectLst/>
                        </a:rPr>
                        <a:t>6</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10660050"/>
                  </a:ext>
                </a:extLst>
              </a:tr>
              <a:tr h="413449">
                <a:tc>
                  <a:txBody>
                    <a:bodyPr/>
                    <a:lstStyle/>
                    <a:p>
                      <a:pPr marL="0" marR="0" algn="ctr">
                        <a:lnSpc>
                          <a:spcPct val="115000"/>
                        </a:lnSpc>
                        <a:spcBef>
                          <a:spcPts val="0"/>
                        </a:spcBef>
                        <a:spcAft>
                          <a:spcPts val="0"/>
                        </a:spcAft>
                      </a:pPr>
                      <a:r>
                        <a:rPr lang="en-CA" sz="700" kern="1200">
                          <a:effectLst/>
                        </a:rPr>
                        <a:t>7</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84082457"/>
                  </a:ext>
                </a:extLst>
              </a:tr>
              <a:tr h="380531">
                <a:tc>
                  <a:txBody>
                    <a:bodyPr/>
                    <a:lstStyle/>
                    <a:p>
                      <a:pPr marL="0" marR="0" algn="ctr">
                        <a:lnSpc>
                          <a:spcPct val="115000"/>
                        </a:lnSpc>
                        <a:spcBef>
                          <a:spcPts val="0"/>
                        </a:spcBef>
                        <a:spcAft>
                          <a:spcPts val="0"/>
                        </a:spcAft>
                      </a:pPr>
                      <a:r>
                        <a:rPr lang="en-CA" sz="700" kern="1200">
                          <a:effectLst/>
                        </a:rPr>
                        <a:t>8</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69465803"/>
                  </a:ext>
                </a:extLst>
              </a:tr>
              <a:tr h="242935">
                <a:tc>
                  <a:txBody>
                    <a:bodyPr/>
                    <a:lstStyle/>
                    <a:p>
                      <a:pPr marL="0" marR="0" algn="ctr">
                        <a:lnSpc>
                          <a:spcPct val="115000"/>
                        </a:lnSpc>
                        <a:spcBef>
                          <a:spcPts val="0"/>
                        </a:spcBef>
                        <a:spcAft>
                          <a:spcPts val="0"/>
                        </a:spcAft>
                      </a:pPr>
                      <a:r>
                        <a:rPr lang="en-CA" sz="700" kern="1200">
                          <a:effectLst/>
                        </a:rPr>
                        <a:t>9</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64097778"/>
                  </a:ext>
                </a:extLst>
              </a:tr>
              <a:tr h="451634">
                <a:tc>
                  <a:txBody>
                    <a:bodyPr/>
                    <a:lstStyle/>
                    <a:p>
                      <a:pPr marL="0" marR="0" algn="ctr">
                        <a:lnSpc>
                          <a:spcPct val="115000"/>
                        </a:lnSpc>
                        <a:spcBef>
                          <a:spcPts val="0"/>
                        </a:spcBef>
                        <a:spcAft>
                          <a:spcPts val="0"/>
                        </a:spcAft>
                      </a:pPr>
                      <a:r>
                        <a:rPr lang="en-CA" sz="700" kern="1200">
                          <a:effectLst/>
                        </a:rPr>
                        <a:t>10</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3395" marR="63395" marT="8887" marB="0" anchor="ctr"/>
                </a:tc>
                <a:tc>
                  <a:txBody>
                    <a:bodyPr/>
                    <a:lstStyle/>
                    <a:p>
                      <a:pPr marL="0" marR="0" algn="ctr">
                        <a:lnSpc>
                          <a:spcPct val="115000"/>
                        </a:lnSpc>
                        <a:spcBef>
                          <a:spcPts val="0"/>
                        </a:spcBef>
                        <a:spcAft>
                          <a:spcPts val="0"/>
                        </a:spcAft>
                      </a:pPr>
                      <a:r>
                        <a:rPr lang="en-CA" sz="700" kern="12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tc>
                  <a:txBody>
                    <a:bodyPr/>
                    <a:lstStyle/>
                    <a:p>
                      <a:pPr marL="0" marR="0" algn="ctr">
                        <a:lnSpc>
                          <a:spcPct val="115000"/>
                        </a:lnSpc>
                        <a:spcBef>
                          <a:spcPts val="0"/>
                        </a:spcBef>
                        <a:spcAft>
                          <a:spcPts val="0"/>
                        </a:spcAft>
                      </a:pPr>
                      <a:r>
                        <a:rPr lang="en-CA" sz="700" kern="1200" dirty="0">
                          <a:effectLst/>
                        </a:rPr>
                        <a:t>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62187507"/>
                  </a:ext>
                </a:extLst>
              </a:tr>
            </a:tbl>
          </a:graphicData>
        </a:graphic>
      </p:graphicFrame>
    </p:spTree>
    <p:extLst>
      <p:ext uri="{BB962C8B-B14F-4D97-AF65-F5344CB8AC3E}">
        <p14:creationId xmlns:p14="http://schemas.microsoft.com/office/powerpoint/2010/main" val="331647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6368"/>
            <a:ext cx="8763000" cy="594360"/>
          </a:xfrm>
        </p:spPr>
        <p:txBody>
          <a:bodyPr>
            <a:normAutofit fontScale="90000"/>
          </a:bodyPr>
          <a:lstStyle/>
          <a:p>
            <a:r>
              <a:rPr lang="en-CA" kern="0">
                <a:solidFill>
                  <a:srgbClr val="0070C0"/>
                </a:solidFill>
              </a:rPr>
              <a:t>Timeline for Today’s Workshop</a:t>
            </a:r>
            <a:br>
              <a:rPr lang="en-CA" kern="0">
                <a:solidFill>
                  <a:srgbClr val="0070C0"/>
                </a:solidFill>
              </a:rPr>
            </a:br>
            <a:endParaRPr lang="en-CA">
              <a:solidFill>
                <a:srgbClr val="0070C0"/>
              </a:solidFill>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708127839"/>
              </p:ext>
            </p:extLst>
          </p:nvPr>
        </p:nvGraphicFramePr>
        <p:xfrm>
          <a:off x="539552" y="1005151"/>
          <a:ext cx="7344815" cy="4645383"/>
        </p:xfrm>
        <a:graphic>
          <a:graphicData uri="http://schemas.openxmlformats.org/drawingml/2006/table">
            <a:tbl>
              <a:tblPr/>
              <a:tblGrid>
                <a:gridCol w="2002675">
                  <a:extLst>
                    <a:ext uri="{9D8B030D-6E8A-4147-A177-3AD203B41FA5}">
                      <a16:colId xmlns:a16="http://schemas.microsoft.com/office/drawing/2014/main" val="3477214027"/>
                    </a:ext>
                  </a:extLst>
                </a:gridCol>
                <a:gridCol w="4277725">
                  <a:extLst>
                    <a:ext uri="{9D8B030D-6E8A-4147-A177-3AD203B41FA5}">
                      <a16:colId xmlns:a16="http://schemas.microsoft.com/office/drawing/2014/main" val="227727361"/>
                    </a:ext>
                  </a:extLst>
                </a:gridCol>
                <a:gridCol w="1064415">
                  <a:extLst>
                    <a:ext uri="{9D8B030D-6E8A-4147-A177-3AD203B41FA5}">
                      <a16:colId xmlns:a16="http://schemas.microsoft.com/office/drawing/2014/main" val="429803719"/>
                    </a:ext>
                  </a:extLst>
                </a:gridCol>
              </a:tblGrid>
              <a:tr h="183857">
                <a:tc>
                  <a:txBody>
                    <a:bodyPr/>
                    <a:lstStyle/>
                    <a:p>
                      <a:pPr marL="0" marR="0" algn="just">
                        <a:lnSpc>
                          <a:spcPct val="115000"/>
                        </a:lnSpc>
                        <a:spcBef>
                          <a:spcPts val="0"/>
                        </a:spcBef>
                        <a:spcAft>
                          <a:spcPts val="1000"/>
                        </a:spcAft>
                      </a:pPr>
                      <a:r>
                        <a:rPr lang="en-US" sz="800" b="1">
                          <a:effectLst/>
                          <a:latin typeface="Cambria" panose="02040503050406030204" pitchFamily="18" charset="0"/>
                          <a:ea typeface="Calibri" panose="020F0502020204030204" pitchFamily="34" charset="0"/>
                          <a:cs typeface="Times New Roman" panose="02020603050405020304" pitchFamily="18" charset="0"/>
                        </a:rPr>
                        <a:t>Time </a:t>
                      </a:r>
                      <a:endParaRPr lang="en-US" sz="800">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43E"/>
                    </a:solidFill>
                  </a:tcPr>
                </a:tc>
                <a:tc>
                  <a:txBody>
                    <a:bodyPr/>
                    <a:lstStyle/>
                    <a:p>
                      <a:pPr marL="228600" marR="0" algn="ctr">
                        <a:lnSpc>
                          <a:spcPct val="115000"/>
                        </a:lnSpc>
                        <a:spcBef>
                          <a:spcPts val="0"/>
                        </a:spcBef>
                        <a:spcAft>
                          <a:spcPts val="1000"/>
                        </a:spcAft>
                      </a:pPr>
                      <a:r>
                        <a:rPr lang="en-US" sz="800" b="1">
                          <a:effectLst/>
                          <a:latin typeface="Cambria" panose="02040503050406030204" pitchFamily="18" charset="0"/>
                          <a:ea typeface="Calibri" panose="020F0502020204030204" pitchFamily="34" charset="0"/>
                          <a:cs typeface="Times New Roman" panose="02020603050405020304" pitchFamily="18" charset="0"/>
                        </a:rPr>
                        <a:t>Session</a:t>
                      </a:r>
                      <a:endParaRPr lang="en-US" sz="800">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43E"/>
                    </a:solidFill>
                  </a:tcPr>
                </a:tc>
                <a:tc>
                  <a:txBody>
                    <a:bodyPr/>
                    <a:lstStyle/>
                    <a:p>
                      <a:pPr marL="0" marR="0" algn="ctr">
                        <a:lnSpc>
                          <a:spcPct val="115000"/>
                        </a:lnSpc>
                        <a:spcBef>
                          <a:spcPts val="0"/>
                        </a:spcBef>
                        <a:spcAft>
                          <a:spcPts val="1000"/>
                        </a:spcAft>
                      </a:pPr>
                      <a:r>
                        <a:rPr lang="en-US" sz="800" b="1">
                          <a:effectLst/>
                          <a:latin typeface="Cambria" panose="02040503050406030204" pitchFamily="18" charset="0"/>
                          <a:ea typeface="Calibri" panose="020F0502020204030204" pitchFamily="34" charset="0"/>
                          <a:cs typeface="Times New Roman" panose="02020603050405020304" pitchFamily="18" charset="0"/>
                        </a:rPr>
                        <a:t>Presenter</a:t>
                      </a:r>
                      <a:endParaRPr lang="en-US" sz="800">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2936826819"/>
                  </a:ext>
                </a:extLst>
              </a:tr>
              <a:tr h="503437">
                <a:tc>
                  <a:txBody>
                    <a:bodyPr/>
                    <a:lstStyle/>
                    <a:p>
                      <a:pPr marL="0" marR="0" lvl="0" indent="0" algn="just" defTabSz="914400" rtl="0" eaLnBrk="1" fontAlgn="auto" latinLnBrk="0" hangingPunct="1">
                        <a:lnSpc>
                          <a:spcPct val="115000"/>
                        </a:lnSpc>
                        <a:spcBef>
                          <a:spcPts val="0"/>
                        </a:spcBef>
                        <a:spcAft>
                          <a:spcPts val="1000"/>
                        </a:spcAft>
                        <a:buClrTx/>
                        <a:buSzTx/>
                        <a:buFontTx/>
                        <a:buNone/>
                        <a:tabLst/>
                        <a:defRPr/>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2:00 pm – 2:15 pm</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defTabSz="914400" rtl="0" eaLnBrk="1" fontAlgn="auto" latinLnBrk="0" hangingPunct="1">
                        <a:lnSpc>
                          <a:spcPct val="115000"/>
                        </a:lnSpc>
                        <a:spcBef>
                          <a:spcPts val="0"/>
                        </a:spcBef>
                        <a:spcAft>
                          <a:spcPts val="0"/>
                        </a:spcAft>
                        <a:buClr>
                          <a:srgbClr val="808080"/>
                        </a:buClr>
                        <a:buSzTx/>
                        <a:buFont typeface="Symbol" panose="05050102010706020507" pitchFamily="18" charset="2"/>
                        <a:buChar char=""/>
                        <a:tabLst/>
                        <a:defRPr/>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Introduction &amp; Agenda</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marL="342900" marR="0" lvl="0" indent="-342900" algn="l">
                        <a:lnSpc>
                          <a:spcPct val="115000"/>
                        </a:lnSpc>
                        <a:spcBef>
                          <a:spcPts val="0"/>
                        </a:spcBef>
                        <a:spcAft>
                          <a:spcPts val="0"/>
                        </a:spcAft>
                        <a:buClr>
                          <a:srgbClr val="808080"/>
                        </a:buClr>
                        <a:buFont typeface="Symbol" panose="05050102010706020507" pitchFamily="18" charset="2"/>
                        <a:buChar char=""/>
                      </a:pP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lvl="0" indent="0" algn="ctr" defTabSz="914400" rtl="0" eaLnBrk="1" fontAlgn="auto" latinLnBrk="0" hangingPunct="1">
                        <a:lnSpc>
                          <a:spcPct val="115000"/>
                        </a:lnSpc>
                        <a:spcBef>
                          <a:spcPts val="0"/>
                        </a:spcBef>
                        <a:spcAft>
                          <a:spcPts val="1800"/>
                        </a:spcAft>
                        <a:buClrTx/>
                        <a:buSzTx/>
                        <a:buFontTx/>
                        <a:buNone/>
                        <a:tabLst/>
                        <a:defRPr/>
                      </a:pPr>
                      <a:r>
                        <a:rPr lang="en-US" sz="1000" b="1" i="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Chris Cameron</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090744"/>
                  </a:ext>
                </a:extLst>
              </a:tr>
              <a:tr h="515271">
                <a:tc>
                  <a:txBody>
                    <a:bodyPr/>
                    <a:lstStyle/>
                    <a:p>
                      <a:pPr marL="0" marR="0" algn="just">
                        <a:lnSpc>
                          <a:spcPct val="115000"/>
                        </a:lnSpc>
                        <a:spcBef>
                          <a:spcPts val="0"/>
                        </a:spcBef>
                        <a:spcAft>
                          <a:spcPts val="1000"/>
                        </a:spcAft>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2:15 pm – 3:00 pm</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Clr>
                          <a:srgbClr val="808080"/>
                        </a:buClr>
                        <a:buFont typeface="Symbol" panose="05050102010706020507" pitchFamily="18" charset="2"/>
                        <a:buChar char=""/>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Introduction to Matching-Adjusted Indirect comparisons</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0" algn="ctr">
                        <a:lnSpc>
                          <a:spcPct val="115000"/>
                        </a:lnSpc>
                        <a:spcBef>
                          <a:spcPts val="0"/>
                        </a:spcBef>
                        <a:spcAft>
                          <a:spcPts val="1800"/>
                        </a:spcAft>
                      </a:pPr>
                      <a:r>
                        <a:rPr lang="en-US" sz="1000" b="1" i="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Chris Cameron</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779585"/>
                  </a:ext>
                </a:extLst>
              </a:tr>
              <a:tr h="768085">
                <a:tc>
                  <a:txBody>
                    <a:bodyPr/>
                    <a:lstStyle/>
                    <a:p>
                      <a:pPr marL="0" marR="0" algn="just">
                        <a:lnSpc>
                          <a:spcPct val="115000"/>
                        </a:lnSpc>
                        <a:spcBef>
                          <a:spcPts val="0"/>
                        </a:spcBef>
                        <a:spcAft>
                          <a:spcPts val="1000"/>
                        </a:spcAft>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3:00 pm – 3:15 pm</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defTabSz="914400" rtl="0" eaLnBrk="1" fontAlgn="auto" latinLnBrk="0" hangingPunct="1">
                        <a:lnSpc>
                          <a:spcPct val="115000"/>
                        </a:lnSpc>
                        <a:spcBef>
                          <a:spcPts val="0"/>
                        </a:spcBef>
                        <a:spcAft>
                          <a:spcPts val="0"/>
                        </a:spcAft>
                        <a:buClr>
                          <a:srgbClr val="808080"/>
                        </a:buClr>
                        <a:buSzTx/>
                        <a:buFont typeface="Symbol" panose="05050102010706020507" pitchFamily="18" charset="2"/>
                        <a:buChar char=""/>
                        <a:tabLst/>
                        <a:defRPr/>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Applied Case Study –Matching-Adjusted Indirect comparisons</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marL="342900" marR="0" lvl="0" indent="-342900" algn="l">
                        <a:lnSpc>
                          <a:spcPct val="115000"/>
                        </a:lnSpc>
                        <a:spcBef>
                          <a:spcPts val="0"/>
                        </a:spcBef>
                        <a:spcAft>
                          <a:spcPts val="0"/>
                        </a:spcAft>
                        <a:buClr>
                          <a:srgbClr val="808080"/>
                        </a:buClr>
                        <a:buFont typeface="Symbol" panose="05050102010706020507" pitchFamily="18" charset="2"/>
                        <a:buChar char=""/>
                      </a:pP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lvl="0" indent="0" algn="ctr" defTabSz="914400" rtl="0" eaLnBrk="1" fontAlgn="auto" latinLnBrk="0" hangingPunct="1">
                        <a:lnSpc>
                          <a:spcPct val="115000"/>
                        </a:lnSpc>
                        <a:spcBef>
                          <a:spcPts val="0"/>
                        </a:spcBef>
                        <a:spcAft>
                          <a:spcPts val="1800"/>
                        </a:spcAft>
                        <a:buClrTx/>
                        <a:buSzTx/>
                        <a:buFontTx/>
                        <a:buNone/>
                        <a:tabLst/>
                        <a:defRPr/>
                      </a:pPr>
                      <a:r>
                        <a:rPr lang="en-US" sz="1000" b="1" i="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Brian Hutton</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marL="228600" marR="0" indent="0" algn="ctr">
                        <a:lnSpc>
                          <a:spcPct val="115000"/>
                        </a:lnSpc>
                        <a:spcBef>
                          <a:spcPts val="0"/>
                        </a:spcBef>
                        <a:spcAft>
                          <a:spcPts val="1800"/>
                        </a:spcAft>
                      </a:pP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0610010"/>
                  </a:ext>
                </a:extLst>
              </a:tr>
              <a:tr h="653544">
                <a:tc>
                  <a:txBody>
                    <a:bodyPr/>
                    <a:lstStyle/>
                    <a:p>
                      <a:pPr marL="0" marR="0" algn="just">
                        <a:lnSpc>
                          <a:spcPct val="115000"/>
                        </a:lnSpc>
                        <a:spcBef>
                          <a:spcPts val="0"/>
                        </a:spcBef>
                        <a:spcAft>
                          <a:spcPts val="1000"/>
                        </a:spcAft>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3:15 pm – 3:30 pm</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15000"/>
                        </a:lnSpc>
                        <a:spcBef>
                          <a:spcPts val="0"/>
                        </a:spcBef>
                        <a:spcAft>
                          <a:spcPts val="0"/>
                        </a:spcAft>
                        <a:buClr>
                          <a:srgbClr val="808080"/>
                        </a:buClr>
                        <a:buFont typeface="Symbol" panose="05050102010706020507" pitchFamily="18" charset="2"/>
                        <a:buChar char=""/>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Break</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marL="228600" marR="0" algn="l">
                        <a:lnSpc>
                          <a:spcPct val="115000"/>
                        </a:lnSpc>
                        <a:spcBef>
                          <a:spcPts val="0"/>
                        </a:spcBef>
                        <a:spcAft>
                          <a:spcPts val="0"/>
                        </a:spcAft>
                      </a:pPr>
                      <a:r>
                        <a:rPr lang="en-US" sz="1000" i="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0046300"/>
                  </a:ext>
                </a:extLst>
              </a:tr>
              <a:tr h="913085">
                <a:tc>
                  <a:txBody>
                    <a:bodyPr/>
                    <a:lstStyle/>
                    <a:p>
                      <a:pPr marL="0" marR="0" algn="just">
                        <a:lnSpc>
                          <a:spcPct val="115000"/>
                        </a:lnSpc>
                        <a:spcBef>
                          <a:spcPts val="0"/>
                        </a:spcBef>
                        <a:spcAft>
                          <a:spcPts val="1000"/>
                        </a:spcAft>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3:30 pm– 4:00 pm</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lvl="0" indent="0" algn="l" defTabSz="914400" rtl="0" eaLnBrk="1" fontAlgn="auto" latinLnBrk="0" hangingPunct="1">
                        <a:lnSpc>
                          <a:spcPct val="115000"/>
                        </a:lnSpc>
                        <a:spcBef>
                          <a:spcPts val="0"/>
                        </a:spcBef>
                        <a:spcAft>
                          <a:spcPts val="0"/>
                        </a:spcAft>
                        <a:buClrTx/>
                        <a:buSzTx/>
                        <a:buFontTx/>
                        <a:buNone/>
                        <a:tabLst/>
                        <a:defRPr/>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Applied Case Study –Matching-Adjusted Indirect comparisons</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marL="228600" marR="0" algn="l">
                        <a:lnSpc>
                          <a:spcPct val="115000"/>
                        </a:lnSpc>
                        <a:spcBef>
                          <a:spcPts val="0"/>
                        </a:spcBef>
                        <a:spcAft>
                          <a:spcPts val="0"/>
                        </a:spcAft>
                      </a:pP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000" b="1" i="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Brian Hutton</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1000"/>
                        </a:spcAft>
                      </a:pPr>
                      <a:r>
                        <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555946"/>
                  </a:ext>
                </a:extLst>
              </a:tr>
              <a:tr h="514275">
                <a:tc>
                  <a:txBody>
                    <a:bodyPr/>
                    <a:lstStyle/>
                    <a:p>
                      <a:pPr marL="0" marR="0" algn="just">
                        <a:lnSpc>
                          <a:spcPct val="115000"/>
                        </a:lnSpc>
                        <a:spcBef>
                          <a:spcPts val="0"/>
                        </a:spcBef>
                        <a:spcAft>
                          <a:spcPts val="1000"/>
                        </a:spcAft>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4:00 pm – 5:15 pm</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nSpc>
                          <a:spcPct val="115000"/>
                        </a:lnSpc>
                        <a:spcBef>
                          <a:spcPts val="0"/>
                        </a:spcBef>
                        <a:spcAft>
                          <a:spcPts val="1800"/>
                        </a:spcAft>
                        <a:buClr>
                          <a:srgbClr val="808080"/>
                        </a:buClr>
                        <a:buFont typeface="Symbol" panose="05050102010706020507" pitchFamily="18" charset="2"/>
                        <a:buChar char=""/>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Application using R </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b="1" i="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Tim Disher </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489821"/>
                  </a:ext>
                </a:extLst>
              </a:tr>
              <a:tr h="503437">
                <a:tc>
                  <a:txBody>
                    <a:bodyPr/>
                    <a:lstStyle/>
                    <a:p>
                      <a:pPr marL="0" marR="0" algn="just">
                        <a:lnSpc>
                          <a:spcPct val="115000"/>
                        </a:lnSpc>
                        <a:spcBef>
                          <a:spcPts val="0"/>
                        </a:spcBef>
                        <a:spcAft>
                          <a:spcPts val="1000"/>
                        </a:spcAft>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5:15 pm – 5:30 pm</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0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algn="l">
                        <a:lnSpc>
                          <a:spcPct val="115000"/>
                        </a:lnSpc>
                        <a:spcBef>
                          <a:spcPts val="0"/>
                        </a:spcBef>
                        <a:spcAft>
                          <a:spcPts val="1000"/>
                        </a:spcAft>
                      </a:pPr>
                      <a:r>
                        <a:rPr lang="en-US" sz="1000" b="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Questions and Wrap-up</a:t>
                      </a:r>
                      <a:endParaRPr lang="en-US" sz="100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000" b="1" i="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ALL</a:t>
                      </a:r>
                      <a:endParaRPr lang="en-US" sz="10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txBody>
                  <a:tcPr marL="51168" marR="51168" marT="51168" marB="1290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8981722"/>
                  </a:ext>
                </a:extLst>
              </a:tr>
            </a:tbl>
          </a:graphicData>
        </a:graphic>
      </p:graphicFrame>
      <p:sp>
        <p:nvSpPr>
          <p:cNvPr id="7" name="TextBox 6">
            <a:extLst>
              <a:ext uri="{FF2B5EF4-FFF2-40B4-BE49-F238E27FC236}">
                <a16:creationId xmlns:a16="http://schemas.microsoft.com/office/drawing/2014/main" id="{0AE3F0C4-A48B-484B-B566-C4CD95305F5A}"/>
              </a:ext>
            </a:extLst>
          </p:cNvPr>
          <p:cNvSpPr txBox="1"/>
          <p:nvPr/>
        </p:nvSpPr>
        <p:spPr>
          <a:xfrm>
            <a:off x="539552" y="5575999"/>
            <a:ext cx="6484556" cy="1200329"/>
          </a:xfrm>
          <a:prstGeom prst="rect">
            <a:avLst/>
          </a:prstGeom>
          <a:noFill/>
        </p:spPr>
        <p:txBody>
          <a:bodyPr wrap="square" rtlCol="0">
            <a:spAutoFit/>
          </a:bodyPr>
          <a:lstStyle/>
          <a:p>
            <a:r>
              <a:rPr lang="en-CA" dirty="0">
                <a:solidFill>
                  <a:schemeClr val="bg1"/>
                </a:solidFill>
              </a:rPr>
              <a:t>All files available here: </a:t>
            </a:r>
          </a:p>
          <a:p>
            <a:r>
              <a:rPr lang="en-CA" dirty="0">
                <a:solidFill>
                  <a:schemeClr val="bg1"/>
                </a:solidFill>
              </a:rPr>
              <a:t>Presentation:</a:t>
            </a:r>
            <a:r>
              <a:rPr lang="en-CA" b="1" dirty="0">
                <a:solidFill>
                  <a:schemeClr val="bg1"/>
                </a:solidFill>
              </a:rPr>
              <a:t> </a:t>
            </a:r>
            <a:r>
              <a:rPr lang="en-CA" b="1" dirty="0">
                <a:solidFill>
                  <a:schemeClr val="bg1"/>
                </a:solidFill>
                <a:hlinkClick r:id="rId2"/>
              </a:rPr>
              <a:t>https://tinyurl.com/y76tdb2n</a:t>
            </a:r>
            <a:endParaRPr lang="en-CA" b="1" dirty="0">
              <a:solidFill>
                <a:schemeClr val="bg1"/>
              </a:solidFill>
            </a:endParaRPr>
          </a:p>
          <a:p>
            <a:r>
              <a:rPr lang="en-CA" dirty="0">
                <a:solidFill>
                  <a:schemeClr val="bg1"/>
                </a:solidFill>
              </a:rPr>
              <a:t>R Studio Cloud: </a:t>
            </a:r>
            <a:r>
              <a:rPr lang="en-CA" b="1" dirty="0">
                <a:hlinkClick r:id="rId3"/>
              </a:rPr>
              <a:t>https://tinyurl.com/yc7lafxq</a:t>
            </a:r>
            <a:r>
              <a:rPr lang="en-CA" b="1" dirty="0"/>
              <a:t> </a:t>
            </a:r>
            <a:endParaRPr lang="en-CA" b="1" dirty="0">
              <a:solidFill>
                <a:schemeClr val="bg1"/>
              </a:solidFill>
            </a:endParaRPr>
          </a:p>
          <a:p>
            <a:r>
              <a:rPr lang="en-CA" b="1" dirty="0">
                <a:solidFill>
                  <a:schemeClr val="bg1"/>
                </a:solidFill>
              </a:rPr>
              <a:t> </a:t>
            </a:r>
            <a:endParaRPr lang="en-CA" dirty="0">
              <a:solidFill>
                <a:schemeClr val="bg1"/>
              </a:solidFill>
            </a:endParaRPr>
          </a:p>
        </p:txBody>
      </p:sp>
    </p:spTree>
    <p:extLst>
      <p:ext uri="{BB962C8B-B14F-4D97-AF65-F5344CB8AC3E}">
        <p14:creationId xmlns:p14="http://schemas.microsoft.com/office/powerpoint/2010/main" val="2666573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Sample Results Table </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sp>
        <p:nvSpPr>
          <p:cNvPr id="5" name="TextBox 4"/>
          <p:cNvSpPr txBox="1"/>
          <p:nvPr/>
        </p:nvSpPr>
        <p:spPr>
          <a:xfrm>
            <a:off x="421849" y="5952668"/>
            <a:ext cx="3265638"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black"/>
                </a:solidFill>
                <a:effectLst/>
                <a:uLnTx/>
                <a:uFillTx/>
                <a:latin typeface="Calibri"/>
                <a:ea typeface="+mn-ea"/>
                <a:cs typeface="+mn-cs"/>
              </a:rPr>
              <a:t>* Match to inclusion/exclusion criteria of comparator study</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4188550998"/>
              </p:ext>
            </p:extLst>
          </p:nvPr>
        </p:nvGraphicFramePr>
        <p:xfrm>
          <a:off x="421849" y="1253912"/>
          <a:ext cx="7801381" cy="4679467"/>
        </p:xfrm>
        <a:graphic>
          <a:graphicData uri="http://schemas.openxmlformats.org/drawingml/2006/table">
            <a:tbl>
              <a:tblPr firstRow="1" firstCol="1" bandRow="1">
                <a:tableStyleId>{5C22544A-7EE6-4342-B048-85BDC9FD1C3A}</a:tableStyleId>
              </a:tblPr>
              <a:tblGrid>
                <a:gridCol w="1192051">
                  <a:extLst>
                    <a:ext uri="{9D8B030D-6E8A-4147-A177-3AD203B41FA5}">
                      <a16:colId xmlns:a16="http://schemas.microsoft.com/office/drawing/2014/main" val="4146291210"/>
                    </a:ext>
                  </a:extLst>
                </a:gridCol>
                <a:gridCol w="399431">
                  <a:extLst>
                    <a:ext uri="{9D8B030D-6E8A-4147-A177-3AD203B41FA5}">
                      <a16:colId xmlns:a16="http://schemas.microsoft.com/office/drawing/2014/main" val="216014269"/>
                    </a:ext>
                  </a:extLst>
                </a:gridCol>
                <a:gridCol w="415034">
                  <a:extLst>
                    <a:ext uri="{9D8B030D-6E8A-4147-A177-3AD203B41FA5}">
                      <a16:colId xmlns:a16="http://schemas.microsoft.com/office/drawing/2014/main" val="1049916948"/>
                    </a:ext>
                  </a:extLst>
                </a:gridCol>
                <a:gridCol w="736684">
                  <a:extLst>
                    <a:ext uri="{9D8B030D-6E8A-4147-A177-3AD203B41FA5}">
                      <a16:colId xmlns:a16="http://schemas.microsoft.com/office/drawing/2014/main" val="102453958"/>
                    </a:ext>
                  </a:extLst>
                </a:gridCol>
                <a:gridCol w="481891">
                  <a:extLst>
                    <a:ext uri="{9D8B030D-6E8A-4147-A177-3AD203B41FA5}">
                      <a16:colId xmlns:a16="http://schemas.microsoft.com/office/drawing/2014/main" val="2427241263"/>
                    </a:ext>
                  </a:extLst>
                </a:gridCol>
                <a:gridCol w="483685">
                  <a:extLst>
                    <a:ext uri="{9D8B030D-6E8A-4147-A177-3AD203B41FA5}">
                      <a16:colId xmlns:a16="http://schemas.microsoft.com/office/drawing/2014/main" val="3396744166"/>
                    </a:ext>
                  </a:extLst>
                </a:gridCol>
                <a:gridCol w="553898">
                  <a:extLst>
                    <a:ext uri="{9D8B030D-6E8A-4147-A177-3AD203B41FA5}">
                      <a16:colId xmlns:a16="http://schemas.microsoft.com/office/drawing/2014/main" val="3872161086"/>
                    </a:ext>
                  </a:extLst>
                </a:gridCol>
                <a:gridCol w="555459">
                  <a:extLst>
                    <a:ext uri="{9D8B030D-6E8A-4147-A177-3AD203B41FA5}">
                      <a16:colId xmlns:a16="http://schemas.microsoft.com/office/drawing/2014/main" val="3029413931"/>
                    </a:ext>
                  </a:extLst>
                </a:gridCol>
                <a:gridCol w="483685">
                  <a:extLst>
                    <a:ext uri="{9D8B030D-6E8A-4147-A177-3AD203B41FA5}">
                      <a16:colId xmlns:a16="http://schemas.microsoft.com/office/drawing/2014/main" val="22194547"/>
                    </a:ext>
                  </a:extLst>
                </a:gridCol>
                <a:gridCol w="555459">
                  <a:extLst>
                    <a:ext uri="{9D8B030D-6E8A-4147-A177-3AD203B41FA5}">
                      <a16:colId xmlns:a16="http://schemas.microsoft.com/office/drawing/2014/main" val="945476391"/>
                    </a:ext>
                  </a:extLst>
                </a:gridCol>
                <a:gridCol w="483685">
                  <a:extLst>
                    <a:ext uri="{9D8B030D-6E8A-4147-A177-3AD203B41FA5}">
                      <a16:colId xmlns:a16="http://schemas.microsoft.com/office/drawing/2014/main" val="3640215473"/>
                    </a:ext>
                  </a:extLst>
                </a:gridCol>
                <a:gridCol w="553898">
                  <a:extLst>
                    <a:ext uri="{9D8B030D-6E8A-4147-A177-3AD203B41FA5}">
                      <a16:colId xmlns:a16="http://schemas.microsoft.com/office/drawing/2014/main" val="3620507458"/>
                    </a:ext>
                  </a:extLst>
                </a:gridCol>
                <a:gridCol w="906521">
                  <a:extLst>
                    <a:ext uri="{9D8B030D-6E8A-4147-A177-3AD203B41FA5}">
                      <a16:colId xmlns:a16="http://schemas.microsoft.com/office/drawing/2014/main" val="4041494714"/>
                    </a:ext>
                  </a:extLst>
                </a:gridCol>
              </a:tblGrid>
              <a:tr h="157492">
                <a:tc>
                  <a:txBody>
                    <a:bodyPr/>
                    <a:lstStyle/>
                    <a:p>
                      <a:endParaRPr lang="en-US" sz="1000">
                        <a:effectLst/>
                        <a:latin typeface="Calibri" panose="020F0502020204030204" pitchFamily="34" charset="0"/>
                      </a:endParaRPr>
                    </a:p>
                  </a:txBody>
                  <a:tcPr marL="61443" marR="61443" marT="0" marB="0" anchor="ctr"/>
                </a:tc>
                <a:tc>
                  <a:txBody>
                    <a:bodyPr/>
                    <a:lstStyle/>
                    <a:p>
                      <a:pPr marL="0" marR="0" algn="ctr">
                        <a:lnSpc>
                          <a:spcPct val="115000"/>
                        </a:lnSpc>
                        <a:spcBef>
                          <a:spcPts val="0"/>
                        </a:spcBef>
                        <a:spcAft>
                          <a:spcPts val="100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1000"/>
                        </a:spcAft>
                      </a:pPr>
                      <a:r>
                        <a:rPr lang="en-CA" sz="700" dirty="0">
                          <a:effectLst/>
                        </a:rPr>
                        <a:t>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1000"/>
                        </a:spcAft>
                      </a:pPr>
                      <a:r>
                        <a:rPr lang="en-CA" sz="700" dirty="0">
                          <a:effectLst/>
                        </a:rPr>
                        <a:t>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gridSpan="9">
                  <a:txBody>
                    <a:bodyPr/>
                    <a:lstStyle/>
                    <a:p>
                      <a:pPr marL="0" marR="0" algn="ctr">
                        <a:lnSpc>
                          <a:spcPct val="115000"/>
                        </a:lnSpc>
                        <a:spcBef>
                          <a:spcPts val="0"/>
                        </a:spcBef>
                        <a:spcAft>
                          <a:spcPts val="0"/>
                        </a:spcAft>
                      </a:pPr>
                      <a:r>
                        <a:rPr lang="en-CA" sz="700" dirty="0">
                          <a:effectLst/>
                        </a:rPr>
                        <a:t> Scenario</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6528536"/>
                  </a:ext>
                </a:extLst>
              </a:tr>
              <a:tr h="389442">
                <a:tc>
                  <a:txBody>
                    <a:bodyPr/>
                    <a:lstStyle/>
                    <a:p>
                      <a:pPr marL="0" marR="0" algn="ctr">
                        <a:lnSpc>
                          <a:spcPct val="115000"/>
                        </a:lnSpc>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dirty="0">
                          <a:effectLst/>
                          <a:latin typeface="+mn-lt"/>
                          <a:ea typeface="+mn-ea"/>
                          <a:cs typeface="+mn-cs"/>
                        </a:rPr>
                        <a:t>Comp</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dirty="0">
                          <a:effectLst/>
                          <a:latin typeface="+mn-lt"/>
                          <a:ea typeface="+mn-ea"/>
                          <a:cs typeface="+mn-cs"/>
                        </a:rPr>
                        <a:t>Your</a:t>
                      </a:r>
                      <a:r>
                        <a:rPr lang="en-CA" sz="700" baseline="0" dirty="0">
                          <a:effectLst/>
                          <a:latin typeface="+mn-lt"/>
                          <a:ea typeface="+mn-ea"/>
                          <a:cs typeface="+mn-cs"/>
                        </a:rPr>
                        <a:t> Drug</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a:effectLst/>
                        </a:rPr>
                        <a:t>Inclusion/Exclusion Scenario*</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a:effectLst/>
                        </a:rPr>
                        <a:t>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a:effectLst/>
                        </a:rPr>
                        <a:t>B</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dirty="0">
                          <a:effectLst/>
                        </a:rPr>
                        <a:t>C</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a:effectLst/>
                        </a:rPr>
                        <a:t>D</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a:effectLst/>
                        </a:rPr>
                        <a:t>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a:effectLst/>
                        </a:rPr>
                        <a:t>F</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a:effectLst/>
                        </a:rPr>
                        <a:t>G</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a:effectLst/>
                        </a:rPr>
                        <a:t>H</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lnSpc>
                          <a:spcPct val="115000"/>
                        </a:lnSpc>
                        <a:spcBef>
                          <a:spcPts val="0"/>
                        </a:spcBef>
                        <a:spcAft>
                          <a:spcPts val="0"/>
                        </a:spcAft>
                      </a:pPr>
                      <a:r>
                        <a:rPr lang="en-CA" sz="700">
                          <a:effectLst/>
                        </a:rPr>
                        <a:t>I</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1883881172"/>
                  </a:ext>
                </a:extLst>
              </a:tr>
              <a:tr h="279265">
                <a:tc>
                  <a:txBody>
                    <a:bodyPr/>
                    <a:lstStyle/>
                    <a:p>
                      <a:pPr marL="0" marR="0" algn="ctr">
                        <a:lnSpc>
                          <a:spcPct val="115000"/>
                        </a:lnSpc>
                        <a:spcBef>
                          <a:spcPts val="0"/>
                        </a:spcBef>
                        <a:spcAft>
                          <a:spcPts val="0"/>
                        </a:spcAft>
                      </a:pPr>
                      <a:r>
                        <a:rPr lang="en-CA" sz="700">
                          <a:effectLst/>
                        </a:rPr>
                        <a:t>Trial Sample size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433</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329</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2405231740"/>
                  </a:ext>
                </a:extLst>
              </a:tr>
              <a:tr h="279265">
                <a:tc>
                  <a:txBody>
                    <a:bodyPr/>
                    <a:lstStyle/>
                    <a:p>
                      <a:pPr marL="0" marR="0" algn="ctr">
                        <a:lnSpc>
                          <a:spcPct val="115000"/>
                        </a:lnSpc>
                        <a:spcBef>
                          <a:spcPts val="0"/>
                        </a:spcBef>
                        <a:spcAft>
                          <a:spcPts val="0"/>
                        </a:spcAft>
                      </a:pPr>
                      <a:r>
                        <a:rPr lang="en-CA" sz="700">
                          <a:effectLst/>
                        </a:rPr>
                        <a:t>Effective Sample Size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tabLst>
                          <a:tab pos="490855" algn="ctr"/>
                        </a:tabLst>
                      </a:pPr>
                      <a:r>
                        <a:rPr lang="en-CA" sz="700">
                          <a:effectLst/>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3849438597"/>
                  </a:ext>
                </a:extLst>
              </a:tr>
              <a:tr h="285144">
                <a:tc>
                  <a:txBody>
                    <a:bodyPr/>
                    <a:lstStyle/>
                    <a:p>
                      <a:pPr marL="0" marR="0" algn="ctr">
                        <a:lnSpc>
                          <a:spcPct val="115000"/>
                        </a:lnSpc>
                        <a:spcBef>
                          <a:spcPts val="0"/>
                        </a:spcBef>
                        <a:spcAft>
                          <a:spcPts val="0"/>
                        </a:spcAft>
                      </a:pPr>
                      <a:r>
                        <a:rPr lang="en-CA" sz="700">
                          <a:effectLst/>
                        </a:rPr>
                        <a:t>N Characteristics matched</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9</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8</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7</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6</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5</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4</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3</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2</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1</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156194636"/>
                  </a:ext>
                </a:extLst>
              </a:tr>
              <a:tr h="279265">
                <a:tc>
                  <a:txBody>
                    <a:bodyPr/>
                    <a:lstStyle/>
                    <a:p>
                      <a:pPr marL="0" marR="0" algn="ctr">
                        <a:lnSpc>
                          <a:spcPct val="115000"/>
                        </a:lnSpc>
                        <a:spcBef>
                          <a:spcPts val="0"/>
                        </a:spcBef>
                        <a:spcAft>
                          <a:spcPts val="0"/>
                        </a:spcAft>
                      </a:pPr>
                      <a:r>
                        <a:rPr lang="en-CA" sz="700" kern="1200" dirty="0">
                          <a:effectLst/>
                        </a:rPr>
                        <a:t>Baseline Disease severity</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highlight>
                            <a:srgbClr val="FFFF00"/>
                          </a:highligh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1454507917"/>
                  </a:ext>
                </a:extLst>
              </a:tr>
              <a:tr h="390971">
                <a:tc>
                  <a:txBody>
                    <a:bodyPr/>
                    <a:lstStyle/>
                    <a:p>
                      <a:pPr marL="0" marR="0" algn="ctr">
                        <a:lnSpc>
                          <a:spcPct val="115000"/>
                        </a:lnSpc>
                        <a:spcBef>
                          <a:spcPts val="0"/>
                        </a:spcBef>
                        <a:spcAft>
                          <a:spcPts val="0"/>
                        </a:spcAft>
                      </a:pPr>
                      <a:r>
                        <a:rPr lang="en-CA" sz="700" kern="1200">
                          <a:effectLst/>
                        </a:rPr>
                        <a:t>Age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1835090074"/>
                  </a:ext>
                </a:extLst>
              </a:tr>
              <a:tr h="390971">
                <a:tc>
                  <a:txBody>
                    <a:bodyPr/>
                    <a:lstStyle/>
                    <a:p>
                      <a:pPr marL="0" marR="0" algn="ctr">
                        <a:lnSpc>
                          <a:spcPct val="115000"/>
                        </a:lnSpc>
                        <a:spcBef>
                          <a:spcPts val="0"/>
                        </a:spcBef>
                        <a:spcAft>
                          <a:spcPts val="0"/>
                        </a:spcAft>
                      </a:pPr>
                      <a:r>
                        <a:rPr lang="en-CA" sz="700" kern="1200">
                          <a:effectLst/>
                        </a:rPr>
                        <a:t>Gender</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3471679565"/>
                  </a:ext>
                </a:extLst>
              </a:tr>
              <a:tr h="390971">
                <a:tc>
                  <a:txBody>
                    <a:bodyPr/>
                    <a:lstStyle/>
                    <a:p>
                      <a:pPr marL="0" marR="0" algn="ctr">
                        <a:lnSpc>
                          <a:spcPct val="115000"/>
                        </a:lnSpc>
                        <a:spcBef>
                          <a:spcPts val="0"/>
                        </a:spcBef>
                        <a:spcAft>
                          <a:spcPts val="0"/>
                        </a:spcAft>
                      </a:pPr>
                      <a:r>
                        <a:rPr lang="en-CA" sz="700" kern="1200">
                          <a:effectLst/>
                        </a:rPr>
                        <a:t>Race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3355846145"/>
                  </a:ext>
                </a:extLst>
              </a:tr>
              <a:tr h="338645">
                <a:tc>
                  <a:txBody>
                    <a:bodyPr/>
                    <a:lstStyle/>
                    <a:p>
                      <a:pPr marL="0" marR="0" algn="ctr">
                        <a:spcBef>
                          <a:spcPts val="0"/>
                        </a:spcBef>
                        <a:spcAft>
                          <a:spcPts val="0"/>
                        </a:spcAft>
                      </a:pPr>
                      <a:r>
                        <a:rPr lang="en-CA" sz="700" kern="1200">
                          <a:effectLst/>
                        </a:rPr>
                        <a:t>BMI</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highlight>
                            <a:srgbClr val="FFFF00"/>
                          </a:highligh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tabLst>
                          <a:tab pos="504825" algn="l"/>
                        </a:tabLs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2169039150"/>
                  </a:ext>
                </a:extLst>
              </a:tr>
              <a:tr h="348640">
                <a:tc>
                  <a:txBody>
                    <a:bodyPr/>
                    <a:lstStyle/>
                    <a:p>
                      <a:pPr marL="0" marR="0" algn="ctr">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1479387508"/>
                  </a:ext>
                </a:extLst>
              </a:tr>
              <a:tr h="311601">
                <a:tc>
                  <a:txBody>
                    <a:bodyPr/>
                    <a:lstStyle/>
                    <a:p>
                      <a:pPr marL="0" marR="0" algn="ctr">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2506997105"/>
                  </a:ext>
                </a:extLst>
              </a:tr>
              <a:tr h="279265">
                <a:tc>
                  <a:txBody>
                    <a:bodyPr/>
                    <a:lstStyle/>
                    <a:p>
                      <a:pPr marL="0" marR="0" algn="ctr">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664844678"/>
                  </a:ext>
                </a:extLst>
              </a:tr>
              <a:tr h="279265">
                <a:tc>
                  <a:txBody>
                    <a:bodyPr/>
                    <a:lstStyle/>
                    <a:p>
                      <a:pPr marL="0" marR="0" algn="ctr">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2739020668"/>
                  </a:ext>
                </a:extLst>
              </a:tr>
              <a:tr h="279265">
                <a:tc>
                  <a:txBody>
                    <a:bodyPr/>
                    <a:lstStyle/>
                    <a:p>
                      <a:pPr marL="0" marR="0" algn="ctr">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61443" marR="61443" marT="0" marB="0" anchor="ctr"/>
                </a:tc>
                <a:tc>
                  <a:txBody>
                    <a:bodyPr/>
                    <a:lstStyle/>
                    <a:p>
                      <a:pPr marL="0" marR="0" algn="ctr">
                        <a:spcBef>
                          <a:spcPts val="0"/>
                        </a:spcBef>
                        <a:spcAft>
                          <a:spcPts val="0"/>
                        </a:spcAft>
                      </a:pPr>
                      <a:r>
                        <a:rPr lang="en-CA" sz="700" dirty="0">
                          <a:effectLst/>
                        </a:rPr>
                        <a:t>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dirty="0">
                          <a:effectLst/>
                        </a:rPr>
                        <a:t>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dirty="0">
                          <a:effectLst/>
                        </a:rPr>
                        <a:t>X</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a:effectLst/>
                        </a:rPr>
                        <a:t>X</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tc>
                  <a:txBody>
                    <a:bodyPr/>
                    <a:lstStyle/>
                    <a:p>
                      <a:pPr marL="0" marR="0" algn="ctr">
                        <a:spcBef>
                          <a:spcPts val="0"/>
                        </a:spcBef>
                        <a:spcAft>
                          <a:spcPts val="0"/>
                        </a:spcAft>
                      </a:pPr>
                      <a:r>
                        <a:rPr lang="en-CA" sz="700" dirty="0">
                          <a:effectLst/>
                        </a:rPr>
                        <a:t>X</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443" marR="61443" marT="0" marB="0" anchor="ctr"/>
                </a:tc>
                <a:extLst>
                  <a:ext uri="{0D108BD9-81ED-4DB2-BD59-A6C34878D82A}">
                    <a16:rowId xmlns:a16="http://schemas.microsoft.com/office/drawing/2014/main" val="128003244"/>
                  </a:ext>
                </a:extLst>
              </a:tr>
            </a:tbl>
          </a:graphicData>
        </a:graphic>
      </p:graphicFrame>
      <p:sp>
        <p:nvSpPr>
          <p:cNvPr id="8" name="Rectangle 7"/>
          <p:cNvSpPr/>
          <p:nvPr/>
        </p:nvSpPr>
        <p:spPr>
          <a:xfrm>
            <a:off x="521531" y="792247"/>
            <a:ext cx="7701699" cy="461665"/>
          </a:xfrm>
          <a:prstGeom prst="rect">
            <a:avLst/>
          </a:prstGeom>
        </p:spPr>
        <p:txBody>
          <a:bodyPr wrap="square">
            <a:spAutoFit/>
          </a:bodyPr>
          <a:lstStyle/>
          <a:p>
            <a:pPr marL="0" marR="0" lvl="0" indent="0" algn="just" defTabSz="914400" rtl="0" eaLnBrk="1" fontAlgn="auto" latinLnBrk="0" hangingPunct="1">
              <a:lnSpc>
                <a:spcPct val="100000"/>
              </a:lnSpc>
              <a:spcBef>
                <a:spcPts val="120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mbria" panose="02040503050406030204" pitchFamily="18" charset="0"/>
                <a:ea typeface="Calibri" panose="020F0502020204030204" pitchFamily="34" charset="0"/>
                <a:cs typeface="Times New Roman" panose="02020603050405020304" pitchFamily="18" charset="0"/>
              </a:rPr>
              <a:t>Summary of patient characteristics after each matching scenario using IPD from your trial and summary data from RCT #1 </a:t>
            </a:r>
          </a:p>
        </p:txBody>
      </p:sp>
    </p:spTree>
    <p:extLst>
      <p:ext uri="{BB962C8B-B14F-4D97-AF65-F5344CB8AC3E}">
        <p14:creationId xmlns:p14="http://schemas.microsoft.com/office/powerpoint/2010/main" val="1290706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Sample Results Table </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graphicFrame>
        <p:nvGraphicFramePr>
          <p:cNvPr id="6" name="Table 5"/>
          <p:cNvGraphicFramePr>
            <a:graphicFrameLocks noGrp="1"/>
          </p:cNvGraphicFramePr>
          <p:nvPr>
            <p:extLst/>
          </p:nvPr>
        </p:nvGraphicFramePr>
        <p:xfrm>
          <a:off x="272853" y="980728"/>
          <a:ext cx="8375847" cy="4429472"/>
        </p:xfrm>
        <a:graphic>
          <a:graphicData uri="http://schemas.openxmlformats.org/drawingml/2006/table">
            <a:tbl>
              <a:tblPr firstRow="1" firstCol="1" bandRow="1">
                <a:tableStyleId>{5C22544A-7EE6-4342-B048-85BDC9FD1C3A}</a:tableStyleId>
              </a:tblPr>
              <a:tblGrid>
                <a:gridCol w="1245297">
                  <a:extLst>
                    <a:ext uri="{9D8B030D-6E8A-4147-A177-3AD203B41FA5}">
                      <a16:colId xmlns:a16="http://schemas.microsoft.com/office/drawing/2014/main" val="2886418996"/>
                    </a:ext>
                  </a:extLst>
                </a:gridCol>
                <a:gridCol w="1388039">
                  <a:extLst>
                    <a:ext uri="{9D8B030D-6E8A-4147-A177-3AD203B41FA5}">
                      <a16:colId xmlns:a16="http://schemas.microsoft.com/office/drawing/2014/main" val="4198653545"/>
                    </a:ext>
                  </a:extLst>
                </a:gridCol>
                <a:gridCol w="1399110">
                  <a:extLst>
                    <a:ext uri="{9D8B030D-6E8A-4147-A177-3AD203B41FA5}">
                      <a16:colId xmlns:a16="http://schemas.microsoft.com/office/drawing/2014/main" val="1153160269"/>
                    </a:ext>
                  </a:extLst>
                </a:gridCol>
                <a:gridCol w="1971330">
                  <a:extLst>
                    <a:ext uri="{9D8B030D-6E8A-4147-A177-3AD203B41FA5}">
                      <a16:colId xmlns:a16="http://schemas.microsoft.com/office/drawing/2014/main" val="1651625101"/>
                    </a:ext>
                  </a:extLst>
                </a:gridCol>
                <a:gridCol w="1224136">
                  <a:extLst>
                    <a:ext uri="{9D8B030D-6E8A-4147-A177-3AD203B41FA5}">
                      <a16:colId xmlns:a16="http://schemas.microsoft.com/office/drawing/2014/main" val="4033474004"/>
                    </a:ext>
                  </a:extLst>
                </a:gridCol>
                <a:gridCol w="1147935">
                  <a:extLst>
                    <a:ext uri="{9D8B030D-6E8A-4147-A177-3AD203B41FA5}">
                      <a16:colId xmlns:a16="http://schemas.microsoft.com/office/drawing/2014/main" val="3544083811"/>
                    </a:ext>
                  </a:extLst>
                </a:gridCol>
              </a:tblGrid>
              <a:tr h="1584176">
                <a:tc rowSpan="2">
                  <a:txBody>
                    <a:bodyPr/>
                    <a:lstStyle/>
                    <a:p>
                      <a:pPr marL="0" marR="0">
                        <a:spcBef>
                          <a:spcPts val="0"/>
                        </a:spcBef>
                        <a:spcAft>
                          <a:spcPts val="0"/>
                        </a:spcAft>
                      </a:pPr>
                      <a:r>
                        <a:rPr lang="en-US" sz="900" dirty="0">
                          <a:effectLst/>
                        </a:rPr>
                        <a:t> </a:t>
                      </a:r>
                      <a:r>
                        <a:rPr lang="en-CA" sz="900" dirty="0">
                          <a:effectLst/>
                        </a:rPr>
                        <a:t>Comparison</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rowSpan="2">
                  <a:txBody>
                    <a:bodyPr/>
                    <a:lstStyle/>
                    <a:p>
                      <a:pPr marL="0" marR="0" algn="ctr">
                        <a:spcBef>
                          <a:spcPts val="0"/>
                        </a:spcBef>
                        <a:spcAft>
                          <a:spcPts val="0"/>
                        </a:spcAft>
                      </a:pPr>
                      <a:r>
                        <a:rPr lang="en-CA" sz="900" dirty="0">
                          <a:effectLst/>
                        </a:rPr>
                        <a:t>Scenario</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rowSpan="2">
                  <a:txBody>
                    <a:bodyPr/>
                    <a:lstStyle/>
                    <a:p>
                      <a:pPr marL="0" marR="0" algn="ctr">
                        <a:spcBef>
                          <a:spcPts val="0"/>
                        </a:spcBef>
                        <a:spcAft>
                          <a:spcPts val="0"/>
                        </a:spcAft>
                      </a:pPr>
                      <a:r>
                        <a:rPr lang="en-CA" sz="900" dirty="0">
                          <a:effectLst/>
                        </a:rPr>
                        <a:t># of Baseline Characteristics</a:t>
                      </a:r>
                      <a:endParaRPr lang="en-US" sz="900" dirty="0">
                        <a:effectLst/>
                      </a:endParaRPr>
                    </a:p>
                    <a:p>
                      <a:pPr marL="0" marR="0" algn="ctr">
                        <a:spcBef>
                          <a:spcPts val="0"/>
                        </a:spcBef>
                        <a:spcAft>
                          <a:spcPts val="0"/>
                        </a:spcAft>
                      </a:pPr>
                      <a:r>
                        <a:rPr lang="en-CA" sz="900" dirty="0">
                          <a:effectLst/>
                        </a:rPr>
                        <a:t> Included in Adjustment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rowSpan="2">
                  <a:txBody>
                    <a:bodyPr/>
                    <a:lstStyle/>
                    <a:p>
                      <a:pPr marL="0" marR="0" algn="ctr">
                        <a:spcBef>
                          <a:spcPts val="0"/>
                        </a:spcBef>
                        <a:spcAft>
                          <a:spcPts val="0"/>
                        </a:spcAft>
                      </a:pPr>
                      <a:r>
                        <a:rPr lang="en-CA" sz="900" dirty="0">
                          <a:effectLst/>
                        </a:rPr>
                        <a:t>Baseline Characteristics</a:t>
                      </a:r>
                      <a:endParaRPr lang="en-US" sz="900" dirty="0">
                        <a:effectLst/>
                      </a:endParaRPr>
                    </a:p>
                    <a:p>
                      <a:pPr marL="0" marR="0" algn="ctr">
                        <a:spcBef>
                          <a:spcPts val="0"/>
                        </a:spcBef>
                        <a:spcAft>
                          <a:spcPts val="0"/>
                        </a:spcAft>
                      </a:pPr>
                      <a:r>
                        <a:rPr lang="en-CA" sz="900" dirty="0">
                          <a:effectLst/>
                        </a:rPr>
                        <a:t>Included in MAIC</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rowSpan="2">
                  <a:txBody>
                    <a:bodyPr/>
                    <a:lstStyle/>
                    <a:p>
                      <a:pPr marL="0" marR="0" algn="ctr">
                        <a:spcBef>
                          <a:spcPts val="0"/>
                        </a:spcBef>
                        <a:spcAft>
                          <a:spcPts val="0"/>
                        </a:spcAft>
                      </a:pPr>
                      <a:r>
                        <a:rPr lang="en-CA" sz="900" dirty="0">
                          <a:effectLst/>
                        </a:rPr>
                        <a:t>Effective Sample Size</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Odds Risk(95% CI)</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1552268705"/>
                  </a:ext>
                </a:extLst>
              </a:tr>
              <a:tr h="5888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CA" sz="900" b="1" dirty="0">
                          <a:solidFill>
                            <a:schemeClr val="tx1"/>
                          </a:solidFill>
                          <a:effectLst/>
                          <a:latin typeface="+mn-lt"/>
                          <a:ea typeface="+mn-ea"/>
                          <a:cs typeface="+mn-cs"/>
                        </a:rPr>
                        <a:t>Outcome</a:t>
                      </a:r>
                      <a:endParaRPr lang="en-US" sz="9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solidFill>
                      <a:schemeClr val="accent1"/>
                    </a:solidFill>
                  </a:tcPr>
                </a:tc>
                <a:extLst>
                  <a:ext uri="{0D108BD9-81ED-4DB2-BD59-A6C34878D82A}">
                    <a16:rowId xmlns:a16="http://schemas.microsoft.com/office/drawing/2014/main" val="4163052675"/>
                  </a:ext>
                </a:extLst>
              </a:tr>
              <a:tr h="253783">
                <a:tc rowSpan="11">
                  <a:txBody>
                    <a:bodyPr/>
                    <a:lstStyle/>
                    <a:p>
                      <a:pPr marL="0" marR="0">
                        <a:spcBef>
                          <a:spcPts val="0"/>
                        </a:spcBef>
                        <a:spcAft>
                          <a:spcPts val="0"/>
                        </a:spcAft>
                      </a:pPr>
                      <a:r>
                        <a:rPr lang="en-CA" sz="900" dirty="0">
                          <a:effectLst/>
                        </a:rPr>
                        <a:t> </a:t>
                      </a:r>
                      <a:endParaRPr lang="en-US" sz="900" dirty="0">
                        <a:effectLst/>
                      </a:endParaRPr>
                    </a:p>
                    <a:p>
                      <a:pPr marL="0" marR="0">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Your drug</a:t>
                      </a:r>
                      <a:r>
                        <a:rPr lang="en-US" sz="900" baseline="0" dirty="0">
                          <a:effectLst/>
                          <a:latin typeface="Calibri" panose="020F0502020204030204" pitchFamily="34" charset="0"/>
                          <a:ea typeface="Times New Roman" panose="02020603050405020304" pitchFamily="18" charset="0"/>
                          <a:cs typeface="Times New Roman" panose="02020603050405020304" pitchFamily="18" charset="0"/>
                        </a:rPr>
                        <a:t> versus</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Treatment A</a:t>
                      </a:r>
                    </a:p>
                    <a:p>
                      <a:pPr marL="0" marR="0">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(RCT #1)</a:t>
                      </a:r>
                    </a:p>
                  </a:txBody>
                  <a:tcPr marL="53857" marR="53857" marT="0" marB="0"/>
                </a:tc>
                <a:tc>
                  <a:txBody>
                    <a:bodyPr/>
                    <a:lstStyle/>
                    <a:p>
                      <a:pPr marL="0" marR="0" algn="ctr">
                        <a:spcBef>
                          <a:spcPts val="0"/>
                        </a:spcBef>
                        <a:spcAft>
                          <a:spcPts val="0"/>
                        </a:spcAft>
                      </a:pPr>
                      <a:r>
                        <a:rPr lang="en-CA" sz="900">
                          <a:effectLst/>
                        </a:rPr>
                        <a:t>Unadjusted ITC</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a:effectLst/>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None</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NA</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1793659939"/>
                  </a:ext>
                </a:extLst>
              </a:tr>
              <a:tr h="253783">
                <a:tc vMerge="1">
                  <a:txBody>
                    <a:bodyPr/>
                    <a:lstStyle/>
                    <a:p>
                      <a:endParaRPr lang="en-US"/>
                    </a:p>
                  </a:txBody>
                  <a:tcPr/>
                </a:tc>
                <a:tc>
                  <a:txBody>
                    <a:bodyPr/>
                    <a:lstStyle/>
                    <a:p>
                      <a:pPr marL="0" marR="0" algn="ctr">
                        <a:spcBef>
                          <a:spcPts val="0"/>
                        </a:spcBef>
                        <a:spcAft>
                          <a:spcPts val="0"/>
                        </a:spcAft>
                      </a:pPr>
                      <a:r>
                        <a:rPr lang="en-CA" sz="900" dirty="0">
                          <a:effectLst/>
                        </a:rPr>
                        <a:t>Inclusion/Exclusion Criteria Matching Scenario*</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a:effectLst/>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None</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a:effectLst/>
                        </a:rPr>
                        <a:t>NA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a:effectLst/>
                        </a:rPr>
                        <a:t> </a:t>
                      </a:r>
                      <a:endParaRPr lang="en-US" sz="900">
                        <a:effectLst/>
                      </a:endParaRPr>
                    </a:p>
                    <a:p>
                      <a:pPr marL="0" marR="0" algn="ctr">
                        <a:spcBef>
                          <a:spcPts val="0"/>
                        </a:spcBef>
                        <a:spcAft>
                          <a:spcPts val="0"/>
                        </a:spcAft>
                      </a:pPr>
                      <a:r>
                        <a:rPr lang="en-CA"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2425714691"/>
                  </a:ext>
                </a:extLst>
              </a:tr>
              <a:tr h="253783">
                <a:tc vMerge="1">
                  <a:txBody>
                    <a:bodyPr/>
                    <a:lstStyle/>
                    <a:p>
                      <a:endParaRPr lang="en-US"/>
                    </a:p>
                  </a:txBody>
                  <a:tcPr/>
                </a:tc>
                <a:tc>
                  <a:txBody>
                    <a:bodyPr/>
                    <a:lstStyle/>
                    <a:p>
                      <a:pPr marL="0" marR="0" algn="ctr">
                        <a:spcBef>
                          <a:spcPts val="0"/>
                        </a:spcBef>
                        <a:spcAft>
                          <a:spcPts val="0"/>
                        </a:spcAft>
                      </a:pPr>
                      <a:r>
                        <a:rPr lang="en-CA" sz="900">
                          <a:effectLst/>
                        </a:rPr>
                        <a:t>Scenario A</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9</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algn="ctr"/>
                      <a:r>
                        <a:rPr lang="en-CA" sz="900" dirty="0"/>
                        <a:t>Factor 1, 2, 3, 4, 5, 6, 7,  8, 9</a:t>
                      </a:r>
                    </a:p>
                  </a:txBody>
                  <a:tcPr marL="53857" marR="53857" marT="0" marB="0" anchor="ctr"/>
                </a:tc>
                <a:tc>
                  <a:txBody>
                    <a:bodyPr/>
                    <a:lstStyle/>
                    <a:p>
                      <a:pPr marL="0" marR="0" algn="ctr">
                        <a:spcBef>
                          <a:spcPts val="0"/>
                        </a:spcBef>
                        <a:spcAft>
                          <a:spcPts val="0"/>
                        </a:spcAft>
                      </a:pPr>
                      <a:r>
                        <a:rPr lang="en-CA" sz="900" dirty="0">
                          <a:effectLst/>
                        </a:rPr>
                        <a:t>X</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3868377528"/>
                  </a:ext>
                </a:extLst>
              </a:tr>
              <a:tr h="253783">
                <a:tc vMerge="1">
                  <a:txBody>
                    <a:bodyPr/>
                    <a:lstStyle/>
                    <a:p>
                      <a:endParaRPr lang="en-US"/>
                    </a:p>
                  </a:txBody>
                  <a:tcPr/>
                </a:tc>
                <a:tc>
                  <a:txBody>
                    <a:bodyPr/>
                    <a:lstStyle/>
                    <a:p>
                      <a:pPr marL="0" marR="0" algn="ctr">
                        <a:spcBef>
                          <a:spcPts val="0"/>
                        </a:spcBef>
                        <a:spcAft>
                          <a:spcPts val="0"/>
                        </a:spcAft>
                      </a:pPr>
                      <a:r>
                        <a:rPr lang="en-CA" sz="900">
                          <a:effectLst/>
                        </a:rPr>
                        <a:t>Scenario B</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latin typeface="+mn-lt"/>
                          <a:ea typeface="+mn-ea"/>
                          <a:cs typeface="+mn-cs"/>
                        </a:rPr>
                        <a:t>8</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900" dirty="0"/>
                        <a:t>Factor</a:t>
                      </a:r>
                      <a:r>
                        <a:rPr lang="en-CA" sz="900" baseline="0" dirty="0"/>
                        <a:t> </a:t>
                      </a:r>
                      <a:r>
                        <a:rPr lang="en-CA" sz="900" dirty="0"/>
                        <a:t>1, 2, 3, 4, 5, 6, 7,  8</a:t>
                      </a:r>
                    </a:p>
                  </a:txBody>
                  <a:tcPr marL="53857" marR="53857" marT="0" marB="0" anchor="ctr"/>
                </a:tc>
                <a:tc>
                  <a:txBody>
                    <a:bodyPr/>
                    <a:lstStyle/>
                    <a:p>
                      <a:pPr marL="0" marR="0" algn="ctr">
                        <a:spcBef>
                          <a:spcPts val="0"/>
                        </a:spcBef>
                        <a:spcAft>
                          <a:spcPts val="0"/>
                        </a:spcAft>
                      </a:pPr>
                      <a:r>
                        <a:rPr lang="en-CA" sz="900" dirty="0">
                          <a:effectLst/>
                        </a:rPr>
                        <a: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1359935462"/>
                  </a:ext>
                </a:extLst>
              </a:tr>
              <a:tr h="253783">
                <a:tc vMerge="1">
                  <a:txBody>
                    <a:bodyPr/>
                    <a:lstStyle/>
                    <a:p>
                      <a:endParaRPr lang="en-US"/>
                    </a:p>
                  </a:txBody>
                  <a:tcPr/>
                </a:tc>
                <a:tc>
                  <a:txBody>
                    <a:bodyPr/>
                    <a:lstStyle/>
                    <a:p>
                      <a:pPr marL="0" marR="0" algn="ctr">
                        <a:spcBef>
                          <a:spcPts val="0"/>
                        </a:spcBef>
                        <a:spcAft>
                          <a:spcPts val="0"/>
                        </a:spcAft>
                      </a:pPr>
                      <a:r>
                        <a:rPr lang="en-CA" sz="900">
                          <a:effectLst/>
                        </a:rPr>
                        <a:t>Scenario C</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latin typeface="+mn-lt"/>
                          <a:ea typeface="+mn-ea"/>
                          <a:cs typeface="+mn-cs"/>
                        </a:rPr>
                        <a:t>7</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900" dirty="0"/>
                        <a:t>Factor 1, 2, 3, 4, 5, 6, 7</a:t>
                      </a:r>
                    </a:p>
                  </a:txBody>
                  <a:tcPr marL="53857" marR="53857" marT="0" marB="0" anchor="ctr"/>
                </a:tc>
                <a:tc>
                  <a:txBody>
                    <a:bodyPr/>
                    <a:lstStyle/>
                    <a:p>
                      <a:pPr marL="0" marR="0" algn="ctr">
                        <a:spcBef>
                          <a:spcPts val="0"/>
                        </a:spcBef>
                        <a:spcAft>
                          <a:spcPts val="0"/>
                        </a:spcAft>
                      </a:pPr>
                      <a:r>
                        <a:rPr lang="en-CA" sz="900" dirty="0">
                          <a:effectLst/>
                        </a:rPr>
                        <a: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2556794852"/>
                  </a:ext>
                </a:extLst>
              </a:tr>
              <a:tr h="253783">
                <a:tc vMerge="1">
                  <a:txBody>
                    <a:bodyPr/>
                    <a:lstStyle/>
                    <a:p>
                      <a:endParaRPr lang="en-US"/>
                    </a:p>
                  </a:txBody>
                  <a:tcPr/>
                </a:tc>
                <a:tc>
                  <a:txBody>
                    <a:bodyPr/>
                    <a:lstStyle/>
                    <a:p>
                      <a:pPr marL="0" marR="0" algn="ctr">
                        <a:spcBef>
                          <a:spcPts val="0"/>
                        </a:spcBef>
                        <a:spcAft>
                          <a:spcPts val="0"/>
                        </a:spcAft>
                      </a:pPr>
                      <a:r>
                        <a:rPr lang="en-CA" sz="900">
                          <a:effectLst/>
                        </a:rPr>
                        <a:t>Scenario D</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latin typeface="+mn-lt"/>
                          <a:ea typeface="+mn-ea"/>
                          <a:cs typeface="+mn-cs"/>
                        </a:rPr>
                        <a:t>6</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algn="ctr"/>
                      <a:r>
                        <a:rPr lang="en-CA" sz="900" dirty="0"/>
                        <a:t>Factor 1, 2, 3, 4, 5, 6</a:t>
                      </a:r>
                    </a:p>
                  </a:txBody>
                  <a:tcPr marL="53857" marR="53857" marT="0" marB="0" anchor="ctr"/>
                </a:tc>
                <a:tc>
                  <a:txBody>
                    <a:bodyPr/>
                    <a:lstStyle/>
                    <a:p>
                      <a:pPr marL="0" marR="0" algn="ctr">
                        <a:spcBef>
                          <a:spcPts val="0"/>
                        </a:spcBef>
                        <a:spcAft>
                          <a:spcPts val="0"/>
                        </a:spcAft>
                      </a:pPr>
                      <a:r>
                        <a:rPr lang="en-CA" sz="900" dirty="0">
                          <a:effectLst/>
                        </a:rPr>
                        <a: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3663912790"/>
                  </a:ext>
                </a:extLst>
              </a:tr>
              <a:tr h="253783">
                <a:tc vMerge="1">
                  <a:txBody>
                    <a:bodyPr/>
                    <a:lstStyle/>
                    <a:p>
                      <a:endParaRPr lang="en-US"/>
                    </a:p>
                  </a:txBody>
                  <a:tcPr/>
                </a:tc>
                <a:tc>
                  <a:txBody>
                    <a:bodyPr/>
                    <a:lstStyle/>
                    <a:p>
                      <a:pPr marL="0" marR="0" algn="ctr">
                        <a:spcBef>
                          <a:spcPts val="0"/>
                        </a:spcBef>
                        <a:spcAft>
                          <a:spcPts val="0"/>
                        </a:spcAft>
                      </a:pPr>
                      <a:r>
                        <a:rPr lang="en-CA" sz="900">
                          <a:effectLst/>
                        </a:rPr>
                        <a:t>Scenario E</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latin typeface="+mn-lt"/>
                          <a:ea typeface="+mn-ea"/>
                          <a:cs typeface="+mn-cs"/>
                        </a:rPr>
                        <a:t>5</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Factor</a:t>
                      </a:r>
                      <a:r>
                        <a:rPr lang="en-CA" sz="900" baseline="0" dirty="0">
                          <a:effectLst/>
                        </a:rPr>
                        <a:t> </a:t>
                      </a:r>
                      <a:r>
                        <a:rPr lang="en-CA" sz="900" dirty="0">
                          <a:effectLst/>
                        </a:rPr>
                        <a:t>1, 2, 3, 4, 5</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a:effectLst/>
                        </a:rPr>
                        <a:t> </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96716389"/>
                  </a:ext>
                </a:extLst>
              </a:tr>
              <a:tr h="253783">
                <a:tc vMerge="1">
                  <a:txBody>
                    <a:bodyPr/>
                    <a:lstStyle/>
                    <a:p>
                      <a:endParaRPr lang="en-US"/>
                    </a:p>
                  </a:txBody>
                  <a:tcPr/>
                </a:tc>
                <a:tc>
                  <a:txBody>
                    <a:bodyPr/>
                    <a:lstStyle/>
                    <a:p>
                      <a:pPr marL="0" marR="0" algn="ctr">
                        <a:spcBef>
                          <a:spcPts val="0"/>
                        </a:spcBef>
                        <a:spcAft>
                          <a:spcPts val="0"/>
                        </a:spcAft>
                      </a:pPr>
                      <a:r>
                        <a:rPr lang="en-CA" sz="900">
                          <a:effectLst/>
                        </a:rPr>
                        <a:t>Scenario F</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latin typeface="+mn-lt"/>
                          <a:ea typeface="+mn-ea"/>
                          <a:cs typeface="+mn-cs"/>
                        </a:rPr>
                        <a:t>4</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Factor 1, 2, 3, 4</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2986390043"/>
                  </a:ext>
                </a:extLst>
              </a:tr>
              <a:tr h="253783">
                <a:tc vMerge="1">
                  <a:txBody>
                    <a:bodyPr/>
                    <a:lstStyle/>
                    <a:p>
                      <a:endParaRPr lang="en-US"/>
                    </a:p>
                  </a:txBody>
                  <a:tcPr/>
                </a:tc>
                <a:tc>
                  <a:txBody>
                    <a:bodyPr/>
                    <a:lstStyle/>
                    <a:p>
                      <a:pPr marL="0" marR="0" algn="ctr">
                        <a:spcBef>
                          <a:spcPts val="0"/>
                        </a:spcBef>
                        <a:spcAft>
                          <a:spcPts val="0"/>
                        </a:spcAft>
                      </a:pPr>
                      <a:r>
                        <a:rPr lang="en-CA" sz="900">
                          <a:effectLst/>
                        </a:rPr>
                        <a:t>Scenario G</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latin typeface="+mn-lt"/>
                          <a:ea typeface="+mn-ea"/>
                          <a:cs typeface="+mn-cs"/>
                        </a:rPr>
                        <a:t>3</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Factor 1, 2, 3</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a:effectLst/>
                        </a:rPr>
                        <a:t>.</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3243149136"/>
                  </a:ext>
                </a:extLst>
              </a:tr>
              <a:tr h="253783">
                <a:tc vMerge="1">
                  <a:txBody>
                    <a:bodyPr/>
                    <a:lstStyle/>
                    <a:p>
                      <a:endParaRPr lang="en-US"/>
                    </a:p>
                  </a:txBody>
                  <a:tcPr/>
                </a:tc>
                <a:tc>
                  <a:txBody>
                    <a:bodyPr/>
                    <a:lstStyle/>
                    <a:p>
                      <a:pPr marL="0" marR="0" algn="ctr">
                        <a:spcBef>
                          <a:spcPts val="0"/>
                        </a:spcBef>
                        <a:spcAft>
                          <a:spcPts val="0"/>
                        </a:spcAft>
                      </a:pPr>
                      <a:r>
                        <a:rPr lang="en-CA" sz="900">
                          <a:effectLst/>
                        </a:rPr>
                        <a:t>Scenario H</a:t>
                      </a:r>
                      <a:endParaRPr lang="en-US"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latin typeface="+mn-lt"/>
                          <a:ea typeface="+mn-ea"/>
                          <a:cs typeface="+mn-cs"/>
                        </a:rPr>
                        <a:t>2</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CA" sz="900" dirty="0">
                          <a:effectLst/>
                        </a:rPr>
                        <a:t>Factor</a:t>
                      </a:r>
                      <a:r>
                        <a:rPr lang="en-CA" sz="900" baseline="0" dirty="0">
                          <a:effectLst/>
                        </a:rPr>
                        <a:t> </a:t>
                      </a:r>
                      <a:r>
                        <a:rPr lang="en-CA" sz="900" dirty="0">
                          <a:effectLst/>
                        </a:rPr>
                        <a:t>1, 2</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53857" marR="53857" marT="0" marB="0" anchor="ctr"/>
                </a:tc>
                <a:tc>
                  <a:txBody>
                    <a:bodyPr/>
                    <a:lstStyle/>
                    <a:p>
                      <a:pPr marL="0" marR="0" algn="ctr">
                        <a:spcBef>
                          <a:spcPts val="0"/>
                        </a:spcBef>
                        <a:spcAft>
                          <a:spcPts val="0"/>
                        </a:spcAft>
                      </a:pPr>
                      <a:r>
                        <a:rPr lang="en-CA" sz="900" dirty="0">
                          <a:effectLst/>
                        </a:rPr>
                        <a:t> </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1621714860"/>
                  </a:ext>
                </a:extLst>
              </a:tr>
              <a:tr h="149769">
                <a:tc vMerge="1">
                  <a:txBody>
                    <a:bodyPr/>
                    <a:lstStyle/>
                    <a:p>
                      <a:pPr marL="0" marR="0">
                        <a:spcBef>
                          <a:spcPts val="0"/>
                        </a:spcBef>
                        <a:spcAft>
                          <a:spcPts val="0"/>
                        </a:spcAft>
                      </a:pP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tc>
                <a:tc>
                  <a:txBody>
                    <a:bodyPr/>
                    <a:lstStyle/>
                    <a:p>
                      <a:pPr marL="0" marR="0" algn="ctr">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Scenario I</a:t>
                      </a:r>
                    </a:p>
                  </a:txBody>
                  <a:tcPr marL="53857" marR="53857" marT="0" marB="0" anchor="ctr"/>
                </a:tc>
                <a:tc>
                  <a:txBody>
                    <a:bodyPr/>
                    <a:lstStyle/>
                    <a:p>
                      <a:pPr marL="0" marR="0" algn="ctr">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1</a:t>
                      </a:r>
                    </a:p>
                  </a:txBody>
                  <a:tcPr marL="53857" marR="53857" marT="0" marB="0" anchor="ctr"/>
                </a:tc>
                <a:tc>
                  <a:txBody>
                    <a:bodyPr/>
                    <a:lstStyle/>
                    <a:p>
                      <a:pPr marL="0" marR="0" algn="ctr">
                        <a:spcBef>
                          <a:spcPts val="0"/>
                        </a:spcBef>
                        <a:spcAft>
                          <a:spcPts val="0"/>
                        </a:spcAft>
                      </a:pPr>
                      <a:r>
                        <a:rPr lang="en-CA" sz="900" dirty="0">
                          <a:effectLst/>
                        </a:rPr>
                        <a:t>Factor 1</a:t>
                      </a: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tc>
                  <a:txBody>
                    <a:bodyPr/>
                    <a:lstStyle/>
                    <a:p>
                      <a:pPr marL="0" marR="0" algn="ctr">
                        <a:spcBef>
                          <a:spcPts val="0"/>
                        </a:spcBef>
                        <a:spcAft>
                          <a:spcPts val="0"/>
                        </a:spcAft>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53857" marR="53857" marT="0" marB="0" anchor="ctr"/>
                </a:tc>
                <a:tc>
                  <a:txBody>
                    <a:bodyPr/>
                    <a:lstStyle/>
                    <a:p>
                      <a:pPr marL="0" marR="0" algn="ctr">
                        <a:spcBef>
                          <a:spcPts val="0"/>
                        </a:spcBef>
                        <a:spcAft>
                          <a:spcPts val="0"/>
                        </a:spcAft>
                      </a:pPr>
                      <a:endParaRPr lang="en-US"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3857" marR="53857" marT="0" marB="0" anchor="ctr"/>
                </a:tc>
                <a:extLst>
                  <a:ext uri="{0D108BD9-81ED-4DB2-BD59-A6C34878D82A}">
                    <a16:rowId xmlns:a16="http://schemas.microsoft.com/office/drawing/2014/main" val="10012"/>
                  </a:ext>
                </a:extLst>
              </a:tr>
            </a:tbl>
          </a:graphicData>
        </a:graphic>
      </p:graphicFrame>
      <p:sp>
        <p:nvSpPr>
          <p:cNvPr id="5" name="TextBox 4"/>
          <p:cNvSpPr txBox="1"/>
          <p:nvPr/>
        </p:nvSpPr>
        <p:spPr>
          <a:xfrm>
            <a:off x="299562" y="5573919"/>
            <a:ext cx="2731838"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black"/>
                </a:solidFill>
                <a:effectLst/>
                <a:uLnTx/>
                <a:uFillTx/>
                <a:latin typeface="Calibri"/>
                <a:ea typeface="+mn-ea"/>
                <a:cs typeface="+mn-cs"/>
              </a:rPr>
              <a:t>* Match to inclusion criteria of comparator study</a:t>
            </a: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2195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Sample Forest Plot – One comparison</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pic>
        <p:nvPicPr>
          <p:cNvPr id="5" name="Picture 4"/>
          <p:cNvPicPr>
            <a:picLocks noChangeAspect="1"/>
          </p:cNvPicPr>
          <p:nvPr/>
        </p:nvPicPr>
        <p:blipFill>
          <a:blip r:embed="rId2"/>
          <a:stretch>
            <a:fillRect/>
          </a:stretch>
        </p:blipFill>
        <p:spPr>
          <a:xfrm>
            <a:off x="133350" y="908720"/>
            <a:ext cx="9010650" cy="5181600"/>
          </a:xfrm>
          <a:prstGeom prst="rect">
            <a:avLst/>
          </a:prstGeom>
        </p:spPr>
      </p:pic>
    </p:spTree>
    <p:extLst>
      <p:ext uri="{BB962C8B-B14F-4D97-AF65-F5344CB8AC3E}">
        <p14:creationId xmlns:p14="http://schemas.microsoft.com/office/powerpoint/2010/main" val="1589539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Combining MAIC Analyses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sp>
        <p:nvSpPr>
          <p:cNvPr id="6" name="Content Placeholder 5"/>
          <p:cNvSpPr>
            <a:spLocks noGrp="1"/>
          </p:cNvSpPr>
          <p:nvPr>
            <p:ph idx="1"/>
          </p:nvPr>
        </p:nvSpPr>
        <p:spPr>
          <a:xfrm>
            <a:off x="152401" y="990600"/>
            <a:ext cx="4102510" cy="5135563"/>
          </a:xfrm>
        </p:spPr>
        <p:txBody>
          <a:bodyPr>
            <a:normAutofit fontScale="92500"/>
          </a:bodyPr>
          <a:lstStyle/>
          <a:p>
            <a:r>
              <a:rPr lang="en-CA" sz="2000" dirty="0"/>
              <a:t>MAIC may be conducted on each IPD-summary level data combination for each outcome </a:t>
            </a:r>
          </a:p>
          <a:p>
            <a:pPr lvl="1"/>
            <a:r>
              <a:rPr lang="en-CA" sz="2000" dirty="0"/>
              <a:t>Your trial vs RCT #1, Treatment A</a:t>
            </a:r>
          </a:p>
          <a:p>
            <a:pPr lvl="1"/>
            <a:r>
              <a:rPr lang="en-CA" sz="2000" dirty="0"/>
              <a:t>Your trial vs RCT #2, Treatment A</a:t>
            </a:r>
          </a:p>
          <a:p>
            <a:pPr lvl="1"/>
            <a:r>
              <a:rPr lang="en-CA" sz="2000" dirty="0"/>
              <a:t>Your trial vs RCT #3, Treatment A</a:t>
            </a:r>
          </a:p>
          <a:p>
            <a:r>
              <a:rPr lang="en-CA" sz="2000" dirty="0"/>
              <a:t>A meta-analysis may be performed in order to pool the MAIC results into a single point estimate for each outcome</a:t>
            </a:r>
          </a:p>
          <a:p>
            <a:pPr lvl="1"/>
            <a:r>
              <a:rPr lang="en-CA" sz="1600" dirty="0"/>
              <a:t>Risk of multiple counting (methods underway to address this issue)</a:t>
            </a:r>
          </a:p>
          <a:p>
            <a:pPr lvl="1"/>
            <a:endParaRPr lang="en-CA" dirty="0"/>
          </a:p>
          <a:p>
            <a:endParaRPr lang="en-CA" sz="2800" baseline="30000" dirty="0"/>
          </a:p>
        </p:txBody>
      </p:sp>
      <p:pic>
        <p:nvPicPr>
          <p:cNvPr id="7" name="Picture 6">
            <a:extLst>
              <a:ext uri="{FF2B5EF4-FFF2-40B4-BE49-F238E27FC236}">
                <a16:creationId xmlns:a16="http://schemas.microsoft.com/office/drawing/2014/main" id="{83D637F6-8B93-456A-97D5-582464558B7A}"/>
              </a:ext>
            </a:extLst>
          </p:cNvPr>
          <p:cNvPicPr>
            <a:picLocks noChangeAspect="1"/>
          </p:cNvPicPr>
          <p:nvPr/>
        </p:nvPicPr>
        <p:blipFill>
          <a:blip r:embed="rId2"/>
          <a:stretch>
            <a:fillRect/>
          </a:stretch>
        </p:blipFill>
        <p:spPr>
          <a:xfrm>
            <a:off x="4159045" y="1835329"/>
            <a:ext cx="4832554" cy="2721923"/>
          </a:xfrm>
          <a:prstGeom prst="rect">
            <a:avLst/>
          </a:prstGeom>
        </p:spPr>
      </p:pic>
    </p:spTree>
    <p:extLst>
      <p:ext uri="{BB962C8B-B14F-4D97-AF65-F5344CB8AC3E}">
        <p14:creationId xmlns:p14="http://schemas.microsoft.com/office/powerpoint/2010/main" val="1240925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Sample Forest Plot of MA of MAIC</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pic>
        <p:nvPicPr>
          <p:cNvPr id="9" name="Content Placeholder 8"/>
          <p:cNvPicPr>
            <a:picLocks noGrp="1" noChangeAspect="1"/>
          </p:cNvPicPr>
          <p:nvPr>
            <p:ph idx="1"/>
          </p:nvPr>
        </p:nvPicPr>
        <p:blipFill>
          <a:blip r:embed="rId2"/>
          <a:stretch>
            <a:fillRect/>
          </a:stretch>
        </p:blipFill>
        <p:spPr>
          <a:xfrm>
            <a:off x="152400" y="1421502"/>
            <a:ext cx="8763000" cy="4273758"/>
          </a:xfrm>
          <a:prstGeom prst="rect">
            <a:avLst/>
          </a:prstGeom>
        </p:spPr>
      </p:pic>
    </p:spTree>
    <p:extLst>
      <p:ext uri="{BB962C8B-B14F-4D97-AF65-F5344CB8AC3E}">
        <p14:creationId xmlns:p14="http://schemas.microsoft.com/office/powerpoint/2010/main" val="1968024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91440"/>
            <a:ext cx="9433048" cy="594360"/>
          </a:xfrm>
        </p:spPr>
        <p:txBody>
          <a:bodyPr>
            <a:normAutofit/>
          </a:bodyPr>
          <a:lstStyle/>
          <a:p>
            <a:r>
              <a:rPr lang="en-CA" sz="2800" dirty="0"/>
              <a:t>Sample Forest Plot Comparing findings with NMA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pic>
        <p:nvPicPr>
          <p:cNvPr id="10" name="Content Placeholder 9"/>
          <p:cNvPicPr>
            <a:picLocks noGrp="1" noChangeAspect="1"/>
          </p:cNvPicPr>
          <p:nvPr>
            <p:ph idx="1"/>
          </p:nvPr>
        </p:nvPicPr>
        <p:blipFill>
          <a:blip r:embed="rId2"/>
          <a:stretch>
            <a:fillRect/>
          </a:stretch>
        </p:blipFill>
        <p:spPr>
          <a:xfrm>
            <a:off x="152400" y="1918727"/>
            <a:ext cx="8763000" cy="3279309"/>
          </a:xfrm>
          <a:prstGeom prst="rect">
            <a:avLst/>
          </a:prstGeom>
        </p:spPr>
      </p:pic>
    </p:spTree>
    <p:extLst>
      <p:ext uri="{BB962C8B-B14F-4D97-AF65-F5344CB8AC3E}">
        <p14:creationId xmlns:p14="http://schemas.microsoft.com/office/powerpoint/2010/main" val="766582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Use of MAIC by HTA Bodies and Payers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sp>
        <p:nvSpPr>
          <p:cNvPr id="3" name="Content Placeholder 2"/>
          <p:cNvSpPr>
            <a:spLocks noGrp="1"/>
          </p:cNvSpPr>
          <p:nvPr>
            <p:ph idx="1"/>
          </p:nvPr>
        </p:nvSpPr>
        <p:spPr>
          <a:xfrm>
            <a:off x="152400" y="990600"/>
            <a:ext cx="8763000" cy="5462736"/>
          </a:xfrm>
        </p:spPr>
        <p:txBody>
          <a:bodyPr>
            <a:normAutofit fontScale="70000" lnSpcReduction="20000"/>
          </a:bodyPr>
          <a:lstStyle/>
          <a:p>
            <a:r>
              <a:rPr lang="en-CA" dirty="0"/>
              <a:t>The application of MAIC has increased in recent years </a:t>
            </a:r>
          </a:p>
          <a:p>
            <a:r>
              <a:rPr lang="en-CA" dirty="0"/>
              <a:t>If done properly, considered more methodologically rigorous than analyses based solely on summary or “aggregate data” </a:t>
            </a:r>
          </a:p>
          <a:p>
            <a:r>
              <a:rPr lang="en-CA" dirty="0"/>
              <a:t>HTA bodies in Canada and globally have seen an increasing number of submissions employing this methodology, especially in oncology </a:t>
            </a:r>
          </a:p>
          <a:p>
            <a:r>
              <a:rPr lang="en-CA" dirty="0"/>
              <a:t>Payers and HTA bodies are more willing to accept this methodology if:</a:t>
            </a:r>
          </a:p>
          <a:p>
            <a:pPr lvl="1"/>
            <a:r>
              <a:rPr lang="en-CA" dirty="0"/>
              <a:t>Rationale clearly stated, e.g., imbalance in treatment effect modifiers, network is sparse and otherwise “disconnected” in absence of methodology </a:t>
            </a:r>
          </a:p>
          <a:p>
            <a:pPr lvl="1"/>
            <a:r>
              <a:rPr lang="en-CA" dirty="0"/>
              <a:t>Manufacturer clearly discusses heterogeneity among trials and need for leveraging IPD data to adjust for differences </a:t>
            </a:r>
          </a:p>
          <a:p>
            <a:pPr lvl="1"/>
            <a:r>
              <a:rPr lang="en-CA" dirty="0"/>
              <a:t>Analytic methods are transparent, e.g., statistical methods are reproducible and presented in a clear and concise manner </a:t>
            </a:r>
          </a:p>
          <a:p>
            <a:pPr lvl="1"/>
            <a:r>
              <a:rPr lang="en-CA" dirty="0"/>
              <a:t>Adhere to best practices for reporting, e.g., NICE Guidance</a:t>
            </a:r>
          </a:p>
          <a:p>
            <a:pPr lvl="1"/>
            <a:endParaRPr lang="en-CA" dirty="0"/>
          </a:p>
        </p:txBody>
      </p:sp>
    </p:spTree>
    <p:extLst>
      <p:ext uri="{BB962C8B-B14F-4D97-AF65-F5344CB8AC3E}">
        <p14:creationId xmlns:p14="http://schemas.microsoft.com/office/powerpoint/2010/main" val="4139144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2800" dirty="0"/>
              <a:t>MAICs Submitted to HTA in Multiple Disease Areas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pic>
        <p:nvPicPr>
          <p:cNvPr id="7" name="Picture 6"/>
          <p:cNvPicPr>
            <a:picLocks noChangeAspect="1"/>
          </p:cNvPicPr>
          <p:nvPr/>
        </p:nvPicPr>
        <p:blipFill>
          <a:blip r:embed="rId2"/>
          <a:stretch>
            <a:fillRect/>
          </a:stretch>
        </p:blipFill>
        <p:spPr>
          <a:xfrm>
            <a:off x="467544" y="980728"/>
            <a:ext cx="7744173" cy="4896544"/>
          </a:xfrm>
          <a:prstGeom prst="rect">
            <a:avLst/>
          </a:prstGeom>
        </p:spPr>
      </p:pic>
      <p:sp>
        <p:nvSpPr>
          <p:cNvPr id="8" name="TextBox 7"/>
          <p:cNvSpPr txBox="1"/>
          <p:nvPr/>
        </p:nvSpPr>
        <p:spPr>
          <a:xfrm>
            <a:off x="256962" y="6073247"/>
            <a:ext cx="891274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0" u="none" strike="noStrike" kern="1200" cap="none" spc="0" normalizeH="0" baseline="0" noProof="0" dirty="0">
                <a:ln>
                  <a:noFill/>
                </a:ln>
                <a:solidFill>
                  <a:prstClr val="black"/>
                </a:solidFill>
                <a:effectLst/>
                <a:uLnTx/>
                <a:uFillTx/>
                <a:latin typeface="Calibri"/>
                <a:ea typeface="+mn-ea"/>
                <a:cs typeface="+mn-cs"/>
              </a:rPr>
              <a:t>Based on an ISPOR 2015 presentation on indirect comparisons for single-arm trials or trials without common comparator arms by Swallow et al. </a:t>
            </a:r>
          </a:p>
        </p:txBody>
      </p:sp>
    </p:spTree>
    <p:extLst>
      <p:ext uri="{BB962C8B-B14F-4D97-AF65-F5344CB8AC3E}">
        <p14:creationId xmlns:p14="http://schemas.microsoft.com/office/powerpoint/2010/main" val="3849903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Thank you</a:t>
            </a:r>
          </a:p>
        </p:txBody>
      </p:sp>
    </p:spTree>
    <p:extLst>
      <p:ext uri="{BB962C8B-B14F-4D97-AF65-F5344CB8AC3E}">
        <p14:creationId xmlns:p14="http://schemas.microsoft.com/office/powerpoint/2010/main" val="276694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319288" y="4731675"/>
            <a:ext cx="8382000" cy="1752600"/>
          </a:xfrm>
        </p:spPr>
        <p:txBody>
          <a:bodyPr/>
          <a:lstStyle/>
          <a:p>
            <a:endParaRPr lang="en-CA" dirty="0"/>
          </a:p>
        </p:txBody>
      </p:sp>
      <p:sp>
        <p:nvSpPr>
          <p:cNvPr id="6" name="Title 5"/>
          <p:cNvSpPr>
            <a:spLocks noGrp="1"/>
          </p:cNvSpPr>
          <p:nvPr>
            <p:ph type="title"/>
          </p:nvPr>
        </p:nvSpPr>
        <p:spPr>
          <a:xfrm>
            <a:off x="289659" y="2728913"/>
            <a:ext cx="8229600" cy="1143000"/>
          </a:xfrm>
        </p:spPr>
        <p:txBody>
          <a:bodyPr>
            <a:normAutofit fontScale="90000"/>
          </a:bodyPr>
          <a:lstStyle/>
          <a:p>
            <a:r>
              <a:rPr lang="en-CA" dirty="0"/>
              <a:t>Introduction to Indirect comparison methods involving summary or ‘aggregate’ data</a:t>
            </a:r>
          </a:p>
        </p:txBody>
      </p:sp>
      <p:sp>
        <p:nvSpPr>
          <p:cNvPr id="3" name="Slide Number Placeholder 2"/>
          <p:cNvSpPr>
            <a:spLocks noGrp="1"/>
          </p:cNvSpPr>
          <p:nvPr>
            <p:ph type="sldNum" sz="quarter" idx="4294967295"/>
          </p:nvPr>
        </p:nvSpPr>
        <p:spPr>
          <a:xfrm>
            <a:off x="8763000" y="6534150"/>
            <a:ext cx="381000" cy="247650"/>
          </a:xfrm>
        </p:spPr>
        <p:txBody>
          <a:bodyPr/>
          <a:lstStyle/>
          <a:p>
            <a:fld id="{AAFC0039-ADDA-4F70-9F5B-F61CE0D6A944}" type="slidenum">
              <a:rPr lang="en-CA" smtClean="0"/>
              <a:pPr/>
              <a:t>3</a:t>
            </a:fld>
            <a:endParaRPr lang="en-CA" dirty="0"/>
          </a:p>
        </p:txBody>
      </p:sp>
      <p:sp>
        <p:nvSpPr>
          <p:cNvPr id="4" name="Footer Placeholder 3"/>
          <p:cNvSpPr>
            <a:spLocks noGrp="1"/>
          </p:cNvSpPr>
          <p:nvPr>
            <p:ph type="ftr" sz="quarter" idx="4294967295"/>
          </p:nvPr>
        </p:nvSpPr>
        <p:spPr>
          <a:xfrm>
            <a:off x="0" y="6500813"/>
            <a:ext cx="2895600" cy="365125"/>
          </a:xfrm>
        </p:spPr>
        <p:txBody>
          <a:bodyPr/>
          <a:lstStyle/>
          <a:p>
            <a:r>
              <a:rPr lang="en-CA"/>
              <a:t>Cornerstone Research Group Inc.</a:t>
            </a:r>
            <a:endParaRPr lang="en-CA" dirty="0"/>
          </a:p>
        </p:txBody>
      </p:sp>
    </p:spTree>
    <p:extLst>
      <p:ext uri="{BB962C8B-B14F-4D97-AF65-F5344CB8AC3E}">
        <p14:creationId xmlns:p14="http://schemas.microsoft.com/office/powerpoint/2010/main" val="253518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520" y="6501492"/>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a:ln>
                  <a:noFill/>
                </a:ln>
                <a:solidFill>
                  <a:srgbClr val="DFE2E5"/>
                </a:solidFill>
                <a:effectLst/>
                <a:uLnTx/>
                <a:uFillTx/>
                <a:latin typeface="Calibri"/>
                <a:ea typeface="+mn-ea"/>
                <a:cs typeface="+mn-cs"/>
              </a:rPr>
              <a:t>Cornerstone Research Group Inc.</a:t>
            </a:r>
          </a:p>
        </p:txBody>
      </p:sp>
      <p:sp>
        <p:nvSpPr>
          <p:cNvPr id="57" name="Title 1">
            <a:extLst>
              <a:ext uri="{FF2B5EF4-FFF2-40B4-BE49-F238E27FC236}">
                <a16:creationId xmlns:a16="http://schemas.microsoft.com/office/drawing/2014/main" id="{0393522B-C90A-4AEE-94FE-5438244EC6A5}"/>
              </a:ext>
            </a:extLst>
          </p:cNvPr>
          <p:cNvSpPr txBox="1">
            <a:spLocks/>
          </p:cNvSpPr>
          <p:nvPr/>
        </p:nvSpPr>
        <p:spPr>
          <a:xfrm>
            <a:off x="152400" y="91440"/>
            <a:ext cx="8991600" cy="561688"/>
          </a:xfrm>
          <a:prstGeom prst="rect">
            <a:avLst/>
          </a:prstGeom>
        </p:spPr>
        <p:txBody>
          <a:bodyPr>
            <a:noAutofit/>
          </a:bodyPr>
          <a:lstStyle>
            <a:lvl1pPr algn="l" defTabSz="914400" rtl="0" eaLnBrk="1" latinLnBrk="0" hangingPunct="1">
              <a:spcBef>
                <a:spcPct val="0"/>
              </a:spcBef>
              <a:buNone/>
              <a:defRPr sz="3200" b="1" kern="1200">
                <a:solidFill>
                  <a:schemeClr val="tx2"/>
                </a:solidFill>
                <a:latin typeface="Malgun Gothic" pitchFamily="34" charset="-127"/>
                <a:ea typeface="Malgun Gothic" pitchFamily="34" charset="-127"/>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2800" b="1" i="0" u="none" strike="noStrike" kern="1200" cap="none" spc="0" normalizeH="0" baseline="0" noProof="0" dirty="0">
                <a:ln>
                  <a:noFill/>
                </a:ln>
                <a:solidFill>
                  <a:srgbClr val="003591"/>
                </a:solidFill>
                <a:effectLst/>
                <a:uLnTx/>
                <a:uFillTx/>
                <a:latin typeface="Malgun Gothic" pitchFamily="34" charset="-127"/>
                <a:ea typeface="Malgun Gothic" pitchFamily="34" charset="-127"/>
                <a:cs typeface="+mj-cs"/>
              </a:rPr>
              <a:t>How to choose a method?</a:t>
            </a:r>
          </a:p>
        </p:txBody>
      </p:sp>
      <p:sp>
        <p:nvSpPr>
          <p:cNvPr id="58" name="Rounded Rectangle 7">
            <a:extLst>
              <a:ext uri="{FF2B5EF4-FFF2-40B4-BE49-F238E27FC236}">
                <a16:creationId xmlns:a16="http://schemas.microsoft.com/office/drawing/2014/main" id="{9CB8AF0E-8AB8-4889-A490-594219B6F7B4}"/>
              </a:ext>
            </a:extLst>
          </p:cNvPr>
          <p:cNvSpPr/>
          <p:nvPr/>
        </p:nvSpPr>
        <p:spPr>
          <a:xfrm>
            <a:off x="4162243" y="2267297"/>
            <a:ext cx="2016000" cy="936000"/>
          </a:xfrm>
          <a:prstGeom prst="roundRect">
            <a:avLst/>
          </a:prstGeom>
          <a:solidFill>
            <a:srgbClr val="0070C0"/>
          </a:solidFill>
          <a:ln w="12700" cap="flat" cmpd="sng" algn="ctr">
            <a:noFill/>
            <a:prstDash val="solid"/>
            <a:miter lim="800000"/>
          </a:ln>
          <a:effectLst/>
        </p:spPr>
        <p:txBody>
          <a:bodyPr rtlCol="0" anchor="ctr"/>
          <a:lstStyle/>
          <a:p>
            <a:pPr algn="ctr" defTabSz="685800">
              <a:defRPr/>
            </a:pPr>
            <a:r>
              <a:rPr lang="en-CA" sz="1400" b="1" kern="0" dirty="0">
                <a:solidFill>
                  <a:srgbClr val="FFFFFF"/>
                </a:solidFill>
                <a:latin typeface="Arial"/>
              </a:rPr>
              <a:t>Adjusted indirect comparison </a:t>
            </a:r>
          </a:p>
        </p:txBody>
      </p:sp>
      <p:sp>
        <p:nvSpPr>
          <p:cNvPr id="62" name="Rounded Rectangle 8">
            <a:extLst>
              <a:ext uri="{FF2B5EF4-FFF2-40B4-BE49-F238E27FC236}">
                <a16:creationId xmlns:a16="http://schemas.microsoft.com/office/drawing/2014/main" id="{E499A1D2-044F-405E-AD07-D6BDE43EA6F0}"/>
              </a:ext>
            </a:extLst>
          </p:cNvPr>
          <p:cNvSpPr/>
          <p:nvPr/>
        </p:nvSpPr>
        <p:spPr>
          <a:xfrm>
            <a:off x="6254854" y="2267297"/>
            <a:ext cx="2016000" cy="936000"/>
          </a:xfrm>
          <a:prstGeom prst="roundRect">
            <a:avLst/>
          </a:prstGeom>
          <a:solidFill>
            <a:srgbClr val="0070C0"/>
          </a:solidFill>
          <a:ln w="12700" cap="flat" cmpd="sng" algn="ctr">
            <a:noFill/>
            <a:prstDash val="solid"/>
            <a:miter lim="800000"/>
          </a:ln>
          <a:effectLst/>
        </p:spPr>
        <p:txBody>
          <a:bodyPr rtlCol="0" anchor="ctr"/>
          <a:lstStyle/>
          <a:p>
            <a:pPr algn="ctr" defTabSz="685800">
              <a:defRPr/>
            </a:pPr>
            <a:r>
              <a:rPr lang="en-CA" sz="1400" b="1" kern="0" dirty="0">
                <a:solidFill>
                  <a:srgbClr val="FFFFFF"/>
                </a:solidFill>
                <a:latin typeface="Arial"/>
              </a:rPr>
              <a:t>Network meta-analysis (NMA) </a:t>
            </a:r>
          </a:p>
        </p:txBody>
      </p:sp>
      <p:sp>
        <p:nvSpPr>
          <p:cNvPr id="63" name="Rounded Rectangle 10">
            <a:extLst>
              <a:ext uri="{FF2B5EF4-FFF2-40B4-BE49-F238E27FC236}">
                <a16:creationId xmlns:a16="http://schemas.microsoft.com/office/drawing/2014/main" id="{0F97605C-D105-4BAF-884C-4E5F92BD113B}"/>
              </a:ext>
            </a:extLst>
          </p:cNvPr>
          <p:cNvSpPr/>
          <p:nvPr/>
        </p:nvSpPr>
        <p:spPr>
          <a:xfrm>
            <a:off x="4148354" y="3591716"/>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srgbClr val="FFFFFF"/>
                </a:solidFill>
                <a:latin typeface="Arial"/>
              </a:rPr>
              <a:t>Anchored Matching adjusted indirect comparison</a:t>
            </a:r>
          </a:p>
        </p:txBody>
      </p:sp>
      <p:sp>
        <p:nvSpPr>
          <p:cNvPr id="64" name="Rounded Rectangle 11">
            <a:extLst>
              <a:ext uri="{FF2B5EF4-FFF2-40B4-BE49-F238E27FC236}">
                <a16:creationId xmlns:a16="http://schemas.microsoft.com/office/drawing/2014/main" id="{A91C57B5-CF06-4BDB-BF6E-F3EE904D1B28}"/>
              </a:ext>
            </a:extLst>
          </p:cNvPr>
          <p:cNvSpPr/>
          <p:nvPr/>
        </p:nvSpPr>
        <p:spPr>
          <a:xfrm>
            <a:off x="6240965" y="3591716"/>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prstClr val="white"/>
                </a:solidFill>
                <a:latin typeface="Arial"/>
              </a:rPr>
              <a:t>Network meta-analysis including IPD (“Prognostic model”)</a:t>
            </a:r>
          </a:p>
        </p:txBody>
      </p:sp>
      <p:sp>
        <p:nvSpPr>
          <p:cNvPr id="66" name="Rounded Rectangle 23">
            <a:extLst>
              <a:ext uri="{FF2B5EF4-FFF2-40B4-BE49-F238E27FC236}">
                <a16:creationId xmlns:a16="http://schemas.microsoft.com/office/drawing/2014/main" id="{C5AAC2C7-656E-4AA3-8B00-4532F7DBD46E}"/>
              </a:ext>
            </a:extLst>
          </p:cNvPr>
          <p:cNvSpPr/>
          <p:nvPr/>
        </p:nvSpPr>
        <p:spPr>
          <a:xfrm>
            <a:off x="2087442" y="2267297"/>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srgbClr val="FFFFFF"/>
                </a:solidFill>
                <a:latin typeface="Arial"/>
              </a:rPr>
              <a:t>Naïve indirect comparison </a:t>
            </a:r>
          </a:p>
        </p:txBody>
      </p:sp>
      <p:sp>
        <p:nvSpPr>
          <p:cNvPr id="67" name="Rounded Rectangle 24">
            <a:extLst>
              <a:ext uri="{FF2B5EF4-FFF2-40B4-BE49-F238E27FC236}">
                <a16:creationId xmlns:a16="http://schemas.microsoft.com/office/drawing/2014/main" id="{D9CAB793-C6B9-456F-B98E-4218186EA70D}"/>
              </a:ext>
            </a:extLst>
          </p:cNvPr>
          <p:cNvSpPr/>
          <p:nvPr/>
        </p:nvSpPr>
        <p:spPr>
          <a:xfrm>
            <a:off x="2073553" y="3591716"/>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srgbClr val="FFFFFF"/>
                </a:solidFill>
                <a:latin typeface="Arial"/>
              </a:rPr>
              <a:t>Unanchored Matching adjusted indirect comparison</a:t>
            </a:r>
          </a:p>
        </p:txBody>
      </p:sp>
      <p:grpSp>
        <p:nvGrpSpPr>
          <p:cNvPr id="69" name="Group 68">
            <a:extLst>
              <a:ext uri="{FF2B5EF4-FFF2-40B4-BE49-F238E27FC236}">
                <a16:creationId xmlns:a16="http://schemas.microsoft.com/office/drawing/2014/main" id="{6428232D-49A7-4417-ADC7-98517DF78FF4}"/>
              </a:ext>
            </a:extLst>
          </p:cNvPr>
          <p:cNvGrpSpPr/>
          <p:nvPr/>
        </p:nvGrpSpPr>
        <p:grpSpPr>
          <a:xfrm>
            <a:off x="579906" y="984208"/>
            <a:ext cx="5194901" cy="930427"/>
            <a:chOff x="861877" y="894835"/>
            <a:chExt cx="5194901" cy="930427"/>
          </a:xfrm>
        </p:grpSpPr>
        <p:grpSp>
          <p:nvGrpSpPr>
            <p:cNvPr id="70" name="Group 69">
              <a:extLst>
                <a:ext uri="{FF2B5EF4-FFF2-40B4-BE49-F238E27FC236}">
                  <a16:creationId xmlns:a16="http://schemas.microsoft.com/office/drawing/2014/main" id="{096AD863-2F56-4CD9-A190-DF27176F59AC}"/>
                </a:ext>
              </a:extLst>
            </p:cNvPr>
            <p:cNvGrpSpPr/>
            <p:nvPr/>
          </p:nvGrpSpPr>
          <p:grpSpPr>
            <a:xfrm>
              <a:off x="861877" y="901623"/>
              <a:ext cx="1450910" cy="739574"/>
              <a:chOff x="1589524" y="901623"/>
              <a:chExt cx="1450910" cy="739574"/>
            </a:xfrm>
          </p:grpSpPr>
          <p:sp>
            <p:nvSpPr>
              <p:cNvPr id="98" name="TextBox 97">
                <a:extLst>
                  <a:ext uri="{FF2B5EF4-FFF2-40B4-BE49-F238E27FC236}">
                    <a16:creationId xmlns:a16="http://schemas.microsoft.com/office/drawing/2014/main" id="{9441ED80-192B-4C7B-AAFE-AEF48E8A00C0}"/>
                  </a:ext>
                </a:extLst>
              </p:cNvPr>
              <p:cNvSpPr txBox="1"/>
              <p:nvPr/>
            </p:nvSpPr>
            <p:spPr>
              <a:xfrm>
                <a:off x="1589524" y="901623"/>
                <a:ext cx="1450910" cy="338554"/>
              </a:xfrm>
              <a:prstGeom prst="rect">
                <a:avLst/>
              </a:prstGeom>
              <a:noFill/>
            </p:spPr>
            <p:txBody>
              <a:bodyPr wrap="none" rtlCol="0">
                <a:spAutoFit/>
              </a:bodyPr>
              <a:lstStyle/>
              <a:p>
                <a:pPr algn="ctr" defTabSz="685800"/>
                <a:r>
                  <a:rPr lang="en-CA" sz="1600" b="1" dirty="0">
                    <a:solidFill>
                      <a:srgbClr val="003591"/>
                    </a:solidFill>
                    <a:latin typeface="Arial"/>
                  </a:rPr>
                  <a:t>2 Treatments</a:t>
                </a:r>
              </a:p>
            </p:txBody>
          </p:sp>
          <p:sp>
            <p:nvSpPr>
              <p:cNvPr id="99" name="Oval 98">
                <a:extLst>
                  <a:ext uri="{FF2B5EF4-FFF2-40B4-BE49-F238E27FC236}">
                    <a16:creationId xmlns:a16="http://schemas.microsoft.com/office/drawing/2014/main" id="{D37E88B3-471A-402C-8E84-9F0101788C24}"/>
                  </a:ext>
                </a:extLst>
              </p:cNvPr>
              <p:cNvSpPr/>
              <p:nvPr/>
            </p:nvSpPr>
            <p:spPr>
              <a:xfrm>
                <a:off x="1709460" y="1461197"/>
                <a:ext cx="180000" cy="180000"/>
              </a:xfrm>
              <a:prstGeom prst="ellipse">
                <a:avLst/>
              </a:prstGeom>
              <a:solidFill>
                <a:srgbClr val="FF6600"/>
              </a:solidFill>
              <a:ln w="12700" cap="flat" cmpd="sng" algn="ctr">
                <a:no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103" name="Oval 102">
                <a:extLst>
                  <a:ext uri="{FF2B5EF4-FFF2-40B4-BE49-F238E27FC236}">
                    <a16:creationId xmlns:a16="http://schemas.microsoft.com/office/drawing/2014/main" id="{5FD99D7B-0720-40D9-B54C-AA7AF9F41C32}"/>
                  </a:ext>
                </a:extLst>
              </p:cNvPr>
              <p:cNvSpPr/>
              <p:nvPr/>
            </p:nvSpPr>
            <p:spPr>
              <a:xfrm>
                <a:off x="2740498" y="1461197"/>
                <a:ext cx="180000" cy="180000"/>
              </a:xfrm>
              <a:prstGeom prst="ellipse">
                <a:avLst/>
              </a:prstGeom>
              <a:solidFill>
                <a:srgbClr val="FF6600"/>
              </a:solidFill>
              <a:ln w="12700" cap="flat" cmpd="sng" algn="ctr">
                <a:no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grpSp>
        <p:cxnSp>
          <p:nvCxnSpPr>
            <p:cNvPr id="71" name="Straight Connector 70">
              <a:extLst>
                <a:ext uri="{FF2B5EF4-FFF2-40B4-BE49-F238E27FC236}">
                  <a16:creationId xmlns:a16="http://schemas.microsoft.com/office/drawing/2014/main" id="{EEA988D3-A3AD-4D60-BA43-A1A0018C13B8}"/>
                </a:ext>
              </a:extLst>
            </p:cNvPr>
            <p:cNvCxnSpPr>
              <a:cxnSpLocks/>
              <a:stCxn id="99" idx="6"/>
              <a:endCxn id="103" idx="2"/>
            </p:cNvCxnSpPr>
            <p:nvPr/>
          </p:nvCxnSpPr>
          <p:spPr>
            <a:xfrm>
              <a:off x="1161813" y="1551197"/>
              <a:ext cx="851038" cy="0"/>
            </a:xfrm>
            <a:prstGeom prst="line">
              <a:avLst/>
            </a:prstGeom>
            <a:noFill/>
            <a:ln w="28575" cap="flat" cmpd="sng" algn="ctr">
              <a:solidFill>
                <a:srgbClr val="003591"/>
              </a:solidFill>
              <a:prstDash val="dash"/>
              <a:miter lim="800000"/>
            </a:ln>
            <a:effectLst/>
          </p:spPr>
        </p:cxnSp>
        <p:cxnSp>
          <p:nvCxnSpPr>
            <p:cNvPr id="72" name="Straight Connector 71">
              <a:extLst>
                <a:ext uri="{FF2B5EF4-FFF2-40B4-BE49-F238E27FC236}">
                  <a16:creationId xmlns:a16="http://schemas.microsoft.com/office/drawing/2014/main" id="{76B634A0-0BC4-4CFE-AC22-535DD0D224C4}"/>
                </a:ext>
              </a:extLst>
            </p:cNvPr>
            <p:cNvCxnSpPr>
              <a:stCxn id="94" idx="6"/>
              <a:endCxn id="95" idx="2"/>
            </p:cNvCxnSpPr>
            <p:nvPr/>
          </p:nvCxnSpPr>
          <p:spPr>
            <a:xfrm flipV="1">
              <a:off x="3012452" y="1307727"/>
              <a:ext cx="857152" cy="213024"/>
            </a:xfrm>
            <a:prstGeom prst="line">
              <a:avLst/>
            </a:prstGeom>
            <a:noFill/>
            <a:ln w="28575" cap="flat" cmpd="sng" algn="ctr">
              <a:solidFill>
                <a:srgbClr val="003591"/>
              </a:solidFill>
              <a:prstDash val="solid"/>
              <a:miter lim="800000"/>
            </a:ln>
            <a:effectLst/>
          </p:spPr>
        </p:cxnSp>
        <p:grpSp>
          <p:nvGrpSpPr>
            <p:cNvPr id="73" name="Group 72">
              <a:extLst>
                <a:ext uri="{FF2B5EF4-FFF2-40B4-BE49-F238E27FC236}">
                  <a16:creationId xmlns:a16="http://schemas.microsoft.com/office/drawing/2014/main" id="{7385B4D8-A65B-496E-AC0B-6E57B734EE58}"/>
                </a:ext>
              </a:extLst>
            </p:cNvPr>
            <p:cNvGrpSpPr/>
            <p:nvPr/>
          </p:nvGrpSpPr>
          <p:grpSpPr>
            <a:xfrm>
              <a:off x="2707392" y="894835"/>
              <a:ext cx="1450910" cy="927709"/>
              <a:chOff x="3679401" y="894835"/>
              <a:chExt cx="1450910" cy="927709"/>
            </a:xfrm>
          </p:grpSpPr>
          <p:sp>
            <p:nvSpPr>
              <p:cNvPr id="93" name="TextBox 92">
                <a:extLst>
                  <a:ext uri="{FF2B5EF4-FFF2-40B4-BE49-F238E27FC236}">
                    <a16:creationId xmlns:a16="http://schemas.microsoft.com/office/drawing/2014/main" id="{AFA71E85-804B-4233-8A15-DA58EBE41981}"/>
                  </a:ext>
                </a:extLst>
              </p:cNvPr>
              <p:cNvSpPr txBox="1"/>
              <p:nvPr/>
            </p:nvSpPr>
            <p:spPr>
              <a:xfrm>
                <a:off x="3679401" y="894835"/>
                <a:ext cx="1450910" cy="338554"/>
              </a:xfrm>
              <a:prstGeom prst="rect">
                <a:avLst/>
              </a:prstGeom>
              <a:noFill/>
            </p:spPr>
            <p:txBody>
              <a:bodyPr wrap="none" rtlCol="0">
                <a:spAutoFit/>
              </a:bodyPr>
              <a:lstStyle/>
              <a:p>
                <a:pPr algn="ctr" defTabSz="685800"/>
                <a:r>
                  <a:rPr lang="en-CA" sz="1600" b="1" dirty="0">
                    <a:solidFill>
                      <a:srgbClr val="003591"/>
                    </a:solidFill>
                    <a:latin typeface="Arial"/>
                  </a:rPr>
                  <a:t>3 Treatments</a:t>
                </a:r>
              </a:p>
            </p:txBody>
          </p:sp>
          <p:sp>
            <p:nvSpPr>
              <p:cNvPr id="94" name="Oval 93">
                <a:extLst>
                  <a:ext uri="{FF2B5EF4-FFF2-40B4-BE49-F238E27FC236}">
                    <a16:creationId xmlns:a16="http://schemas.microsoft.com/office/drawing/2014/main" id="{1D7B8F07-8A24-4B57-BB54-0BDDBAD01042}"/>
                  </a:ext>
                </a:extLst>
              </p:cNvPr>
              <p:cNvSpPr/>
              <p:nvPr/>
            </p:nvSpPr>
            <p:spPr>
              <a:xfrm>
                <a:off x="3804461" y="1430751"/>
                <a:ext cx="180000" cy="180000"/>
              </a:xfrm>
              <a:prstGeom prst="ellipse">
                <a:avLst/>
              </a:prstGeom>
              <a:solidFill>
                <a:srgbClr val="586670"/>
              </a:solidFill>
              <a:ln w="12700" cap="flat" cmpd="sng" algn="ctr">
                <a:solidFill>
                  <a:srgbClr val="586670">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95" name="Oval 94">
                <a:extLst>
                  <a:ext uri="{FF2B5EF4-FFF2-40B4-BE49-F238E27FC236}">
                    <a16:creationId xmlns:a16="http://schemas.microsoft.com/office/drawing/2014/main" id="{10003B32-9B02-4D0F-879B-98846F85EAF7}"/>
                  </a:ext>
                </a:extLst>
              </p:cNvPr>
              <p:cNvSpPr/>
              <p:nvPr/>
            </p:nvSpPr>
            <p:spPr>
              <a:xfrm>
                <a:off x="4841613" y="1217727"/>
                <a:ext cx="180000" cy="180000"/>
              </a:xfrm>
              <a:prstGeom prst="ellipse">
                <a:avLst/>
              </a:prstGeom>
              <a:solidFill>
                <a:srgbClr val="586670"/>
              </a:solidFill>
              <a:ln w="12700" cap="flat" cmpd="sng" algn="ctr">
                <a:solidFill>
                  <a:srgbClr val="586670">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96" name="Oval 95">
                <a:extLst>
                  <a:ext uri="{FF2B5EF4-FFF2-40B4-BE49-F238E27FC236}">
                    <a16:creationId xmlns:a16="http://schemas.microsoft.com/office/drawing/2014/main" id="{FB4D6A35-B663-4C34-98A1-678E2469B5F9}"/>
                  </a:ext>
                </a:extLst>
              </p:cNvPr>
              <p:cNvSpPr/>
              <p:nvPr/>
            </p:nvSpPr>
            <p:spPr>
              <a:xfrm>
                <a:off x="4840694" y="1642544"/>
                <a:ext cx="180000" cy="180000"/>
              </a:xfrm>
              <a:prstGeom prst="ellipse">
                <a:avLst/>
              </a:prstGeom>
              <a:solidFill>
                <a:srgbClr val="586670"/>
              </a:solidFill>
              <a:ln w="12700" cap="flat" cmpd="sng" algn="ctr">
                <a:solidFill>
                  <a:srgbClr val="586670">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grpSp>
        <p:cxnSp>
          <p:nvCxnSpPr>
            <p:cNvPr id="74" name="Straight Connector 73">
              <a:extLst>
                <a:ext uri="{FF2B5EF4-FFF2-40B4-BE49-F238E27FC236}">
                  <a16:creationId xmlns:a16="http://schemas.microsoft.com/office/drawing/2014/main" id="{4E7A51EE-80FA-4DEF-8312-8A52BB00BE7F}"/>
                </a:ext>
              </a:extLst>
            </p:cNvPr>
            <p:cNvCxnSpPr>
              <a:stCxn id="94" idx="6"/>
              <a:endCxn id="96" idx="2"/>
            </p:cNvCxnSpPr>
            <p:nvPr/>
          </p:nvCxnSpPr>
          <p:spPr>
            <a:xfrm>
              <a:off x="3012452" y="1520751"/>
              <a:ext cx="856233" cy="211793"/>
            </a:xfrm>
            <a:prstGeom prst="line">
              <a:avLst/>
            </a:prstGeom>
            <a:noFill/>
            <a:ln w="28575" cap="flat" cmpd="sng" algn="ctr">
              <a:solidFill>
                <a:srgbClr val="003591"/>
              </a:solidFill>
              <a:prstDash val="solid"/>
              <a:miter lim="800000"/>
            </a:ln>
            <a:effectLst/>
          </p:spPr>
        </p:cxnSp>
        <p:cxnSp>
          <p:nvCxnSpPr>
            <p:cNvPr id="77" name="Straight Connector 76">
              <a:extLst>
                <a:ext uri="{FF2B5EF4-FFF2-40B4-BE49-F238E27FC236}">
                  <a16:creationId xmlns:a16="http://schemas.microsoft.com/office/drawing/2014/main" id="{33C74F47-F4EC-40C9-867A-2DE0F900D9EB}"/>
                </a:ext>
              </a:extLst>
            </p:cNvPr>
            <p:cNvCxnSpPr>
              <a:cxnSpLocks/>
              <a:stCxn id="95" idx="4"/>
              <a:endCxn id="96" idx="0"/>
            </p:cNvCxnSpPr>
            <p:nvPr/>
          </p:nvCxnSpPr>
          <p:spPr>
            <a:xfrm flipH="1">
              <a:off x="3958685" y="1397727"/>
              <a:ext cx="919" cy="244817"/>
            </a:xfrm>
            <a:prstGeom prst="line">
              <a:avLst/>
            </a:prstGeom>
            <a:noFill/>
            <a:ln w="19050" cap="flat" cmpd="sng" algn="ctr">
              <a:solidFill>
                <a:srgbClr val="003591"/>
              </a:solidFill>
              <a:prstDash val="sysDash"/>
              <a:miter lim="800000"/>
            </a:ln>
            <a:effectLst/>
          </p:spPr>
        </p:cxnSp>
        <p:cxnSp>
          <p:nvCxnSpPr>
            <p:cNvPr id="78" name="Straight Connector 77">
              <a:extLst>
                <a:ext uri="{FF2B5EF4-FFF2-40B4-BE49-F238E27FC236}">
                  <a16:creationId xmlns:a16="http://schemas.microsoft.com/office/drawing/2014/main" id="{8E2E345A-2AD3-4F6F-9B94-8BCE39DED94B}"/>
                </a:ext>
              </a:extLst>
            </p:cNvPr>
            <p:cNvCxnSpPr>
              <a:stCxn id="88" idx="7"/>
              <a:endCxn id="89" idx="3"/>
            </p:cNvCxnSpPr>
            <p:nvPr/>
          </p:nvCxnSpPr>
          <p:spPr>
            <a:xfrm flipV="1">
              <a:off x="5386459" y="1388021"/>
              <a:ext cx="458327" cy="96845"/>
            </a:xfrm>
            <a:prstGeom prst="line">
              <a:avLst/>
            </a:prstGeom>
            <a:noFill/>
            <a:ln w="28575" cap="flat" cmpd="sng" algn="ctr">
              <a:solidFill>
                <a:srgbClr val="003591"/>
              </a:solidFill>
              <a:prstDash val="solid"/>
              <a:miter lim="800000"/>
            </a:ln>
            <a:effectLst/>
          </p:spPr>
        </p:cxnSp>
        <p:cxnSp>
          <p:nvCxnSpPr>
            <p:cNvPr id="79" name="Straight Connector 78">
              <a:extLst>
                <a:ext uri="{FF2B5EF4-FFF2-40B4-BE49-F238E27FC236}">
                  <a16:creationId xmlns:a16="http://schemas.microsoft.com/office/drawing/2014/main" id="{3653700E-6AD3-49A4-A2EB-3DCF7B40807D}"/>
                </a:ext>
              </a:extLst>
            </p:cNvPr>
            <p:cNvCxnSpPr>
              <a:stCxn id="88" idx="5"/>
              <a:endCxn id="90" idx="2"/>
            </p:cNvCxnSpPr>
            <p:nvPr/>
          </p:nvCxnSpPr>
          <p:spPr>
            <a:xfrm>
              <a:off x="5386459" y="1612146"/>
              <a:ext cx="435053" cy="123116"/>
            </a:xfrm>
            <a:prstGeom prst="line">
              <a:avLst/>
            </a:prstGeom>
            <a:noFill/>
            <a:ln w="28575" cap="flat" cmpd="sng" algn="ctr">
              <a:solidFill>
                <a:srgbClr val="003591"/>
              </a:solidFill>
              <a:prstDash val="solid"/>
              <a:miter lim="800000"/>
            </a:ln>
            <a:effectLst/>
          </p:spPr>
        </p:cxnSp>
        <p:cxnSp>
          <p:nvCxnSpPr>
            <p:cNvPr id="80" name="Straight Connector 79">
              <a:extLst>
                <a:ext uri="{FF2B5EF4-FFF2-40B4-BE49-F238E27FC236}">
                  <a16:creationId xmlns:a16="http://schemas.microsoft.com/office/drawing/2014/main" id="{54F86CCE-12C4-44C1-942C-9B7213FF7CA8}"/>
                </a:ext>
              </a:extLst>
            </p:cNvPr>
            <p:cNvCxnSpPr>
              <a:stCxn id="89" idx="4"/>
              <a:endCxn id="90" idx="0"/>
            </p:cNvCxnSpPr>
            <p:nvPr/>
          </p:nvCxnSpPr>
          <p:spPr>
            <a:xfrm>
              <a:off x="5908426" y="1414381"/>
              <a:ext cx="3086" cy="230881"/>
            </a:xfrm>
            <a:prstGeom prst="line">
              <a:avLst/>
            </a:prstGeom>
            <a:noFill/>
            <a:ln w="19050" cap="flat" cmpd="sng" algn="ctr">
              <a:solidFill>
                <a:srgbClr val="003591"/>
              </a:solidFill>
              <a:prstDash val="dash"/>
              <a:miter lim="800000"/>
            </a:ln>
            <a:effectLst/>
          </p:spPr>
        </p:cxnSp>
        <p:grpSp>
          <p:nvGrpSpPr>
            <p:cNvPr id="81" name="Group 80">
              <a:extLst>
                <a:ext uri="{FF2B5EF4-FFF2-40B4-BE49-F238E27FC236}">
                  <a16:creationId xmlns:a16="http://schemas.microsoft.com/office/drawing/2014/main" id="{3CE4C99A-AE1D-4757-906C-1E82BB2EBDB9}"/>
                </a:ext>
              </a:extLst>
            </p:cNvPr>
            <p:cNvGrpSpPr/>
            <p:nvPr/>
          </p:nvGrpSpPr>
          <p:grpSpPr>
            <a:xfrm>
              <a:off x="4485642" y="895045"/>
              <a:ext cx="1571136" cy="930217"/>
              <a:chOff x="5213289" y="895045"/>
              <a:chExt cx="1571136" cy="930217"/>
            </a:xfrm>
          </p:grpSpPr>
          <p:sp>
            <p:nvSpPr>
              <p:cNvPr id="87" name="TextBox 86">
                <a:extLst>
                  <a:ext uri="{FF2B5EF4-FFF2-40B4-BE49-F238E27FC236}">
                    <a16:creationId xmlns:a16="http://schemas.microsoft.com/office/drawing/2014/main" id="{1DA98CC3-BEFC-41D7-940A-93D92A62333F}"/>
                  </a:ext>
                </a:extLst>
              </p:cNvPr>
              <p:cNvSpPr txBox="1"/>
              <p:nvPr/>
            </p:nvSpPr>
            <p:spPr>
              <a:xfrm>
                <a:off x="5213289" y="895045"/>
                <a:ext cx="1571136" cy="338554"/>
              </a:xfrm>
              <a:prstGeom prst="rect">
                <a:avLst/>
              </a:prstGeom>
              <a:noFill/>
            </p:spPr>
            <p:txBody>
              <a:bodyPr wrap="none" rtlCol="0">
                <a:spAutoFit/>
              </a:bodyPr>
              <a:lstStyle/>
              <a:p>
                <a:pPr algn="ctr" defTabSz="685800"/>
                <a:r>
                  <a:rPr lang="en-CA" sz="1600" b="1" dirty="0">
                    <a:solidFill>
                      <a:srgbClr val="003591"/>
                    </a:solidFill>
                    <a:latin typeface="Arial"/>
                  </a:rPr>
                  <a:t>&gt;3 Treatments</a:t>
                </a:r>
              </a:p>
            </p:txBody>
          </p:sp>
          <p:sp>
            <p:nvSpPr>
              <p:cNvPr id="88" name="Oval 87">
                <a:extLst>
                  <a:ext uri="{FF2B5EF4-FFF2-40B4-BE49-F238E27FC236}">
                    <a16:creationId xmlns:a16="http://schemas.microsoft.com/office/drawing/2014/main" id="{D1CA8146-3757-4FF5-83FC-316804482A27}"/>
                  </a:ext>
                </a:extLst>
              </p:cNvPr>
              <p:cNvSpPr/>
              <p:nvPr/>
            </p:nvSpPr>
            <p:spPr>
              <a:xfrm>
                <a:off x="5960466" y="1458506"/>
                <a:ext cx="180000" cy="180000"/>
              </a:xfrm>
              <a:prstGeom prst="ellipse">
                <a:avLst/>
              </a:prstGeom>
              <a:solidFill>
                <a:srgbClr val="00AFAA">
                  <a:lumMod val="75000"/>
                </a:srgbClr>
              </a:solidFill>
              <a:ln w="12700" cap="flat" cmpd="sng" algn="ctr">
                <a:solidFill>
                  <a:srgbClr val="00AFAA">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89" name="Oval 88">
                <a:extLst>
                  <a:ext uri="{FF2B5EF4-FFF2-40B4-BE49-F238E27FC236}">
                    <a16:creationId xmlns:a16="http://schemas.microsoft.com/office/drawing/2014/main" id="{DC4EDCAA-8374-45AF-A9A0-F64E5166BE4C}"/>
                  </a:ext>
                </a:extLst>
              </p:cNvPr>
              <p:cNvSpPr/>
              <p:nvPr/>
            </p:nvSpPr>
            <p:spPr>
              <a:xfrm>
                <a:off x="6546073" y="1234381"/>
                <a:ext cx="180000" cy="180000"/>
              </a:xfrm>
              <a:prstGeom prst="ellipse">
                <a:avLst/>
              </a:prstGeom>
              <a:solidFill>
                <a:srgbClr val="00AFAA">
                  <a:lumMod val="75000"/>
                </a:srgbClr>
              </a:solidFill>
              <a:ln w="12700" cap="flat" cmpd="sng" algn="ctr">
                <a:solidFill>
                  <a:srgbClr val="00AFAA">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90" name="Oval 89">
                <a:extLst>
                  <a:ext uri="{FF2B5EF4-FFF2-40B4-BE49-F238E27FC236}">
                    <a16:creationId xmlns:a16="http://schemas.microsoft.com/office/drawing/2014/main" id="{600FAF24-0241-4040-9E90-268388A93FBB}"/>
                  </a:ext>
                </a:extLst>
              </p:cNvPr>
              <p:cNvSpPr/>
              <p:nvPr/>
            </p:nvSpPr>
            <p:spPr>
              <a:xfrm>
                <a:off x="6549159" y="1645262"/>
                <a:ext cx="180000" cy="180000"/>
              </a:xfrm>
              <a:prstGeom prst="ellipse">
                <a:avLst/>
              </a:prstGeom>
              <a:solidFill>
                <a:srgbClr val="00AFAA">
                  <a:lumMod val="75000"/>
                </a:srgbClr>
              </a:solidFill>
              <a:ln w="12700" cap="flat" cmpd="sng" algn="ctr">
                <a:solidFill>
                  <a:srgbClr val="00AFAA">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91" name="Oval 90">
                <a:extLst>
                  <a:ext uri="{FF2B5EF4-FFF2-40B4-BE49-F238E27FC236}">
                    <a16:creationId xmlns:a16="http://schemas.microsoft.com/office/drawing/2014/main" id="{05928CD5-8385-47C7-90E5-854CB207864F}"/>
                  </a:ext>
                </a:extLst>
              </p:cNvPr>
              <p:cNvSpPr/>
              <p:nvPr/>
            </p:nvSpPr>
            <p:spPr>
              <a:xfrm>
                <a:off x="5337393" y="1235316"/>
                <a:ext cx="180000" cy="180000"/>
              </a:xfrm>
              <a:prstGeom prst="ellipse">
                <a:avLst/>
              </a:prstGeom>
              <a:solidFill>
                <a:srgbClr val="00AFAA">
                  <a:lumMod val="75000"/>
                </a:srgbClr>
              </a:solidFill>
              <a:ln w="12700" cap="flat" cmpd="sng" algn="ctr">
                <a:solidFill>
                  <a:srgbClr val="00AFAA">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92" name="Oval 91">
                <a:extLst>
                  <a:ext uri="{FF2B5EF4-FFF2-40B4-BE49-F238E27FC236}">
                    <a16:creationId xmlns:a16="http://schemas.microsoft.com/office/drawing/2014/main" id="{CCC3C959-30E0-4C0F-9FB2-603E70FC5A9D}"/>
                  </a:ext>
                </a:extLst>
              </p:cNvPr>
              <p:cNvSpPr/>
              <p:nvPr/>
            </p:nvSpPr>
            <p:spPr>
              <a:xfrm>
                <a:off x="5340040" y="1641186"/>
                <a:ext cx="180000" cy="180000"/>
              </a:xfrm>
              <a:prstGeom prst="ellipse">
                <a:avLst/>
              </a:prstGeom>
              <a:solidFill>
                <a:srgbClr val="00AFAA">
                  <a:lumMod val="75000"/>
                </a:srgbClr>
              </a:solidFill>
              <a:ln w="12700" cap="flat" cmpd="sng" algn="ctr">
                <a:solidFill>
                  <a:srgbClr val="00AFAA">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grpSp>
        <p:cxnSp>
          <p:nvCxnSpPr>
            <p:cNvPr id="82" name="Straight Connector 81">
              <a:extLst>
                <a:ext uri="{FF2B5EF4-FFF2-40B4-BE49-F238E27FC236}">
                  <a16:creationId xmlns:a16="http://schemas.microsoft.com/office/drawing/2014/main" id="{45598C90-4171-4DBE-AF03-DC3E124C1FDD}"/>
                </a:ext>
              </a:extLst>
            </p:cNvPr>
            <p:cNvCxnSpPr>
              <a:cxnSpLocks/>
              <a:stCxn id="92" idx="6"/>
              <a:endCxn id="90" idx="2"/>
            </p:cNvCxnSpPr>
            <p:nvPr/>
          </p:nvCxnSpPr>
          <p:spPr>
            <a:xfrm>
              <a:off x="4792393" y="1731186"/>
              <a:ext cx="1029119" cy="4076"/>
            </a:xfrm>
            <a:prstGeom prst="line">
              <a:avLst/>
            </a:prstGeom>
            <a:noFill/>
            <a:ln w="28575" cap="flat" cmpd="sng" algn="ctr">
              <a:solidFill>
                <a:srgbClr val="003591"/>
              </a:solidFill>
              <a:prstDash val="solid"/>
              <a:miter lim="800000"/>
            </a:ln>
            <a:effectLst/>
          </p:spPr>
        </p:cxnSp>
        <p:cxnSp>
          <p:nvCxnSpPr>
            <p:cNvPr id="83" name="Straight Connector 82">
              <a:extLst>
                <a:ext uri="{FF2B5EF4-FFF2-40B4-BE49-F238E27FC236}">
                  <a16:creationId xmlns:a16="http://schemas.microsoft.com/office/drawing/2014/main" id="{EDA98028-216D-46A7-9E53-6ADF5E6EC610}"/>
                </a:ext>
              </a:extLst>
            </p:cNvPr>
            <p:cNvCxnSpPr>
              <a:stCxn id="91" idx="6"/>
              <a:endCxn id="89" idx="2"/>
            </p:cNvCxnSpPr>
            <p:nvPr/>
          </p:nvCxnSpPr>
          <p:spPr>
            <a:xfrm flipV="1">
              <a:off x="4789746" y="1324381"/>
              <a:ext cx="1028680" cy="935"/>
            </a:xfrm>
            <a:prstGeom prst="line">
              <a:avLst/>
            </a:prstGeom>
            <a:noFill/>
            <a:ln w="28575" cap="flat" cmpd="sng" algn="ctr">
              <a:solidFill>
                <a:srgbClr val="003591"/>
              </a:solidFill>
              <a:prstDash val="solid"/>
              <a:miter lim="800000"/>
            </a:ln>
            <a:effectLst/>
          </p:spPr>
        </p:cxnSp>
        <p:cxnSp>
          <p:nvCxnSpPr>
            <p:cNvPr id="84" name="Straight Connector 83">
              <a:extLst>
                <a:ext uri="{FF2B5EF4-FFF2-40B4-BE49-F238E27FC236}">
                  <a16:creationId xmlns:a16="http://schemas.microsoft.com/office/drawing/2014/main" id="{B0F3CDA8-35AE-4434-B652-93B8DE54C1D6}"/>
                </a:ext>
              </a:extLst>
            </p:cNvPr>
            <p:cNvCxnSpPr>
              <a:stCxn id="92" idx="7"/>
              <a:endCxn id="88" idx="2"/>
            </p:cNvCxnSpPr>
            <p:nvPr/>
          </p:nvCxnSpPr>
          <p:spPr>
            <a:xfrm flipV="1">
              <a:off x="4766033" y="1548506"/>
              <a:ext cx="466786" cy="119040"/>
            </a:xfrm>
            <a:prstGeom prst="line">
              <a:avLst/>
            </a:prstGeom>
            <a:noFill/>
            <a:ln w="28575" cap="flat" cmpd="sng" algn="ctr">
              <a:solidFill>
                <a:srgbClr val="003591"/>
              </a:solidFill>
              <a:prstDash val="solid"/>
              <a:miter lim="800000"/>
            </a:ln>
            <a:effectLst/>
          </p:spPr>
        </p:cxnSp>
        <p:cxnSp>
          <p:nvCxnSpPr>
            <p:cNvPr id="85" name="Straight Connector 84">
              <a:extLst>
                <a:ext uri="{FF2B5EF4-FFF2-40B4-BE49-F238E27FC236}">
                  <a16:creationId xmlns:a16="http://schemas.microsoft.com/office/drawing/2014/main" id="{51006864-9B34-4D60-B2F8-09C7DEBDE0C1}"/>
                </a:ext>
              </a:extLst>
            </p:cNvPr>
            <p:cNvCxnSpPr>
              <a:stCxn id="91" idx="4"/>
              <a:endCxn id="92" idx="0"/>
            </p:cNvCxnSpPr>
            <p:nvPr/>
          </p:nvCxnSpPr>
          <p:spPr>
            <a:xfrm>
              <a:off x="4699746" y="1415316"/>
              <a:ext cx="2647" cy="225870"/>
            </a:xfrm>
            <a:prstGeom prst="line">
              <a:avLst/>
            </a:prstGeom>
            <a:noFill/>
            <a:ln w="19050" cap="flat" cmpd="sng" algn="ctr">
              <a:solidFill>
                <a:srgbClr val="003591"/>
              </a:solidFill>
              <a:prstDash val="dash"/>
              <a:miter lim="800000"/>
            </a:ln>
            <a:effectLst/>
          </p:spPr>
        </p:cxnSp>
        <p:cxnSp>
          <p:nvCxnSpPr>
            <p:cNvPr id="86" name="Straight Connector 85">
              <a:extLst>
                <a:ext uri="{FF2B5EF4-FFF2-40B4-BE49-F238E27FC236}">
                  <a16:creationId xmlns:a16="http://schemas.microsoft.com/office/drawing/2014/main" id="{A5812F47-2173-445E-AB94-3D5F5D7EF31F}"/>
                </a:ext>
              </a:extLst>
            </p:cNvPr>
            <p:cNvCxnSpPr>
              <a:stCxn id="91" idx="5"/>
              <a:endCxn id="88" idx="1"/>
            </p:cNvCxnSpPr>
            <p:nvPr/>
          </p:nvCxnSpPr>
          <p:spPr>
            <a:xfrm>
              <a:off x="4763386" y="1388956"/>
              <a:ext cx="495793" cy="95910"/>
            </a:xfrm>
            <a:prstGeom prst="line">
              <a:avLst/>
            </a:prstGeom>
            <a:noFill/>
            <a:ln w="19050" cap="flat" cmpd="sng" algn="ctr">
              <a:solidFill>
                <a:srgbClr val="003591"/>
              </a:solidFill>
              <a:prstDash val="dash"/>
              <a:miter lim="800000"/>
            </a:ln>
            <a:effectLst/>
          </p:spPr>
        </p:cxnSp>
      </p:grpSp>
      <p:grpSp>
        <p:nvGrpSpPr>
          <p:cNvPr id="104" name="Group 103">
            <a:extLst>
              <a:ext uri="{FF2B5EF4-FFF2-40B4-BE49-F238E27FC236}">
                <a16:creationId xmlns:a16="http://schemas.microsoft.com/office/drawing/2014/main" id="{5201CEB0-1C63-4597-8D68-C5A0AABC7FEB}"/>
              </a:ext>
            </a:extLst>
          </p:cNvPr>
          <p:cNvGrpSpPr/>
          <p:nvPr/>
        </p:nvGrpSpPr>
        <p:grpSpPr>
          <a:xfrm>
            <a:off x="6100543" y="975907"/>
            <a:ext cx="2345215" cy="677108"/>
            <a:chOff x="6100543" y="837615"/>
            <a:chExt cx="2345215" cy="677108"/>
          </a:xfrm>
        </p:grpSpPr>
        <p:grpSp>
          <p:nvGrpSpPr>
            <p:cNvPr id="105" name="Group 104">
              <a:extLst>
                <a:ext uri="{FF2B5EF4-FFF2-40B4-BE49-F238E27FC236}">
                  <a16:creationId xmlns:a16="http://schemas.microsoft.com/office/drawing/2014/main" id="{724C8F9B-9449-4B46-B75F-602FF87A2BF5}"/>
                </a:ext>
              </a:extLst>
            </p:cNvPr>
            <p:cNvGrpSpPr/>
            <p:nvPr/>
          </p:nvGrpSpPr>
          <p:grpSpPr>
            <a:xfrm>
              <a:off x="6100543" y="837615"/>
              <a:ext cx="2198214" cy="338554"/>
              <a:chOff x="6100543" y="837615"/>
              <a:chExt cx="2198214" cy="338554"/>
            </a:xfrm>
          </p:grpSpPr>
          <p:cxnSp>
            <p:nvCxnSpPr>
              <p:cNvPr id="109" name="Straight Connector 108">
                <a:extLst>
                  <a:ext uri="{FF2B5EF4-FFF2-40B4-BE49-F238E27FC236}">
                    <a16:creationId xmlns:a16="http://schemas.microsoft.com/office/drawing/2014/main" id="{65DC5E11-6615-44CE-B10A-BC12FB6AFE06}"/>
                  </a:ext>
                </a:extLst>
              </p:cNvPr>
              <p:cNvCxnSpPr/>
              <p:nvPr/>
            </p:nvCxnSpPr>
            <p:spPr>
              <a:xfrm flipH="1">
                <a:off x="6100543" y="1022902"/>
                <a:ext cx="453341" cy="0"/>
              </a:xfrm>
              <a:prstGeom prst="line">
                <a:avLst/>
              </a:prstGeom>
              <a:noFill/>
              <a:ln w="25400" cap="flat" cmpd="sng" algn="ctr">
                <a:solidFill>
                  <a:srgbClr val="003591"/>
                </a:solidFill>
                <a:prstDash val="solid"/>
                <a:miter lim="800000"/>
              </a:ln>
              <a:effectLst/>
            </p:spPr>
          </p:cxnSp>
          <p:sp>
            <p:nvSpPr>
              <p:cNvPr id="110" name="TextBox 109">
                <a:extLst>
                  <a:ext uri="{FF2B5EF4-FFF2-40B4-BE49-F238E27FC236}">
                    <a16:creationId xmlns:a16="http://schemas.microsoft.com/office/drawing/2014/main" id="{E155B3A4-E12E-4BB3-BDB0-543B4B839145}"/>
                  </a:ext>
                </a:extLst>
              </p:cNvPr>
              <p:cNvSpPr txBox="1"/>
              <p:nvPr/>
            </p:nvSpPr>
            <p:spPr>
              <a:xfrm>
                <a:off x="6575175" y="837615"/>
                <a:ext cx="1723582" cy="338554"/>
              </a:xfrm>
              <a:prstGeom prst="rect">
                <a:avLst/>
              </a:prstGeom>
              <a:noFill/>
            </p:spPr>
            <p:txBody>
              <a:bodyPr wrap="square" rtlCol="0">
                <a:spAutoFit/>
              </a:bodyPr>
              <a:lstStyle/>
              <a:p>
                <a:pPr algn="just" defTabSz="685800"/>
                <a:r>
                  <a:rPr lang="en-CA" sz="1600" b="1" dirty="0">
                    <a:solidFill>
                      <a:srgbClr val="003591"/>
                    </a:solidFill>
                    <a:latin typeface="Arial"/>
                  </a:rPr>
                  <a:t>Direct evidence</a:t>
                </a:r>
              </a:p>
            </p:txBody>
          </p:sp>
        </p:grpSp>
        <p:grpSp>
          <p:nvGrpSpPr>
            <p:cNvPr id="106" name="Group 105">
              <a:extLst>
                <a:ext uri="{FF2B5EF4-FFF2-40B4-BE49-F238E27FC236}">
                  <a16:creationId xmlns:a16="http://schemas.microsoft.com/office/drawing/2014/main" id="{1F1B7B37-3800-4D7F-9F63-F64C7395F6EF}"/>
                </a:ext>
              </a:extLst>
            </p:cNvPr>
            <p:cNvGrpSpPr/>
            <p:nvPr/>
          </p:nvGrpSpPr>
          <p:grpSpPr>
            <a:xfrm>
              <a:off x="6100543" y="1176169"/>
              <a:ext cx="2345215" cy="338554"/>
              <a:chOff x="6100543" y="1176169"/>
              <a:chExt cx="2345215" cy="338554"/>
            </a:xfrm>
          </p:grpSpPr>
          <p:cxnSp>
            <p:nvCxnSpPr>
              <p:cNvPr id="107" name="Straight Connector 106">
                <a:extLst>
                  <a:ext uri="{FF2B5EF4-FFF2-40B4-BE49-F238E27FC236}">
                    <a16:creationId xmlns:a16="http://schemas.microsoft.com/office/drawing/2014/main" id="{5A4C10D4-720B-4770-B2F5-8FEC0C371FF5}"/>
                  </a:ext>
                </a:extLst>
              </p:cNvPr>
              <p:cNvCxnSpPr/>
              <p:nvPr/>
            </p:nvCxnSpPr>
            <p:spPr>
              <a:xfrm flipH="1">
                <a:off x="6100543" y="1369140"/>
                <a:ext cx="453341" cy="0"/>
              </a:xfrm>
              <a:prstGeom prst="line">
                <a:avLst/>
              </a:prstGeom>
              <a:noFill/>
              <a:ln w="25400" cap="flat" cmpd="sng" algn="ctr">
                <a:solidFill>
                  <a:srgbClr val="003591"/>
                </a:solidFill>
                <a:prstDash val="dash"/>
                <a:miter lim="800000"/>
              </a:ln>
              <a:effectLst/>
            </p:spPr>
          </p:cxnSp>
          <p:sp>
            <p:nvSpPr>
              <p:cNvPr id="108" name="TextBox 107">
                <a:extLst>
                  <a:ext uri="{FF2B5EF4-FFF2-40B4-BE49-F238E27FC236}">
                    <a16:creationId xmlns:a16="http://schemas.microsoft.com/office/drawing/2014/main" id="{AD7FAE62-2A2B-4834-9FCC-F2FE96B7C05A}"/>
                  </a:ext>
                </a:extLst>
              </p:cNvPr>
              <p:cNvSpPr txBox="1"/>
              <p:nvPr/>
            </p:nvSpPr>
            <p:spPr>
              <a:xfrm>
                <a:off x="6575175" y="1176169"/>
                <a:ext cx="1870583" cy="338554"/>
              </a:xfrm>
              <a:prstGeom prst="rect">
                <a:avLst/>
              </a:prstGeom>
              <a:noFill/>
            </p:spPr>
            <p:txBody>
              <a:bodyPr wrap="square" rtlCol="0">
                <a:spAutoFit/>
              </a:bodyPr>
              <a:lstStyle/>
              <a:p>
                <a:pPr algn="just" defTabSz="685800"/>
                <a:r>
                  <a:rPr lang="en-CA" sz="1600" b="1" dirty="0">
                    <a:solidFill>
                      <a:srgbClr val="003591"/>
                    </a:solidFill>
                    <a:latin typeface="Arial"/>
                  </a:rPr>
                  <a:t>Indirect evidence</a:t>
                </a:r>
              </a:p>
            </p:txBody>
          </p:sp>
        </p:grpSp>
      </p:grpSp>
      <p:sp>
        <p:nvSpPr>
          <p:cNvPr id="111" name="Rounded Rectangle 44">
            <a:extLst>
              <a:ext uri="{FF2B5EF4-FFF2-40B4-BE49-F238E27FC236}">
                <a16:creationId xmlns:a16="http://schemas.microsoft.com/office/drawing/2014/main" id="{35AE321B-5EED-4011-90DF-F593740A2585}"/>
              </a:ext>
            </a:extLst>
          </p:cNvPr>
          <p:cNvSpPr/>
          <p:nvPr/>
        </p:nvSpPr>
        <p:spPr>
          <a:xfrm>
            <a:off x="4163138" y="4892470"/>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prstClr val="white"/>
                </a:solidFill>
                <a:latin typeface="Arial"/>
              </a:rPr>
              <a:t>3-treatment PSM </a:t>
            </a:r>
            <a:br>
              <a:rPr lang="en-CA" sz="1400" b="1" kern="0" dirty="0">
                <a:solidFill>
                  <a:prstClr val="white"/>
                </a:solidFill>
                <a:latin typeface="Arial"/>
              </a:rPr>
            </a:br>
            <a:r>
              <a:rPr lang="en-CA" sz="1400" b="1" kern="0" dirty="0">
                <a:solidFill>
                  <a:prstClr val="white"/>
                </a:solidFill>
                <a:latin typeface="Arial"/>
              </a:rPr>
              <a:t>or multivariable regression </a:t>
            </a:r>
          </a:p>
        </p:txBody>
      </p:sp>
      <p:sp>
        <p:nvSpPr>
          <p:cNvPr id="112" name="Rounded Rectangle 45">
            <a:extLst>
              <a:ext uri="{FF2B5EF4-FFF2-40B4-BE49-F238E27FC236}">
                <a16:creationId xmlns:a16="http://schemas.microsoft.com/office/drawing/2014/main" id="{E41E2105-E073-4808-B4A9-41588C233213}"/>
              </a:ext>
            </a:extLst>
          </p:cNvPr>
          <p:cNvSpPr/>
          <p:nvPr/>
        </p:nvSpPr>
        <p:spPr>
          <a:xfrm>
            <a:off x="6255749" y="4892470"/>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prstClr val="white"/>
                </a:solidFill>
                <a:latin typeface="Arial"/>
              </a:rPr>
              <a:t>Multi-treatment PSM or multivariable regression </a:t>
            </a:r>
          </a:p>
        </p:txBody>
      </p:sp>
      <p:sp>
        <p:nvSpPr>
          <p:cNvPr id="113" name="Rounded Rectangle 46">
            <a:extLst>
              <a:ext uri="{FF2B5EF4-FFF2-40B4-BE49-F238E27FC236}">
                <a16:creationId xmlns:a16="http://schemas.microsoft.com/office/drawing/2014/main" id="{659136F9-8FD7-4CC4-9A4A-F785E026D547}"/>
              </a:ext>
            </a:extLst>
          </p:cNvPr>
          <p:cNvSpPr/>
          <p:nvPr/>
        </p:nvSpPr>
        <p:spPr>
          <a:xfrm>
            <a:off x="2087442" y="4892470"/>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prstClr val="white"/>
                </a:solidFill>
                <a:latin typeface="Arial"/>
              </a:rPr>
              <a:t>Propensity score methods (e.g., PSM) or multivariable regression </a:t>
            </a:r>
          </a:p>
        </p:txBody>
      </p:sp>
      <p:sp>
        <p:nvSpPr>
          <p:cNvPr id="114" name="Rectangle 113">
            <a:extLst>
              <a:ext uri="{FF2B5EF4-FFF2-40B4-BE49-F238E27FC236}">
                <a16:creationId xmlns:a16="http://schemas.microsoft.com/office/drawing/2014/main" id="{C61A9A9E-18D6-403A-A811-F1BA768E17FB}"/>
              </a:ext>
            </a:extLst>
          </p:cNvPr>
          <p:cNvSpPr/>
          <p:nvPr/>
        </p:nvSpPr>
        <p:spPr>
          <a:xfrm>
            <a:off x="1816019" y="2152311"/>
            <a:ext cx="6579209" cy="1157227"/>
          </a:xfrm>
          <a:prstGeom prst="rect">
            <a:avLst/>
          </a:prstGeom>
          <a:noFill/>
          <a:ln w="25400" cap="flat" cmpd="sng" algn="ctr">
            <a:solidFill>
              <a:srgbClr val="FF6600"/>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115" name="TextBox 114">
            <a:extLst>
              <a:ext uri="{FF2B5EF4-FFF2-40B4-BE49-F238E27FC236}">
                <a16:creationId xmlns:a16="http://schemas.microsoft.com/office/drawing/2014/main" id="{ED44B497-C8BD-4A5F-9FA6-DC5AE8717958}"/>
              </a:ext>
            </a:extLst>
          </p:cNvPr>
          <p:cNvSpPr txBox="1"/>
          <p:nvPr/>
        </p:nvSpPr>
        <p:spPr>
          <a:xfrm>
            <a:off x="259977" y="2580439"/>
            <a:ext cx="1723194" cy="830997"/>
          </a:xfrm>
          <a:prstGeom prst="rect">
            <a:avLst/>
          </a:prstGeom>
          <a:solidFill>
            <a:srgbClr val="FFFFFF"/>
          </a:solidFill>
        </p:spPr>
        <p:txBody>
          <a:bodyPr wrap="square" rtlCol="0">
            <a:spAutoFit/>
          </a:bodyPr>
          <a:lstStyle/>
          <a:p>
            <a:pPr algn="r" defTabSz="685800">
              <a:defRPr/>
            </a:pPr>
            <a:r>
              <a:rPr lang="en-CA" sz="1600" b="1" kern="0" dirty="0">
                <a:solidFill>
                  <a:srgbClr val="003591"/>
                </a:solidFill>
                <a:latin typeface="Arial"/>
              </a:rPr>
              <a:t>Only Summary / Aggregate</a:t>
            </a:r>
          </a:p>
          <a:p>
            <a:pPr algn="r" defTabSz="685800">
              <a:defRPr/>
            </a:pPr>
            <a:r>
              <a:rPr lang="en-CA" sz="1600" b="1" kern="0" dirty="0">
                <a:solidFill>
                  <a:srgbClr val="003591"/>
                </a:solidFill>
                <a:latin typeface="Arial"/>
              </a:rPr>
              <a:t>Data</a:t>
            </a:r>
          </a:p>
        </p:txBody>
      </p:sp>
      <p:sp>
        <p:nvSpPr>
          <p:cNvPr id="116" name="Rectangle 115">
            <a:extLst>
              <a:ext uri="{FF2B5EF4-FFF2-40B4-BE49-F238E27FC236}">
                <a16:creationId xmlns:a16="http://schemas.microsoft.com/office/drawing/2014/main" id="{EEF11540-327D-4E22-9467-34291B3493E9}"/>
              </a:ext>
            </a:extLst>
          </p:cNvPr>
          <p:cNvSpPr/>
          <p:nvPr/>
        </p:nvSpPr>
        <p:spPr>
          <a:xfrm>
            <a:off x="1816020" y="3497564"/>
            <a:ext cx="6579208" cy="1140179"/>
          </a:xfrm>
          <a:prstGeom prst="rect">
            <a:avLst/>
          </a:prstGeom>
          <a:noFill/>
          <a:ln w="25400" cap="flat" cmpd="sng" algn="ctr">
            <a:solidFill>
              <a:srgbClr val="000000">
                <a:lumMod val="65000"/>
                <a:lumOff val="35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CA" sz="1013" b="0" i="0" u="none" strike="noStrike" kern="0" cap="none" spc="0" normalizeH="0" baseline="0" noProof="0" dirty="0">
              <a:ln>
                <a:noFill/>
              </a:ln>
              <a:solidFill>
                <a:prstClr val="white"/>
              </a:solidFill>
              <a:effectLst/>
              <a:uLnTx/>
              <a:uFillTx/>
              <a:latin typeface="Arial"/>
            </a:endParaRPr>
          </a:p>
        </p:txBody>
      </p:sp>
      <p:sp>
        <p:nvSpPr>
          <p:cNvPr id="117" name="TextBox 116">
            <a:extLst>
              <a:ext uri="{FF2B5EF4-FFF2-40B4-BE49-F238E27FC236}">
                <a16:creationId xmlns:a16="http://schemas.microsoft.com/office/drawing/2014/main" id="{C682BA3E-3472-406C-B496-FAD3DC003655}"/>
              </a:ext>
            </a:extLst>
          </p:cNvPr>
          <p:cNvSpPr txBox="1"/>
          <p:nvPr/>
        </p:nvSpPr>
        <p:spPr>
          <a:xfrm>
            <a:off x="259976" y="3669309"/>
            <a:ext cx="1706213" cy="1323439"/>
          </a:xfrm>
          <a:prstGeom prst="rect">
            <a:avLst/>
          </a:prstGeom>
          <a:solidFill>
            <a:srgbClr val="FFFFFF"/>
          </a:solidFill>
        </p:spPr>
        <p:txBody>
          <a:bodyPr wrap="square" rtlCol="0">
            <a:spAutoFit/>
          </a:bodyPr>
          <a:lstStyle/>
          <a:p>
            <a:pPr algn="r" defTabSz="685800">
              <a:defRPr/>
            </a:pPr>
            <a:r>
              <a:rPr lang="en-CA" sz="1600" b="1" kern="0" dirty="0">
                <a:solidFill>
                  <a:srgbClr val="003591"/>
                </a:solidFill>
                <a:latin typeface="Arial"/>
              </a:rPr>
              <a:t>Individual Patient Data (IPD) And Summary Data</a:t>
            </a:r>
          </a:p>
          <a:p>
            <a:pPr algn="r" defTabSz="685800">
              <a:defRPr/>
            </a:pPr>
            <a:endParaRPr lang="en-CA" sz="1600" b="1" kern="0" dirty="0">
              <a:solidFill>
                <a:srgbClr val="003591"/>
              </a:solidFill>
              <a:latin typeface="Arial"/>
            </a:endParaRPr>
          </a:p>
        </p:txBody>
      </p:sp>
      <p:sp>
        <p:nvSpPr>
          <p:cNvPr id="118" name="Rectangle 117">
            <a:extLst>
              <a:ext uri="{FF2B5EF4-FFF2-40B4-BE49-F238E27FC236}">
                <a16:creationId xmlns:a16="http://schemas.microsoft.com/office/drawing/2014/main" id="{EE1453AA-9484-4E6D-A8BA-2DEF0EDA2166}"/>
              </a:ext>
            </a:extLst>
          </p:cNvPr>
          <p:cNvSpPr/>
          <p:nvPr/>
        </p:nvSpPr>
        <p:spPr>
          <a:xfrm>
            <a:off x="1816020" y="4804617"/>
            <a:ext cx="6579208" cy="1124469"/>
          </a:xfrm>
          <a:prstGeom prst="rect">
            <a:avLst/>
          </a:prstGeom>
          <a:noFill/>
          <a:ln w="25400" cap="flat" cmpd="sng" algn="ctr">
            <a:solidFill>
              <a:srgbClr val="A434EE"/>
            </a:solidFill>
            <a:prstDash val="solid"/>
            <a:miter lim="800000"/>
          </a:ln>
          <a:effectLst/>
        </p:spPr>
        <p:txBody>
          <a:bodyPr rtlCol="0" anchor="ctr"/>
          <a:lstStyle/>
          <a:p>
            <a:pPr algn="ctr" defTabSz="685800">
              <a:defRPr/>
            </a:pPr>
            <a:endParaRPr lang="en-CA" sz="1013" kern="0" dirty="0">
              <a:solidFill>
                <a:prstClr val="black"/>
              </a:solidFill>
              <a:latin typeface="Arial"/>
            </a:endParaRPr>
          </a:p>
        </p:txBody>
      </p:sp>
      <p:sp>
        <p:nvSpPr>
          <p:cNvPr id="119" name="TextBox 118">
            <a:extLst>
              <a:ext uri="{FF2B5EF4-FFF2-40B4-BE49-F238E27FC236}">
                <a16:creationId xmlns:a16="http://schemas.microsoft.com/office/drawing/2014/main" id="{853CE0EE-A68F-46D8-A7F2-B9F1A357EB11}"/>
              </a:ext>
            </a:extLst>
          </p:cNvPr>
          <p:cNvSpPr txBox="1"/>
          <p:nvPr/>
        </p:nvSpPr>
        <p:spPr>
          <a:xfrm>
            <a:off x="259977" y="5218269"/>
            <a:ext cx="1723194" cy="830997"/>
          </a:xfrm>
          <a:prstGeom prst="rect">
            <a:avLst/>
          </a:prstGeom>
          <a:solidFill>
            <a:srgbClr val="FFFFFF"/>
          </a:solidFill>
        </p:spPr>
        <p:txBody>
          <a:bodyPr wrap="square" rtlCol="0">
            <a:spAutoFit/>
          </a:bodyPr>
          <a:lstStyle/>
          <a:p>
            <a:pPr algn="r" defTabSz="685800">
              <a:defRPr/>
            </a:pPr>
            <a:r>
              <a:rPr lang="en-CA" sz="1600" b="1" kern="0" dirty="0">
                <a:solidFill>
                  <a:srgbClr val="003591"/>
                </a:solidFill>
                <a:latin typeface="Arial"/>
              </a:rPr>
              <a:t>Individual Patient Data (IPD) Data Only</a:t>
            </a:r>
          </a:p>
        </p:txBody>
      </p:sp>
    </p:spTree>
    <p:extLst>
      <p:ext uri="{BB962C8B-B14F-4D97-AF65-F5344CB8AC3E}">
        <p14:creationId xmlns:p14="http://schemas.microsoft.com/office/powerpoint/2010/main" val="147572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500"/>
                                        <p:tgtEl>
                                          <p:spTgt spid="1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0"/>
                                        <p:tgtEl>
                                          <p:spTgt spid="58"/>
                                        </p:tgtEl>
                                      </p:cBhvr>
                                    </p:animEffect>
                                    <p:anim calcmode="lin" valueType="num">
                                      <p:cBhvr>
                                        <p:cTn id="23" dur="1000" fill="hold"/>
                                        <p:tgtEl>
                                          <p:spTgt spid="58"/>
                                        </p:tgtEl>
                                        <p:attrNameLst>
                                          <p:attrName>ppt_x</p:attrName>
                                        </p:attrNameLst>
                                      </p:cBhvr>
                                      <p:tavLst>
                                        <p:tav tm="0">
                                          <p:val>
                                            <p:strVal val="#ppt_x"/>
                                          </p:val>
                                        </p:tav>
                                        <p:tav tm="100000">
                                          <p:val>
                                            <p:strVal val="#ppt_x"/>
                                          </p:val>
                                        </p:tav>
                                      </p:tavLst>
                                    </p:anim>
                                    <p:anim calcmode="lin" valueType="num">
                                      <p:cBhvr>
                                        <p:cTn id="2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1000"/>
                                        <p:tgtEl>
                                          <p:spTgt spid="62"/>
                                        </p:tgtEl>
                                      </p:cBhvr>
                                    </p:animEffect>
                                    <p:anim calcmode="lin" valueType="num">
                                      <p:cBhvr>
                                        <p:cTn id="30" dur="1000" fill="hold"/>
                                        <p:tgtEl>
                                          <p:spTgt spid="62"/>
                                        </p:tgtEl>
                                        <p:attrNameLst>
                                          <p:attrName>ppt_x</p:attrName>
                                        </p:attrNameLst>
                                      </p:cBhvr>
                                      <p:tavLst>
                                        <p:tav tm="0">
                                          <p:val>
                                            <p:strVal val="#ppt_x"/>
                                          </p:val>
                                        </p:tav>
                                        <p:tav tm="100000">
                                          <p:val>
                                            <p:strVal val="#ppt_x"/>
                                          </p:val>
                                        </p:tav>
                                      </p:tavLst>
                                    </p:anim>
                                    <p:anim calcmode="lin" valueType="num">
                                      <p:cBhvr>
                                        <p:cTn id="3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fade">
                                      <p:cBhvr>
                                        <p:cTn id="36" dur="500"/>
                                        <p:tgtEl>
                                          <p:spTgt spid="1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fade">
                                      <p:cBhvr>
                                        <p:cTn id="39" dur="500"/>
                                        <p:tgtEl>
                                          <p:spTgt spid="11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1000"/>
                                        <p:tgtEl>
                                          <p:spTgt spid="67"/>
                                        </p:tgtEl>
                                      </p:cBhvr>
                                    </p:animEffect>
                                    <p:anim calcmode="lin" valueType="num">
                                      <p:cBhvr>
                                        <p:cTn id="45" dur="1000" fill="hold"/>
                                        <p:tgtEl>
                                          <p:spTgt spid="67"/>
                                        </p:tgtEl>
                                        <p:attrNameLst>
                                          <p:attrName>ppt_x</p:attrName>
                                        </p:attrNameLst>
                                      </p:cBhvr>
                                      <p:tavLst>
                                        <p:tav tm="0">
                                          <p:val>
                                            <p:strVal val="#ppt_x"/>
                                          </p:val>
                                        </p:tav>
                                        <p:tav tm="100000">
                                          <p:val>
                                            <p:strVal val="#ppt_x"/>
                                          </p:val>
                                        </p:tav>
                                      </p:tavLst>
                                    </p:anim>
                                    <p:anim calcmode="lin" valueType="num">
                                      <p:cBhvr>
                                        <p:cTn id="46"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1000"/>
                                        <p:tgtEl>
                                          <p:spTgt spid="63"/>
                                        </p:tgtEl>
                                      </p:cBhvr>
                                    </p:animEffect>
                                    <p:anim calcmode="lin" valueType="num">
                                      <p:cBhvr>
                                        <p:cTn id="52" dur="1000" fill="hold"/>
                                        <p:tgtEl>
                                          <p:spTgt spid="63"/>
                                        </p:tgtEl>
                                        <p:attrNameLst>
                                          <p:attrName>ppt_x</p:attrName>
                                        </p:attrNameLst>
                                      </p:cBhvr>
                                      <p:tavLst>
                                        <p:tav tm="0">
                                          <p:val>
                                            <p:strVal val="#ppt_x"/>
                                          </p:val>
                                        </p:tav>
                                        <p:tav tm="100000">
                                          <p:val>
                                            <p:strVal val="#ppt_x"/>
                                          </p:val>
                                        </p:tav>
                                      </p:tavLst>
                                    </p:anim>
                                    <p:anim calcmode="lin" valueType="num">
                                      <p:cBhvr>
                                        <p:cTn id="53"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1000"/>
                                        <p:tgtEl>
                                          <p:spTgt spid="64"/>
                                        </p:tgtEl>
                                      </p:cBhvr>
                                    </p:animEffect>
                                    <p:anim calcmode="lin" valueType="num">
                                      <p:cBhvr>
                                        <p:cTn id="59" dur="1000" fill="hold"/>
                                        <p:tgtEl>
                                          <p:spTgt spid="64"/>
                                        </p:tgtEl>
                                        <p:attrNameLst>
                                          <p:attrName>ppt_x</p:attrName>
                                        </p:attrNameLst>
                                      </p:cBhvr>
                                      <p:tavLst>
                                        <p:tav tm="0">
                                          <p:val>
                                            <p:strVal val="#ppt_x"/>
                                          </p:val>
                                        </p:tav>
                                        <p:tav tm="100000">
                                          <p:val>
                                            <p:strVal val="#ppt_x"/>
                                          </p:val>
                                        </p:tav>
                                      </p:tavLst>
                                    </p:anim>
                                    <p:anim calcmode="lin" valueType="num">
                                      <p:cBhvr>
                                        <p:cTn id="6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13"/>
                                        </p:tgtEl>
                                        <p:attrNameLst>
                                          <p:attrName>style.visibility</p:attrName>
                                        </p:attrNameLst>
                                      </p:cBhvr>
                                      <p:to>
                                        <p:strVal val="visible"/>
                                      </p:to>
                                    </p:set>
                                    <p:animEffect transition="in" filter="fade">
                                      <p:cBhvr>
                                        <p:cTn id="71" dur="1000"/>
                                        <p:tgtEl>
                                          <p:spTgt spid="113"/>
                                        </p:tgtEl>
                                      </p:cBhvr>
                                    </p:animEffect>
                                    <p:anim calcmode="lin" valueType="num">
                                      <p:cBhvr>
                                        <p:cTn id="72" dur="1000" fill="hold"/>
                                        <p:tgtEl>
                                          <p:spTgt spid="113"/>
                                        </p:tgtEl>
                                        <p:attrNameLst>
                                          <p:attrName>ppt_x</p:attrName>
                                        </p:attrNameLst>
                                      </p:cBhvr>
                                      <p:tavLst>
                                        <p:tav tm="0">
                                          <p:val>
                                            <p:strVal val="#ppt_x"/>
                                          </p:val>
                                        </p:tav>
                                        <p:tav tm="100000">
                                          <p:val>
                                            <p:strVal val="#ppt_x"/>
                                          </p:val>
                                        </p:tav>
                                      </p:tavLst>
                                    </p:anim>
                                    <p:anim calcmode="lin" valueType="num">
                                      <p:cBhvr>
                                        <p:cTn id="73"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11"/>
                                        </p:tgtEl>
                                        <p:attrNameLst>
                                          <p:attrName>style.visibility</p:attrName>
                                        </p:attrNameLst>
                                      </p:cBhvr>
                                      <p:to>
                                        <p:strVal val="visible"/>
                                      </p:to>
                                    </p:set>
                                    <p:animEffect transition="in" filter="fade">
                                      <p:cBhvr>
                                        <p:cTn id="78" dur="1000"/>
                                        <p:tgtEl>
                                          <p:spTgt spid="111"/>
                                        </p:tgtEl>
                                      </p:cBhvr>
                                    </p:animEffect>
                                    <p:anim calcmode="lin" valueType="num">
                                      <p:cBhvr>
                                        <p:cTn id="79" dur="1000" fill="hold"/>
                                        <p:tgtEl>
                                          <p:spTgt spid="111"/>
                                        </p:tgtEl>
                                        <p:attrNameLst>
                                          <p:attrName>ppt_x</p:attrName>
                                        </p:attrNameLst>
                                      </p:cBhvr>
                                      <p:tavLst>
                                        <p:tav tm="0">
                                          <p:val>
                                            <p:strVal val="#ppt_x"/>
                                          </p:val>
                                        </p:tav>
                                        <p:tav tm="100000">
                                          <p:val>
                                            <p:strVal val="#ppt_x"/>
                                          </p:val>
                                        </p:tav>
                                      </p:tavLst>
                                    </p:anim>
                                    <p:anim calcmode="lin" valueType="num">
                                      <p:cBhvr>
                                        <p:cTn id="80"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12"/>
                                        </p:tgtEl>
                                        <p:attrNameLst>
                                          <p:attrName>style.visibility</p:attrName>
                                        </p:attrNameLst>
                                      </p:cBhvr>
                                      <p:to>
                                        <p:strVal val="visible"/>
                                      </p:to>
                                    </p:set>
                                    <p:animEffect transition="in" filter="fade">
                                      <p:cBhvr>
                                        <p:cTn id="85" dur="1000"/>
                                        <p:tgtEl>
                                          <p:spTgt spid="112"/>
                                        </p:tgtEl>
                                      </p:cBhvr>
                                    </p:animEffect>
                                    <p:anim calcmode="lin" valueType="num">
                                      <p:cBhvr>
                                        <p:cTn id="86" dur="1000" fill="hold"/>
                                        <p:tgtEl>
                                          <p:spTgt spid="112"/>
                                        </p:tgtEl>
                                        <p:attrNameLst>
                                          <p:attrName>ppt_x</p:attrName>
                                        </p:attrNameLst>
                                      </p:cBhvr>
                                      <p:tavLst>
                                        <p:tav tm="0">
                                          <p:val>
                                            <p:strVal val="#ppt_x"/>
                                          </p:val>
                                        </p:tav>
                                        <p:tav tm="100000">
                                          <p:val>
                                            <p:strVal val="#ppt_x"/>
                                          </p:val>
                                        </p:tav>
                                      </p:tavLst>
                                    </p:anim>
                                    <p:anim calcmode="lin" valueType="num">
                                      <p:cBhvr>
                                        <p:cTn id="87"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2" grpId="0" animBg="1"/>
      <p:bldP spid="63" grpId="0" animBg="1"/>
      <p:bldP spid="64" grpId="0" animBg="1"/>
      <p:bldP spid="66" grpId="0" animBg="1"/>
      <p:bldP spid="67"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sp>
        <p:nvSpPr>
          <p:cNvPr id="8" name="TextBox 7"/>
          <p:cNvSpPr txBox="1"/>
          <p:nvPr/>
        </p:nvSpPr>
        <p:spPr>
          <a:xfrm>
            <a:off x="228600" y="5996480"/>
            <a:ext cx="9579071"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lumMod val="85000"/>
                    <a:lumOff val="15000"/>
                  </a:prstClr>
                </a:solidFill>
                <a:effectLst/>
                <a:uLnTx/>
                <a:uFillTx/>
                <a:latin typeface="Malgun Gothic" panose="020B0503020000020004" pitchFamily="34" charset="-127"/>
                <a:ea typeface="Malgun Gothic" panose="020B0503020000020004" pitchFamily="34" charset="-127"/>
                <a:cs typeface="+mn-cs"/>
              </a:rPr>
              <a:t>The left depicts the ‘traditional pairwise’ approach...many drugs=many MAs.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lumMod val="85000"/>
                    <a:lumOff val="15000"/>
                  </a:prstClr>
                </a:solidFill>
                <a:effectLst/>
                <a:uLnTx/>
                <a:uFillTx/>
                <a:latin typeface="Malgun Gothic" panose="020B0503020000020004" pitchFamily="34" charset="-127"/>
                <a:ea typeface="Malgun Gothic" panose="020B0503020000020004" pitchFamily="34" charset="-127"/>
                <a:cs typeface="+mn-cs"/>
              </a:rPr>
              <a:t>The right side depicts NMA; a unified analysis to make multiple pairwise comparisons using direct and indirect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01D84A11-937A-42C2-8DFC-CA2703FC6508}"/>
              </a:ext>
            </a:extLst>
          </p:cNvPr>
          <p:cNvCxnSpPr>
            <a:cxnSpLocks/>
            <a:stCxn id="68" idx="2"/>
            <a:endCxn id="66" idx="0"/>
          </p:cNvCxnSpPr>
          <p:nvPr/>
        </p:nvCxnSpPr>
        <p:spPr>
          <a:xfrm flipH="1">
            <a:off x="6757652" y="3112370"/>
            <a:ext cx="257451" cy="2014451"/>
          </a:xfrm>
          <a:prstGeom prst="straightConnector1">
            <a:avLst/>
          </a:prstGeom>
          <a:noFill/>
          <a:ln w="12700" cap="flat" cmpd="sng" algn="ctr">
            <a:solidFill>
              <a:srgbClr val="C00000">
                <a:lumMod val="60000"/>
                <a:lumOff val="40000"/>
              </a:srgbClr>
            </a:solidFill>
            <a:prstDash val="lgDash"/>
            <a:headEnd type="triangle"/>
            <a:tailEnd type="triangle"/>
          </a:ln>
          <a:effectLst/>
        </p:spPr>
      </p:cxnSp>
      <p:sp>
        <p:nvSpPr>
          <p:cNvPr id="63" name="Title 1">
            <a:extLst>
              <a:ext uri="{FF2B5EF4-FFF2-40B4-BE49-F238E27FC236}">
                <a16:creationId xmlns:a16="http://schemas.microsoft.com/office/drawing/2014/main" id="{B1E2DBE0-200F-4D1B-B69F-77FA1C5A62C9}"/>
              </a:ext>
            </a:extLst>
          </p:cNvPr>
          <p:cNvSpPr txBox="1">
            <a:spLocks/>
          </p:cNvSpPr>
          <p:nvPr/>
        </p:nvSpPr>
        <p:spPr>
          <a:xfrm>
            <a:off x="152400" y="91440"/>
            <a:ext cx="8991600" cy="594360"/>
          </a:xfrm>
          <a:prstGeom prst="rect">
            <a:avLst/>
          </a:prstGeom>
        </p:spPr>
        <p:txBody>
          <a:bodyPr>
            <a:noAutofit/>
          </a:bodyPr>
          <a:lstStyle>
            <a:lvl1pPr algn="l" defTabSz="914400" rtl="0" eaLnBrk="1" latinLnBrk="0" hangingPunct="1">
              <a:spcBef>
                <a:spcPct val="0"/>
              </a:spcBef>
              <a:buNone/>
              <a:defRPr sz="3200" b="1" kern="1200">
                <a:solidFill>
                  <a:schemeClr val="tx2"/>
                </a:solidFill>
                <a:latin typeface="Malgun Gothic" pitchFamily="34" charset="-127"/>
                <a:ea typeface="Malgun Gothic" pitchFamily="34" charset="-127"/>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2800" b="1" i="0" u="none" strike="noStrike" kern="1200" cap="none" spc="0" normalizeH="0" baseline="0" noProof="0" dirty="0">
                <a:ln>
                  <a:noFill/>
                </a:ln>
                <a:solidFill>
                  <a:srgbClr val="003591"/>
                </a:solidFill>
                <a:effectLst/>
                <a:uLnTx/>
                <a:uFillTx/>
                <a:latin typeface="Malgun Gothic" pitchFamily="34" charset="-127"/>
                <a:ea typeface="Malgun Gothic" pitchFamily="34" charset="-127"/>
                <a:cs typeface="+mj-cs"/>
              </a:rPr>
              <a:t>Meta-analysis vs. network meta-analysis</a:t>
            </a:r>
          </a:p>
        </p:txBody>
      </p:sp>
      <p:sp>
        <p:nvSpPr>
          <p:cNvPr id="64" name="Rectangle: Rounded Corners 63">
            <a:extLst>
              <a:ext uri="{FF2B5EF4-FFF2-40B4-BE49-F238E27FC236}">
                <a16:creationId xmlns:a16="http://schemas.microsoft.com/office/drawing/2014/main" id="{5FFDBDDB-CB41-4BE5-A0CC-878D450C227A}"/>
              </a:ext>
            </a:extLst>
          </p:cNvPr>
          <p:cNvSpPr/>
          <p:nvPr/>
        </p:nvSpPr>
        <p:spPr>
          <a:xfrm>
            <a:off x="4709994" y="2878949"/>
            <a:ext cx="1188000" cy="64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B</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65" name="Rectangle: Rounded Corners 64">
            <a:extLst>
              <a:ext uri="{FF2B5EF4-FFF2-40B4-BE49-F238E27FC236}">
                <a16:creationId xmlns:a16="http://schemas.microsoft.com/office/drawing/2014/main" id="{60F51081-F699-43EE-933D-746CC813E5EF}"/>
              </a:ext>
            </a:extLst>
          </p:cNvPr>
          <p:cNvSpPr/>
          <p:nvPr/>
        </p:nvSpPr>
        <p:spPr>
          <a:xfrm>
            <a:off x="4596542" y="4337242"/>
            <a:ext cx="1188000" cy="64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G</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66" name="Rectangle: Rounded Corners 65">
            <a:extLst>
              <a:ext uri="{FF2B5EF4-FFF2-40B4-BE49-F238E27FC236}">
                <a16:creationId xmlns:a16="http://schemas.microsoft.com/office/drawing/2014/main" id="{9E693305-D4CE-4DA2-9571-BDF521F3CA1D}"/>
              </a:ext>
            </a:extLst>
          </p:cNvPr>
          <p:cNvSpPr/>
          <p:nvPr/>
        </p:nvSpPr>
        <p:spPr>
          <a:xfrm>
            <a:off x="6163652" y="5126821"/>
            <a:ext cx="1188000" cy="64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F</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67" name="Rectangle: Rounded Corners 66">
            <a:extLst>
              <a:ext uri="{FF2B5EF4-FFF2-40B4-BE49-F238E27FC236}">
                <a16:creationId xmlns:a16="http://schemas.microsoft.com/office/drawing/2014/main" id="{2191B5E7-79D1-4BAB-956D-750C79166EE1}"/>
              </a:ext>
            </a:extLst>
          </p:cNvPr>
          <p:cNvSpPr/>
          <p:nvPr/>
        </p:nvSpPr>
        <p:spPr>
          <a:xfrm>
            <a:off x="7272554" y="4319003"/>
            <a:ext cx="1188000" cy="64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E</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68" name="Rectangle: Rounded Corners 67">
            <a:extLst>
              <a:ext uri="{FF2B5EF4-FFF2-40B4-BE49-F238E27FC236}">
                <a16:creationId xmlns:a16="http://schemas.microsoft.com/office/drawing/2014/main" id="{1C48B2BE-8A00-41AA-B746-77CD25359FF8}"/>
              </a:ext>
            </a:extLst>
          </p:cNvPr>
          <p:cNvSpPr/>
          <p:nvPr/>
        </p:nvSpPr>
        <p:spPr>
          <a:xfrm>
            <a:off x="6421103" y="2464370"/>
            <a:ext cx="1188000" cy="64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A</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69" name="Rectangle: Rounded Corners 68">
            <a:extLst>
              <a:ext uri="{FF2B5EF4-FFF2-40B4-BE49-F238E27FC236}">
                <a16:creationId xmlns:a16="http://schemas.microsoft.com/office/drawing/2014/main" id="{92E020A1-90CB-46A8-AE7C-E92F490CBD18}"/>
              </a:ext>
            </a:extLst>
          </p:cNvPr>
          <p:cNvSpPr/>
          <p:nvPr/>
        </p:nvSpPr>
        <p:spPr>
          <a:xfrm>
            <a:off x="7518620" y="3224248"/>
            <a:ext cx="1188000" cy="64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D</a:t>
            </a:r>
            <a:endParaRPr kumimoji="0" lang="en-US" sz="1400" b="1" i="0" u="none" strike="noStrike" kern="0" cap="none" spc="0" normalizeH="0" baseline="0" noProof="0" dirty="0">
              <a:ln>
                <a:noFill/>
              </a:ln>
              <a:solidFill>
                <a:srgbClr val="003591"/>
              </a:solidFill>
              <a:effectLst/>
              <a:uLnTx/>
              <a:uFillTx/>
              <a:latin typeface="Malgun Gothic"/>
            </a:endParaRPr>
          </a:p>
        </p:txBody>
      </p:sp>
      <p:cxnSp>
        <p:nvCxnSpPr>
          <p:cNvPr id="70" name="Straight Arrow Connector 69">
            <a:extLst>
              <a:ext uri="{FF2B5EF4-FFF2-40B4-BE49-F238E27FC236}">
                <a16:creationId xmlns:a16="http://schemas.microsoft.com/office/drawing/2014/main" id="{E379744F-DE64-4C04-9497-17DE889FB0AA}"/>
              </a:ext>
            </a:extLst>
          </p:cNvPr>
          <p:cNvCxnSpPr>
            <a:cxnSpLocks/>
            <a:stCxn id="66" idx="3"/>
            <a:endCxn id="67" idx="2"/>
          </p:cNvCxnSpPr>
          <p:nvPr/>
        </p:nvCxnSpPr>
        <p:spPr>
          <a:xfrm flipV="1">
            <a:off x="7351652" y="4967003"/>
            <a:ext cx="514902" cy="483818"/>
          </a:xfrm>
          <a:prstGeom prst="straightConnector1">
            <a:avLst/>
          </a:prstGeom>
          <a:noFill/>
          <a:ln w="12700" cap="flat" cmpd="sng" algn="ctr">
            <a:solidFill>
              <a:srgbClr val="003591"/>
            </a:solidFill>
            <a:prstDash val="solid"/>
            <a:headEnd type="triangle"/>
            <a:tailEnd type="triangle"/>
          </a:ln>
          <a:effectLst/>
        </p:spPr>
      </p:cxnSp>
      <p:cxnSp>
        <p:nvCxnSpPr>
          <p:cNvPr id="71" name="Straight Arrow Connector 70">
            <a:extLst>
              <a:ext uri="{FF2B5EF4-FFF2-40B4-BE49-F238E27FC236}">
                <a16:creationId xmlns:a16="http://schemas.microsoft.com/office/drawing/2014/main" id="{1D2AD46E-8E9C-482D-82C0-C5EA015CF10A}"/>
              </a:ext>
            </a:extLst>
          </p:cNvPr>
          <p:cNvCxnSpPr>
            <a:cxnSpLocks/>
            <a:stCxn id="111" idx="0"/>
            <a:endCxn id="64" idx="3"/>
          </p:cNvCxnSpPr>
          <p:nvPr/>
        </p:nvCxnSpPr>
        <p:spPr>
          <a:xfrm flipH="1" flipV="1">
            <a:off x="5897994" y="3202949"/>
            <a:ext cx="715523" cy="416946"/>
          </a:xfrm>
          <a:prstGeom prst="straightConnector1">
            <a:avLst/>
          </a:prstGeom>
          <a:noFill/>
          <a:ln w="12700" cap="flat" cmpd="sng" algn="ctr">
            <a:solidFill>
              <a:srgbClr val="003591"/>
            </a:solidFill>
            <a:prstDash val="solid"/>
            <a:headEnd type="triangle"/>
            <a:tailEnd type="triangle"/>
          </a:ln>
          <a:effectLst/>
        </p:spPr>
      </p:cxnSp>
      <p:cxnSp>
        <p:nvCxnSpPr>
          <p:cNvPr id="72" name="Straight Arrow Connector 71">
            <a:extLst>
              <a:ext uri="{FF2B5EF4-FFF2-40B4-BE49-F238E27FC236}">
                <a16:creationId xmlns:a16="http://schemas.microsoft.com/office/drawing/2014/main" id="{F769B774-266B-4683-807A-0A625EAC432C}"/>
              </a:ext>
            </a:extLst>
          </p:cNvPr>
          <p:cNvCxnSpPr>
            <a:cxnSpLocks/>
            <a:stCxn id="111" idx="2"/>
            <a:endCxn id="65" idx="3"/>
          </p:cNvCxnSpPr>
          <p:nvPr/>
        </p:nvCxnSpPr>
        <p:spPr>
          <a:xfrm flipH="1">
            <a:off x="5784542" y="4267895"/>
            <a:ext cx="828975" cy="393347"/>
          </a:xfrm>
          <a:prstGeom prst="straightConnector1">
            <a:avLst/>
          </a:prstGeom>
          <a:noFill/>
          <a:ln w="12700" cap="flat" cmpd="sng" algn="ctr">
            <a:solidFill>
              <a:srgbClr val="003591"/>
            </a:solidFill>
            <a:prstDash val="solid"/>
            <a:headEnd type="triangle"/>
            <a:tailEnd type="triangle"/>
          </a:ln>
          <a:effectLst/>
        </p:spPr>
      </p:cxnSp>
      <p:cxnSp>
        <p:nvCxnSpPr>
          <p:cNvPr id="73" name="Straight Arrow Connector 72">
            <a:extLst>
              <a:ext uri="{FF2B5EF4-FFF2-40B4-BE49-F238E27FC236}">
                <a16:creationId xmlns:a16="http://schemas.microsoft.com/office/drawing/2014/main" id="{A9D98808-D33A-4F66-B5B9-28C3490169C2}"/>
              </a:ext>
            </a:extLst>
          </p:cNvPr>
          <p:cNvCxnSpPr>
            <a:cxnSpLocks/>
            <a:stCxn id="69" idx="1"/>
            <a:endCxn id="111" idx="3"/>
          </p:cNvCxnSpPr>
          <p:nvPr/>
        </p:nvCxnSpPr>
        <p:spPr>
          <a:xfrm flipH="1">
            <a:off x="7207517" y="3548248"/>
            <a:ext cx="311103" cy="395647"/>
          </a:xfrm>
          <a:prstGeom prst="straightConnector1">
            <a:avLst/>
          </a:prstGeom>
          <a:noFill/>
          <a:ln w="12700" cap="flat" cmpd="sng" algn="ctr">
            <a:solidFill>
              <a:srgbClr val="003591"/>
            </a:solidFill>
            <a:prstDash val="solid"/>
            <a:headEnd type="triangle"/>
            <a:tailEnd type="triangle"/>
          </a:ln>
          <a:effectLst/>
        </p:spPr>
      </p:cxnSp>
      <p:cxnSp>
        <p:nvCxnSpPr>
          <p:cNvPr id="74" name="Straight Arrow Connector 73">
            <a:extLst>
              <a:ext uri="{FF2B5EF4-FFF2-40B4-BE49-F238E27FC236}">
                <a16:creationId xmlns:a16="http://schemas.microsoft.com/office/drawing/2014/main" id="{87908F28-ADD8-4271-B94C-0CE8B4EAFF39}"/>
              </a:ext>
            </a:extLst>
          </p:cNvPr>
          <p:cNvCxnSpPr>
            <a:cxnSpLocks/>
            <a:stCxn id="67" idx="0"/>
            <a:endCxn id="111" idx="3"/>
          </p:cNvCxnSpPr>
          <p:nvPr/>
        </p:nvCxnSpPr>
        <p:spPr>
          <a:xfrm flipH="1" flipV="1">
            <a:off x="7207517" y="3943895"/>
            <a:ext cx="659037" cy="375108"/>
          </a:xfrm>
          <a:prstGeom prst="straightConnector1">
            <a:avLst/>
          </a:prstGeom>
          <a:noFill/>
          <a:ln w="12700" cap="flat" cmpd="sng" algn="ctr">
            <a:solidFill>
              <a:srgbClr val="003591"/>
            </a:solidFill>
            <a:prstDash val="solid"/>
            <a:headEnd type="triangle"/>
            <a:tailEnd type="triangle"/>
          </a:ln>
          <a:effectLst/>
        </p:spPr>
      </p:cxnSp>
      <p:cxnSp>
        <p:nvCxnSpPr>
          <p:cNvPr id="75" name="Straight Arrow Connector 74">
            <a:extLst>
              <a:ext uri="{FF2B5EF4-FFF2-40B4-BE49-F238E27FC236}">
                <a16:creationId xmlns:a16="http://schemas.microsoft.com/office/drawing/2014/main" id="{68BAA4B2-C0EF-4D66-A0C8-E9138B8FAA56}"/>
              </a:ext>
            </a:extLst>
          </p:cNvPr>
          <p:cNvCxnSpPr>
            <a:cxnSpLocks/>
            <a:stCxn id="111" idx="2"/>
            <a:endCxn id="66" idx="0"/>
          </p:cNvCxnSpPr>
          <p:nvPr/>
        </p:nvCxnSpPr>
        <p:spPr>
          <a:xfrm>
            <a:off x="6613517" y="4267895"/>
            <a:ext cx="144135" cy="858926"/>
          </a:xfrm>
          <a:prstGeom prst="straightConnector1">
            <a:avLst/>
          </a:prstGeom>
          <a:noFill/>
          <a:ln w="12700" cap="flat" cmpd="sng" algn="ctr">
            <a:solidFill>
              <a:srgbClr val="003591"/>
            </a:solidFill>
            <a:prstDash val="solid"/>
            <a:headEnd type="triangle"/>
            <a:tailEnd type="triangle"/>
          </a:ln>
          <a:effectLst/>
        </p:spPr>
      </p:cxnSp>
      <p:cxnSp>
        <p:nvCxnSpPr>
          <p:cNvPr id="76" name="Straight Arrow Connector 75">
            <a:extLst>
              <a:ext uri="{FF2B5EF4-FFF2-40B4-BE49-F238E27FC236}">
                <a16:creationId xmlns:a16="http://schemas.microsoft.com/office/drawing/2014/main" id="{ED1D7293-6B43-4304-B388-85B29FFD9A6D}"/>
              </a:ext>
            </a:extLst>
          </p:cNvPr>
          <p:cNvCxnSpPr>
            <a:cxnSpLocks/>
            <a:stCxn id="68" idx="2"/>
            <a:endCxn id="111" idx="0"/>
          </p:cNvCxnSpPr>
          <p:nvPr/>
        </p:nvCxnSpPr>
        <p:spPr>
          <a:xfrm flipH="1">
            <a:off x="6613517" y="3112370"/>
            <a:ext cx="401586" cy="507525"/>
          </a:xfrm>
          <a:prstGeom prst="straightConnector1">
            <a:avLst/>
          </a:prstGeom>
          <a:noFill/>
          <a:ln w="12700" cap="flat" cmpd="sng" algn="ctr">
            <a:solidFill>
              <a:srgbClr val="003591"/>
            </a:solidFill>
            <a:prstDash val="solid"/>
            <a:headEnd type="triangle"/>
            <a:tailEnd type="triangle"/>
          </a:ln>
          <a:effectLst/>
        </p:spPr>
      </p:cxnSp>
      <p:cxnSp>
        <p:nvCxnSpPr>
          <p:cNvPr id="77" name="Straight Arrow Connector 76">
            <a:extLst>
              <a:ext uri="{FF2B5EF4-FFF2-40B4-BE49-F238E27FC236}">
                <a16:creationId xmlns:a16="http://schemas.microsoft.com/office/drawing/2014/main" id="{2EFCBB86-0C6E-42DC-BBC5-A25005039F17}"/>
              </a:ext>
            </a:extLst>
          </p:cNvPr>
          <p:cNvCxnSpPr>
            <a:cxnSpLocks/>
            <a:stCxn id="64" idx="2"/>
            <a:endCxn id="65" idx="0"/>
          </p:cNvCxnSpPr>
          <p:nvPr/>
        </p:nvCxnSpPr>
        <p:spPr>
          <a:xfrm flipH="1">
            <a:off x="5190542" y="3526949"/>
            <a:ext cx="113452" cy="810293"/>
          </a:xfrm>
          <a:prstGeom prst="straightConnector1">
            <a:avLst/>
          </a:prstGeom>
          <a:noFill/>
          <a:ln w="12700" cap="flat" cmpd="sng" algn="ctr">
            <a:solidFill>
              <a:srgbClr val="C00000">
                <a:lumMod val="60000"/>
                <a:lumOff val="40000"/>
              </a:srgbClr>
            </a:solidFill>
            <a:prstDash val="lgDash"/>
            <a:headEnd type="triangle"/>
            <a:tailEnd type="triangle"/>
          </a:ln>
          <a:effectLst/>
        </p:spPr>
      </p:cxnSp>
      <p:cxnSp>
        <p:nvCxnSpPr>
          <p:cNvPr id="78" name="Straight Arrow Connector 77">
            <a:extLst>
              <a:ext uri="{FF2B5EF4-FFF2-40B4-BE49-F238E27FC236}">
                <a16:creationId xmlns:a16="http://schemas.microsoft.com/office/drawing/2014/main" id="{5D92142A-3820-464B-9944-78EDEC41D1BA}"/>
              </a:ext>
            </a:extLst>
          </p:cNvPr>
          <p:cNvCxnSpPr>
            <a:cxnSpLocks/>
            <a:stCxn id="64" idx="3"/>
            <a:endCxn id="111" idx="1"/>
          </p:cNvCxnSpPr>
          <p:nvPr/>
        </p:nvCxnSpPr>
        <p:spPr>
          <a:xfrm>
            <a:off x="5897994" y="3202949"/>
            <a:ext cx="121523" cy="740946"/>
          </a:xfrm>
          <a:prstGeom prst="straightConnector1">
            <a:avLst/>
          </a:prstGeom>
          <a:noFill/>
          <a:ln w="12700" cap="flat" cmpd="sng" algn="ctr">
            <a:solidFill>
              <a:srgbClr val="C00000">
                <a:lumMod val="60000"/>
                <a:lumOff val="40000"/>
              </a:srgbClr>
            </a:solidFill>
            <a:prstDash val="lgDash"/>
            <a:headEnd type="triangle"/>
            <a:tailEnd type="triangle"/>
          </a:ln>
          <a:effectLst/>
        </p:spPr>
      </p:cxnSp>
      <p:cxnSp>
        <p:nvCxnSpPr>
          <p:cNvPr id="79" name="Straight Arrow Connector 78">
            <a:extLst>
              <a:ext uri="{FF2B5EF4-FFF2-40B4-BE49-F238E27FC236}">
                <a16:creationId xmlns:a16="http://schemas.microsoft.com/office/drawing/2014/main" id="{E5AE771F-8E5E-4FD2-BE19-300B34E029B4}"/>
              </a:ext>
            </a:extLst>
          </p:cNvPr>
          <p:cNvCxnSpPr>
            <a:cxnSpLocks/>
            <a:stCxn id="65" idx="0"/>
            <a:endCxn id="68" idx="2"/>
          </p:cNvCxnSpPr>
          <p:nvPr/>
        </p:nvCxnSpPr>
        <p:spPr>
          <a:xfrm flipV="1">
            <a:off x="5190542" y="3112370"/>
            <a:ext cx="1824561" cy="1224872"/>
          </a:xfrm>
          <a:prstGeom prst="straightConnector1">
            <a:avLst/>
          </a:prstGeom>
          <a:noFill/>
          <a:ln w="12700" cap="flat" cmpd="sng" algn="ctr">
            <a:solidFill>
              <a:srgbClr val="C00000">
                <a:lumMod val="60000"/>
                <a:lumOff val="40000"/>
              </a:srgbClr>
            </a:solidFill>
            <a:prstDash val="lgDash"/>
            <a:headEnd type="triangle"/>
            <a:tailEnd type="triangle"/>
          </a:ln>
          <a:effectLst/>
        </p:spPr>
      </p:cxnSp>
      <p:cxnSp>
        <p:nvCxnSpPr>
          <p:cNvPr id="80" name="Straight Arrow Connector 79">
            <a:extLst>
              <a:ext uri="{FF2B5EF4-FFF2-40B4-BE49-F238E27FC236}">
                <a16:creationId xmlns:a16="http://schemas.microsoft.com/office/drawing/2014/main" id="{DCFA1636-6207-48AC-9F47-C7BC03B46F94}"/>
              </a:ext>
            </a:extLst>
          </p:cNvPr>
          <p:cNvCxnSpPr>
            <a:cxnSpLocks/>
            <a:stCxn id="68" idx="1"/>
            <a:endCxn id="64" idx="3"/>
          </p:cNvCxnSpPr>
          <p:nvPr/>
        </p:nvCxnSpPr>
        <p:spPr>
          <a:xfrm flipH="1">
            <a:off x="5897994" y="2788370"/>
            <a:ext cx="523109" cy="414579"/>
          </a:xfrm>
          <a:prstGeom prst="straightConnector1">
            <a:avLst/>
          </a:prstGeom>
          <a:noFill/>
          <a:ln w="12700" cap="flat" cmpd="sng" algn="ctr">
            <a:solidFill>
              <a:srgbClr val="C00000">
                <a:lumMod val="60000"/>
                <a:lumOff val="40000"/>
              </a:srgbClr>
            </a:solidFill>
            <a:prstDash val="lgDash"/>
            <a:headEnd type="triangle"/>
            <a:tailEnd type="triangle"/>
          </a:ln>
          <a:effectLst/>
        </p:spPr>
      </p:cxnSp>
      <p:cxnSp>
        <p:nvCxnSpPr>
          <p:cNvPr id="81" name="Straight Arrow Connector 80">
            <a:extLst>
              <a:ext uri="{FF2B5EF4-FFF2-40B4-BE49-F238E27FC236}">
                <a16:creationId xmlns:a16="http://schemas.microsoft.com/office/drawing/2014/main" id="{EAB8916B-5463-4D5F-9AC7-6D08B86DBBE5}"/>
              </a:ext>
            </a:extLst>
          </p:cNvPr>
          <p:cNvCxnSpPr>
            <a:cxnSpLocks/>
            <a:stCxn id="69" idx="1"/>
            <a:endCxn id="64" idx="3"/>
          </p:cNvCxnSpPr>
          <p:nvPr/>
        </p:nvCxnSpPr>
        <p:spPr>
          <a:xfrm flipH="1" flipV="1">
            <a:off x="5897994" y="3202949"/>
            <a:ext cx="1620626" cy="345299"/>
          </a:xfrm>
          <a:prstGeom prst="straightConnector1">
            <a:avLst/>
          </a:prstGeom>
          <a:noFill/>
          <a:ln w="12700" cap="flat" cmpd="sng" algn="ctr">
            <a:solidFill>
              <a:srgbClr val="C00000">
                <a:lumMod val="60000"/>
                <a:lumOff val="40000"/>
              </a:srgbClr>
            </a:solidFill>
            <a:prstDash val="lgDash"/>
            <a:headEnd type="triangle"/>
            <a:tailEnd type="triangle"/>
          </a:ln>
          <a:effectLst/>
        </p:spPr>
      </p:cxnSp>
      <p:cxnSp>
        <p:nvCxnSpPr>
          <p:cNvPr id="82" name="Straight Arrow Connector 81">
            <a:extLst>
              <a:ext uri="{FF2B5EF4-FFF2-40B4-BE49-F238E27FC236}">
                <a16:creationId xmlns:a16="http://schemas.microsoft.com/office/drawing/2014/main" id="{16ED0B85-BDFA-41B4-8588-C3F87C4E7841}"/>
              </a:ext>
            </a:extLst>
          </p:cNvPr>
          <p:cNvCxnSpPr>
            <a:cxnSpLocks/>
            <a:stCxn id="68" idx="3"/>
            <a:endCxn id="69" idx="0"/>
          </p:cNvCxnSpPr>
          <p:nvPr/>
        </p:nvCxnSpPr>
        <p:spPr>
          <a:xfrm>
            <a:off x="7609103" y="2788370"/>
            <a:ext cx="503517" cy="435878"/>
          </a:xfrm>
          <a:prstGeom prst="straightConnector1">
            <a:avLst/>
          </a:prstGeom>
          <a:noFill/>
          <a:ln w="12700" cap="flat" cmpd="sng" algn="ctr">
            <a:solidFill>
              <a:srgbClr val="C00000">
                <a:lumMod val="60000"/>
                <a:lumOff val="40000"/>
              </a:srgbClr>
            </a:solidFill>
            <a:prstDash val="lgDash"/>
            <a:headEnd type="triangle"/>
            <a:tailEnd type="triangle"/>
          </a:ln>
          <a:effectLst/>
        </p:spPr>
      </p:cxnSp>
      <p:cxnSp>
        <p:nvCxnSpPr>
          <p:cNvPr id="83" name="Straight Arrow Connector 82">
            <a:extLst>
              <a:ext uri="{FF2B5EF4-FFF2-40B4-BE49-F238E27FC236}">
                <a16:creationId xmlns:a16="http://schemas.microsoft.com/office/drawing/2014/main" id="{A834630C-8F7F-47AC-B1B9-AA26D6A2CC51}"/>
              </a:ext>
            </a:extLst>
          </p:cNvPr>
          <p:cNvCxnSpPr>
            <a:cxnSpLocks/>
            <a:stCxn id="67" idx="0"/>
            <a:endCxn id="69" idx="2"/>
          </p:cNvCxnSpPr>
          <p:nvPr/>
        </p:nvCxnSpPr>
        <p:spPr>
          <a:xfrm flipV="1">
            <a:off x="7866554" y="3872248"/>
            <a:ext cx="246066" cy="446755"/>
          </a:xfrm>
          <a:prstGeom prst="straightConnector1">
            <a:avLst/>
          </a:prstGeom>
          <a:noFill/>
          <a:ln w="12700" cap="flat" cmpd="sng" algn="ctr">
            <a:solidFill>
              <a:srgbClr val="C00000">
                <a:lumMod val="60000"/>
                <a:lumOff val="40000"/>
              </a:srgbClr>
            </a:solidFill>
            <a:prstDash val="lgDash"/>
            <a:headEnd type="triangle"/>
            <a:tailEnd type="triangle"/>
          </a:ln>
          <a:effectLst/>
        </p:spPr>
      </p:cxnSp>
      <p:cxnSp>
        <p:nvCxnSpPr>
          <p:cNvPr id="84" name="Straight Arrow Connector 83">
            <a:extLst>
              <a:ext uri="{FF2B5EF4-FFF2-40B4-BE49-F238E27FC236}">
                <a16:creationId xmlns:a16="http://schemas.microsoft.com/office/drawing/2014/main" id="{7264BECC-9B49-4B74-B928-C3FDCC27A079}"/>
              </a:ext>
            </a:extLst>
          </p:cNvPr>
          <p:cNvCxnSpPr>
            <a:cxnSpLocks/>
            <a:stCxn id="65" idx="3"/>
            <a:endCxn id="69" idx="2"/>
          </p:cNvCxnSpPr>
          <p:nvPr/>
        </p:nvCxnSpPr>
        <p:spPr>
          <a:xfrm flipV="1">
            <a:off x="5784542" y="3872248"/>
            <a:ext cx="2328078" cy="788994"/>
          </a:xfrm>
          <a:prstGeom prst="straightConnector1">
            <a:avLst/>
          </a:prstGeom>
          <a:noFill/>
          <a:ln w="12700" cap="flat" cmpd="sng" algn="ctr">
            <a:solidFill>
              <a:srgbClr val="C00000">
                <a:lumMod val="60000"/>
                <a:lumOff val="40000"/>
              </a:srgbClr>
            </a:solidFill>
            <a:prstDash val="lgDash"/>
            <a:headEnd type="triangle"/>
            <a:tailEnd type="triangle"/>
          </a:ln>
          <a:effectLst/>
        </p:spPr>
      </p:cxnSp>
      <p:cxnSp>
        <p:nvCxnSpPr>
          <p:cNvPr id="85" name="Straight Arrow Connector 84">
            <a:extLst>
              <a:ext uri="{FF2B5EF4-FFF2-40B4-BE49-F238E27FC236}">
                <a16:creationId xmlns:a16="http://schemas.microsoft.com/office/drawing/2014/main" id="{A8C67EAA-4226-42A9-A0FD-C05A241DBDC6}"/>
              </a:ext>
            </a:extLst>
          </p:cNvPr>
          <p:cNvCxnSpPr>
            <a:cxnSpLocks/>
            <a:stCxn id="66" idx="0"/>
            <a:endCxn id="69" idx="1"/>
          </p:cNvCxnSpPr>
          <p:nvPr/>
        </p:nvCxnSpPr>
        <p:spPr>
          <a:xfrm flipV="1">
            <a:off x="6757652" y="3548248"/>
            <a:ext cx="760968" cy="1578573"/>
          </a:xfrm>
          <a:prstGeom prst="straightConnector1">
            <a:avLst/>
          </a:prstGeom>
          <a:noFill/>
          <a:ln w="12700" cap="flat" cmpd="sng" algn="ctr">
            <a:solidFill>
              <a:srgbClr val="C00000">
                <a:lumMod val="60000"/>
                <a:lumOff val="40000"/>
              </a:srgbClr>
            </a:solidFill>
            <a:prstDash val="lgDash"/>
            <a:headEnd type="triangle"/>
            <a:tailEnd type="triangle"/>
          </a:ln>
          <a:effectLst/>
        </p:spPr>
      </p:cxnSp>
      <p:cxnSp>
        <p:nvCxnSpPr>
          <p:cNvPr id="86" name="Straight Arrow Connector 85">
            <a:extLst>
              <a:ext uri="{FF2B5EF4-FFF2-40B4-BE49-F238E27FC236}">
                <a16:creationId xmlns:a16="http://schemas.microsoft.com/office/drawing/2014/main" id="{DD1D366E-C906-42AB-8A10-47AFD15FF8C6}"/>
              </a:ext>
            </a:extLst>
          </p:cNvPr>
          <p:cNvCxnSpPr>
            <a:cxnSpLocks/>
            <a:stCxn id="65" idx="3"/>
            <a:endCxn id="67" idx="1"/>
          </p:cNvCxnSpPr>
          <p:nvPr/>
        </p:nvCxnSpPr>
        <p:spPr>
          <a:xfrm flipV="1">
            <a:off x="5784542" y="4643003"/>
            <a:ext cx="1488012" cy="18239"/>
          </a:xfrm>
          <a:prstGeom prst="straightConnector1">
            <a:avLst/>
          </a:prstGeom>
          <a:noFill/>
          <a:ln w="12700" cap="flat" cmpd="sng" algn="ctr">
            <a:solidFill>
              <a:srgbClr val="C00000">
                <a:lumMod val="60000"/>
                <a:lumOff val="40000"/>
              </a:srgbClr>
            </a:solidFill>
            <a:prstDash val="lgDash"/>
            <a:headEnd type="triangle"/>
            <a:tailEnd type="triangle"/>
          </a:ln>
          <a:effectLst/>
        </p:spPr>
      </p:cxnSp>
      <p:cxnSp>
        <p:nvCxnSpPr>
          <p:cNvPr id="87" name="Straight Arrow Connector 86">
            <a:extLst>
              <a:ext uri="{FF2B5EF4-FFF2-40B4-BE49-F238E27FC236}">
                <a16:creationId xmlns:a16="http://schemas.microsoft.com/office/drawing/2014/main" id="{446CC433-EC2D-42F6-BD56-0344668A24B8}"/>
              </a:ext>
            </a:extLst>
          </p:cNvPr>
          <p:cNvCxnSpPr>
            <a:cxnSpLocks/>
            <a:stCxn id="65" idx="3"/>
            <a:endCxn id="66" idx="1"/>
          </p:cNvCxnSpPr>
          <p:nvPr/>
        </p:nvCxnSpPr>
        <p:spPr>
          <a:xfrm>
            <a:off x="5784542" y="4661242"/>
            <a:ext cx="379110" cy="789579"/>
          </a:xfrm>
          <a:prstGeom prst="straightConnector1">
            <a:avLst/>
          </a:prstGeom>
          <a:noFill/>
          <a:ln w="12700" cap="flat" cmpd="sng" algn="ctr">
            <a:solidFill>
              <a:srgbClr val="C00000">
                <a:lumMod val="60000"/>
                <a:lumOff val="40000"/>
              </a:srgbClr>
            </a:solidFill>
            <a:prstDash val="lgDash"/>
            <a:headEnd type="triangle"/>
            <a:tailEnd type="triangle"/>
          </a:ln>
          <a:effectLst/>
        </p:spPr>
      </p:cxnSp>
      <p:sp>
        <p:nvSpPr>
          <p:cNvPr id="88" name="Rectangle 87">
            <a:extLst>
              <a:ext uri="{FF2B5EF4-FFF2-40B4-BE49-F238E27FC236}">
                <a16:creationId xmlns:a16="http://schemas.microsoft.com/office/drawing/2014/main" id="{7B5959BE-27EC-4232-B0B7-4BAD6C013185}"/>
              </a:ext>
            </a:extLst>
          </p:cNvPr>
          <p:cNvSpPr/>
          <p:nvPr/>
        </p:nvSpPr>
        <p:spPr>
          <a:xfrm>
            <a:off x="185452" y="1183633"/>
            <a:ext cx="3603812" cy="646331"/>
          </a:xfrm>
          <a:prstGeom prst="rect">
            <a:avLst/>
          </a:prstGeom>
        </p:spPr>
        <p:txBody>
          <a:bodyPr wrap="square">
            <a:spAutoFit/>
          </a:bodyPr>
          <a:lstStyle/>
          <a:p>
            <a:pPr algn="ctr"/>
            <a:r>
              <a:rPr lang="en-CA" b="1" dirty="0">
                <a:solidFill>
                  <a:srgbClr val="003591"/>
                </a:solidFill>
                <a:latin typeface="Malgun Gothic" panose="020B0503020000020004" pitchFamily="34" charset="-127"/>
                <a:ea typeface="Malgun Gothic" panose="020B0503020000020004" pitchFamily="34" charset="-127"/>
              </a:rPr>
              <a:t>Traditional Pairwise’ Approach; </a:t>
            </a:r>
            <a:br>
              <a:rPr lang="en-CA" b="1" dirty="0">
                <a:solidFill>
                  <a:srgbClr val="003591"/>
                </a:solidFill>
                <a:latin typeface="Malgun Gothic" panose="020B0503020000020004" pitchFamily="34" charset="-127"/>
                <a:ea typeface="Malgun Gothic" panose="020B0503020000020004" pitchFamily="34" charset="-127"/>
              </a:rPr>
            </a:br>
            <a:r>
              <a:rPr lang="en-CA" b="1" dirty="0">
                <a:solidFill>
                  <a:srgbClr val="003591"/>
                </a:solidFill>
                <a:latin typeface="Malgun Gothic" panose="020B0503020000020004" pitchFamily="34" charset="-127"/>
                <a:ea typeface="Malgun Gothic" panose="020B0503020000020004" pitchFamily="34" charset="-127"/>
              </a:rPr>
              <a:t>Many Drugs=Many MAs</a:t>
            </a:r>
            <a:endParaRPr lang="en-CA" b="1" dirty="0">
              <a:solidFill>
                <a:srgbClr val="003591"/>
              </a:solidFill>
              <a:latin typeface="Malgun Gothic"/>
            </a:endParaRPr>
          </a:p>
        </p:txBody>
      </p:sp>
      <p:sp>
        <p:nvSpPr>
          <p:cNvPr id="89" name="Rectangle: Rounded Corners 88">
            <a:extLst>
              <a:ext uri="{FF2B5EF4-FFF2-40B4-BE49-F238E27FC236}">
                <a16:creationId xmlns:a16="http://schemas.microsoft.com/office/drawing/2014/main" id="{FBE95BB1-F20C-44E0-8A5B-FFBEBC32FD1C}"/>
              </a:ext>
            </a:extLst>
          </p:cNvPr>
          <p:cNvSpPr/>
          <p:nvPr/>
        </p:nvSpPr>
        <p:spPr>
          <a:xfrm>
            <a:off x="595346" y="1996371"/>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A</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90" name="Rectangle: Rounded Corners 89">
            <a:extLst>
              <a:ext uri="{FF2B5EF4-FFF2-40B4-BE49-F238E27FC236}">
                <a16:creationId xmlns:a16="http://schemas.microsoft.com/office/drawing/2014/main" id="{FA3DDC3F-5D4F-4302-82C3-E8A10320E1D6}"/>
              </a:ext>
            </a:extLst>
          </p:cNvPr>
          <p:cNvSpPr/>
          <p:nvPr/>
        </p:nvSpPr>
        <p:spPr>
          <a:xfrm>
            <a:off x="2323927" y="1996370"/>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C</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91" name="Rectangle: Rounded Corners 90">
            <a:extLst>
              <a:ext uri="{FF2B5EF4-FFF2-40B4-BE49-F238E27FC236}">
                <a16:creationId xmlns:a16="http://schemas.microsoft.com/office/drawing/2014/main" id="{25CDF3E6-9A27-4637-A61A-FB7B87E177E4}"/>
              </a:ext>
            </a:extLst>
          </p:cNvPr>
          <p:cNvSpPr/>
          <p:nvPr/>
        </p:nvSpPr>
        <p:spPr>
          <a:xfrm>
            <a:off x="593793" y="2566727"/>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B</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92" name="Rectangle: Rounded Corners 91">
            <a:extLst>
              <a:ext uri="{FF2B5EF4-FFF2-40B4-BE49-F238E27FC236}">
                <a16:creationId xmlns:a16="http://schemas.microsoft.com/office/drawing/2014/main" id="{BE7FEB0B-48AA-4A16-9641-F323601FA2E2}"/>
              </a:ext>
            </a:extLst>
          </p:cNvPr>
          <p:cNvSpPr/>
          <p:nvPr/>
        </p:nvSpPr>
        <p:spPr>
          <a:xfrm>
            <a:off x="580914" y="3137083"/>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D</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93" name="Rectangle: Rounded Corners 92">
            <a:extLst>
              <a:ext uri="{FF2B5EF4-FFF2-40B4-BE49-F238E27FC236}">
                <a16:creationId xmlns:a16="http://schemas.microsoft.com/office/drawing/2014/main" id="{58396F9C-05A7-4BC7-9AA5-4AC87B0DC1C2}"/>
              </a:ext>
            </a:extLst>
          </p:cNvPr>
          <p:cNvSpPr/>
          <p:nvPr/>
        </p:nvSpPr>
        <p:spPr>
          <a:xfrm>
            <a:off x="593793" y="3707439"/>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E</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94" name="Rectangle: Rounded Corners 93">
            <a:extLst>
              <a:ext uri="{FF2B5EF4-FFF2-40B4-BE49-F238E27FC236}">
                <a16:creationId xmlns:a16="http://schemas.microsoft.com/office/drawing/2014/main" id="{7FDF870A-C2F1-4167-BF3A-2E264A0C2E3D}"/>
              </a:ext>
            </a:extLst>
          </p:cNvPr>
          <p:cNvSpPr/>
          <p:nvPr/>
        </p:nvSpPr>
        <p:spPr>
          <a:xfrm>
            <a:off x="584625" y="4277795"/>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F</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95" name="Rectangle: Rounded Corners 94">
            <a:extLst>
              <a:ext uri="{FF2B5EF4-FFF2-40B4-BE49-F238E27FC236}">
                <a16:creationId xmlns:a16="http://schemas.microsoft.com/office/drawing/2014/main" id="{8720D9E2-6431-457C-83F2-60218254AF1A}"/>
              </a:ext>
            </a:extLst>
          </p:cNvPr>
          <p:cNvSpPr/>
          <p:nvPr/>
        </p:nvSpPr>
        <p:spPr>
          <a:xfrm>
            <a:off x="593793" y="4848151"/>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G</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96" name="Rectangle: Rounded Corners 95">
            <a:extLst>
              <a:ext uri="{FF2B5EF4-FFF2-40B4-BE49-F238E27FC236}">
                <a16:creationId xmlns:a16="http://schemas.microsoft.com/office/drawing/2014/main" id="{DC3A8992-2EF2-4468-99AE-F553A4806639}"/>
              </a:ext>
            </a:extLst>
          </p:cNvPr>
          <p:cNvSpPr/>
          <p:nvPr/>
        </p:nvSpPr>
        <p:spPr>
          <a:xfrm>
            <a:off x="2323927" y="2566726"/>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C</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97" name="Rectangle: Rounded Corners 96">
            <a:extLst>
              <a:ext uri="{FF2B5EF4-FFF2-40B4-BE49-F238E27FC236}">
                <a16:creationId xmlns:a16="http://schemas.microsoft.com/office/drawing/2014/main" id="{F3E9DBF6-B832-4E99-80EF-EB3F0D96A0CD}"/>
              </a:ext>
            </a:extLst>
          </p:cNvPr>
          <p:cNvSpPr/>
          <p:nvPr/>
        </p:nvSpPr>
        <p:spPr>
          <a:xfrm>
            <a:off x="2323927" y="3137082"/>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C</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98" name="Rectangle: Rounded Corners 97">
            <a:extLst>
              <a:ext uri="{FF2B5EF4-FFF2-40B4-BE49-F238E27FC236}">
                <a16:creationId xmlns:a16="http://schemas.microsoft.com/office/drawing/2014/main" id="{20268559-9D6A-4FD8-983B-A5253E65CB06}"/>
              </a:ext>
            </a:extLst>
          </p:cNvPr>
          <p:cNvSpPr/>
          <p:nvPr/>
        </p:nvSpPr>
        <p:spPr>
          <a:xfrm>
            <a:off x="2323927" y="3707438"/>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C</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99" name="Rectangle: Rounded Corners 98">
            <a:extLst>
              <a:ext uri="{FF2B5EF4-FFF2-40B4-BE49-F238E27FC236}">
                <a16:creationId xmlns:a16="http://schemas.microsoft.com/office/drawing/2014/main" id="{74995AC6-A962-43EB-97BB-11B92AED2B27}"/>
              </a:ext>
            </a:extLst>
          </p:cNvPr>
          <p:cNvSpPr/>
          <p:nvPr/>
        </p:nvSpPr>
        <p:spPr>
          <a:xfrm>
            <a:off x="2323927" y="4277794"/>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C</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100" name="Rectangle: Rounded Corners 99">
            <a:extLst>
              <a:ext uri="{FF2B5EF4-FFF2-40B4-BE49-F238E27FC236}">
                <a16:creationId xmlns:a16="http://schemas.microsoft.com/office/drawing/2014/main" id="{606E09F9-223B-452B-9887-03E10253EED9}"/>
              </a:ext>
            </a:extLst>
          </p:cNvPr>
          <p:cNvSpPr/>
          <p:nvPr/>
        </p:nvSpPr>
        <p:spPr>
          <a:xfrm>
            <a:off x="2323927" y="4848150"/>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C</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101" name="Rectangle: Rounded Corners 100">
            <a:extLst>
              <a:ext uri="{FF2B5EF4-FFF2-40B4-BE49-F238E27FC236}">
                <a16:creationId xmlns:a16="http://schemas.microsoft.com/office/drawing/2014/main" id="{0506280D-37DF-462E-90A3-A51DCE51B640}"/>
              </a:ext>
            </a:extLst>
          </p:cNvPr>
          <p:cNvSpPr/>
          <p:nvPr/>
        </p:nvSpPr>
        <p:spPr>
          <a:xfrm>
            <a:off x="579361" y="5418508"/>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E</a:t>
            </a:r>
            <a:endParaRPr kumimoji="0" lang="en-US" sz="1400" b="1" i="0" u="none" strike="noStrike" kern="0" cap="none" spc="0" normalizeH="0" baseline="0" noProof="0" dirty="0">
              <a:ln>
                <a:noFill/>
              </a:ln>
              <a:solidFill>
                <a:srgbClr val="003591"/>
              </a:solidFill>
              <a:effectLst/>
              <a:uLnTx/>
              <a:uFillTx/>
              <a:latin typeface="Malgun Gothic"/>
            </a:endParaRPr>
          </a:p>
        </p:txBody>
      </p:sp>
      <p:sp>
        <p:nvSpPr>
          <p:cNvPr id="102" name="Rectangle: Rounded Corners 101">
            <a:extLst>
              <a:ext uri="{FF2B5EF4-FFF2-40B4-BE49-F238E27FC236}">
                <a16:creationId xmlns:a16="http://schemas.microsoft.com/office/drawing/2014/main" id="{BC544F90-21C0-49FE-9A94-D4F253DF295C}"/>
              </a:ext>
            </a:extLst>
          </p:cNvPr>
          <p:cNvSpPr/>
          <p:nvPr/>
        </p:nvSpPr>
        <p:spPr>
          <a:xfrm>
            <a:off x="2323927" y="5418507"/>
            <a:ext cx="1044000" cy="46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F</a:t>
            </a:r>
            <a:endParaRPr kumimoji="0" lang="en-US" sz="1400" b="1" i="0" u="none" strike="noStrike" kern="0" cap="none" spc="0" normalizeH="0" baseline="0" noProof="0" dirty="0">
              <a:ln>
                <a:noFill/>
              </a:ln>
              <a:solidFill>
                <a:srgbClr val="003591"/>
              </a:solidFill>
              <a:effectLst/>
              <a:uLnTx/>
              <a:uFillTx/>
              <a:latin typeface="Malgun Gothic"/>
            </a:endParaRPr>
          </a:p>
        </p:txBody>
      </p:sp>
      <p:cxnSp>
        <p:nvCxnSpPr>
          <p:cNvPr id="103" name="Straight Arrow Connector 102">
            <a:extLst>
              <a:ext uri="{FF2B5EF4-FFF2-40B4-BE49-F238E27FC236}">
                <a16:creationId xmlns:a16="http://schemas.microsoft.com/office/drawing/2014/main" id="{1CC1BE3B-4171-4D11-B61E-A88E2D1FA73C}"/>
              </a:ext>
            </a:extLst>
          </p:cNvPr>
          <p:cNvCxnSpPr>
            <a:cxnSpLocks/>
            <a:stCxn id="89" idx="3"/>
            <a:endCxn id="90" idx="1"/>
          </p:cNvCxnSpPr>
          <p:nvPr/>
        </p:nvCxnSpPr>
        <p:spPr>
          <a:xfrm flipV="1">
            <a:off x="1639346" y="2230370"/>
            <a:ext cx="684581" cy="1"/>
          </a:xfrm>
          <a:prstGeom prst="straightConnector1">
            <a:avLst/>
          </a:prstGeom>
          <a:noFill/>
          <a:ln w="19050" cap="flat" cmpd="sng" algn="ctr">
            <a:solidFill>
              <a:srgbClr val="003591"/>
            </a:solidFill>
            <a:prstDash val="solid"/>
            <a:headEnd type="triangle"/>
            <a:tailEnd type="triangle"/>
          </a:ln>
          <a:effectLst/>
        </p:spPr>
      </p:cxnSp>
      <p:cxnSp>
        <p:nvCxnSpPr>
          <p:cNvPr id="104" name="Straight Arrow Connector 103">
            <a:extLst>
              <a:ext uri="{FF2B5EF4-FFF2-40B4-BE49-F238E27FC236}">
                <a16:creationId xmlns:a16="http://schemas.microsoft.com/office/drawing/2014/main" id="{C2363C35-41F3-459D-9AF6-3A31C5437ED9}"/>
              </a:ext>
            </a:extLst>
          </p:cNvPr>
          <p:cNvCxnSpPr>
            <a:cxnSpLocks/>
          </p:cNvCxnSpPr>
          <p:nvPr/>
        </p:nvCxnSpPr>
        <p:spPr>
          <a:xfrm>
            <a:off x="1637793" y="2794547"/>
            <a:ext cx="686134" cy="7654"/>
          </a:xfrm>
          <a:prstGeom prst="straightConnector1">
            <a:avLst/>
          </a:prstGeom>
          <a:noFill/>
          <a:ln w="19050" cap="flat" cmpd="sng" algn="ctr">
            <a:solidFill>
              <a:srgbClr val="003591"/>
            </a:solidFill>
            <a:prstDash val="solid"/>
            <a:headEnd type="triangle"/>
            <a:tailEnd type="triangle"/>
          </a:ln>
          <a:effectLst/>
        </p:spPr>
      </p:cxnSp>
      <p:cxnSp>
        <p:nvCxnSpPr>
          <p:cNvPr id="105" name="Straight Arrow Connector 104">
            <a:extLst>
              <a:ext uri="{FF2B5EF4-FFF2-40B4-BE49-F238E27FC236}">
                <a16:creationId xmlns:a16="http://schemas.microsoft.com/office/drawing/2014/main" id="{65815F79-E662-4C47-BBE9-DCE822579AD8}"/>
              </a:ext>
            </a:extLst>
          </p:cNvPr>
          <p:cNvCxnSpPr>
            <a:cxnSpLocks/>
            <a:stCxn id="92" idx="3"/>
            <a:endCxn id="97" idx="1"/>
          </p:cNvCxnSpPr>
          <p:nvPr/>
        </p:nvCxnSpPr>
        <p:spPr>
          <a:xfrm flipV="1">
            <a:off x="1624914" y="3371082"/>
            <a:ext cx="699013" cy="1"/>
          </a:xfrm>
          <a:prstGeom prst="straightConnector1">
            <a:avLst/>
          </a:prstGeom>
          <a:noFill/>
          <a:ln w="19050" cap="flat" cmpd="sng" algn="ctr">
            <a:solidFill>
              <a:srgbClr val="003591"/>
            </a:solidFill>
            <a:prstDash val="solid"/>
            <a:headEnd type="triangle"/>
            <a:tailEnd type="triangle"/>
          </a:ln>
          <a:effectLst/>
        </p:spPr>
      </p:cxnSp>
      <p:cxnSp>
        <p:nvCxnSpPr>
          <p:cNvPr id="106" name="Straight Arrow Connector 105">
            <a:extLst>
              <a:ext uri="{FF2B5EF4-FFF2-40B4-BE49-F238E27FC236}">
                <a16:creationId xmlns:a16="http://schemas.microsoft.com/office/drawing/2014/main" id="{1B00AE0F-189E-44F4-8834-B43CB25C5808}"/>
              </a:ext>
            </a:extLst>
          </p:cNvPr>
          <p:cNvCxnSpPr>
            <a:cxnSpLocks/>
            <a:stCxn id="93" idx="3"/>
            <a:endCxn id="98" idx="1"/>
          </p:cNvCxnSpPr>
          <p:nvPr/>
        </p:nvCxnSpPr>
        <p:spPr>
          <a:xfrm flipV="1">
            <a:off x="1637793" y="3941438"/>
            <a:ext cx="686134" cy="1"/>
          </a:xfrm>
          <a:prstGeom prst="straightConnector1">
            <a:avLst/>
          </a:prstGeom>
          <a:noFill/>
          <a:ln w="19050" cap="flat" cmpd="sng" algn="ctr">
            <a:solidFill>
              <a:srgbClr val="003591"/>
            </a:solidFill>
            <a:prstDash val="solid"/>
            <a:headEnd type="triangle"/>
            <a:tailEnd type="triangle"/>
          </a:ln>
          <a:effectLst/>
        </p:spPr>
      </p:cxnSp>
      <p:cxnSp>
        <p:nvCxnSpPr>
          <p:cNvPr id="107" name="Straight Arrow Connector 106">
            <a:extLst>
              <a:ext uri="{FF2B5EF4-FFF2-40B4-BE49-F238E27FC236}">
                <a16:creationId xmlns:a16="http://schemas.microsoft.com/office/drawing/2014/main" id="{E10548A5-DB55-43D7-A4B9-58154F785E59}"/>
              </a:ext>
            </a:extLst>
          </p:cNvPr>
          <p:cNvCxnSpPr>
            <a:cxnSpLocks/>
            <a:stCxn id="94" idx="3"/>
            <a:endCxn id="99" idx="1"/>
          </p:cNvCxnSpPr>
          <p:nvPr/>
        </p:nvCxnSpPr>
        <p:spPr>
          <a:xfrm flipV="1">
            <a:off x="1628625" y="4511794"/>
            <a:ext cx="695302" cy="1"/>
          </a:xfrm>
          <a:prstGeom prst="straightConnector1">
            <a:avLst/>
          </a:prstGeom>
          <a:noFill/>
          <a:ln w="19050" cap="flat" cmpd="sng" algn="ctr">
            <a:solidFill>
              <a:srgbClr val="003591"/>
            </a:solidFill>
            <a:prstDash val="solid"/>
            <a:headEnd type="triangle"/>
            <a:tailEnd type="triangle"/>
          </a:ln>
          <a:effectLst/>
        </p:spPr>
      </p:cxnSp>
      <p:cxnSp>
        <p:nvCxnSpPr>
          <p:cNvPr id="108" name="Straight Arrow Connector 107">
            <a:extLst>
              <a:ext uri="{FF2B5EF4-FFF2-40B4-BE49-F238E27FC236}">
                <a16:creationId xmlns:a16="http://schemas.microsoft.com/office/drawing/2014/main" id="{3B2C6394-24C9-4713-ABDD-5EF818FAC278}"/>
              </a:ext>
            </a:extLst>
          </p:cNvPr>
          <p:cNvCxnSpPr>
            <a:cxnSpLocks/>
            <a:stCxn id="95" idx="3"/>
            <a:endCxn id="100" idx="1"/>
          </p:cNvCxnSpPr>
          <p:nvPr/>
        </p:nvCxnSpPr>
        <p:spPr>
          <a:xfrm flipV="1">
            <a:off x="1637793" y="5082150"/>
            <a:ext cx="686134" cy="1"/>
          </a:xfrm>
          <a:prstGeom prst="straightConnector1">
            <a:avLst/>
          </a:prstGeom>
          <a:noFill/>
          <a:ln w="19050" cap="flat" cmpd="sng" algn="ctr">
            <a:solidFill>
              <a:srgbClr val="003591"/>
            </a:solidFill>
            <a:prstDash val="solid"/>
            <a:headEnd type="triangle"/>
            <a:tailEnd type="triangle"/>
          </a:ln>
          <a:effectLst/>
        </p:spPr>
      </p:cxnSp>
      <p:cxnSp>
        <p:nvCxnSpPr>
          <p:cNvPr id="109" name="Straight Arrow Connector 108">
            <a:extLst>
              <a:ext uri="{FF2B5EF4-FFF2-40B4-BE49-F238E27FC236}">
                <a16:creationId xmlns:a16="http://schemas.microsoft.com/office/drawing/2014/main" id="{CA883A62-4A02-4BE7-939E-6A024E5A86FE}"/>
              </a:ext>
            </a:extLst>
          </p:cNvPr>
          <p:cNvCxnSpPr>
            <a:cxnSpLocks/>
          </p:cNvCxnSpPr>
          <p:nvPr/>
        </p:nvCxnSpPr>
        <p:spPr>
          <a:xfrm flipV="1">
            <a:off x="1623361" y="5590822"/>
            <a:ext cx="700566" cy="1"/>
          </a:xfrm>
          <a:prstGeom prst="straightConnector1">
            <a:avLst/>
          </a:prstGeom>
          <a:noFill/>
          <a:ln w="19050" cap="flat" cmpd="sng" algn="ctr">
            <a:solidFill>
              <a:srgbClr val="003591"/>
            </a:solidFill>
            <a:prstDash val="solid"/>
            <a:headEnd type="triangle"/>
            <a:tailEnd type="triangle"/>
          </a:ln>
          <a:effectLst/>
        </p:spPr>
      </p:cxnSp>
      <p:sp>
        <p:nvSpPr>
          <p:cNvPr id="110" name="Rectangle 109">
            <a:extLst>
              <a:ext uri="{FF2B5EF4-FFF2-40B4-BE49-F238E27FC236}">
                <a16:creationId xmlns:a16="http://schemas.microsoft.com/office/drawing/2014/main" id="{8526BBB7-BBC8-4CAE-A485-79B28CF4C599}"/>
              </a:ext>
            </a:extLst>
          </p:cNvPr>
          <p:cNvSpPr/>
          <p:nvPr/>
        </p:nvSpPr>
        <p:spPr>
          <a:xfrm>
            <a:off x="4383264" y="1220439"/>
            <a:ext cx="4333795" cy="923330"/>
          </a:xfrm>
          <a:prstGeom prst="rect">
            <a:avLst/>
          </a:prstGeom>
        </p:spPr>
        <p:txBody>
          <a:bodyPr wrap="square">
            <a:spAutoFit/>
          </a:bodyPr>
          <a:lstStyle/>
          <a:p>
            <a:pPr algn="ctr"/>
            <a:r>
              <a:rPr lang="en-US" b="1" dirty="0">
                <a:solidFill>
                  <a:srgbClr val="003591"/>
                </a:solidFill>
                <a:latin typeface="Malgun Gothic" panose="020B0503020000020004" pitchFamily="34" charset="-127"/>
                <a:ea typeface="Malgun Gothic" panose="020B0503020000020004" pitchFamily="34" charset="-127"/>
              </a:rPr>
              <a:t>NMA - A Unified Analysis To Make Multiple Pairwise Comparisons </a:t>
            </a:r>
            <a:br>
              <a:rPr lang="en-US" b="1" dirty="0">
                <a:solidFill>
                  <a:srgbClr val="003591"/>
                </a:solidFill>
                <a:latin typeface="Malgun Gothic" panose="020B0503020000020004" pitchFamily="34" charset="-127"/>
                <a:ea typeface="Malgun Gothic" panose="020B0503020000020004" pitchFamily="34" charset="-127"/>
              </a:rPr>
            </a:br>
            <a:r>
              <a:rPr lang="en-US" b="1" dirty="0">
                <a:solidFill>
                  <a:srgbClr val="003591"/>
                </a:solidFill>
                <a:latin typeface="Malgun Gothic" panose="020B0503020000020004" pitchFamily="34" charset="-127"/>
                <a:ea typeface="Malgun Gothic" panose="020B0503020000020004" pitchFamily="34" charset="-127"/>
              </a:rPr>
              <a:t>Using Direct &amp; Indirect Information</a:t>
            </a:r>
            <a:endParaRPr lang="en-CA" b="1" dirty="0">
              <a:solidFill>
                <a:srgbClr val="003591"/>
              </a:solidFill>
              <a:latin typeface="Malgun Gothic"/>
            </a:endParaRPr>
          </a:p>
        </p:txBody>
      </p:sp>
      <p:sp>
        <p:nvSpPr>
          <p:cNvPr id="111" name="Rectangle: Rounded Corners 110">
            <a:extLst>
              <a:ext uri="{FF2B5EF4-FFF2-40B4-BE49-F238E27FC236}">
                <a16:creationId xmlns:a16="http://schemas.microsoft.com/office/drawing/2014/main" id="{BF41835B-8D1F-45A9-AB63-C28847269FDC}"/>
              </a:ext>
            </a:extLst>
          </p:cNvPr>
          <p:cNvSpPr/>
          <p:nvPr/>
        </p:nvSpPr>
        <p:spPr>
          <a:xfrm>
            <a:off x="6019517" y="3619895"/>
            <a:ext cx="1188000" cy="648000"/>
          </a:xfrm>
          <a:prstGeom prst="roundRect">
            <a:avLst/>
          </a:prstGeom>
          <a:solidFill>
            <a:srgbClr val="003591">
              <a:lumMod val="20000"/>
              <a:lumOff val="80000"/>
              <a:alpha val="50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400" b="1" i="0" u="none" strike="noStrike" kern="0" cap="none" spc="0" normalizeH="0" baseline="0" noProof="0" dirty="0">
                <a:ln>
                  <a:noFill/>
                </a:ln>
                <a:solidFill>
                  <a:srgbClr val="003591"/>
                </a:solidFill>
                <a:effectLst/>
                <a:uLnTx/>
                <a:uFillTx/>
                <a:latin typeface="Malgun Gothic"/>
              </a:rPr>
              <a:t>Drug C</a:t>
            </a:r>
            <a:endParaRPr kumimoji="0" lang="en-US" sz="1400" b="1" i="0" u="none" strike="noStrike" kern="0" cap="none" spc="0" normalizeH="0" baseline="0" noProof="0" dirty="0">
              <a:ln>
                <a:noFill/>
              </a:ln>
              <a:solidFill>
                <a:srgbClr val="003591"/>
              </a:solidFill>
              <a:effectLst/>
              <a:uLnTx/>
              <a:uFillTx/>
              <a:latin typeface="Malgun Gothic"/>
            </a:endParaRPr>
          </a:p>
        </p:txBody>
      </p:sp>
      <p:cxnSp>
        <p:nvCxnSpPr>
          <p:cNvPr id="112" name="Straight Connector 111">
            <a:extLst>
              <a:ext uri="{FF2B5EF4-FFF2-40B4-BE49-F238E27FC236}">
                <a16:creationId xmlns:a16="http://schemas.microsoft.com/office/drawing/2014/main" id="{4F34FD91-D26B-4AA0-8971-70333A3D46DB}"/>
              </a:ext>
            </a:extLst>
          </p:cNvPr>
          <p:cNvCxnSpPr>
            <a:cxnSpLocks/>
          </p:cNvCxnSpPr>
          <p:nvPr/>
        </p:nvCxnSpPr>
        <p:spPr>
          <a:xfrm>
            <a:off x="4093024" y="1220439"/>
            <a:ext cx="0" cy="4666068"/>
          </a:xfrm>
          <a:prstGeom prst="line">
            <a:avLst/>
          </a:prstGeom>
          <a:noFill/>
          <a:ln w="25400" cap="flat" cmpd="sng" algn="ctr">
            <a:solidFill>
              <a:srgbClr val="DADFE2"/>
            </a:solidFill>
            <a:prstDash val="solid"/>
          </a:ln>
          <a:effectLst/>
        </p:spPr>
      </p:cxnSp>
    </p:spTree>
    <p:extLst>
      <p:ext uri="{BB962C8B-B14F-4D97-AF65-F5344CB8AC3E}">
        <p14:creationId xmlns:p14="http://schemas.microsoft.com/office/powerpoint/2010/main" val="232358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dirty="0"/>
              <a:t>ITC, MTC or NMA? </a:t>
            </a:r>
          </a:p>
        </p:txBody>
      </p:sp>
      <p:pic>
        <p:nvPicPr>
          <p:cNvPr id="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12776"/>
            <a:ext cx="8568952" cy="455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91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
          <p:cNvGrpSpPr>
            <a:grpSpLocks/>
          </p:cNvGrpSpPr>
          <p:nvPr/>
        </p:nvGrpSpPr>
        <p:grpSpPr bwMode="auto">
          <a:xfrm>
            <a:off x="115792" y="923984"/>
            <a:ext cx="8875807" cy="4995557"/>
            <a:chOff x="1097482" y="1442154"/>
            <a:chExt cx="10007361" cy="4897292"/>
          </a:xfrm>
          <a:gradFill>
            <a:gsLst>
              <a:gs pos="0">
                <a:schemeClr val="accent1">
                  <a:lumMod val="60000"/>
                  <a:lumOff val="40000"/>
                </a:schemeClr>
              </a:gs>
              <a:gs pos="100000">
                <a:schemeClr val="tx2"/>
              </a:gs>
            </a:gsLst>
            <a:lin ang="16200000" scaled="0"/>
          </a:gradFill>
        </p:grpSpPr>
        <p:sp>
          <p:nvSpPr>
            <p:cNvPr id="7" name="Rounded Rectangle 6"/>
            <p:cNvSpPr/>
            <p:nvPr/>
          </p:nvSpPr>
          <p:spPr>
            <a:xfrm>
              <a:off x="1097482" y="1442154"/>
              <a:ext cx="2440897" cy="1363295"/>
            </a:xfrm>
            <a:prstGeom prst="roundRect">
              <a:avLst/>
            </a:prstGeom>
            <a:grp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ounded Rectangle 7"/>
            <p:cNvSpPr/>
            <p:nvPr/>
          </p:nvSpPr>
          <p:spPr>
            <a:xfrm>
              <a:off x="6465309" y="1442154"/>
              <a:ext cx="4639533" cy="1363295"/>
            </a:xfrm>
            <a:prstGeom prst="roundRect">
              <a:avLst/>
            </a:prstGeom>
            <a:grp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ounded Rectangle 8"/>
            <p:cNvSpPr/>
            <p:nvPr/>
          </p:nvSpPr>
          <p:spPr>
            <a:xfrm>
              <a:off x="1158141" y="3003850"/>
              <a:ext cx="2380238" cy="1455116"/>
            </a:xfrm>
            <a:prstGeom prst="roundRect">
              <a:avLst/>
            </a:prstGeom>
            <a:grp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ounded Rectangle 9"/>
            <p:cNvSpPr/>
            <p:nvPr/>
          </p:nvSpPr>
          <p:spPr>
            <a:xfrm>
              <a:off x="6465310" y="3021827"/>
              <a:ext cx="4639533" cy="1451344"/>
            </a:xfrm>
            <a:prstGeom prst="roundRect">
              <a:avLst/>
            </a:prstGeom>
            <a:grp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1" name="Straight Connector 10"/>
            <p:cNvCxnSpPr/>
            <p:nvPr/>
          </p:nvCxnSpPr>
          <p:spPr>
            <a:xfrm flipH="1">
              <a:off x="1905856" y="1670926"/>
              <a:ext cx="13457" cy="815487"/>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517280" y="2486413"/>
              <a:ext cx="788926"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1362523" y="1821885"/>
              <a:ext cx="788926"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757827" y="2028869"/>
              <a:ext cx="787244"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362523" y="2195391"/>
              <a:ext cx="788926"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2151449" y="2329230"/>
              <a:ext cx="393622"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1663627" y="1742515"/>
              <a:ext cx="154757" cy="166522"/>
            </a:xfrm>
            <a:prstGeom prst="ellips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1658581" y="2111352"/>
              <a:ext cx="154757" cy="166521"/>
            </a:xfrm>
            <a:prstGeom prst="ellips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2122853" y="1944830"/>
              <a:ext cx="156439" cy="166522"/>
            </a:xfrm>
            <a:prstGeom prst="ellips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2279292" y="2248304"/>
              <a:ext cx="154757" cy="164965"/>
            </a:xfrm>
            <a:prstGeom prst="ellips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1" name="Straight Connector 20"/>
            <p:cNvCxnSpPr/>
            <p:nvPr/>
          </p:nvCxnSpPr>
          <p:spPr>
            <a:xfrm flipH="1">
              <a:off x="1312059" y="4184307"/>
              <a:ext cx="788926"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2467692" y="4184307"/>
              <a:ext cx="788927"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724184" y="3375045"/>
              <a:ext cx="11776" cy="815487"/>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2876454" y="3356370"/>
              <a:ext cx="13457" cy="817043"/>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1828477" y="4014673"/>
              <a:ext cx="398669"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850345" y="3538454"/>
              <a:ext cx="398668"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1804927" y="3776564"/>
              <a:ext cx="398669"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969777" y="3454415"/>
              <a:ext cx="154757" cy="166522"/>
            </a:xfrm>
            <a:prstGeom prst="ellips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Oval 28"/>
            <p:cNvSpPr/>
            <p:nvPr/>
          </p:nvSpPr>
          <p:spPr>
            <a:xfrm>
              <a:off x="1919313" y="3690968"/>
              <a:ext cx="154757" cy="164965"/>
            </a:xfrm>
            <a:prstGeom prst="ellips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Oval 29"/>
            <p:cNvSpPr/>
            <p:nvPr/>
          </p:nvSpPr>
          <p:spPr>
            <a:xfrm>
              <a:off x="1964731" y="3930634"/>
              <a:ext cx="156439" cy="166522"/>
            </a:xfrm>
            <a:prstGeom prst="ellips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1" name="Straight Connector 30"/>
            <p:cNvCxnSpPr/>
            <p:nvPr/>
          </p:nvCxnSpPr>
          <p:spPr>
            <a:xfrm flipH="1">
              <a:off x="2859633" y="3530673"/>
              <a:ext cx="396986"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2889911" y="3776564"/>
              <a:ext cx="396986"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012707" y="4014673"/>
              <a:ext cx="396986" cy="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3012707" y="3460640"/>
              <a:ext cx="154757" cy="164965"/>
            </a:xfrm>
            <a:prstGeom prst="ellips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Oval 34"/>
            <p:cNvSpPr/>
            <p:nvPr/>
          </p:nvSpPr>
          <p:spPr>
            <a:xfrm>
              <a:off x="3012707" y="3722094"/>
              <a:ext cx="154757" cy="166522"/>
            </a:xfrm>
            <a:prstGeom prst="ellips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Oval 35"/>
            <p:cNvSpPr/>
            <p:nvPr/>
          </p:nvSpPr>
          <p:spPr>
            <a:xfrm>
              <a:off x="3152326" y="3930634"/>
              <a:ext cx="156439" cy="166522"/>
            </a:xfrm>
            <a:prstGeom prst="ellipse">
              <a:avLst/>
            </a:prstGeom>
            <a:grp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Rounded Rectangle 36"/>
            <p:cNvSpPr/>
            <p:nvPr/>
          </p:nvSpPr>
          <p:spPr>
            <a:xfrm>
              <a:off x="1167394" y="4844776"/>
              <a:ext cx="2378554" cy="1475347"/>
            </a:xfrm>
            <a:prstGeom prst="roundRect">
              <a:avLst/>
            </a:prstGeom>
            <a:grp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8" name="Rounded Rectangle 37"/>
            <p:cNvSpPr/>
            <p:nvPr/>
          </p:nvSpPr>
          <p:spPr>
            <a:xfrm>
              <a:off x="6465310" y="4859430"/>
              <a:ext cx="4639532" cy="1480016"/>
            </a:xfrm>
            <a:prstGeom prst="roundRect">
              <a:avLst/>
            </a:prstGeom>
            <a:grp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9" name="Oval 38"/>
            <p:cNvSpPr/>
            <p:nvPr/>
          </p:nvSpPr>
          <p:spPr>
            <a:xfrm>
              <a:off x="1741005" y="5248798"/>
              <a:ext cx="223726" cy="200759"/>
            </a:xfrm>
            <a:prstGeom prst="ellipse">
              <a:avLst/>
            </a:prstGeom>
            <a:grp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0" name="Oval 39"/>
            <p:cNvSpPr/>
            <p:nvPr/>
          </p:nvSpPr>
          <p:spPr>
            <a:xfrm>
              <a:off x="1741005" y="5815281"/>
              <a:ext cx="223726" cy="200759"/>
            </a:xfrm>
            <a:prstGeom prst="ellipse">
              <a:avLst/>
            </a:prstGeom>
            <a:grp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1" name="Oval 40"/>
            <p:cNvSpPr/>
            <p:nvPr/>
          </p:nvSpPr>
          <p:spPr>
            <a:xfrm>
              <a:off x="2227146" y="5500914"/>
              <a:ext cx="223725" cy="200759"/>
            </a:xfrm>
            <a:prstGeom prst="ellipse">
              <a:avLst/>
            </a:prstGeom>
            <a:grp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2" name="Oval 41"/>
            <p:cNvSpPr/>
            <p:nvPr/>
          </p:nvSpPr>
          <p:spPr>
            <a:xfrm>
              <a:off x="2746928" y="5248798"/>
              <a:ext cx="223726" cy="200759"/>
            </a:xfrm>
            <a:prstGeom prst="ellipse">
              <a:avLst/>
            </a:prstGeom>
            <a:grp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3" name="Oval 42"/>
            <p:cNvSpPr/>
            <p:nvPr/>
          </p:nvSpPr>
          <p:spPr>
            <a:xfrm>
              <a:off x="2763750" y="5815281"/>
              <a:ext cx="225408" cy="200759"/>
            </a:xfrm>
            <a:prstGeom prst="ellipse">
              <a:avLst/>
            </a:prstGeom>
            <a:grp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44" name="Straight Connector 43"/>
            <p:cNvCxnSpPr>
              <a:endCxn id="43" idx="1"/>
            </p:cNvCxnSpPr>
            <p:nvPr/>
          </p:nvCxnSpPr>
          <p:spPr>
            <a:xfrm>
              <a:off x="2418911" y="5642535"/>
              <a:ext cx="376801" cy="20076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endCxn id="41" idx="1"/>
            </p:cNvCxnSpPr>
            <p:nvPr/>
          </p:nvCxnSpPr>
          <p:spPr>
            <a:xfrm>
              <a:off x="1936134" y="5401313"/>
              <a:ext cx="324655" cy="127614"/>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endCxn id="42" idx="2"/>
            </p:cNvCxnSpPr>
            <p:nvPr/>
          </p:nvCxnSpPr>
          <p:spPr>
            <a:xfrm flipV="1">
              <a:off x="2418911" y="5348400"/>
              <a:ext cx="328018" cy="194534"/>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endCxn id="41" idx="3"/>
            </p:cNvCxnSpPr>
            <p:nvPr/>
          </p:nvCxnSpPr>
          <p:spPr>
            <a:xfrm flipV="1">
              <a:off x="1936134" y="5672104"/>
              <a:ext cx="324655" cy="228772"/>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endCxn id="43" idx="0"/>
            </p:cNvCxnSpPr>
            <p:nvPr/>
          </p:nvCxnSpPr>
          <p:spPr>
            <a:xfrm>
              <a:off x="2859633" y="5443332"/>
              <a:ext cx="16821" cy="371950"/>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39" idx="4"/>
            </p:cNvCxnSpPr>
            <p:nvPr/>
          </p:nvCxnSpPr>
          <p:spPr>
            <a:xfrm flipH="1">
              <a:off x="1852027" y="5449557"/>
              <a:ext cx="0" cy="370393"/>
            </a:xfrm>
            <a:prstGeom prst="line">
              <a:avLst/>
            </a:prstGeom>
            <a:grpFill/>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TextBox 73"/>
            <p:cNvSpPr txBox="1">
              <a:spLocks noChangeArrowheads="1"/>
            </p:cNvSpPr>
            <p:nvPr/>
          </p:nvSpPr>
          <p:spPr bwMode="auto">
            <a:xfrm>
              <a:off x="1852524" y="5407100"/>
              <a:ext cx="184666" cy="369332"/>
            </a:xfrm>
            <a:prstGeom prst="rect">
              <a:avLst/>
            </a:prstGeom>
            <a:grp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S PGothic" pitchFamily="34" charset="-128"/>
                <a:cs typeface="+mn-cs"/>
              </a:endParaRPr>
            </a:p>
          </p:txBody>
        </p:sp>
        <p:cxnSp>
          <p:nvCxnSpPr>
            <p:cNvPr id="51" name="Straight Connector 50"/>
            <p:cNvCxnSpPr/>
            <p:nvPr/>
          </p:nvCxnSpPr>
          <p:spPr>
            <a:xfrm flipH="1">
              <a:off x="1724184" y="5457339"/>
              <a:ext cx="0" cy="373505"/>
            </a:xfrm>
            <a:prstGeom prst="line">
              <a:avLst/>
            </a:prstGeom>
            <a:grpFill/>
            <a:ln>
              <a:solidFill>
                <a:schemeClr val="bg1"/>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1996691" y="5742136"/>
              <a:ext cx="289329" cy="211653"/>
            </a:xfrm>
            <a:prstGeom prst="line">
              <a:avLst/>
            </a:prstGeom>
            <a:grpFill/>
            <a:ln>
              <a:solidFill>
                <a:schemeClr val="bg1"/>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1996691" y="5325055"/>
              <a:ext cx="289329" cy="132284"/>
            </a:xfrm>
            <a:prstGeom prst="line">
              <a:avLst/>
            </a:prstGeom>
            <a:grpFill/>
            <a:ln>
              <a:solidFill>
                <a:schemeClr val="bg1"/>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2418911" y="5742136"/>
              <a:ext cx="292693" cy="158740"/>
            </a:xfrm>
            <a:prstGeom prst="line">
              <a:avLst/>
            </a:prstGeom>
            <a:grpFill/>
            <a:ln>
              <a:solidFill>
                <a:schemeClr val="bg1"/>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2418911" y="5289261"/>
              <a:ext cx="292693" cy="168077"/>
            </a:xfrm>
            <a:prstGeom prst="line">
              <a:avLst/>
            </a:prstGeom>
            <a:grpFill/>
            <a:ln>
              <a:solidFill>
                <a:schemeClr val="bg1"/>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2970654" y="5457339"/>
              <a:ext cx="0" cy="334598"/>
            </a:xfrm>
            <a:prstGeom prst="line">
              <a:avLst/>
            </a:prstGeom>
            <a:grpFill/>
            <a:ln>
              <a:solidFill>
                <a:schemeClr val="bg1"/>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57" name="TextBox 7"/>
            <p:cNvSpPr txBox="1">
              <a:spLocks noChangeArrowheads="1"/>
            </p:cNvSpPr>
            <p:nvPr/>
          </p:nvSpPr>
          <p:spPr bwMode="auto">
            <a:xfrm>
              <a:off x="6467927" y="1614989"/>
              <a:ext cx="4465088" cy="995684"/>
            </a:xfrm>
            <a:prstGeom prst="rect">
              <a:avLst/>
            </a:prstGeom>
            <a:grp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S PGothic" pitchFamily="34" charset="-128"/>
                  <a:cs typeface="+mn-cs"/>
                </a:rPr>
                <a:t>Trials on the same comparison: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S PGothic" pitchFamily="34" charset="-128"/>
                  <a:cs typeface="+mn-cs"/>
                </a:rPr>
                <a:t>are the results homogeneous or heterogeneous?</a:t>
              </a:r>
            </a:p>
          </p:txBody>
        </p:sp>
        <p:sp>
          <p:nvSpPr>
            <p:cNvPr id="58" name="TextBox 27"/>
            <p:cNvSpPr txBox="1">
              <a:spLocks noChangeArrowheads="1"/>
            </p:cNvSpPr>
            <p:nvPr/>
          </p:nvSpPr>
          <p:spPr bwMode="auto">
            <a:xfrm>
              <a:off x="6809117" y="3164482"/>
              <a:ext cx="4123898" cy="1267235"/>
            </a:xfrm>
            <a:prstGeom prst="rect">
              <a:avLst/>
            </a:prstGeom>
            <a:grp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S PGothic" pitchFamily="34" charset="-128"/>
                  <a:cs typeface="+mn-cs"/>
                </a:rPr>
                <a:t>Trials across comparisons: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S PGothic" pitchFamily="34" charset="-128"/>
                  <a:cs typeface="+mn-cs"/>
                </a:rPr>
                <a:t>are these trials similar enough to consider together?</a:t>
              </a:r>
              <a:br>
                <a:rPr kumimoji="0" lang="en-US" sz="1800" b="1" i="0" u="none" strike="noStrike" kern="1200" cap="none" spc="0" normalizeH="0" baseline="0" noProof="0" dirty="0">
                  <a:ln>
                    <a:noFill/>
                  </a:ln>
                  <a:solidFill>
                    <a:srgbClr val="FFFFFF"/>
                  </a:solidFill>
                  <a:effectLst/>
                  <a:uLnTx/>
                  <a:uFillTx/>
                  <a:latin typeface="Calibri"/>
                  <a:ea typeface="MS PGothic" pitchFamily="34" charset="-128"/>
                  <a:cs typeface="+mn-cs"/>
                </a:rPr>
              </a:br>
              <a:endParaRPr kumimoji="0" lang="en-US" sz="1800" b="1" i="0" u="none" strike="noStrike" kern="1200" cap="none" spc="0" normalizeH="0" baseline="0" noProof="0" dirty="0">
                <a:ln>
                  <a:noFill/>
                </a:ln>
                <a:solidFill>
                  <a:srgbClr val="FFFFFF"/>
                </a:solidFill>
                <a:effectLst/>
                <a:uLnTx/>
                <a:uFillTx/>
                <a:latin typeface="Calibri"/>
                <a:ea typeface="MS PGothic" pitchFamily="34" charset="-128"/>
                <a:cs typeface="+mn-cs"/>
              </a:endParaRPr>
            </a:p>
          </p:txBody>
        </p:sp>
        <p:sp>
          <p:nvSpPr>
            <p:cNvPr id="59" name="TextBox 48"/>
            <p:cNvSpPr txBox="1">
              <a:spLocks noChangeArrowheads="1"/>
            </p:cNvSpPr>
            <p:nvPr/>
          </p:nvSpPr>
          <p:spPr bwMode="auto">
            <a:xfrm>
              <a:off x="6626795" y="4970905"/>
              <a:ext cx="4220305" cy="995684"/>
            </a:xfrm>
            <a:prstGeom prst="rect">
              <a:avLst/>
            </a:prstGeom>
            <a:grp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S PGothic" pitchFamily="34" charset="-128"/>
                  <a:cs typeface="+mn-cs"/>
                </a:rPr>
                <a:t>Network of many comparisons: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S PGothic" pitchFamily="34" charset="-128"/>
                  <a:cs typeface="+mn-cs"/>
                </a:rPr>
                <a:t>are the results from direct and indirect comparisons consistent?</a:t>
              </a:r>
            </a:p>
          </p:txBody>
        </p:sp>
      </p:gr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FC0039-ADDA-4F70-9F5B-F61CE0D6A944}" type="slidenum">
              <a:rPr kumimoji="0" lang="en-CA" sz="1200" b="0" i="0" u="none" strike="noStrike" kern="1200" cap="none" spc="0" normalizeH="0" baseline="0" noProof="0" smtClean="0">
                <a:ln>
                  <a:noFill/>
                </a:ln>
                <a:solidFill>
                  <a:prstClr val="white">
                    <a:lumMod val="9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dirty="0">
              <a:ln>
                <a:noFill/>
              </a:ln>
              <a:solidFill>
                <a:prstClr val="white">
                  <a:lumMod val="9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a:ln>
                  <a:noFill/>
                </a:ln>
                <a:solidFill>
                  <a:srgbClr val="DFE2E5"/>
                </a:solidFill>
                <a:effectLst/>
                <a:uLnTx/>
                <a:uFillTx/>
                <a:latin typeface="Calibri"/>
                <a:ea typeface="+mn-ea"/>
                <a:cs typeface="+mn-cs"/>
              </a:rPr>
              <a:t>Cornerstone Research Group Inc.</a:t>
            </a:r>
            <a:endParaRPr kumimoji="0" lang="en-CA" sz="1400" b="1" i="0" u="none" strike="noStrike" kern="1200" cap="none" spc="0" normalizeH="0" baseline="0" noProof="0" dirty="0">
              <a:ln>
                <a:noFill/>
              </a:ln>
              <a:solidFill>
                <a:srgbClr val="DFE2E5"/>
              </a:solidFill>
              <a:effectLst/>
              <a:uLnTx/>
              <a:uFillTx/>
              <a:latin typeface="Calibri"/>
              <a:ea typeface="+mn-ea"/>
              <a:cs typeface="+mn-cs"/>
            </a:endParaRPr>
          </a:p>
        </p:txBody>
      </p:sp>
      <p:sp>
        <p:nvSpPr>
          <p:cNvPr id="62" name="Rounded Rectangle 7"/>
          <p:cNvSpPr/>
          <p:nvPr/>
        </p:nvSpPr>
        <p:spPr bwMode="auto">
          <a:xfrm>
            <a:off x="2280691" y="942240"/>
            <a:ext cx="2595976" cy="1354138"/>
          </a:xfrm>
          <a:prstGeom prst="roundRect">
            <a:avLst/>
          </a:prstGeom>
          <a:gradFill>
            <a:gsLst>
              <a:gs pos="0">
                <a:schemeClr val="bg2">
                  <a:lumMod val="40000"/>
                  <a:lumOff val="60000"/>
                </a:schemeClr>
              </a:gs>
              <a:gs pos="100000">
                <a:schemeClr val="tx2"/>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3" name="TextBox 7"/>
          <p:cNvSpPr txBox="1">
            <a:spLocks noChangeArrowheads="1"/>
          </p:cNvSpPr>
          <p:nvPr/>
        </p:nvSpPr>
        <p:spPr bwMode="auto">
          <a:xfrm>
            <a:off x="2595266" y="1361643"/>
            <a:ext cx="2052934" cy="492443"/>
          </a:xfrm>
          <a:prstGeom prst="rect">
            <a:avLst/>
          </a:prstGeom>
          <a:gradFill>
            <a:gsLst>
              <a:gs pos="0">
                <a:schemeClr val="bg2">
                  <a:lumMod val="40000"/>
                  <a:lumOff val="60000"/>
                </a:schemeClr>
              </a:gs>
              <a:gs pos="100000">
                <a:schemeClr val="tx2"/>
              </a:gs>
            </a:gsLst>
            <a:lin ang="16200000" scaled="0"/>
          </a:gra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600" b="1" i="0" u="none" strike="noStrike" kern="1200" cap="none" spc="0" normalizeH="0" baseline="0" noProof="0" dirty="0">
                <a:ln>
                  <a:noFill/>
                </a:ln>
                <a:solidFill>
                  <a:prstClr val="black"/>
                </a:solidFill>
                <a:effectLst/>
                <a:uLnTx/>
                <a:uFillTx/>
                <a:latin typeface="Calibri"/>
                <a:ea typeface="MS PGothic" pitchFamily="34" charset="-128"/>
                <a:cs typeface="+mn-cs"/>
              </a:rPr>
              <a:t>Homogeneity</a:t>
            </a:r>
            <a:endParaRPr kumimoji="0" lang="en-US" sz="2600" b="1" i="0" u="none" strike="noStrike" kern="1200" cap="none" spc="0" normalizeH="0" baseline="0" noProof="0" dirty="0">
              <a:ln>
                <a:noFill/>
              </a:ln>
              <a:solidFill>
                <a:prstClr val="black"/>
              </a:solidFill>
              <a:effectLst/>
              <a:uLnTx/>
              <a:uFillTx/>
              <a:latin typeface="Calibri"/>
              <a:ea typeface="MS PGothic" pitchFamily="34" charset="-128"/>
              <a:cs typeface="+mn-cs"/>
            </a:endParaRPr>
          </a:p>
        </p:txBody>
      </p:sp>
      <p:sp>
        <p:nvSpPr>
          <p:cNvPr id="64" name="Rounded Rectangle 9"/>
          <p:cNvSpPr/>
          <p:nvPr/>
        </p:nvSpPr>
        <p:spPr bwMode="auto">
          <a:xfrm>
            <a:off x="2309784" y="2535353"/>
            <a:ext cx="2566884" cy="1446212"/>
          </a:xfrm>
          <a:prstGeom prst="roundRect">
            <a:avLst/>
          </a:prstGeom>
          <a:gradFill>
            <a:gsLst>
              <a:gs pos="0">
                <a:schemeClr val="bg2">
                  <a:lumMod val="40000"/>
                  <a:lumOff val="60000"/>
                </a:schemeClr>
              </a:gs>
              <a:gs pos="100000">
                <a:schemeClr val="tx2"/>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TextBox 7"/>
          <p:cNvSpPr txBox="1">
            <a:spLocks noChangeArrowheads="1"/>
          </p:cNvSpPr>
          <p:nvPr/>
        </p:nvSpPr>
        <p:spPr bwMode="auto">
          <a:xfrm>
            <a:off x="2542759" y="2953392"/>
            <a:ext cx="2037964" cy="492443"/>
          </a:xfrm>
          <a:prstGeom prst="rect">
            <a:avLst/>
          </a:prstGeom>
          <a:gradFill>
            <a:gsLst>
              <a:gs pos="0">
                <a:schemeClr val="bg2">
                  <a:lumMod val="40000"/>
                  <a:lumOff val="60000"/>
                </a:schemeClr>
              </a:gs>
              <a:gs pos="100000">
                <a:schemeClr val="tx2"/>
              </a:gs>
            </a:gsLst>
            <a:lin ang="16200000" scaled="0"/>
          </a:gra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600" b="1" i="0" u="none" strike="noStrike" kern="1200" cap="none" spc="0" normalizeH="0" baseline="0" noProof="0" dirty="0">
                <a:ln>
                  <a:noFill/>
                </a:ln>
                <a:solidFill>
                  <a:prstClr val="black"/>
                </a:solidFill>
                <a:effectLst/>
                <a:uLnTx/>
                <a:uFillTx/>
                <a:latin typeface="Calibri"/>
                <a:ea typeface="MS PGothic" pitchFamily="34" charset="-128"/>
                <a:cs typeface="+mn-cs"/>
              </a:rPr>
              <a:t>Similarity</a:t>
            </a:r>
            <a:endParaRPr kumimoji="0" lang="en-US" sz="2600" b="1" i="0" u="none" strike="noStrike" kern="1200" cap="none" spc="0" normalizeH="0" baseline="0" noProof="0" dirty="0">
              <a:ln>
                <a:noFill/>
              </a:ln>
              <a:solidFill>
                <a:prstClr val="black"/>
              </a:solidFill>
              <a:effectLst/>
              <a:uLnTx/>
              <a:uFillTx/>
              <a:latin typeface="Calibri"/>
              <a:ea typeface="MS PGothic" pitchFamily="34" charset="-128"/>
              <a:cs typeface="+mn-cs"/>
            </a:endParaRPr>
          </a:p>
        </p:txBody>
      </p:sp>
      <p:sp>
        <p:nvSpPr>
          <p:cNvPr id="66" name="Rounded Rectangle 11"/>
          <p:cNvSpPr/>
          <p:nvPr/>
        </p:nvSpPr>
        <p:spPr bwMode="auto">
          <a:xfrm>
            <a:off x="2302324" y="4391572"/>
            <a:ext cx="2574344" cy="1471613"/>
          </a:xfrm>
          <a:prstGeom prst="roundRect">
            <a:avLst/>
          </a:prstGeom>
          <a:gradFill>
            <a:gsLst>
              <a:gs pos="0">
                <a:schemeClr val="bg2">
                  <a:lumMod val="40000"/>
                  <a:lumOff val="60000"/>
                </a:schemeClr>
              </a:gs>
              <a:gs pos="100000">
                <a:schemeClr val="tx2"/>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TextBox 7"/>
          <p:cNvSpPr txBox="1">
            <a:spLocks noChangeArrowheads="1"/>
          </p:cNvSpPr>
          <p:nvPr/>
        </p:nvSpPr>
        <p:spPr bwMode="auto">
          <a:xfrm>
            <a:off x="2535299" y="4776322"/>
            <a:ext cx="2043887" cy="492443"/>
          </a:xfrm>
          <a:prstGeom prst="rect">
            <a:avLst/>
          </a:prstGeom>
          <a:gradFill>
            <a:gsLst>
              <a:gs pos="0">
                <a:schemeClr val="bg2">
                  <a:lumMod val="40000"/>
                  <a:lumOff val="60000"/>
                </a:schemeClr>
              </a:gs>
              <a:gs pos="100000">
                <a:schemeClr val="tx2"/>
              </a:gs>
            </a:gsLst>
            <a:lin ang="16200000" scaled="0"/>
          </a:grad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600" b="1" i="0" u="none" strike="noStrike" kern="1200" cap="none" spc="0" normalizeH="0" baseline="0" noProof="0" dirty="0">
                <a:ln>
                  <a:noFill/>
                </a:ln>
                <a:solidFill>
                  <a:prstClr val="black"/>
                </a:solidFill>
                <a:effectLst/>
                <a:uLnTx/>
                <a:uFillTx/>
                <a:latin typeface="Calibri"/>
                <a:ea typeface="MS PGothic" pitchFamily="34" charset="-128"/>
                <a:cs typeface="+mn-cs"/>
              </a:rPr>
              <a:t>Consistency</a:t>
            </a:r>
            <a:endParaRPr kumimoji="0" lang="en-US" sz="2600" b="1" i="0" u="none" strike="noStrike" kern="1200" cap="none" spc="0" normalizeH="0" baseline="0" noProof="0" dirty="0">
              <a:ln>
                <a:noFill/>
              </a:ln>
              <a:solidFill>
                <a:prstClr val="black"/>
              </a:solidFill>
              <a:effectLst/>
              <a:uLnTx/>
              <a:uFillTx/>
              <a:latin typeface="Calibri"/>
              <a:ea typeface="MS PGothic" pitchFamily="34" charset="-128"/>
              <a:cs typeface="+mn-cs"/>
            </a:endParaRPr>
          </a:p>
        </p:txBody>
      </p:sp>
      <p:sp>
        <p:nvSpPr>
          <p:cNvPr id="68" name="Title 1"/>
          <p:cNvSpPr>
            <a:spLocks noGrp="1"/>
          </p:cNvSpPr>
          <p:nvPr>
            <p:ph type="title"/>
          </p:nvPr>
        </p:nvSpPr>
        <p:spPr>
          <a:xfrm>
            <a:off x="152400" y="91440"/>
            <a:ext cx="8763000" cy="594360"/>
          </a:xfrm>
        </p:spPr>
        <p:txBody>
          <a:bodyPr>
            <a:noAutofit/>
          </a:bodyPr>
          <a:lstStyle/>
          <a:p>
            <a:r>
              <a:rPr lang="en-CA" sz="3000" dirty="0"/>
              <a:t>Key Assumptions underpinning ITC/NMA? </a:t>
            </a:r>
          </a:p>
        </p:txBody>
      </p:sp>
    </p:spTree>
    <p:extLst>
      <p:ext uri="{BB962C8B-B14F-4D97-AF65-F5344CB8AC3E}">
        <p14:creationId xmlns:p14="http://schemas.microsoft.com/office/powerpoint/2010/main" val="3647643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319288" y="4731675"/>
            <a:ext cx="8382000" cy="1752600"/>
          </a:xfrm>
        </p:spPr>
        <p:txBody>
          <a:bodyPr/>
          <a:lstStyle/>
          <a:p>
            <a:endParaRPr lang="en-CA" dirty="0"/>
          </a:p>
        </p:txBody>
      </p:sp>
      <p:sp>
        <p:nvSpPr>
          <p:cNvPr id="6" name="Title 5"/>
          <p:cNvSpPr>
            <a:spLocks noGrp="1"/>
          </p:cNvSpPr>
          <p:nvPr>
            <p:ph type="title"/>
          </p:nvPr>
        </p:nvSpPr>
        <p:spPr>
          <a:xfrm>
            <a:off x="289659" y="2728913"/>
            <a:ext cx="8229600" cy="1143000"/>
          </a:xfrm>
        </p:spPr>
        <p:txBody>
          <a:bodyPr>
            <a:normAutofit fontScale="90000"/>
          </a:bodyPr>
          <a:lstStyle/>
          <a:p>
            <a:r>
              <a:rPr lang="en-CA" dirty="0"/>
              <a:t>Introduction to Indirect comparison methods involving individual patient data and summary or ‘aggregate’ data</a:t>
            </a:r>
          </a:p>
        </p:txBody>
      </p:sp>
      <p:sp>
        <p:nvSpPr>
          <p:cNvPr id="3" name="Slide Number Placeholder 2"/>
          <p:cNvSpPr>
            <a:spLocks noGrp="1"/>
          </p:cNvSpPr>
          <p:nvPr>
            <p:ph type="sldNum" sz="quarter" idx="4294967295"/>
          </p:nvPr>
        </p:nvSpPr>
        <p:spPr>
          <a:xfrm>
            <a:off x="8763000" y="6534150"/>
            <a:ext cx="381000" cy="247650"/>
          </a:xfrm>
        </p:spPr>
        <p:txBody>
          <a:bodyPr/>
          <a:lstStyle/>
          <a:p>
            <a:fld id="{AAFC0039-ADDA-4F70-9F5B-F61CE0D6A944}" type="slidenum">
              <a:rPr lang="en-CA" smtClean="0"/>
              <a:pPr/>
              <a:t>8</a:t>
            </a:fld>
            <a:endParaRPr lang="en-CA" dirty="0"/>
          </a:p>
        </p:txBody>
      </p:sp>
      <p:sp>
        <p:nvSpPr>
          <p:cNvPr id="4" name="Footer Placeholder 3"/>
          <p:cNvSpPr>
            <a:spLocks noGrp="1"/>
          </p:cNvSpPr>
          <p:nvPr>
            <p:ph type="ftr" sz="quarter" idx="4294967295"/>
          </p:nvPr>
        </p:nvSpPr>
        <p:spPr>
          <a:xfrm>
            <a:off x="0" y="6500813"/>
            <a:ext cx="2895600" cy="365125"/>
          </a:xfrm>
        </p:spPr>
        <p:txBody>
          <a:bodyPr/>
          <a:lstStyle/>
          <a:p>
            <a:r>
              <a:rPr lang="en-CA"/>
              <a:t>Cornerstone Research Group Inc.</a:t>
            </a:r>
            <a:endParaRPr lang="en-CA" dirty="0"/>
          </a:p>
        </p:txBody>
      </p:sp>
    </p:spTree>
    <p:extLst>
      <p:ext uri="{BB962C8B-B14F-4D97-AF65-F5344CB8AC3E}">
        <p14:creationId xmlns:p14="http://schemas.microsoft.com/office/powerpoint/2010/main" val="170697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520" y="6501492"/>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a:ln>
                  <a:noFill/>
                </a:ln>
                <a:solidFill>
                  <a:srgbClr val="DFE2E5"/>
                </a:solidFill>
                <a:effectLst/>
                <a:uLnTx/>
                <a:uFillTx/>
                <a:latin typeface="Calibri"/>
                <a:ea typeface="+mn-ea"/>
                <a:cs typeface="+mn-cs"/>
              </a:rPr>
              <a:t>Cornerstone Research Group Inc.</a:t>
            </a:r>
          </a:p>
        </p:txBody>
      </p:sp>
      <p:sp>
        <p:nvSpPr>
          <p:cNvPr id="57" name="Title 1">
            <a:extLst>
              <a:ext uri="{FF2B5EF4-FFF2-40B4-BE49-F238E27FC236}">
                <a16:creationId xmlns:a16="http://schemas.microsoft.com/office/drawing/2014/main" id="{0393522B-C90A-4AEE-94FE-5438244EC6A5}"/>
              </a:ext>
            </a:extLst>
          </p:cNvPr>
          <p:cNvSpPr txBox="1">
            <a:spLocks/>
          </p:cNvSpPr>
          <p:nvPr/>
        </p:nvSpPr>
        <p:spPr>
          <a:xfrm>
            <a:off x="152400" y="91440"/>
            <a:ext cx="8991600" cy="561688"/>
          </a:xfrm>
          <a:prstGeom prst="rect">
            <a:avLst/>
          </a:prstGeom>
        </p:spPr>
        <p:txBody>
          <a:bodyPr>
            <a:noAutofit/>
          </a:bodyPr>
          <a:lstStyle>
            <a:lvl1pPr algn="l" defTabSz="914400" rtl="0" eaLnBrk="1" latinLnBrk="0" hangingPunct="1">
              <a:spcBef>
                <a:spcPct val="0"/>
              </a:spcBef>
              <a:buNone/>
              <a:defRPr sz="3200" b="1" kern="1200">
                <a:solidFill>
                  <a:schemeClr val="tx2"/>
                </a:solidFill>
                <a:latin typeface="Malgun Gothic" pitchFamily="34" charset="-127"/>
                <a:ea typeface="Malgun Gothic" pitchFamily="34" charset="-127"/>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2800" b="1" i="0" u="none" strike="noStrike" kern="1200" cap="none" spc="0" normalizeH="0" baseline="0" noProof="0" dirty="0">
                <a:ln>
                  <a:noFill/>
                </a:ln>
                <a:solidFill>
                  <a:srgbClr val="003591"/>
                </a:solidFill>
                <a:effectLst/>
                <a:uLnTx/>
                <a:uFillTx/>
                <a:latin typeface="Malgun Gothic" pitchFamily="34" charset="-127"/>
                <a:ea typeface="Malgun Gothic" pitchFamily="34" charset="-127"/>
                <a:cs typeface="+mj-cs"/>
              </a:rPr>
              <a:t>How to choose a method??</a:t>
            </a:r>
          </a:p>
        </p:txBody>
      </p:sp>
      <p:sp>
        <p:nvSpPr>
          <p:cNvPr id="58" name="Rounded Rectangle 7">
            <a:extLst>
              <a:ext uri="{FF2B5EF4-FFF2-40B4-BE49-F238E27FC236}">
                <a16:creationId xmlns:a16="http://schemas.microsoft.com/office/drawing/2014/main" id="{9CB8AF0E-8AB8-4889-A490-594219B6F7B4}"/>
              </a:ext>
            </a:extLst>
          </p:cNvPr>
          <p:cNvSpPr/>
          <p:nvPr/>
        </p:nvSpPr>
        <p:spPr>
          <a:xfrm>
            <a:off x="4162243" y="2267297"/>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srgbClr val="FFFFFF"/>
                </a:solidFill>
                <a:latin typeface="Arial"/>
              </a:rPr>
              <a:t>Adjusted indirect comparison </a:t>
            </a:r>
          </a:p>
        </p:txBody>
      </p:sp>
      <p:sp>
        <p:nvSpPr>
          <p:cNvPr id="62" name="Rounded Rectangle 8">
            <a:extLst>
              <a:ext uri="{FF2B5EF4-FFF2-40B4-BE49-F238E27FC236}">
                <a16:creationId xmlns:a16="http://schemas.microsoft.com/office/drawing/2014/main" id="{E499A1D2-044F-405E-AD07-D6BDE43EA6F0}"/>
              </a:ext>
            </a:extLst>
          </p:cNvPr>
          <p:cNvSpPr/>
          <p:nvPr/>
        </p:nvSpPr>
        <p:spPr>
          <a:xfrm>
            <a:off x="6254854" y="2267297"/>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srgbClr val="FFFFFF"/>
                </a:solidFill>
                <a:latin typeface="Arial"/>
              </a:rPr>
              <a:t>Network meta-analysis (NMA) </a:t>
            </a:r>
          </a:p>
        </p:txBody>
      </p:sp>
      <p:sp>
        <p:nvSpPr>
          <p:cNvPr id="63" name="Rounded Rectangle 10">
            <a:extLst>
              <a:ext uri="{FF2B5EF4-FFF2-40B4-BE49-F238E27FC236}">
                <a16:creationId xmlns:a16="http://schemas.microsoft.com/office/drawing/2014/main" id="{0F97605C-D105-4BAF-884C-4E5F92BD113B}"/>
              </a:ext>
            </a:extLst>
          </p:cNvPr>
          <p:cNvSpPr/>
          <p:nvPr/>
        </p:nvSpPr>
        <p:spPr>
          <a:xfrm>
            <a:off x="4148354" y="3591716"/>
            <a:ext cx="2016000" cy="936000"/>
          </a:xfrm>
          <a:prstGeom prst="roundRect">
            <a:avLst/>
          </a:prstGeom>
          <a:solidFill>
            <a:srgbClr val="00549E"/>
          </a:solidFill>
          <a:ln w="12700" cap="flat" cmpd="sng" algn="ctr">
            <a:noFill/>
            <a:prstDash val="solid"/>
            <a:miter lim="800000"/>
          </a:ln>
          <a:effectLst/>
        </p:spPr>
        <p:txBody>
          <a:bodyPr rtlCol="0" anchor="ctr"/>
          <a:lstStyle/>
          <a:p>
            <a:pPr algn="ctr" defTabSz="685800">
              <a:defRPr/>
            </a:pPr>
            <a:r>
              <a:rPr lang="en-CA" sz="1400" b="1" kern="0" dirty="0">
                <a:solidFill>
                  <a:srgbClr val="FFFFFF"/>
                </a:solidFill>
                <a:latin typeface="Arial"/>
              </a:rPr>
              <a:t>Anchored Matching adjusted indirect comparison</a:t>
            </a:r>
          </a:p>
        </p:txBody>
      </p:sp>
      <p:sp>
        <p:nvSpPr>
          <p:cNvPr id="64" name="Rounded Rectangle 11">
            <a:extLst>
              <a:ext uri="{FF2B5EF4-FFF2-40B4-BE49-F238E27FC236}">
                <a16:creationId xmlns:a16="http://schemas.microsoft.com/office/drawing/2014/main" id="{A91C57B5-CF06-4BDB-BF6E-F3EE904D1B28}"/>
              </a:ext>
            </a:extLst>
          </p:cNvPr>
          <p:cNvSpPr/>
          <p:nvPr/>
        </p:nvSpPr>
        <p:spPr>
          <a:xfrm>
            <a:off x="6240965" y="3591716"/>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prstClr val="white"/>
                </a:solidFill>
                <a:latin typeface="Arial"/>
              </a:rPr>
              <a:t>Network meta-analysis including IPD (“Prognostic model”)</a:t>
            </a:r>
          </a:p>
        </p:txBody>
      </p:sp>
      <p:sp>
        <p:nvSpPr>
          <p:cNvPr id="66" name="Rounded Rectangle 23">
            <a:extLst>
              <a:ext uri="{FF2B5EF4-FFF2-40B4-BE49-F238E27FC236}">
                <a16:creationId xmlns:a16="http://schemas.microsoft.com/office/drawing/2014/main" id="{C5AAC2C7-656E-4AA3-8B00-4532F7DBD46E}"/>
              </a:ext>
            </a:extLst>
          </p:cNvPr>
          <p:cNvSpPr/>
          <p:nvPr/>
        </p:nvSpPr>
        <p:spPr>
          <a:xfrm>
            <a:off x="2087442" y="2267297"/>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srgbClr val="FFFFFF"/>
                </a:solidFill>
                <a:latin typeface="Arial"/>
              </a:rPr>
              <a:t>Naïve indirect comparison </a:t>
            </a:r>
          </a:p>
        </p:txBody>
      </p:sp>
      <p:sp>
        <p:nvSpPr>
          <p:cNvPr id="67" name="Rounded Rectangle 24">
            <a:extLst>
              <a:ext uri="{FF2B5EF4-FFF2-40B4-BE49-F238E27FC236}">
                <a16:creationId xmlns:a16="http://schemas.microsoft.com/office/drawing/2014/main" id="{D9CAB793-C6B9-456F-B98E-4218186EA70D}"/>
              </a:ext>
            </a:extLst>
          </p:cNvPr>
          <p:cNvSpPr/>
          <p:nvPr/>
        </p:nvSpPr>
        <p:spPr>
          <a:xfrm>
            <a:off x="2073553" y="3591716"/>
            <a:ext cx="2016000" cy="936000"/>
          </a:xfrm>
          <a:prstGeom prst="roundRect">
            <a:avLst/>
          </a:prstGeom>
          <a:solidFill>
            <a:srgbClr val="00549E"/>
          </a:solidFill>
          <a:ln w="12700" cap="flat" cmpd="sng" algn="ctr">
            <a:noFill/>
            <a:prstDash val="solid"/>
            <a:miter lim="800000"/>
          </a:ln>
          <a:effectLst/>
        </p:spPr>
        <p:txBody>
          <a:bodyPr rtlCol="0" anchor="ctr"/>
          <a:lstStyle/>
          <a:p>
            <a:pPr algn="ctr" defTabSz="685800">
              <a:defRPr/>
            </a:pPr>
            <a:r>
              <a:rPr lang="en-CA" sz="1400" b="1" kern="0" dirty="0">
                <a:solidFill>
                  <a:srgbClr val="FFFFFF"/>
                </a:solidFill>
                <a:latin typeface="Arial"/>
              </a:rPr>
              <a:t>Unanchored Matching adjusted indirect comparison</a:t>
            </a:r>
          </a:p>
        </p:txBody>
      </p:sp>
      <p:grpSp>
        <p:nvGrpSpPr>
          <p:cNvPr id="69" name="Group 68">
            <a:extLst>
              <a:ext uri="{FF2B5EF4-FFF2-40B4-BE49-F238E27FC236}">
                <a16:creationId xmlns:a16="http://schemas.microsoft.com/office/drawing/2014/main" id="{6428232D-49A7-4417-ADC7-98517DF78FF4}"/>
              </a:ext>
            </a:extLst>
          </p:cNvPr>
          <p:cNvGrpSpPr/>
          <p:nvPr/>
        </p:nvGrpSpPr>
        <p:grpSpPr>
          <a:xfrm>
            <a:off x="579906" y="984208"/>
            <a:ext cx="5194901" cy="930427"/>
            <a:chOff x="861877" y="894835"/>
            <a:chExt cx="5194901" cy="930427"/>
          </a:xfrm>
        </p:grpSpPr>
        <p:grpSp>
          <p:nvGrpSpPr>
            <p:cNvPr id="70" name="Group 69">
              <a:extLst>
                <a:ext uri="{FF2B5EF4-FFF2-40B4-BE49-F238E27FC236}">
                  <a16:creationId xmlns:a16="http://schemas.microsoft.com/office/drawing/2014/main" id="{096AD863-2F56-4CD9-A190-DF27176F59AC}"/>
                </a:ext>
              </a:extLst>
            </p:cNvPr>
            <p:cNvGrpSpPr/>
            <p:nvPr/>
          </p:nvGrpSpPr>
          <p:grpSpPr>
            <a:xfrm>
              <a:off x="861877" y="901623"/>
              <a:ext cx="1450910" cy="739574"/>
              <a:chOff x="1589524" y="901623"/>
              <a:chExt cx="1450910" cy="739574"/>
            </a:xfrm>
          </p:grpSpPr>
          <p:sp>
            <p:nvSpPr>
              <p:cNvPr id="98" name="TextBox 97">
                <a:extLst>
                  <a:ext uri="{FF2B5EF4-FFF2-40B4-BE49-F238E27FC236}">
                    <a16:creationId xmlns:a16="http://schemas.microsoft.com/office/drawing/2014/main" id="{9441ED80-192B-4C7B-AAFE-AEF48E8A00C0}"/>
                  </a:ext>
                </a:extLst>
              </p:cNvPr>
              <p:cNvSpPr txBox="1"/>
              <p:nvPr/>
            </p:nvSpPr>
            <p:spPr>
              <a:xfrm>
                <a:off x="1589524" y="901623"/>
                <a:ext cx="1450910" cy="338554"/>
              </a:xfrm>
              <a:prstGeom prst="rect">
                <a:avLst/>
              </a:prstGeom>
              <a:noFill/>
            </p:spPr>
            <p:txBody>
              <a:bodyPr wrap="none" rtlCol="0">
                <a:spAutoFit/>
              </a:bodyPr>
              <a:lstStyle/>
              <a:p>
                <a:pPr algn="ctr" defTabSz="685800"/>
                <a:r>
                  <a:rPr lang="en-CA" sz="1600" b="1" dirty="0">
                    <a:solidFill>
                      <a:srgbClr val="003591"/>
                    </a:solidFill>
                    <a:latin typeface="Arial"/>
                  </a:rPr>
                  <a:t>2 Treatments</a:t>
                </a:r>
              </a:p>
            </p:txBody>
          </p:sp>
          <p:sp>
            <p:nvSpPr>
              <p:cNvPr id="99" name="Oval 98">
                <a:extLst>
                  <a:ext uri="{FF2B5EF4-FFF2-40B4-BE49-F238E27FC236}">
                    <a16:creationId xmlns:a16="http://schemas.microsoft.com/office/drawing/2014/main" id="{D37E88B3-471A-402C-8E84-9F0101788C24}"/>
                  </a:ext>
                </a:extLst>
              </p:cNvPr>
              <p:cNvSpPr/>
              <p:nvPr/>
            </p:nvSpPr>
            <p:spPr>
              <a:xfrm>
                <a:off x="1709460" y="1461197"/>
                <a:ext cx="180000" cy="180000"/>
              </a:xfrm>
              <a:prstGeom prst="ellipse">
                <a:avLst/>
              </a:prstGeom>
              <a:solidFill>
                <a:srgbClr val="FF6600"/>
              </a:solidFill>
              <a:ln w="12700" cap="flat" cmpd="sng" algn="ctr">
                <a:no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103" name="Oval 102">
                <a:extLst>
                  <a:ext uri="{FF2B5EF4-FFF2-40B4-BE49-F238E27FC236}">
                    <a16:creationId xmlns:a16="http://schemas.microsoft.com/office/drawing/2014/main" id="{5FD99D7B-0720-40D9-B54C-AA7AF9F41C32}"/>
                  </a:ext>
                </a:extLst>
              </p:cNvPr>
              <p:cNvSpPr/>
              <p:nvPr/>
            </p:nvSpPr>
            <p:spPr>
              <a:xfrm>
                <a:off x="2740498" y="1461197"/>
                <a:ext cx="180000" cy="180000"/>
              </a:xfrm>
              <a:prstGeom prst="ellipse">
                <a:avLst/>
              </a:prstGeom>
              <a:solidFill>
                <a:srgbClr val="FF6600"/>
              </a:solidFill>
              <a:ln w="12700" cap="flat" cmpd="sng" algn="ctr">
                <a:no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grpSp>
        <p:cxnSp>
          <p:nvCxnSpPr>
            <p:cNvPr id="71" name="Straight Connector 70">
              <a:extLst>
                <a:ext uri="{FF2B5EF4-FFF2-40B4-BE49-F238E27FC236}">
                  <a16:creationId xmlns:a16="http://schemas.microsoft.com/office/drawing/2014/main" id="{EEA988D3-A3AD-4D60-BA43-A1A0018C13B8}"/>
                </a:ext>
              </a:extLst>
            </p:cNvPr>
            <p:cNvCxnSpPr>
              <a:cxnSpLocks/>
              <a:stCxn id="99" idx="6"/>
              <a:endCxn id="103" idx="2"/>
            </p:cNvCxnSpPr>
            <p:nvPr/>
          </p:nvCxnSpPr>
          <p:spPr>
            <a:xfrm>
              <a:off x="1161813" y="1551197"/>
              <a:ext cx="851038" cy="0"/>
            </a:xfrm>
            <a:prstGeom prst="line">
              <a:avLst/>
            </a:prstGeom>
            <a:noFill/>
            <a:ln w="28575" cap="flat" cmpd="sng" algn="ctr">
              <a:solidFill>
                <a:srgbClr val="003591"/>
              </a:solidFill>
              <a:prstDash val="dash"/>
              <a:miter lim="800000"/>
            </a:ln>
            <a:effectLst/>
          </p:spPr>
        </p:cxnSp>
        <p:cxnSp>
          <p:nvCxnSpPr>
            <p:cNvPr id="72" name="Straight Connector 71">
              <a:extLst>
                <a:ext uri="{FF2B5EF4-FFF2-40B4-BE49-F238E27FC236}">
                  <a16:creationId xmlns:a16="http://schemas.microsoft.com/office/drawing/2014/main" id="{76B634A0-0BC4-4CFE-AC22-535DD0D224C4}"/>
                </a:ext>
              </a:extLst>
            </p:cNvPr>
            <p:cNvCxnSpPr>
              <a:stCxn id="94" idx="6"/>
              <a:endCxn id="95" idx="2"/>
            </p:cNvCxnSpPr>
            <p:nvPr/>
          </p:nvCxnSpPr>
          <p:spPr>
            <a:xfrm flipV="1">
              <a:off x="3012452" y="1307727"/>
              <a:ext cx="857152" cy="213024"/>
            </a:xfrm>
            <a:prstGeom prst="line">
              <a:avLst/>
            </a:prstGeom>
            <a:noFill/>
            <a:ln w="28575" cap="flat" cmpd="sng" algn="ctr">
              <a:solidFill>
                <a:srgbClr val="003591"/>
              </a:solidFill>
              <a:prstDash val="solid"/>
              <a:miter lim="800000"/>
            </a:ln>
            <a:effectLst/>
          </p:spPr>
        </p:cxnSp>
        <p:grpSp>
          <p:nvGrpSpPr>
            <p:cNvPr id="73" name="Group 72">
              <a:extLst>
                <a:ext uri="{FF2B5EF4-FFF2-40B4-BE49-F238E27FC236}">
                  <a16:creationId xmlns:a16="http://schemas.microsoft.com/office/drawing/2014/main" id="{7385B4D8-A65B-496E-AC0B-6E57B734EE58}"/>
                </a:ext>
              </a:extLst>
            </p:cNvPr>
            <p:cNvGrpSpPr/>
            <p:nvPr/>
          </p:nvGrpSpPr>
          <p:grpSpPr>
            <a:xfrm>
              <a:off x="2707392" y="894835"/>
              <a:ext cx="1450910" cy="927709"/>
              <a:chOff x="3679401" y="894835"/>
              <a:chExt cx="1450910" cy="927709"/>
            </a:xfrm>
          </p:grpSpPr>
          <p:sp>
            <p:nvSpPr>
              <p:cNvPr id="93" name="TextBox 92">
                <a:extLst>
                  <a:ext uri="{FF2B5EF4-FFF2-40B4-BE49-F238E27FC236}">
                    <a16:creationId xmlns:a16="http://schemas.microsoft.com/office/drawing/2014/main" id="{AFA71E85-804B-4233-8A15-DA58EBE41981}"/>
                  </a:ext>
                </a:extLst>
              </p:cNvPr>
              <p:cNvSpPr txBox="1"/>
              <p:nvPr/>
            </p:nvSpPr>
            <p:spPr>
              <a:xfrm>
                <a:off x="3679401" y="894835"/>
                <a:ext cx="1450910" cy="338554"/>
              </a:xfrm>
              <a:prstGeom prst="rect">
                <a:avLst/>
              </a:prstGeom>
              <a:noFill/>
            </p:spPr>
            <p:txBody>
              <a:bodyPr wrap="none" rtlCol="0">
                <a:spAutoFit/>
              </a:bodyPr>
              <a:lstStyle/>
              <a:p>
                <a:pPr algn="ctr" defTabSz="685800"/>
                <a:r>
                  <a:rPr lang="en-CA" sz="1600" b="1" dirty="0">
                    <a:solidFill>
                      <a:srgbClr val="003591"/>
                    </a:solidFill>
                    <a:latin typeface="Arial"/>
                  </a:rPr>
                  <a:t>3 Treatments</a:t>
                </a:r>
              </a:p>
            </p:txBody>
          </p:sp>
          <p:sp>
            <p:nvSpPr>
              <p:cNvPr id="94" name="Oval 93">
                <a:extLst>
                  <a:ext uri="{FF2B5EF4-FFF2-40B4-BE49-F238E27FC236}">
                    <a16:creationId xmlns:a16="http://schemas.microsoft.com/office/drawing/2014/main" id="{1D7B8F07-8A24-4B57-BB54-0BDDBAD01042}"/>
                  </a:ext>
                </a:extLst>
              </p:cNvPr>
              <p:cNvSpPr/>
              <p:nvPr/>
            </p:nvSpPr>
            <p:spPr>
              <a:xfrm>
                <a:off x="3804461" y="1430751"/>
                <a:ext cx="180000" cy="180000"/>
              </a:xfrm>
              <a:prstGeom prst="ellipse">
                <a:avLst/>
              </a:prstGeom>
              <a:solidFill>
                <a:srgbClr val="586670"/>
              </a:solidFill>
              <a:ln w="12700" cap="flat" cmpd="sng" algn="ctr">
                <a:solidFill>
                  <a:srgbClr val="586670">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95" name="Oval 94">
                <a:extLst>
                  <a:ext uri="{FF2B5EF4-FFF2-40B4-BE49-F238E27FC236}">
                    <a16:creationId xmlns:a16="http://schemas.microsoft.com/office/drawing/2014/main" id="{10003B32-9B02-4D0F-879B-98846F85EAF7}"/>
                  </a:ext>
                </a:extLst>
              </p:cNvPr>
              <p:cNvSpPr/>
              <p:nvPr/>
            </p:nvSpPr>
            <p:spPr>
              <a:xfrm>
                <a:off x="4841613" y="1217727"/>
                <a:ext cx="180000" cy="180000"/>
              </a:xfrm>
              <a:prstGeom prst="ellipse">
                <a:avLst/>
              </a:prstGeom>
              <a:solidFill>
                <a:srgbClr val="586670"/>
              </a:solidFill>
              <a:ln w="12700" cap="flat" cmpd="sng" algn="ctr">
                <a:solidFill>
                  <a:srgbClr val="586670">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96" name="Oval 95">
                <a:extLst>
                  <a:ext uri="{FF2B5EF4-FFF2-40B4-BE49-F238E27FC236}">
                    <a16:creationId xmlns:a16="http://schemas.microsoft.com/office/drawing/2014/main" id="{FB4D6A35-B663-4C34-98A1-678E2469B5F9}"/>
                  </a:ext>
                </a:extLst>
              </p:cNvPr>
              <p:cNvSpPr/>
              <p:nvPr/>
            </p:nvSpPr>
            <p:spPr>
              <a:xfrm>
                <a:off x="4840694" y="1642544"/>
                <a:ext cx="180000" cy="180000"/>
              </a:xfrm>
              <a:prstGeom prst="ellipse">
                <a:avLst/>
              </a:prstGeom>
              <a:solidFill>
                <a:srgbClr val="586670"/>
              </a:solidFill>
              <a:ln w="12700" cap="flat" cmpd="sng" algn="ctr">
                <a:solidFill>
                  <a:srgbClr val="586670">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grpSp>
        <p:cxnSp>
          <p:nvCxnSpPr>
            <p:cNvPr id="74" name="Straight Connector 73">
              <a:extLst>
                <a:ext uri="{FF2B5EF4-FFF2-40B4-BE49-F238E27FC236}">
                  <a16:creationId xmlns:a16="http://schemas.microsoft.com/office/drawing/2014/main" id="{4E7A51EE-80FA-4DEF-8312-8A52BB00BE7F}"/>
                </a:ext>
              </a:extLst>
            </p:cNvPr>
            <p:cNvCxnSpPr>
              <a:stCxn id="94" idx="6"/>
              <a:endCxn id="96" idx="2"/>
            </p:cNvCxnSpPr>
            <p:nvPr/>
          </p:nvCxnSpPr>
          <p:spPr>
            <a:xfrm>
              <a:off x="3012452" y="1520751"/>
              <a:ext cx="856233" cy="211793"/>
            </a:xfrm>
            <a:prstGeom prst="line">
              <a:avLst/>
            </a:prstGeom>
            <a:noFill/>
            <a:ln w="28575" cap="flat" cmpd="sng" algn="ctr">
              <a:solidFill>
                <a:srgbClr val="003591"/>
              </a:solidFill>
              <a:prstDash val="solid"/>
              <a:miter lim="800000"/>
            </a:ln>
            <a:effectLst/>
          </p:spPr>
        </p:cxnSp>
        <p:cxnSp>
          <p:nvCxnSpPr>
            <p:cNvPr id="77" name="Straight Connector 76">
              <a:extLst>
                <a:ext uri="{FF2B5EF4-FFF2-40B4-BE49-F238E27FC236}">
                  <a16:creationId xmlns:a16="http://schemas.microsoft.com/office/drawing/2014/main" id="{33C74F47-F4EC-40C9-867A-2DE0F900D9EB}"/>
                </a:ext>
              </a:extLst>
            </p:cNvPr>
            <p:cNvCxnSpPr>
              <a:cxnSpLocks/>
              <a:stCxn id="95" idx="4"/>
              <a:endCxn id="96" idx="0"/>
            </p:cNvCxnSpPr>
            <p:nvPr/>
          </p:nvCxnSpPr>
          <p:spPr>
            <a:xfrm flipH="1">
              <a:off x="3958685" y="1397727"/>
              <a:ext cx="919" cy="244817"/>
            </a:xfrm>
            <a:prstGeom prst="line">
              <a:avLst/>
            </a:prstGeom>
            <a:noFill/>
            <a:ln w="19050" cap="flat" cmpd="sng" algn="ctr">
              <a:solidFill>
                <a:srgbClr val="003591"/>
              </a:solidFill>
              <a:prstDash val="sysDash"/>
              <a:miter lim="800000"/>
            </a:ln>
            <a:effectLst/>
          </p:spPr>
        </p:cxnSp>
        <p:cxnSp>
          <p:nvCxnSpPr>
            <p:cNvPr id="78" name="Straight Connector 77">
              <a:extLst>
                <a:ext uri="{FF2B5EF4-FFF2-40B4-BE49-F238E27FC236}">
                  <a16:creationId xmlns:a16="http://schemas.microsoft.com/office/drawing/2014/main" id="{8E2E345A-2AD3-4F6F-9B94-8BCE39DED94B}"/>
                </a:ext>
              </a:extLst>
            </p:cNvPr>
            <p:cNvCxnSpPr>
              <a:stCxn id="88" idx="7"/>
              <a:endCxn id="89" idx="3"/>
            </p:cNvCxnSpPr>
            <p:nvPr/>
          </p:nvCxnSpPr>
          <p:spPr>
            <a:xfrm flipV="1">
              <a:off x="5386459" y="1388021"/>
              <a:ext cx="458327" cy="96845"/>
            </a:xfrm>
            <a:prstGeom prst="line">
              <a:avLst/>
            </a:prstGeom>
            <a:noFill/>
            <a:ln w="28575" cap="flat" cmpd="sng" algn="ctr">
              <a:solidFill>
                <a:srgbClr val="003591"/>
              </a:solidFill>
              <a:prstDash val="solid"/>
              <a:miter lim="800000"/>
            </a:ln>
            <a:effectLst/>
          </p:spPr>
        </p:cxnSp>
        <p:cxnSp>
          <p:nvCxnSpPr>
            <p:cNvPr id="79" name="Straight Connector 78">
              <a:extLst>
                <a:ext uri="{FF2B5EF4-FFF2-40B4-BE49-F238E27FC236}">
                  <a16:creationId xmlns:a16="http://schemas.microsoft.com/office/drawing/2014/main" id="{3653700E-6AD3-49A4-A2EB-3DCF7B40807D}"/>
                </a:ext>
              </a:extLst>
            </p:cNvPr>
            <p:cNvCxnSpPr>
              <a:stCxn id="88" idx="5"/>
              <a:endCxn id="90" idx="2"/>
            </p:cNvCxnSpPr>
            <p:nvPr/>
          </p:nvCxnSpPr>
          <p:spPr>
            <a:xfrm>
              <a:off x="5386459" y="1612146"/>
              <a:ext cx="435053" cy="123116"/>
            </a:xfrm>
            <a:prstGeom prst="line">
              <a:avLst/>
            </a:prstGeom>
            <a:noFill/>
            <a:ln w="28575" cap="flat" cmpd="sng" algn="ctr">
              <a:solidFill>
                <a:srgbClr val="003591"/>
              </a:solidFill>
              <a:prstDash val="solid"/>
              <a:miter lim="800000"/>
            </a:ln>
            <a:effectLst/>
          </p:spPr>
        </p:cxnSp>
        <p:cxnSp>
          <p:nvCxnSpPr>
            <p:cNvPr id="80" name="Straight Connector 79">
              <a:extLst>
                <a:ext uri="{FF2B5EF4-FFF2-40B4-BE49-F238E27FC236}">
                  <a16:creationId xmlns:a16="http://schemas.microsoft.com/office/drawing/2014/main" id="{54F86CCE-12C4-44C1-942C-9B7213FF7CA8}"/>
                </a:ext>
              </a:extLst>
            </p:cNvPr>
            <p:cNvCxnSpPr>
              <a:stCxn id="89" idx="4"/>
              <a:endCxn id="90" idx="0"/>
            </p:cNvCxnSpPr>
            <p:nvPr/>
          </p:nvCxnSpPr>
          <p:spPr>
            <a:xfrm>
              <a:off x="5908426" y="1414381"/>
              <a:ext cx="3086" cy="230881"/>
            </a:xfrm>
            <a:prstGeom prst="line">
              <a:avLst/>
            </a:prstGeom>
            <a:noFill/>
            <a:ln w="19050" cap="flat" cmpd="sng" algn="ctr">
              <a:solidFill>
                <a:srgbClr val="003591"/>
              </a:solidFill>
              <a:prstDash val="dash"/>
              <a:miter lim="800000"/>
            </a:ln>
            <a:effectLst/>
          </p:spPr>
        </p:cxnSp>
        <p:grpSp>
          <p:nvGrpSpPr>
            <p:cNvPr id="81" name="Group 80">
              <a:extLst>
                <a:ext uri="{FF2B5EF4-FFF2-40B4-BE49-F238E27FC236}">
                  <a16:creationId xmlns:a16="http://schemas.microsoft.com/office/drawing/2014/main" id="{3CE4C99A-AE1D-4757-906C-1E82BB2EBDB9}"/>
                </a:ext>
              </a:extLst>
            </p:cNvPr>
            <p:cNvGrpSpPr/>
            <p:nvPr/>
          </p:nvGrpSpPr>
          <p:grpSpPr>
            <a:xfrm>
              <a:off x="4485642" y="895045"/>
              <a:ext cx="1571136" cy="930217"/>
              <a:chOff x="5213289" y="895045"/>
              <a:chExt cx="1571136" cy="930217"/>
            </a:xfrm>
          </p:grpSpPr>
          <p:sp>
            <p:nvSpPr>
              <p:cNvPr id="87" name="TextBox 86">
                <a:extLst>
                  <a:ext uri="{FF2B5EF4-FFF2-40B4-BE49-F238E27FC236}">
                    <a16:creationId xmlns:a16="http://schemas.microsoft.com/office/drawing/2014/main" id="{1DA98CC3-BEFC-41D7-940A-93D92A62333F}"/>
                  </a:ext>
                </a:extLst>
              </p:cNvPr>
              <p:cNvSpPr txBox="1"/>
              <p:nvPr/>
            </p:nvSpPr>
            <p:spPr>
              <a:xfrm>
                <a:off x="5213289" y="895045"/>
                <a:ext cx="1571136" cy="338554"/>
              </a:xfrm>
              <a:prstGeom prst="rect">
                <a:avLst/>
              </a:prstGeom>
              <a:noFill/>
            </p:spPr>
            <p:txBody>
              <a:bodyPr wrap="none" rtlCol="0">
                <a:spAutoFit/>
              </a:bodyPr>
              <a:lstStyle/>
              <a:p>
                <a:pPr algn="ctr" defTabSz="685800"/>
                <a:r>
                  <a:rPr lang="en-CA" sz="1600" b="1" dirty="0">
                    <a:solidFill>
                      <a:srgbClr val="003591"/>
                    </a:solidFill>
                    <a:latin typeface="Arial"/>
                  </a:rPr>
                  <a:t>&gt;3 Treatments</a:t>
                </a:r>
              </a:p>
            </p:txBody>
          </p:sp>
          <p:sp>
            <p:nvSpPr>
              <p:cNvPr id="88" name="Oval 87">
                <a:extLst>
                  <a:ext uri="{FF2B5EF4-FFF2-40B4-BE49-F238E27FC236}">
                    <a16:creationId xmlns:a16="http://schemas.microsoft.com/office/drawing/2014/main" id="{D1CA8146-3757-4FF5-83FC-316804482A27}"/>
                  </a:ext>
                </a:extLst>
              </p:cNvPr>
              <p:cNvSpPr/>
              <p:nvPr/>
            </p:nvSpPr>
            <p:spPr>
              <a:xfrm>
                <a:off x="5960466" y="1458506"/>
                <a:ext cx="180000" cy="180000"/>
              </a:xfrm>
              <a:prstGeom prst="ellipse">
                <a:avLst/>
              </a:prstGeom>
              <a:solidFill>
                <a:srgbClr val="00AFAA">
                  <a:lumMod val="75000"/>
                </a:srgbClr>
              </a:solidFill>
              <a:ln w="12700" cap="flat" cmpd="sng" algn="ctr">
                <a:solidFill>
                  <a:srgbClr val="00AFAA">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89" name="Oval 88">
                <a:extLst>
                  <a:ext uri="{FF2B5EF4-FFF2-40B4-BE49-F238E27FC236}">
                    <a16:creationId xmlns:a16="http://schemas.microsoft.com/office/drawing/2014/main" id="{DC4EDCAA-8374-45AF-A9A0-F64E5166BE4C}"/>
                  </a:ext>
                </a:extLst>
              </p:cNvPr>
              <p:cNvSpPr/>
              <p:nvPr/>
            </p:nvSpPr>
            <p:spPr>
              <a:xfrm>
                <a:off x="6546073" y="1234381"/>
                <a:ext cx="180000" cy="180000"/>
              </a:xfrm>
              <a:prstGeom prst="ellipse">
                <a:avLst/>
              </a:prstGeom>
              <a:solidFill>
                <a:srgbClr val="00AFAA">
                  <a:lumMod val="75000"/>
                </a:srgbClr>
              </a:solidFill>
              <a:ln w="12700" cap="flat" cmpd="sng" algn="ctr">
                <a:solidFill>
                  <a:srgbClr val="00AFAA">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90" name="Oval 89">
                <a:extLst>
                  <a:ext uri="{FF2B5EF4-FFF2-40B4-BE49-F238E27FC236}">
                    <a16:creationId xmlns:a16="http://schemas.microsoft.com/office/drawing/2014/main" id="{600FAF24-0241-4040-9E90-268388A93FBB}"/>
                  </a:ext>
                </a:extLst>
              </p:cNvPr>
              <p:cNvSpPr/>
              <p:nvPr/>
            </p:nvSpPr>
            <p:spPr>
              <a:xfrm>
                <a:off x="6549159" y="1645262"/>
                <a:ext cx="180000" cy="180000"/>
              </a:xfrm>
              <a:prstGeom prst="ellipse">
                <a:avLst/>
              </a:prstGeom>
              <a:solidFill>
                <a:srgbClr val="00AFAA">
                  <a:lumMod val="75000"/>
                </a:srgbClr>
              </a:solidFill>
              <a:ln w="12700" cap="flat" cmpd="sng" algn="ctr">
                <a:solidFill>
                  <a:srgbClr val="00AFAA">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91" name="Oval 90">
                <a:extLst>
                  <a:ext uri="{FF2B5EF4-FFF2-40B4-BE49-F238E27FC236}">
                    <a16:creationId xmlns:a16="http://schemas.microsoft.com/office/drawing/2014/main" id="{05928CD5-8385-47C7-90E5-854CB207864F}"/>
                  </a:ext>
                </a:extLst>
              </p:cNvPr>
              <p:cNvSpPr/>
              <p:nvPr/>
            </p:nvSpPr>
            <p:spPr>
              <a:xfrm>
                <a:off x="5337393" y="1235316"/>
                <a:ext cx="180000" cy="180000"/>
              </a:xfrm>
              <a:prstGeom prst="ellipse">
                <a:avLst/>
              </a:prstGeom>
              <a:solidFill>
                <a:srgbClr val="00AFAA">
                  <a:lumMod val="75000"/>
                </a:srgbClr>
              </a:solidFill>
              <a:ln w="12700" cap="flat" cmpd="sng" algn="ctr">
                <a:solidFill>
                  <a:srgbClr val="00AFAA">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92" name="Oval 91">
                <a:extLst>
                  <a:ext uri="{FF2B5EF4-FFF2-40B4-BE49-F238E27FC236}">
                    <a16:creationId xmlns:a16="http://schemas.microsoft.com/office/drawing/2014/main" id="{CCC3C959-30E0-4C0F-9FB2-603E70FC5A9D}"/>
                  </a:ext>
                </a:extLst>
              </p:cNvPr>
              <p:cNvSpPr/>
              <p:nvPr/>
            </p:nvSpPr>
            <p:spPr>
              <a:xfrm>
                <a:off x="5340040" y="1641186"/>
                <a:ext cx="180000" cy="180000"/>
              </a:xfrm>
              <a:prstGeom prst="ellipse">
                <a:avLst/>
              </a:prstGeom>
              <a:solidFill>
                <a:srgbClr val="00AFAA">
                  <a:lumMod val="75000"/>
                </a:srgbClr>
              </a:solidFill>
              <a:ln w="12700" cap="flat" cmpd="sng" algn="ctr">
                <a:solidFill>
                  <a:srgbClr val="00AFAA">
                    <a:shade val="50000"/>
                  </a:srgbClr>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grpSp>
        <p:cxnSp>
          <p:nvCxnSpPr>
            <p:cNvPr id="82" name="Straight Connector 81">
              <a:extLst>
                <a:ext uri="{FF2B5EF4-FFF2-40B4-BE49-F238E27FC236}">
                  <a16:creationId xmlns:a16="http://schemas.microsoft.com/office/drawing/2014/main" id="{45598C90-4171-4DBE-AF03-DC3E124C1FDD}"/>
                </a:ext>
              </a:extLst>
            </p:cNvPr>
            <p:cNvCxnSpPr>
              <a:cxnSpLocks/>
              <a:stCxn id="92" idx="6"/>
              <a:endCxn id="90" idx="2"/>
            </p:cNvCxnSpPr>
            <p:nvPr/>
          </p:nvCxnSpPr>
          <p:spPr>
            <a:xfrm>
              <a:off x="4792393" y="1731186"/>
              <a:ext cx="1029119" cy="4076"/>
            </a:xfrm>
            <a:prstGeom prst="line">
              <a:avLst/>
            </a:prstGeom>
            <a:noFill/>
            <a:ln w="28575" cap="flat" cmpd="sng" algn="ctr">
              <a:solidFill>
                <a:srgbClr val="003591"/>
              </a:solidFill>
              <a:prstDash val="solid"/>
              <a:miter lim="800000"/>
            </a:ln>
            <a:effectLst/>
          </p:spPr>
        </p:cxnSp>
        <p:cxnSp>
          <p:nvCxnSpPr>
            <p:cNvPr id="83" name="Straight Connector 82">
              <a:extLst>
                <a:ext uri="{FF2B5EF4-FFF2-40B4-BE49-F238E27FC236}">
                  <a16:creationId xmlns:a16="http://schemas.microsoft.com/office/drawing/2014/main" id="{EDA98028-216D-46A7-9E53-6ADF5E6EC610}"/>
                </a:ext>
              </a:extLst>
            </p:cNvPr>
            <p:cNvCxnSpPr>
              <a:stCxn id="91" idx="6"/>
              <a:endCxn id="89" idx="2"/>
            </p:cNvCxnSpPr>
            <p:nvPr/>
          </p:nvCxnSpPr>
          <p:spPr>
            <a:xfrm flipV="1">
              <a:off x="4789746" y="1324381"/>
              <a:ext cx="1028680" cy="935"/>
            </a:xfrm>
            <a:prstGeom prst="line">
              <a:avLst/>
            </a:prstGeom>
            <a:noFill/>
            <a:ln w="28575" cap="flat" cmpd="sng" algn="ctr">
              <a:solidFill>
                <a:srgbClr val="003591"/>
              </a:solidFill>
              <a:prstDash val="solid"/>
              <a:miter lim="800000"/>
            </a:ln>
            <a:effectLst/>
          </p:spPr>
        </p:cxnSp>
        <p:cxnSp>
          <p:nvCxnSpPr>
            <p:cNvPr id="84" name="Straight Connector 83">
              <a:extLst>
                <a:ext uri="{FF2B5EF4-FFF2-40B4-BE49-F238E27FC236}">
                  <a16:creationId xmlns:a16="http://schemas.microsoft.com/office/drawing/2014/main" id="{B0F3CDA8-35AE-4434-B652-93B8DE54C1D6}"/>
                </a:ext>
              </a:extLst>
            </p:cNvPr>
            <p:cNvCxnSpPr>
              <a:stCxn id="92" idx="7"/>
              <a:endCxn id="88" idx="2"/>
            </p:cNvCxnSpPr>
            <p:nvPr/>
          </p:nvCxnSpPr>
          <p:spPr>
            <a:xfrm flipV="1">
              <a:off x="4766033" y="1548506"/>
              <a:ext cx="466786" cy="119040"/>
            </a:xfrm>
            <a:prstGeom prst="line">
              <a:avLst/>
            </a:prstGeom>
            <a:noFill/>
            <a:ln w="28575" cap="flat" cmpd="sng" algn="ctr">
              <a:solidFill>
                <a:srgbClr val="003591"/>
              </a:solidFill>
              <a:prstDash val="solid"/>
              <a:miter lim="800000"/>
            </a:ln>
            <a:effectLst/>
          </p:spPr>
        </p:cxnSp>
        <p:cxnSp>
          <p:nvCxnSpPr>
            <p:cNvPr id="85" name="Straight Connector 84">
              <a:extLst>
                <a:ext uri="{FF2B5EF4-FFF2-40B4-BE49-F238E27FC236}">
                  <a16:creationId xmlns:a16="http://schemas.microsoft.com/office/drawing/2014/main" id="{51006864-9B34-4D60-B2F8-09C7DEBDE0C1}"/>
                </a:ext>
              </a:extLst>
            </p:cNvPr>
            <p:cNvCxnSpPr>
              <a:stCxn id="91" idx="4"/>
              <a:endCxn id="92" idx="0"/>
            </p:cNvCxnSpPr>
            <p:nvPr/>
          </p:nvCxnSpPr>
          <p:spPr>
            <a:xfrm>
              <a:off x="4699746" y="1415316"/>
              <a:ext cx="2647" cy="225870"/>
            </a:xfrm>
            <a:prstGeom prst="line">
              <a:avLst/>
            </a:prstGeom>
            <a:noFill/>
            <a:ln w="19050" cap="flat" cmpd="sng" algn="ctr">
              <a:solidFill>
                <a:srgbClr val="003591"/>
              </a:solidFill>
              <a:prstDash val="dash"/>
              <a:miter lim="800000"/>
            </a:ln>
            <a:effectLst/>
          </p:spPr>
        </p:cxnSp>
        <p:cxnSp>
          <p:nvCxnSpPr>
            <p:cNvPr id="86" name="Straight Connector 85">
              <a:extLst>
                <a:ext uri="{FF2B5EF4-FFF2-40B4-BE49-F238E27FC236}">
                  <a16:creationId xmlns:a16="http://schemas.microsoft.com/office/drawing/2014/main" id="{A5812F47-2173-445E-AB94-3D5F5D7EF31F}"/>
                </a:ext>
              </a:extLst>
            </p:cNvPr>
            <p:cNvCxnSpPr>
              <a:stCxn id="91" idx="5"/>
              <a:endCxn id="88" idx="1"/>
            </p:cNvCxnSpPr>
            <p:nvPr/>
          </p:nvCxnSpPr>
          <p:spPr>
            <a:xfrm>
              <a:off x="4763386" y="1388956"/>
              <a:ext cx="495793" cy="95910"/>
            </a:xfrm>
            <a:prstGeom prst="line">
              <a:avLst/>
            </a:prstGeom>
            <a:noFill/>
            <a:ln w="19050" cap="flat" cmpd="sng" algn="ctr">
              <a:solidFill>
                <a:srgbClr val="003591"/>
              </a:solidFill>
              <a:prstDash val="dash"/>
              <a:miter lim="800000"/>
            </a:ln>
            <a:effectLst/>
          </p:spPr>
        </p:cxnSp>
      </p:grpSp>
      <p:grpSp>
        <p:nvGrpSpPr>
          <p:cNvPr id="104" name="Group 103">
            <a:extLst>
              <a:ext uri="{FF2B5EF4-FFF2-40B4-BE49-F238E27FC236}">
                <a16:creationId xmlns:a16="http://schemas.microsoft.com/office/drawing/2014/main" id="{5201CEB0-1C63-4597-8D68-C5A0AABC7FEB}"/>
              </a:ext>
            </a:extLst>
          </p:cNvPr>
          <p:cNvGrpSpPr/>
          <p:nvPr/>
        </p:nvGrpSpPr>
        <p:grpSpPr>
          <a:xfrm>
            <a:off x="6100543" y="975907"/>
            <a:ext cx="2345215" cy="677108"/>
            <a:chOff x="6100543" y="837615"/>
            <a:chExt cx="2345215" cy="677108"/>
          </a:xfrm>
        </p:grpSpPr>
        <p:grpSp>
          <p:nvGrpSpPr>
            <p:cNvPr id="105" name="Group 104">
              <a:extLst>
                <a:ext uri="{FF2B5EF4-FFF2-40B4-BE49-F238E27FC236}">
                  <a16:creationId xmlns:a16="http://schemas.microsoft.com/office/drawing/2014/main" id="{724C8F9B-9449-4B46-B75F-602FF87A2BF5}"/>
                </a:ext>
              </a:extLst>
            </p:cNvPr>
            <p:cNvGrpSpPr/>
            <p:nvPr/>
          </p:nvGrpSpPr>
          <p:grpSpPr>
            <a:xfrm>
              <a:off x="6100543" y="837615"/>
              <a:ext cx="2198214" cy="338554"/>
              <a:chOff x="6100543" y="837615"/>
              <a:chExt cx="2198214" cy="338554"/>
            </a:xfrm>
          </p:grpSpPr>
          <p:cxnSp>
            <p:nvCxnSpPr>
              <p:cNvPr id="109" name="Straight Connector 108">
                <a:extLst>
                  <a:ext uri="{FF2B5EF4-FFF2-40B4-BE49-F238E27FC236}">
                    <a16:creationId xmlns:a16="http://schemas.microsoft.com/office/drawing/2014/main" id="{65DC5E11-6615-44CE-B10A-BC12FB6AFE06}"/>
                  </a:ext>
                </a:extLst>
              </p:cNvPr>
              <p:cNvCxnSpPr/>
              <p:nvPr/>
            </p:nvCxnSpPr>
            <p:spPr>
              <a:xfrm flipH="1">
                <a:off x="6100543" y="1022902"/>
                <a:ext cx="453341" cy="0"/>
              </a:xfrm>
              <a:prstGeom prst="line">
                <a:avLst/>
              </a:prstGeom>
              <a:noFill/>
              <a:ln w="25400" cap="flat" cmpd="sng" algn="ctr">
                <a:solidFill>
                  <a:srgbClr val="003591"/>
                </a:solidFill>
                <a:prstDash val="solid"/>
                <a:miter lim="800000"/>
              </a:ln>
              <a:effectLst/>
            </p:spPr>
          </p:cxnSp>
          <p:sp>
            <p:nvSpPr>
              <p:cNvPr id="110" name="TextBox 109">
                <a:extLst>
                  <a:ext uri="{FF2B5EF4-FFF2-40B4-BE49-F238E27FC236}">
                    <a16:creationId xmlns:a16="http://schemas.microsoft.com/office/drawing/2014/main" id="{E155B3A4-E12E-4BB3-BDB0-543B4B839145}"/>
                  </a:ext>
                </a:extLst>
              </p:cNvPr>
              <p:cNvSpPr txBox="1"/>
              <p:nvPr/>
            </p:nvSpPr>
            <p:spPr>
              <a:xfrm>
                <a:off x="6575175" y="837615"/>
                <a:ext cx="1723582" cy="338554"/>
              </a:xfrm>
              <a:prstGeom prst="rect">
                <a:avLst/>
              </a:prstGeom>
              <a:noFill/>
            </p:spPr>
            <p:txBody>
              <a:bodyPr wrap="square" rtlCol="0">
                <a:spAutoFit/>
              </a:bodyPr>
              <a:lstStyle/>
              <a:p>
                <a:pPr algn="just" defTabSz="685800"/>
                <a:r>
                  <a:rPr lang="en-CA" sz="1600" b="1" dirty="0">
                    <a:solidFill>
                      <a:srgbClr val="003591"/>
                    </a:solidFill>
                    <a:latin typeface="Arial"/>
                  </a:rPr>
                  <a:t>Direct evidence</a:t>
                </a:r>
              </a:p>
            </p:txBody>
          </p:sp>
        </p:grpSp>
        <p:grpSp>
          <p:nvGrpSpPr>
            <p:cNvPr id="106" name="Group 105">
              <a:extLst>
                <a:ext uri="{FF2B5EF4-FFF2-40B4-BE49-F238E27FC236}">
                  <a16:creationId xmlns:a16="http://schemas.microsoft.com/office/drawing/2014/main" id="{1F1B7B37-3800-4D7F-9F63-F64C7395F6EF}"/>
                </a:ext>
              </a:extLst>
            </p:cNvPr>
            <p:cNvGrpSpPr/>
            <p:nvPr/>
          </p:nvGrpSpPr>
          <p:grpSpPr>
            <a:xfrm>
              <a:off x="6100543" y="1176169"/>
              <a:ext cx="2345215" cy="338554"/>
              <a:chOff x="6100543" y="1176169"/>
              <a:chExt cx="2345215" cy="338554"/>
            </a:xfrm>
          </p:grpSpPr>
          <p:cxnSp>
            <p:nvCxnSpPr>
              <p:cNvPr id="107" name="Straight Connector 106">
                <a:extLst>
                  <a:ext uri="{FF2B5EF4-FFF2-40B4-BE49-F238E27FC236}">
                    <a16:creationId xmlns:a16="http://schemas.microsoft.com/office/drawing/2014/main" id="{5A4C10D4-720B-4770-B2F5-8FEC0C371FF5}"/>
                  </a:ext>
                </a:extLst>
              </p:cNvPr>
              <p:cNvCxnSpPr/>
              <p:nvPr/>
            </p:nvCxnSpPr>
            <p:spPr>
              <a:xfrm flipH="1">
                <a:off x="6100543" y="1369140"/>
                <a:ext cx="453341" cy="0"/>
              </a:xfrm>
              <a:prstGeom prst="line">
                <a:avLst/>
              </a:prstGeom>
              <a:noFill/>
              <a:ln w="25400" cap="flat" cmpd="sng" algn="ctr">
                <a:solidFill>
                  <a:srgbClr val="003591"/>
                </a:solidFill>
                <a:prstDash val="dash"/>
                <a:miter lim="800000"/>
              </a:ln>
              <a:effectLst/>
            </p:spPr>
          </p:cxnSp>
          <p:sp>
            <p:nvSpPr>
              <p:cNvPr id="108" name="TextBox 107">
                <a:extLst>
                  <a:ext uri="{FF2B5EF4-FFF2-40B4-BE49-F238E27FC236}">
                    <a16:creationId xmlns:a16="http://schemas.microsoft.com/office/drawing/2014/main" id="{AD7FAE62-2A2B-4834-9FCC-F2FE96B7C05A}"/>
                  </a:ext>
                </a:extLst>
              </p:cNvPr>
              <p:cNvSpPr txBox="1"/>
              <p:nvPr/>
            </p:nvSpPr>
            <p:spPr>
              <a:xfrm>
                <a:off x="6575175" y="1176169"/>
                <a:ext cx="1870583" cy="338554"/>
              </a:xfrm>
              <a:prstGeom prst="rect">
                <a:avLst/>
              </a:prstGeom>
              <a:noFill/>
            </p:spPr>
            <p:txBody>
              <a:bodyPr wrap="square" rtlCol="0">
                <a:spAutoFit/>
              </a:bodyPr>
              <a:lstStyle/>
              <a:p>
                <a:pPr algn="just" defTabSz="685800"/>
                <a:r>
                  <a:rPr lang="en-CA" sz="1600" b="1" dirty="0">
                    <a:solidFill>
                      <a:srgbClr val="003591"/>
                    </a:solidFill>
                    <a:latin typeface="Arial"/>
                  </a:rPr>
                  <a:t>Indirect evidence</a:t>
                </a:r>
              </a:p>
            </p:txBody>
          </p:sp>
        </p:grpSp>
      </p:grpSp>
      <p:sp>
        <p:nvSpPr>
          <p:cNvPr id="111" name="Rounded Rectangle 44">
            <a:extLst>
              <a:ext uri="{FF2B5EF4-FFF2-40B4-BE49-F238E27FC236}">
                <a16:creationId xmlns:a16="http://schemas.microsoft.com/office/drawing/2014/main" id="{35AE321B-5EED-4011-90DF-F593740A2585}"/>
              </a:ext>
            </a:extLst>
          </p:cNvPr>
          <p:cNvSpPr/>
          <p:nvPr/>
        </p:nvSpPr>
        <p:spPr>
          <a:xfrm>
            <a:off x="4163138" y="4892470"/>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prstClr val="white"/>
                </a:solidFill>
                <a:latin typeface="Arial"/>
              </a:rPr>
              <a:t>3-treatment PSM </a:t>
            </a:r>
            <a:br>
              <a:rPr lang="en-CA" sz="1400" b="1" kern="0" dirty="0">
                <a:solidFill>
                  <a:prstClr val="white"/>
                </a:solidFill>
                <a:latin typeface="Arial"/>
              </a:rPr>
            </a:br>
            <a:r>
              <a:rPr lang="en-CA" sz="1400" b="1" kern="0" dirty="0">
                <a:solidFill>
                  <a:prstClr val="white"/>
                </a:solidFill>
                <a:latin typeface="Arial"/>
              </a:rPr>
              <a:t>or multivariable regression </a:t>
            </a:r>
          </a:p>
        </p:txBody>
      </p:sp>
      <p:sp>
        <p:nvSpPr>
          <p:cNvPr id="112" name="Rounded Rectangle 45">
            <a:extLst>
              <a:ext uri="{FF2B5EF4-FFF2-40B4-BE49-F238E27FC236}">
                <a16:creationId xmlns:a16="http://schemas.microsoft.com/office/drawing/2014/main" id="{E41E2105-E073-4808-B4A9-41588C233213}"/>
              </a:ext>
            </a:extLst>
          </p:cNvPr>
          <p:cNvSpPr/>
          <p:nvPr/>
        </p:nvSpPr>
        <p:spPr>
          <a:xfrm>
            <a:off x="6255749" y="4892470"/>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prstClr val="white"/>
                </a:solidFill>
                <a:latin typeface="Arial"/>
              </a:rPr>
              <a:t>Multi-treatment PSM or multivariable regression </a:t>
            </a:r>
          </a:p>
        </p:txBody>
      </p:sp>
      <p:sp>
        <p:nvSpPr>
          <p:cNvPr id="113" name="Rounded Rectangle 46">
            <a:extLst>
              <a:ext uri="{FF2B5EF4-FFF2-40B4-BE49-F238E27FC236}">
                <a16:creationId xmlns:a16="http://schemas.microsoft.com/office/drawing/2014/main" id="{659136F9-8FD7-4CC4-9A4A-F785E026D547}"/>
              </a:ext>
            </a:extLst>
          </p:cNvPr>
          <p:cNvSpPr/>
          <p:nvPr/>
        </p:nvSpPr>
        <p:spPr>
          <a:xfrm>
            <a:off x="2087442" y="4892470"/>
            <a:ext cx="2016000" cy="936000"/>
          </a:xfrm>
          <a:prstGeom prst="roundRect">
            <a:avLst/>
          </a:prstGeom>
          <a:solidFill>
            <a:schemeClr val="accent1">
              <a:lumMod val="60000"/>
              <a:lumOff val="40000"/>
            </a:schemeClr>
          </a:solidFill>
          <a:ln w="12700" cap="flat" cmpd="sng" algn="ctr">
            <a:noFill/>
            <a:prstDash val="solid"/>
            <a:miter lim="800000"/>
          </a:ln>
          <a:effectLst/>
        </p:spPr>
        <p:txBody>
          <a:bodyPr rtlCol="0" anchor="ctr"/>
          <a:lstStyle/>
          <a:p>
            <a:pPr algn="ctr" defTabSz="685800">
              <a:defRPr/>
            </a:pPr>
            <a:r>
              <a:rPr lang="en-CA" sz="1400" b="1" kern="0" dirty="0">
                <a:solidFill>
                  <a:prstClr val="white"/>
                </a:solidFill>
                <a:latin typeface="Arial"/>
              </a:rPr>
              <a:t>Propensity score methods (e.g., PSM) or multivariable regression </a:t>
            </a:r>
          </a:p>
        </p:txBody>
      </p:sp>
      <p:sp>
        <p:nvSpPr>
          <p:cNvPr id="114" name="Rectangle 113">
            <a:extLst>
              <a:ext uri="{FF2B5EF4-FFF2-40B4-BE49-F238E27FC236}">
                <a16:creationId xmlns:a16="http://schemas.microsoft.com/office/drawing/2014/main" id="{C61A9A9E-18D6-403A-A811-F1BA768E17FB}"/>
              </a:ext>
            </a:extLst>
          </p:cNvPr>
          <p:cNvSpPr/>
          <p:nvPr/>
        </p:nvSpPr>
        <p:spPr>
          <a:xfrm>
            <a:off x="1816019" y="2152311"/>
            <a:ext cx="6579209" cy="1157227"/>
          </a:xfrm>
          <a:prstGeom prst="rect">
            <a:avLst/>
          </a:prstGeom>
          <a:noFill/>
          <a:ln w="25400" cap="flat" cmpd="sng" algn="ctr">
            <a:solidFill>
              <a:srgbClr val="FF6600"/>
            </a:solidFill>
            <a:prstDash val="solid"/>
            <a:miter lim="800000"/>
          </a:ln>
          <a:effectLst/>
        </p:spPr>
        <p:txBody>
          <a:bodyPr rtlCol="0" anchor="ctr"/>
          <a:lstStyle/>
          <a:p>
            <a:pPr algn="ctr" defTabSz="685800">
              <a:defRPr/>
            </a:pPr>
            <a:endParaRPr lang="en-CA" sz="1013" kern="0" dirty="0">
              <a:solidFill>
                <a:prstClr val="white"/>
              </a:solidFill>
              <a:latin typeface="Arial"/>
            </a:endParaRPr>
          </a:p>
        </p:txBody>
      </p:sp>
      <p:sp>
        <p:nvSpPr>
          <p:cNvPr id="115" name="TextBox 114">
            <a:extLst>
              <a:ext uri="{FF2B5EF4-FFF2-40B4-BE49-F238E27FC236}">
                <a16:creationId xmlns:a16="http://schemas.microsoft.com/office/drawing/2014/main" id="{ED44B497-C8BD-4A5F-9FA6-DC5AE8717958}"/>
              </a:ext>
            </a:extLst>
          </p:cNvPr>
          <p:cNvSpPr txBox="1"/>
          <p:nvPr/>
        </p:nvSpPr>
        <p:spPr>
          <a:xfrm>
            <a:off x="259977" y="2580439"/>
            <a:ext cx="1723194" cy="830997"/>
          </a:xfrm>
          <a:prstGeom prst="rect">
            <a:avLst/>
          </a:prstGeom>
          <a:solidFill>
            <a:srgbClr val="FFFFFF"/>
          </a:solidFill>
        </p:spPr>
        <p:txBody>
          <a:bodyPr wrap="square" rtlCol="0">
            <a:spAutoFit/>
          </a:bodyPr>
          <a:lstStyle/>
          <a:p>
            <a:pPr algn="r" defTabSz="685800">
              <a:defRPr/>
            </a:pPr>
            <a:r>
              <a:rPr lang="en-CA" sz="1600" b="1" kern="0" dirty="0">
                <a:solidFill>
                  <a:srgbClr val="003591"/>
                </a:solidFill>
                <a:latin typeface="Arial"/>
              </a:rPr>
              <a:t>Only Summary / Aggregate</a:t>
            </a:r>
          </a:p>
          <a:p>
            <a:pPr algn="r" defTabSz="685800">
              <a:defRPr/>
            </a:pPr>
            <a:r>
              <a:rPr lang="en-CA" sz="1600" b="1" kern="0" dirty="0">
                <a:solidFill>
                  <a:srgbClr val="003591"/>
                </a:solidFill>
                <a:latin typeface="Arial"/>
              </a:rPr>
              <a:t>Data</a:t>
            </a:r>
          </a:p>
        </p:txBody>
      </p:sp>
      <p:sp>
        <p:nvSpPr>
          <p:cNvPr id="116" name="Rectangle 115">
            <a:extLst>
              <a:ext uri="{FF2B5EF4-FFF2-40B4-BE49-F238E27FC236}">
                <a16:creationId xmlns:a16="http://schemas.microsoft.com/office/drawing/2014/main" id="{EEF11540-327D-4E22-9467-34291B3493E9}"/>
              </a:ext>
            </a:extLst>
          </p:cNvPr>
          <p:cNvSpPr/>
          <p:nvPr/>
        </p:nvSpPr>
        <p:spPr>
          <a:xfrm>
            <a:off x="1816020" y="3497564"/>
            <a:ext cx="6579208" cy="1140179"/>
          </a:xfrm>
          <a:prstGeom prst="rect">
            <a:avLst/>
          </a:prstGeom>
          <a:noFill/>
          <a:ln w="25400" cap="flat" cmpd="sng" algn="ctr">
            <a:solidFill>
              <a:srgbClr val="000000">
                <a:lumMod val="65000"/>
                <a:lumOff val="35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CA" sz="1013" b="0" i="0" u="none" strike="noStrike" kern="0" cap="none" spc="0" normalizeH="0" baseline="0" noProof="0" dirty="0">
              <a:ln>
                <a:noFill/>
              </a:ln>
              <a:solidFill>
                <a:prstClr val="white"/>
              </a:solidFill>
              <a:effectLst/>
              <a:uLnTx/>
              <a:uFillTx/>
              <a:latin typeface="Arial"/>
            </a:endParaRPr>
          </a:p>
        </p:txBody>
      </p:sp>
      <p:sp>
        <p:nvSpPr>
          <p:cNvPr id="117" name="TextBox 116">
            <a:extLst>
              <a:ext uri="{FF2B5EF4-FFF2-40B4-BE49-F238E27FC236}">
                <a16:creationId xmlns:a16="http://schemas.microsoft.com/office/drawing/2014/main" id="{C682BA3E-3472-406C-B496-FAD3DC003655}"/>
              </a:ext>
            </a:extLst>
          </p:cNvPr>
          <p:cNvSpPr txBox="1"/>
          <p:nvPr/>
        </p:nvSpPr>
        <p:spPr>
          <a:xfrm>
            <a:off x="259976" y="3669309"/>
            <a:ext cx="1706213" cy="1323439"/>
          </a:xfrm>
          <a:prstGeom prst="rect">
            <a:avLst/>
          </a:prstGeom>
          <a:solidFill>
            <a:srgbClr val="FFFFFF"/>
          </a:solidFill>
        </p:spPr>
        <p:txBody>
          <a:bodyPr wrap="square" rtlCol="0">
            <a:spAutoFit/>
          </a:bodyPr>
          <a:lstStyle/>
          <a:p>
            <a:pPr algn="r" defTabSz="685800">
              <a:defRPr/>
            </a:pPr>
            <a:r>
              <a:rPr lang="en-CA" sz="1600" b="1" kern="0" dirty="0">
                <a:solidFill>
                  <a:srgbClr val="003591"/>
                </a:solidFill>
                <a:latin typeface="Arial"/>
              </a:rPr>
              <a:t>Individual Patient Data (IPD) And Summary Data</a:t>
            </a:r>
          </a:p>
          <a:p>
            <a:pPr algn="r" defTabSz="685800">
              <a:defRPr/>
            </a:pPr>
            <a:endParaRPr lang="en-CA" sz="1600" b="1" kern="0" dirty="0">
              <a:solidFill>
                <a:srgbClr val="003591"/>
              </a:solidFill>
              <a:latin typeface="Arial"/>
            </a:endParaRPr>
          </a:p>
        </p:txBody>
      </p:sp>
      <p:sp>
        <p:nvSpPr>
          <p:cNvPr id="118" name="Rectangle 117">
            <a:extLst>
              <a:ext uri="{FF2B5EF4-FFF2-40B4-BE49-F238E27FC236}">
                <a16:creationId xmlns:a16="http://schemas.microsoft.com/office/drawing/2014/main" id="{EE1453AA-9484-4E6D-A8BA-2DEF0EDA2166}"/>
              </a:ext>
            </a:extLst>
          </p:cNvPr>
          <p:cNvSpPr/>
          <p:nvPr/>
        </p:nvSpPr>
        <p:spPr>
          <a:xfrm>
            <a:off x="1816020" y="4804617"/>
            <a:ext cx="6579208" cy="1124469"/>
          </a:xfrm>
          <a:prstGeom prst="rect">
            <a:avLst/>
          </a:prstGeom>
          <a:noFill/>
          <a:ln w="25400" cap="flat" cmpd="sng" algn="ctr">
            <a:solidFill>
              <a:srgbClr val="A434EE"/>
            </a:solidFill>
            <a:prstDash val="solid"/>
            <a:miter lim="800000"/>
          </a:ln>
          <a:effectLst/>
        </p:spPr>
        <p:txBody>
          <a:bodyPr rtlCol="0" anchor="ctr"/>
          <a:lstStyle/>
          <a:p>
            <a:pPr algn="ctr" defTabSz="685800">
              <a:defRPr/>
            </a:pPr>
            <a:endParaRPr lang="en-CA" sz="1013" kern="0" dirty="0">
              <a:solidFill>
                <a:prstClr val="black"/>
              </a:solidFill>
              <a:latin typeface="Arial"/>
            </a:endParaRPr>
          </a:p>
        </p:txBody>
      </p:sp>
      <p:sp>
        <p:nvSpPr>
          <p:cNvPr id="119" name="TextBox 118">
            <a:extLst>
              <a:ext uri="{FF2B5EF4-FFF2-40B4-BE49-F238E27FC236}">
                <a16:creationId xmlns:a16="http://schemas.microsoft.com/office/drawing/2014/main" id="{853CE0EE-A68F-46D8-A7F2-B9F1A357EB11}"/>
              </a:ext>
            </a:extLst>
          </p:cNvPr>
          <p:cNvSpPr txBox="1"/>
          <p:nvPr/>
        </p:nvSpPr>
        <p:spPr>
          <a:xfrm>
            <a:off x="259977" y="5218269"/>
            <a:ext cx="1723194" cy="830997"/>
          </a:xfrm>
          <a:prstGeom prst="rect">
            <a:avLst/>
          </a:prstGeom>
          <a:solidFill>
            <a:srgbClr val="FFFFFF"/>
          </a:solidFill>
        </p:spPr>
        <p:txBody>
          <a:bodyPr wrap="square" rtlCol="0">
            <a:spAutoFit/>
          </a:bodyPr>
          <a:lstStyle/>
          <a:p>
            <a:pPr algn="r" defTabSz="685800">
              <a:defRPr/>
            </a:pPr>
            <a:r>
              <a:rPr lang="en-CA" sz="1600" b="1" kern="0" dirty="0">
                <a:solidFill>
                  <a:srgbClr val="003591"/>
                </a:solidFill>
                <a:latin typeface="Arial"/>
              </a:rPr>
              <a:t>Individual Patient Data (IPD) Data Only</a:t>
            </a:r>
          </a:p>
        </p:txBody>
      </p:sp>
    </p:spTree>
    <p:extLst>
      <p:ext uri="{BB962C8B-B14F-4D97-AF65-F5344CB8AC3E}">
        <p14:creationId xmlns:p14="http://schemas.microsoft.com/office/powerpoint/2010/main" val="375768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500"/>
                                        <p:tgtEl>
                                          <p:spTgt spid="1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1000"/>
                                        <p:tgtEl>
                                          <p:spTgt spid="66"/>
                                        </p:tgtEl>
                                      </p:cBhvr>
                                    </p:animEffect>
                                    <p:anim calcmode="lin" valueType="num">
                                      <p:cBhvr>
                                        <p:cTn id="16" dur="1000" fill="hold"/>
                                        <p:tgtEl>
                                          <p:spTgt spid="66"/>
                                        </p:tgtEl>
                                        <p:attrNameLst>
                                          <p:attrName>ppt_x</p:attrName>
                                        </p:attrNameLst>
                                      </p:cBhvr>
                                      <p:tavLst>
                                        <p:tav tm="0">
                                          <p:val>
                                            <p:strVal val="#ppt_x"/>
                                          </p:val>
                                        </p:tav>
                                        <p:tav tm="100000">
                                          <p:val>
                                            <p:strVal val="#ppt_x"/>
                                          </p:val>
                                        </p:tav>
                                      </p:tavLst>
                                    </p:anim>
                                    <p:anim calcmode="lin" valueType="num">
                                      <p:cBhvr>
                                        <p:cTn id="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0"/>
                                        <p:tgtEl>
                                          <p:spTgt spid="58"/>
                                        </p:tgtEl>
                                      </p:cBhvr>
                                    </p:animEffect>
                                    <p:anim calcmode="lin" valueType="num">
                                      <p:cBhvr>
                                        <p:cTn id="23" dur="1000" fill="hold"/>
                                        <p:tgtEl>
                                          <p:spTgt spid="58"/>
                                        </p:tgtEl>
                                        <p:attrNameLst>
                                          <p:attrName>ppt_x</p:attrName>
                                        </p:attrNameLst>
                                      </p:cBhvr>
                                      <p:tavLst>
                                        <p:tav tm="0">
                                          <p:val>
                                            <p:strVal val="#ppt_x"/>
                                          </p:val>
                                        </p:tav>
                                        <p:tav tm="100000">
                                          <p:val>
                                            <p:strVal val="#ppt_x"/>
                                          </p:val>
                                        </p:tav>
                                      </p:tavLst>
                                    </p:anim>
                                    <p:anim calcmode="lin" valueType="num">
                                      <p:cBhvr>
                                        <p:cTn id="2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1000"/>
                                        <p:tgtEl>
                                          <p:spTgt spid="62"/>
                                        </p:tgtEl>
                                      </p:cBhvr>
                                    </p:animEffect>
                                    <p:anim calcmode="lin" valueType="num">
                                      <p:cBhvr>
                                        <p:cTn id="30" dur="1000" fill="hold"/>
                                        <p:tgtEl>
                                          <p:spTgt spid="62"/>
                                        </p:tgtEl>
                                        <p:attrNameLst>
                                          <p:attrName>ppt_x</p:attrName>
                                        </p:attrNameLst>
                                      </p:cBhvr>
                                      <p:tavLst>
                                        <p:tav tm="0">
                                          <p:val>
                                            <p:strVal val="#ppt_x"/>
                                          </p:val>
                                        </p:tav>
                                        <p:tav tm="100000">
                                          <p:val>
                                            <p:strVal val="#ppt_x"/>
                                          </p:val>
                                        </p:tav>
                                      </p:tavLst>
                                    </p:anim>
                                    <p:anim calcmode="lin" valueType="num">
                                      <p:cBhvr>
                                        <p:cTn id="3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fade">
                                      <p:cBhvr>
                                        <p:cTn id="36" dur="500"/>
                                        <p:tgtEl>
                                          <p:spTgt spid="1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fade">
                                      <p:cBhvr>
                                        <p:cTn id="39" dur="500"/>
                                        <p:tgtEl>
                                          <p:spTgt spid="11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1000"/>
                                        <p:tgtEl>
                                          <p:spTgt spid="67"/>
                                        </p:tgtEl>
                                      </p:cBhvr>
                                    </p:animEffect>
                                    <p:anim calcmode="lin" valueType="num">
                                      <p:cBhvr>
                                        <p:cTn id="45" dur="1000" fill="hold"/>
                                        <p:tgtEl>
                                          <p:spTgt spid="67"/>
                                        </p:tgtEl>
                                        <p:attrNameLst>
                                          <p:attrName>ppt_x</p:attrName>
                                        </p:attrNameLst>
                                      </p:cBhvr>
                                      <p:tavLst>
                                        <p:tav tm="0">
                                          <p:val>
                                            <p:strVal val="#ppt_x"/>
                                          </p:val>
                                        </p:tav>
                                        <p:tav tm="100000">
                                          <p:val>
                                            <p:strVal val="#ppt_x"/>
                                          </p:val>
                                        </p:tav>
                                      </p:tavLst>
                                    </p:anim>
                                    <p:anim calcmode="lin" valueType="num">
                                      <p:cBhvr>
                                        <p:cTn id="46"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1000"/>
                                        <p:tgtEl>
                                          <p:spTgt spid="63"/>
                                        </p:tgtEl>
                                      </p:cBhvr>
                                    </p:animEffect>
                                    <p:anim calcmode="lin" valueType="num">
                                      <p:cBhvr>
                                        <p:cTn id="52" dur="1000" fill="hold"/>
                                        <p:tgtEl>
                                          <p:spTgt spid="63"/>
                                        </p:tgtEl>
                                        <p:attrNameLst>
                                          <p:attrName>ppt_x</p:attrName>
                                        </p:attrNameLst>
                                      </p:cBhvr>
                                      <p:tavLst>
                                        <p:tav tm="0">
                                          <p:val>
                                            <p:strVal val="#ppt_x"/>
                                          </p:val>
                                        </p:tav>
                                        <p:tav tm="100000">
                                          <p:val>
                                            <p:strVal val="#ppt_x"/>
                                          </p:val>
                                        </p:tav>
                                      </p:tavLst>
                                    </p:anim>
                                    <p:anim calcmode="lin" valueType="num">
                                      <p:cBhvr>
                                        <p:cTn id="53"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1000"/>
                                        <p:tgtEl>
                                          <p:spTgt spid="64"/>
                                        </p:tgtEl>
                                      </p:cBhvr>
                                    </p:animEffect>
                                    <p:anim calcmode="lin" valueType="num">
                                      <p:cBhvr>
                                        <p:cTn id="59" dur="1000" fill="hold"/>
                                        <p:tgtEl>
                                          <p:spTgt spid="64"/>
                                        </p:tgtEl>
                                        <p:attrNameLst>
                                          <p:attrName>ppt_x</p:attrName>
                                        </p:attrNameLst>
                                      </p:cBhvr>
                                      <p:tavLst>
                                        <p:tav tm="0">
                                          <p:val>
                                            <p:strVal val="#ppt_x"/>
                                          </p:val>
                                        </p:tav>
                                        <p:tav tm="100000">
                                          <p:val>
                                            <p:strVal val="#ppt_x"/>
                                          </p:val>
                                        </p:tav>
                                      </p:tavLst>
                                    </p:anim>
                                    <p:anim calcmode="lin" valueType="num">
                                      <p:cBhvr>
                                        <p:cTn id="6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13"/>
                                        </p:tgtEl>
                                        <p:attrNameLst>
                                          <p:attrName>style.visibility</p:attrName>
                                        </p:attrNameLst>
                                      </p:cBhvr>
                                      <p:to>
                                        <p:strVal val="visible"/>
                                      </p:to>
                                    </p:set>
                                    <p:animEffect transition="in" filter="fade">
                                      <p:cBhvr>
                                        <p:cTn id="71" dur="1000"/>
                                        <p:tgtEl>
                                          <p:spTgt spid="113"/>
                                        </p:tgtEl>
                                      </p:cBhvr>
                                    </p:animEffect>
                                    <p:anim calcmode="lin" valueType="num">
                                      <p:cBhvr>
                                        <p:cTn id="72" dur="1000" fill="hold"/>
                                        <p:tgtEl>
                                          <p:spTgt spid="113"/>
                                        </p:tgtEl>
                                        <p:attrNameLst>
                                          <p:attrName>ppt_x</p:attrName>
                                        </p:attrNameLst>
                                      </p:cBhvr>
                                      <p:tavLst>
                                        <p:tav tm="0">
                                          <p:val>
                                            <p:strVal val="#ppt_x"/>
                                          </p:val>
                                        </p:tav>
                                        <p:tav tm="100000">
                                          <p:val>
                                            <p:strVal val="#ppt_x"/>
                                          </p:val>
                                        </p:tav>
                                      </p:tavLst>
                                    </p:anim>
                                    <p:anim calcmode="lin" valueType="num">
                                      <p:cBhvr>
                                        <p:cTn id="73"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11"/>
                                        </p:tgtEl>
                                        <p:attrNameLst>
                                          <p:attrName>style.visibility</p:attrName>
                                        </p:attrNameLst>
                                      </p:cBhvr>
                                      <p:to>
                                        <p:strVal val="visible"/>
                                      </p:to>
                                    </p:set>
                                    <p:animEffect transition="in" filter="fade">
                                      <p:cBhvr>
                                        <p:cTn id="78" dur="1000"/>
                                        <p:tgtEl>
                                          <p:spTgt spid="111"/>
                                        </p:tgtEl>
                                      </p:cBhvr>
                                    </p:animEffect>
                                    <p:anim calcmode="lin" valueType="num">
                                      <p:cBhvr>
                                        <p:cTn id="79" dur="1000" fill="hold"/>
                                        <p:tgtEl>
                                          <p:spTgt spid="111"/>
                                        </p:tgtEl>
                                        <p:attrNameLst>
                                          <p:attrName>ppt_x</p:attrName>
                                        </p:attrNameLst>
                                      </p:cBhvr>
                                      <p:tavLst>
                                        <p:tav tm="0">
                                          <p:val>
                                            <p:strVal val="#ppt_x"/>
                                          </p:val>
                                        </p:tav>
                                        <p:tav tm="100000">
                                          <p:val>
                                            <p:strVal val="#ppt_x"/>
                                          </p:val>
                                        </p:tav>
                                      </p:tavLst>
                                    </p:anim>
                                    <p:anim calcmode="lin" valueType="num">
                                      <p:cBhvr>
                                        <p:cTn id="80"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12"/>
                                        </p:tgtEl>
                                        <p:attrNameLst>
                                          <p:attrName>style.visibility</p:attrName>
                                        </p:attrNameLst>
                                      </p:cBhvr>
                                      <p:to>
                                        <p:strVal val="visible"/>
                                      </p:to>
                                    </p:set>
                                    <p:animEffect transition="in" filter="fade">
                                      <p:cBhvr>
                                        <p:cTn id="85" dur="1000"/>
                                        <p:tgtEl>
                                          <p:spTgt spid="112"/>
                                        </p:tgtEl>
                                      </p:cBhvr>
                                    </p:animEffect>
                                    <p:anim calcmode="lin" valueType="num">
                                      <p:cBhvr>
                                        <p:cTn id="86" dur="1000" fill="hold"/>
                                        <p:tgtEl>
                                          <p:spTgt spid="112"/>
                                        </p:tgtEl>
                                        <p:attrNameLst>
                                          <p:attrName>ppt_x</p:attrName>
                                        </p:attrNameLst>
                                      </p:cBhvr>
                                      <p:tavLst>
                                        <p:tav tm="0">
                                          <p:val>
                                            <p:strVal val="#ppt_x"/>
                                          </p:val>
                                        </p:tav>
                                        <p:tav tm="100000">
                                          <p:val>
                                            <p:strVal val="#ppt_x"/>
                                          </p:val>
                                        </p:tav>
                                      </p:tavLst>
                                    </p:anim>
                                    <p:anim calcmode="lin" valueType="num">
                                      <p:cBhvr>
                                        <p:cTn id="87"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2" grpId="0" animBg="1"/>
      <p:bldP spid="63" grpId="0" animBg="1"/>
      <p:bldP spid="64" grpId="0" animBg="1"/>
      <p:bldP spid="66" grpId="0" animBg="1"/>
      <p:bldP spid="67"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Lst>
  </p:timing>
</p:sld>
</file>

<file path=ppt/theme/theme1.xml><?xml version="1.0" encoding="utf-8"?>
<a:theme xmlns:a="http://schemas.openxmlformats.org/drawingml/2006/main" name="blank">
  <a:themeElements>
    <a:clrScheme name="CRG PPT">
      <a:dk1>
        <a:srgbClr val="000000"/>
      </a:dk1>
      <a:lt1>
        <a:srgbClr val="FFFFFF"/>
      </a:lt1>
      <a:dk2>
        <a:srgbClr val="003591"/>
      </a:dk2>
      <a:lt2>
        <a:srgbClr val="8996A0"/>
      </a:lt2>
      <a:accent1>
        <a:srgbClr val="003591"/>
      </a:accent1>
      <a:accent2>
        <a:srgbClr val="D7DCDF"/>
      </a:accent2>
      <a:accent3>
        <a:srgbClr val="C00000"/>
      </a:accent3>
      <a:accent4>
        <a:srgbClr val="6DAA2D"/>
      </a:accent4>
      <a:accent5>
        <a:srgbClr val="7030A0"/>
      </a:accent5>
      <a:accent6>
        <a:srgbClr val="33CCCC"/>
      </a:accent6>
      <a:hlink>
        <a:srgbClr val="FFFF00"/>
      </a:hlink>
      <a:folHlink>
        <a:srgbClr val="FF9900"/>
      </a:folHlink>
    </a:clrScheme>
    <a:fontScheme name="CRG PPT">
      <a:majorFont>
        <a:latin typeface="Malgun Gothic"/>
        <a:ea typeface=""/>
        <a:cs typeface=""/>
      </a:majorFont>
      <a:minorFont>
        <a:latin typeface="Malgun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RG Template Updated 20170301" id="{574A01D4-5F0F-44B4-A1EE-7FA5AECF7A99}" vid="{3E80D3C1-B8EC-4D3A-99F9-DBFD9F398A05}"/>
    </a:ext>
  </a:extLst>
</a:theme>
</file>

<file path=ppt/theme/theme2.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222</TotalTime>
  <Words>2088</Words>
  <Application>Microsoft Office PowerPoint</Application>
  <PresentationFormat>On-screen Show (4:3)</PresentationFormat>
  <Paragraphs>607</Paragraphs>
  <Slides>28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Malgun Gothic</vt:lpstr>
      <vt:lpstr>MS PGothic</vt:lpstr>
      <vt:lpstr>Arial</vt:lpstr>
      <vt:lpstr>Calibri</vt:lpstr>
      <vt:lpstr>Cambria</vt:lpstr>
      <vt:lpstr>Symbol</vt:lpstr>
      <vt:lpstr>Times New Roman</vt:lpstr>
      <vt:lpstr>Wingdings</vt:lpstr>
      <vt:lpstr>blank</vt:lpstr>
      <vt:lpstr>1_blank</vt:lpstr>
      <vt:lpstr>Matching-Adjusted Indirect Comparisons: Leveraging Individual Participant Data</vt:lpstr>
      <vt:lpstr>Timeline for Today’s Workshop </vt:lpstr>
      <vt:lpstr>Introduction to Indirect comparison methods involving summary or ‘aggregate’ data</vt:lpstr>
      <vt:lpstr>PowerPoint Presentation</vt:lpstr>
      <vt:lpstr>PowerPoint Presentation</vt:lpstr>
      <vt:lpstr>ITC, MTC or NMA? </vt:lpstr>
      <vt:lpstr>Key Assumptions underpinning ITC/NMA? </vt:lpstr>
      <vt:lpstr>Introduction to Indirect comparison methods involving individual patient data and summary or ‘aggregate’ data</vt:lpstr>
      <vt:lpstr>PowerPoint Presentation</vt:lpstr>
      <vt:lpstr>What is a Matched Adjusted Indirect comparison </vt:lpstr>
      <vt:lpstr>Unanchored versus Anchored MAIC </vt:lpstr>
      <vt:lpstr>MAIC Methodology</vt:lpstr>
      <vt:lpstr>MAIC Methodology</vt:lpstr>
      <vt:lpstr>PowerPoint Presentation</vt:lpstr>
      <vt:lpstr>Mock Diagnostic figures</vt:lpstr>
      <vt:lpstr>MAIC Methodology</vt:lpstr>
      <vt:lpstr>MAIC Scenarios</vt:lpstr>
      <vt:lpstr>Potential Treatment effect modifiers</vt:lpstr>
      <vt:lpstr>Ranking of Treatment effect Modifiers</vt:lpstr>
      <vt:lpstr>Sample Results Table </vt:lpstr>
      <vt:lpstr>Sample Results Table </vt:lpstr>
      <vt:lpstr>Sample Forest Plot – One comparison</vt:lpstr>
      <vt:lpstr>Combining MAIC Analyses</vt:lpstr>
      <vt:lpstr>Sample Forest Plot of MA of MAIC</vt:lpstr>
      <vt:lpstr>Sample Forest Plot Comparing findings with NMA </vt:lpstr>
      <vt:lpstr>Use of MAIC by HTA Bodies and Payers </vt:lpstr>
      <vt:lpstr>MAICs Submitted to HTA in Multiple Disease Areas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Matching-Adjusted Indirect Comparisons: Leveraging Individual Participant Data</dc:title>
  <dc:creator>Chris Cameron</dc:creator>
  <cp:lastModifiedBy>Chris Cameron</cp:lastModifiedBy>
  <cp:revision>11</cp:revision>
  <dcterms:created xsi:type="dcterms:W3CDTF">2018-10-10T11:37:20Z</dcterms:created>
  <dcterms:modified xsi:type="dcterms:W3CDTF">2018-10-13T16:57:12Z</dcterms:modified>
</cp:coreProperties>
</file>