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7" r:id="rId2"/>
    <p:sldId id="265" r:id="rId3"/>
    <p:sldId id="302" r:id="rId4"/>
    <p:sldId id="278" r:id="rId5"/>
    <p:sldId id="259" r:id="rId6"/>
    <p:sldId id="260" r:id="rId7"/>
    <p:sldId id="261" r:id="rId8"/>
    <p:sldId id="285" r:id="rId9"/>
    <p:sldId id="286" r:id="rId10"/>
    <p:sldId id="287" r:id="rId11"/>
    <p:sldId id="288" r:id="rId12"/>
    <p:sldId id="289" r:id="rId13"/>
    <p:sldId id="290" r:id="rId14"/>
    <p:sldId id="304" r:id="rId15"/>
    <p:sldId id="305" r:id="rId16"/>
    <p:sldId id="306" r:id="rId17"/>
    <p:sldId id="307" r:id="rId18"/>
    <p:sldId id="308" r:id="rId19"/>
    <p:sldId id="309" r:id="rId20"/>
    <p:sldId id="299" r:id="rId21"/>
    <p:sldId id="30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060"/>
    <a:srgbClr val="746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82835" autoAdjust="0"/>
  </p:normalViewPr>
  <p:slideViewPr>
    <p:cSldViewPr snapToGrid="0">
      <p:cViewPr varScale="1">
        <p:scale>
          <a:sx n="64" d="100"/>
          <a:sy n="64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E1A9F-5165-4C9F-93EE-0DF9E05B3128}" type="datetimeFigureOut">
              <a:rPr lang="en-CA" smtClean="0"/>
              <a:t>2018-10-14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38370-CF19-4305-A768-82C46CAE5D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66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38370-CF19-4305-A768-82C46CAE5D5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65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0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9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6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9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3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7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62985F2-A091-374A-8360-92265B073C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0C22C8A-7F7C-C74E-990B-243F469194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69" y="5952181"/>
            <a:ext cx="91440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843257" y="6298949"/>
            <a:ext cx="2353086" cy="259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075411" y="6313885"/>
            <a:ext cx="767544" cy="245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393155" y="6311472"/>
            <a:ext cx="493750" cy="2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44EC4.D15BADF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Running NRS/RCT Meta-analysis in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Overview of Models to run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Subgroup-analysis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Down-weighting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Bias adjustment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Three-level models</a:t>
            </a:r>
          </a:p>
        </p:txBody>
      </p:sp>
    </p:spTree>
    <p:extLst>
      <p:ext uri="{BB962C8B-B14F-4D97-AF65-F5344CB8AC3E}">
        <p14:creationId xmlns:p14="http://schemas.microsoft.com/office/powerpoint/2010/main" val="50117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E4E31-3858-4EF0-9A55-DB48F33442F5}"/>
              </a:ext>
            </a:extLst>
          </p:cNvPr>
          <p:cNvSpPr/>
          <p:nvPr/>
        </p:nvSpPr>
        <p:spPr>
          <a:xfrm>
            <a:off x="0" y="0"/>
            <a:ext cx="1865014" cy="5945371"/>
          </a:xfrm>
          <a:prstGeom prst="rect">
            <a:avLst/>
          </a:prstGeom>
          <a:solidFill>
            <a:srgbClr val="3B4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dirty="0"/>
              <a:t>RCTs + High and Moderate Quality NRS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82244-C9D7-4DE7-9B14-5545B7B8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47" y="722013"/>
            <a:ext cx="6884408" cy="45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7750FC-A132-4F6D-85FC-E062725E30EB}"/>
              </a:ext>
            </a:extLst>
          </p:cNvPr>
          <p:cNvSpPr/>
          <p:nvPr/>
        </p:nvSpPr>
        <p:spPr>
          <a:xfrm>
            <a:off x="0" y="0"/>
            <a:ext cx="1865014" cy="5945371"/>
          </a:xfrm>
          <a:prstGeom prst="rect">
            <a:avLst/>
          </a:prstGeom>
          <a:solidFill>
            <a:srgbClr val="3B4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dirty="0"/>
              <a:t>All Studies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4A6D8-138D-495F-92E1-49085CFC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83" y="277110"/>
            <a:ext cx="61912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8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8138-AA70-469E-BF49-58B4AD00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787B-17B8-4810-BD29-2E1658DC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94757-F723-43D9-BA34-6EB8A5E0CA8E}"/>
              </a:ext>
            </a:extLst>
          </p:cNvPr>
          <p:cNvSpPr/>
          <p:nvPr/>
        </p:nvSpPr>
        <p:spPr>
          <a:xfrm rot="5400000">
            <a:off x="3639494" y="-1744445"/>
            <a:ext cx="1865014" cy="9144001"/>
          </a:xfrm>
          <a:prstGeom prst="rect">
            <a:avLst/>
          </a:prstGeom>
          <a:solidFill>
            <a:srgbClr val="3B4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dirty="0"/>
              <a:t>Hands-on Time</a:t>
            </a:r>
          </a:p>
        </p:txBody>
      </p:sp>
    </p:spTree>
    <p:extLst>
      <p:ext uri="{BB962C8B-B14F-4D97-AF65-F5344CB8AC3E}">
        <p14:creationId xmlns:p14="http://schemas.microsoft.com/office/powerpoint/2010/main" val="418465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2F28-C1EF-41A8-AEB9-6465E377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Forest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A57B4-1175-40CA-BBC1-AA38A19C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0382"/>
            <a:ext cx="8515350" cy="47683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92744-F957-48A7-A7D3-F8A778FDCF86}"/>
              </a:ext>
            </a:extLst>
          </p:cNvPr>
          <p:cNvCxnSpPr/>
          <p:nvPr/>
        </p:nvCxnSpPr>
        <p:spPr>
          <a:xfrm flipV="1">
            <a:off x="6256421" y="1876926"/>
            <a:ext cx="0" cy="35773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2F28-C1EF-41A8-AEB9-6465E377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Forest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A57B4-1175-40CA-BBC1-AA38A19C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0382"/>
            <a:ext cx="8515350" cy="47683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92744-F957-48A7-A7D3-F8A778FDCF86}"/>
              </a:ext>
            </a:extLst>
          </p:cNvPr>
          <p:cNvCxnSpPr/>
          <p:nvPr/>
        </p:nvCxnSpPr>
        <p:spPr>
          <a:xfrm flipV="1">
            <a:off x="6256421" y="1876926"/>
            <a:ext cx="0" cy="35773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A1F5E9C-F63D-461E-9471-5A3BCBF453CD}"/>
              </a:ext>
            </a:extLst>
          </p:cNvPr>
          <p:cNvSpPr/>
          <p:nvPr/>
        </p:nvSpPr>
        <p:spPr>
          <a:xfrm>
            <a:off x="457201" y="1920536"/>
            <a:ext cx="8109284" cy="582032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18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2F28-C1EF-41A8-AEB9-6465E377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Forest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A57B4-1175-40CA-BBC1-AA38A19C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0382"/>
            <a:ext cx="8515350" cy="47683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92744-F957-48A7-A7D3-F8A778FDCF86}"/>
              </a:ext>
            </a:extLst>
          </p:cNvPr>
          <p:cNvCxnSpPr/>
          <p:nvPr/>
        </p:nvCxnSpPr>
        <p:spPr>
          <a:xfrm flipV="1">
            <a:off x="6256421" y="1876926"/>
            <a:ext cx="0" cy="35773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A1F5E9C-F63D-461E-9471-5A3BCBF453CD}"/>
              </a:ext>
            </a:extLst>
          </p:cNvPr>
          <p:cNvSpPr/>
          <p:nvPr/>
        </p:nvSpPr>
        <p:spPr>
          <a:xfrm flipV="1">
            <a:off x="457201" y="2502567"/>
            <a:ext cx="8109284" cy="320843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08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2F28-C1EF-41A8-AEB9-6465E377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Forest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A57B4-1175-40CA-BBC1-AA38A19C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0382"/>
            <a:ext cx="8515350" cy="47683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92744-F957-48A7-A7D3-F8A778FDCF86}"/>
              </a:ext>
            </a:extLst>
          </p:cNvPr>
          <p:cNvCxnSpPr/>
          <p:nvPr/>
        </p:nvCxnSpPr>
        <p:spPr>
          <a:xfrm flipV="1">
            <a:off x="6256421" y="1876926"/>
            <a:ext cx="0" cy="35773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A1F5E9C-F63D-461E-9471-5A3BCBF453CD}"/>
              </a:ext>
            </a:extLst>
          </p:cNvPr>
          <p:cNvSpPr/>
          <p:nvPr/>
        </p:nvSpPr>
        <p:spPr>
          <a:xfrm>
            <a:off x="457201" y="2823409"/>
            <a:ext cx="8109284" cy="38501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34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2F28-C1EF-41A8-AEB9-6465E377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Forest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A57B4-1175-40CA-BBC1-AA38A19C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0382"/>
            <a:ext cx="8515350" cy="47683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92744-F957-48A7-A7D3-F8A778FDCF86}"/>
              </a:ext>
            </a:extLst>
          </p:cNvPr>
          <p:cNvCxnSpPr/>
          <p:nvPr/>
        </p:nvCxnSpPr>
        <p:spPr>
          <a:xfrm flipV="1">
            <a:off x="6256421" y="1876926"/>
            <a:ext cx="0" cy="35773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A1F5E9C-F63D-461E-9471-5A3BCBF453CD}"/>
              </a:ext>
            </a:extLst>
          </p:cNvPr>
          <p:cNvSpPr/>
          <p:nvPr/>
        </p:nvSpPr>
        <p:spPr>
          <a:xfrm flipV="1">
            <a:off x="457201" y="3208420"/>
            <a:ext cx="8109284" cy="609601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282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2F28-C1EF-41A8-AEB9-6465E377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Forest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A57B4-1175-40CA-BBC1-AA38A19C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0382"/>
            <a:ext cx="8515350" cy="47683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92744-F957-48A7-A7D3-F8A778FDCF86}"/>
              </a:ext>
            </a:extLst>
          </p:cNvPr>
          <p:cNvCxnSpPr/>
          <p:nvPr/>
        </p:nvCxnSpPr>
        <p:spPr>
          <a:xfrm flipV="1">
            <a:off x="6256421" y="1876926"/>
            <a:ext cx="0" cy="35773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A1F5E9C-F63D-461E-9471-5A3BCBF453CD}"/>
              </a:ext>
            </a:extLst>
          </p:cNvPr>
          <p:cNvSpPr/>
          <p:nvPr/>
        </p:nvSpPr>
        <p:spPr>
          <a:xfrm>
            <a:off x="457201" y="3818020"/>
            <a:ext cx="8109284" cy="97856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51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2F28-C1EF-41A8-AEB9-6465E377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Forest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A57B4-1175-40CA-BBC1-AA38A19C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0382"/>
            <a:ext cx="8515350" cy="47683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92744-F957-48A7-A7D3-F8A778FDCF86}"/>
              </a:ext>
            </a:extLst>
          </p:cNvPr>
          <p:cNvCxnSpPr/>
          <p:nvPr/>
        </p:nvCxnSpPr>
        <p:spPr>
          <a:xfrm flipV="1">
            <a:off x="6256421" y="1876926"/>
            <a:ext cx="0" cy="35773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A1F5E9C-F63D-461E-9471-5A3BCBF453CD}"/>
              </a:ext>
            </a:extLst>
          </p:cNvPr>
          <p:cNvSpPr/>
          <p:nvPr/>
        </p:nvSpPr>
        <p:spPr>
          <a:xfrm flipV="1">
            <a:off x="457201" y="4796588"/>
            <a:ext cx="8109284" cy="65772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42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NRS/RCT Meta-analysis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3013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 1: Attach all necessary packages (provided in code) before proceeding further.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 2: Load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Indicators for design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Variance inflation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Bias adjustment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 3 (not shown): Data cleaning, initial visualizations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 4: Run analysis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37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21D6-B742-4173-B687-25FF976E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CA" sz="3200" dirty="0"/>
              <a:t>Operating Characteristics of Frequentist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E9BD78-4C4B-469D-9AFD-6A8B29A0E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63546"/>
              </p:ext>
            </p:extLst>
          </p:nvPr>
        </p:nvGraphicFramePr>
        <p:xfrm>
          <a:off x="281355" y="866095"/>
          <a:ext cx="8561475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929">
                  <a:extLst>
                    <a:ext uri="{9D8B030D-6E8A-4147-A177-3AD203B41FA5}">
                      <a16:colId xmlns:a16="http://schemas.microsoft.com/office/drawing/2014/main" val="4158085413"/>
                    </a:ext>
                  </a:extLst>
                </a:gridCol>
                <a:gridCol w="1527536">
                  <a:extLst>
                    <a:ext uri="{9D8B030D-6E8A-4147-A177-3AD203B41FA5}">
                      <a16:colId xmlns:a16="http://schemas.microsoft.com/office/drawing/2014/main" val="3747798380"/>
                    </a:ext>
                  </a:extLst>
                </a:gridCol>
                <a:gridCol w="1178385">
                  <a:extLst>
                    <a:ext uri="{9D8B030D-6E8A-4147-A177-3AD203B41FA5}">
                      <a16:colId xmlns:a16="http://schemas.microsoft.com/office/drawing/2014/main" val="3078711315"/>
                    </a:ext>
                  </a:extLst>
                </a:gridCol>
                <a:gridCol w="771042">
                  <a:extLst>
                    <a:ext uri="{9D8B030D-6E8A-4147-A177-3AD203B41FA5}">
                      <a16:colId xmlns:a16="http://schemas.microsoft.com/office/drawing/2014/main" val="3537027674"/>
                    </a:ext>
                  </a:extLst>
                </a:gridCol>
                <a:gridCol w="745583">
                  <a:extLst>
                    <a:ext uri="{9D8B030D-6E8A-4147-A177-3AD203B41FA5}">
                      <a16:colId xmlns:a16="http://schemas.microsoft.com/office/drawing/2014/main" val="2587163411"/>
                    </a:ext>
                  </a:extLst>
                </a:gridCol>
              </a:tblGrid>
              <a:tr h="2963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 of Odds Ratios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  <a:p>
                      <a:pPr algn="ctr" fontAlgn="b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  <a:p>
                      <a:pPr algn="ctr" fontAlgn="b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313485"/>
                  </a:ext>
                </a:extLst>
              </a:tr>
              <a:tr h="29639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RCTs only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777653"/>
                  </a:ext>
                </a:extLst>
              </a:tr>
              <a:tr h="29639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RCTs + </a:t>
                      </a:r>
                      <a:r>
                        <a:rPr lang="en-CA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NRShigh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4798718"/>
                  </a:ext>
                </a:extLst>
              </a:tr>
              <a:tr h="29639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RCTS + </a:t>
                      </a:r>
                      <a:r>
                        <a:rPr lang="en-CA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NRSmod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8351950"/>
                  </a:ext>
                </a:extLst>
              </a:tr>
              <a:tr h="29639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RCTS + </a:t>
                      </a:r>
                      <a:r>
                        <a:rPr lang="en-CA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NRSlow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4621474"/>
                  </a:ext>
                </a:extLst>
              </a:tr>
              <a:tr h="29639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Meta-regression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618534"/>
                  </a:ext>
                </a:extLst>
              </a:tr>
              <a:tr h="29639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 Inflation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195825"/>
                  </a:ext>
                </a:extLst>
              </a:tr>
              <a:tr h="29639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 adjustment (perfect)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2805107"/>
                  </a:ext>
                </a:extLst>
              </a:tr>
              <a:tr h="29639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 Inflation + Bias (imperfect)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7997570"/>
                  </a:ext>
                </a:extLst>
              </a:tr>
              <a:tr h="29639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3-level model (Frequentist)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008760"/>
                  </a:ext>
                </a:extLst>
              </a:tr>
              <a:tr h="29639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3-level model + Variance Inflation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6105535"/>
                  </a:ext>
                </a:extLst>
              </a:tr>
              <a:tr h="29639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3-level model + Variance Inflation + Bias (imperfect)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852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08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AA6C-5279-4D33-8A5F-3E7C3746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700A-3D0E-47F2-8A42-A03B271A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modeling approach would you use and why?</a:t>
            </a:r>
          </a:p>
          <a:p>
            <a:r>
              <a:rPr lang="en-CA" dirty="0"/>
              <a:t>How might your decision rule differ from accept/reject based on p-value?</a:t>
            </a:r>
          </a:p>
        </p:txBody>
      </p:sp>
    </p:spTree>
    <p:extLst>
      <p:ext uri="{BB962C8B-B14F-4D97-AF65-F5344CB8AC3E}">
        <p14:creationId xmlns:p14="http://schemas.microsoft.com/office/powerpoint/2010/main" val="43810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30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Subgroup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Variance inflation with and without bias adjustment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Frequentist three-level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Bayesian three-level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6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5A100-BED5-4146-8F69-B700EAA35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Hands-on Exercise</a:t>
            </a:r>
          </a:p>
        </p:txBody>
      </p:sp>
    </p:spTree>
    <p:extLst>
      <p:ext uri="{BB962C8B-B14F-4D97-AF65-F5344CB8AC3E}">
        <p14:creationId xmlns:p14="http://schemas.microsoft.com/office/powerpoint/2010/main" val="427547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4811-6533-4037-8E45-CA554965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F5F10-8C42-4E7E-BE9F-98B133FC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4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Persistent Oxygen-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indUced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Tachycardia with Neonatal 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onsEt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(POUTINE), is a life-threatening illness with highest prevalence in Canada and North-Eastern United States, first diagnosed in 1957 in Fernand Lachance of </a:t>
            </a:r>
            <a:r>
              <a:rPr lang="en-CA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Warick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Quebec.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9193A-279B-48DD-9BFC-20521E718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322" y="3775511"/>
            <a:ext cx="8039340" cy="20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0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1968-1C06-4E54-B40D-A5AC4E50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6D95-2B90-496E-A8D9-55AC201D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288772"/>
          </a:xfrm>
        </p:spPr>
        <p:txBody>
          <a:bodyPr>
            <a:normAutofit fontScale="55000" lnSpcReduction="20000"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2010, a meta-analysis published in JAMA combined the results of three landmark trials and established the efficacy of a surgical treatment for neonates diagnosed with POUTINE.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 reported a clinically meaningful but not statistically significant increase in neurodevelopmental impairment at 18 months corrected age.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4" name="Picture 3" descr="cid:image002.png@01D44EC4.D15BADF0">
            <a:extLst>
              <a:ext uri="{FF2B5EF4-FFF2-40B4-BE49-F238E27FC236}">
                <a16:creationId xmlns:a16="http://schemas.microsoft.com/office/drawing/2014/main" id="{7D347DF1-5F0A-4CB9-A4B3-7F555F8A01D7}"/>
              </a:ext>
            </a:extLst>
          </p:cNvPr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48"/>
          <a:stretch>
            <a:fillRect/>
          </a:stretch>
        </p:blipFill>
        <p:spPr bwMode="auto">
          <a:xfrm>
            <a:off x="708992" y="3071540"/>
            <a:ext cx="6977270" cy="2808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91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1968-1C06-4E54-B40D-A5AC4E50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6D95-2B90-496E-A8D9-55AC201D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766927"/>
          </a:xfrm>
        </p:spPr>
        <p:txBody>
          <a:bodyPr>
            <a:normAutofit fontScale="70000" lnSpcReduction="20000"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2010 NAP has become standard care in many hospitals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non-randomized studies of varying quality have visited this question since 2010. All used propensity score matching to derive odds ratios.</a:t>
            </a:r>
          </a:p>
          <a:p>
            <a:pPr lvl="1"/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matched on all relevant prognostic variables</a:t>
            </a:r>
          </a:p>
          <a:p>
            <a:pPr lvl="1"/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matched on most prognostic variables</a:t>
            </a:r>
          </a:p>
          <a:p>
            <a:pPr lvl="1"/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Five matched on limited prognostic variables</a:t>
            </a:r>
          </a:p>
          <a:p>
            <a:pPr lvl="1"/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hospital has asked you to provide an updated meta-analysis combining the original RCTs with new randomized studies to assess whether the risk of neurodevelopmental impairment is a concern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70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F2688A-AD6F-45DE-8B4A-68FBAFAB2187}"/>
              </a:ext>
            </a:extLst>
          </p:cNvPr>
          <p:cNvSpPr/>
          <p:nvPr/>
        </p:nvSpPr>
        <p:spPr>
          <a:xfrm>
            <a:off x="0" y="0"/>
            <a:ext cx="1865014" cy="5945371"/>
          </a:xfrm>
          <a:prstGeom prst="rect">
            <a:avLst/>
          </a:prstGeom>
          <a:solidFill>
            <a:srgbClr val="3B4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dirty="0"/>
              <a:t>RCTs Only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8CB93-A9E5-4778-AAE4-489E61BE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56" y="2083633"/>
            <a:ext cx="7068744" cy="23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1B2B75-25AF-4422-9C4F-FDF2853834B7}"/>
              </a:ext>
            </a:extLst>
          </p:cNvPr>
          <p:cNvSpPr/>
          <p:nvPr/>
        </p:nvSpPr>
        <p:spPr>
          <a:xfrm>
            <a:off x="0" y="0"/>
            <a:ext cx="1865014" cy="5945371"/>
          </a:xfrm>
          <a:prstGeom prst="rect">
            <a:avLst/>
          </a:prstGeom>
          <a:solidFill>
            <a:srgbClr val="3B4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dirty="0"/>
              <a:t>RCTs + High Quality NRS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12498-B844-450A-AAF4-F597A079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55" y="1366838"/>
            <a:ext cx="6925970" cy="33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78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tent class model presentation_20180808_after feedback.pptx  -  Read-Only" id="{C85689E4-2EE8-40C6-A8B0-DD3C9A939F05}" vid="{41B91E59-806F-49C7-839D-417F21791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momlinc_slr</Template>
  <TotalTime>811</TotalTime>
  <Words>425</Words>
  <Application>Microsoft Office PowerPoint</Application>
  <PresentationFormat>On-screen Show (4:3)</PresentationFormat>
  <Paragraphs>111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1_Office Theme</vt:lpstr>
      <vt:lpstr>Agenda</vt:lpstr>
      <vt:lpstr>Running NRS/RCT Meta-analysis in R</vt:lpstr>
      <vt:lpstr>Models to run</vt:lpstr>
      <vt:lpstr>Hands-on Exercise</vt:lpstr>
      <vt:lpstr>Background</vt:lpstr>
      <vt:lpstr>Background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Forest Plot</vt:lpstr>
      <vt:lpstr>Summary Forest Plot</vt:lpstr>
      <vt:lpstr>Summary Forest Plot</vt:lpstr>
      <vt:lpstr>Summary Forest Plot</vt:lpstr>
      <vt:lpstr>Summary Forest Plot</vt:lpstr>
      <vt:lpstr>Summary Forest Plot</vt:lpstr>
      <vt:lpstr>Summary Forest Plot</vt:lpstr>
      <vt:lpstr>Operating Characteristics of Frequentist Models</vt:lpstr>
      <vt:lpstr>Discussion</vt:lpstr>
    </vt:vector>
  </TitlesOfParts>
  <Company>NSHA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Exercise</dc:title>
  <dc:creator>Tim Disher</dc:creator>
  <cp:lastModifiedBy>Tim Disher</cp:lastModifiedBy>
  <cp:revision>38</cp:revision>
  <dcterms:created xsi:type="dcterms:W3CDTF">2018-09-17T23:29:51Z</dcterms:created>
  <dcterms:modified xsi:type="dcterms:W3CDTF">2018-10-14T11:05:42Z</dcterms:modified>
</cp:coreProperties>
</file>