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69" r:id="rId3"/>
    <p:sldId id="266" r:id="rId4"/>
    <p:sldId id="268" r:id="rId5"/>
    <p:sldId id="265" r:id="rId6"/>
    <p:sldId id="257" r:id="rId7"/>
    <p:sldId id="279" r:id="rId8"/>
    <p:sldId id="280" r:id="rId9"/>
    <p:sldId id="281" r:id="rId10"/>
    <p:sldId id="282" r:id="rId11"/>
    <p:sldId id="283" r:id="rId12"/>
    <p:sldId id="284" r:id="rId13"/>
    <p:sldId id="275" r:id="rId14"/>
    <p:sldId id="276" r:id="rId15"/>
    <p:sldId id="27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060"/>
    <a:srgbClr val="746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2835" autoAdjust="0"/>
  </p:normalViewPr>
  <p:slideViewPr>
    <p:cSldViewPr snapToGrid="0">
      <p:cViewPr varScale="1">
        <p:scale>
          <a:sx n="107" d="100"/>
          <a:sy n="107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E1A9F-5165-4C9F-93EE-0DF9E05B3128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8370-CF19-4305-A768-82C46CAE5D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38370-CF19-4305-A768-82C46CAE5D5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7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38370-CF19-4305-A768-82C46CAE5D5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65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9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3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9" y="5952181"/>
            <a:ext cx="91440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843257" y="6298949"/>
            <a:ext cx="2353086" cy="259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75411" y="6313885"/>
            <a:ext cx="767544" cy="245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393155" y="6311472"/>
            <a:ext cx="493750" cy="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44EC4.D15BADF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cmc-jags/fi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overview and installation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Running NRS/RCT Meta-analysis in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Overview of </a:t>
            </a:r>
            <a:r>
              <a:rPr lang="en-US" dirty="0" err="1"/>
              <a:t>WinBUGS</a:t>
            </a:r>
            <a:r>
              <a:rPr lang="en-US" dirty="0"/>
              <a:t>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Down-weighting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Bias adjustment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Three-level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Hands on application using three-level models</a:t>
            </a:r>
          </a:p>
        </p:txBody>
      </p:sp>
    </p:spTree>
    <p:extLst>
      <p:ext uri="{BB962C8B-B14F-4D97-AF65-F5344CB8AC3E}">
        <p14:creationId xmlns:p14="http://schemas.microsoft.com/office/powerpoint/2010/main" val="5011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Meta-Analysis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685359"/>
            <a:ext cx="3301571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2" y="4663621"/>
            <a:ext cx="47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effects</a:t>
            </a:r>
          </a:p>
        </p:txBody>
      </p:sp>
    </p:spTree>
    <p:extLst>
      <p:ext uri="{BB962C8B-B14F-4D97-AF65-F5344CB8AC3E}">
        <p14:creationId xmlns:p14="http://schemas.microsoft.com/office/powerpoint/2010/main" val="27924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Meta-Analysis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351" y="5253155"/>
            <a:ext cx="2421925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2" y="5242469"/>
            <a:ext cx="47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ratios and Relative Risks</a:t>
            </a:r>
          </a:p>
        </p:txBody>
      </p:sp>
    </p:spTree>
    <p:extLst>
      <p:ext uri="{BB962C8B-B14F-4D97-AF65-F5344CB8AC3E}">
        <p14:creationId xmlns:p14="http://schemas.microsoft.com/office/powerpoint/2010/main" val="54905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Inflation (option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Multiply the likelihood by an inflation factor (aka “power prior”)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Bit of work to implement (see below, “zeroes trick”) but straightforward interpretation (down weighting trial by x%)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808"/>
            <a:ext cx="9144000" cy="12126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07453"/>
            <a:ext cx="9144000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Inflation (option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Multiply the variance of the random effect by an inflation factor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in three level models, reduces the amount that a group of studies contribute to overall estimate but not exactly a one to one reduction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27" y="4291527"/>
            <a:ext cx="6346034" cy="1145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8379" y="4819135"/>
            <a:ext cx="823785" cy="28631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8379" y="5058971"/>
            <a:ext cx="1219199" cy="28631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Deterministic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Uncertain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variance inflation required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8" y="2335684"/>
            <a:ext cx="5600700" cy="819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1698" y="2745259"/>
            <a:ext cx="823785" cy="32745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22186"/>
            <a:ext cx="447675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5420783"/>
            <a:ext cx="4286250" cy="41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8943" y="2745258"/>
            <a:ext cx="1198862" cy="32745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1354" y="4959178"/>
            <a:ext cx="733424" cy="33273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" y="5480166"/>
            <a:ext cx="733424" cy="33273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5A100-BED5-4146-8F69-B700EAA35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427547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4811-6533-4037-8E45-CA554965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5F10-8C42-4E7E-BE9F-98B133FC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4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 Oxygen-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indUced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Tachycardia with Neonatal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onsEt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(POUTINE), is a life-threatening illness with highest prevalence in Canada and North-Eastern United States, first diagnosed in 1957 in Fernand Lachance of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Warick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Quebec.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9193A-279B-48DD-9BFC-20521E718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22" y="3775511"/>
            <a:ext cx="8039340" cy="20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0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1968-1C06-4E54-B40D-A5AC4E5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6D95-2B90-496E-A8D9-55AC201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88772"/>
          </a:xfrm>
        </p:spPr>
        <p:txBody>
          <a:bodyPr>
            <a:normAutofit fontScale="55000" lnSpcReduction="2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2010, a meta-analysis combining the results of three pivotal trials established the efficacy of a surgical treatment for neonates diagnosed with POUTINE was published in JAMA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reported a clinically meaningful but not statistically significant increase in severe Sepsis 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4" name="Picture 3" descr="cid:image002.png@01D44EC4.D15BADF0">
            <a:extLst>
              <a:ext uri="{FF2B5EF4-FFF2-40B4-BE49-F238E27FC236}">
                <a16:creationId xmlns:a16="http://schemas.microsoft.com/office/drawing/2014/main" id="{7D347DF1-5F0A-4CB9-A4B3-7F555F8A01D7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8"/>
          <a:stretch>
            <a:fillRect/>
          </a:stretch>
        </p:blipFill>
        <p:spPr bwMode="auto">
          <a:xfrm>
            <a:off x="708992" y="3071540"/>
            <a:ext cx="6977270" cy="280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91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1968-1C06-4E54-B40D-A5AC4E5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6D95-2B90-496E-A8D9-55AC201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766927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2010 NAP has become standard care in many hospitals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recent non-randomized studies have suggested the sepsis risk may be more serious than originally thought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hospital has asked you to provide an updated meta-analysis combining the original RCTs with new randomized studies to assess whether the sepsis risk is a concern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0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Open-source statistical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Comes with basic functionality but most of the power comes from user-written packages which are downloaded from a central repository (CRAN)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Integrated Development Environment for R. Makes day to day use of R more straightforward/user friendly.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JAGS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for Bayesian analysis across platforms using language similar to </a:t>
            </a:r>
            <a:r>
              <a:rPr lang="en-US" dirty="0" err="1"/>
              <a:t>WinBUGS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R and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Download R from </a:t>
            </a:r>
            <a:r>
              <a:rPr lang="en-US" sz="2400" dirty="0">
                <a:hlinkClick r:id="rId2"/>
              </a:rPr>
              <a:t>http://cran.us.r-project.org/</a:t>
            </a:r>
            <a:endParaRPr lang="en-US" sz="2400" dirty="0"/>
          </a:p>
          <a:p>
            <a:pPr lvl="1"/>
            <a:r>
              <a:rPr lang="en-US" sz="2000" dirty="0"/>
              <a:t>Click on “</a:t>
            </a:r>
            <a:r>
              <a:rPr lang="en-US" sz="2000" b="1" dirty="0"/>
              <a:t>Download R for Windows</a:t>
            </a:r>
            <a:r>
              <a:rPr lang="en-US" sz="2000" dirty="0"/>
              <a:t>”</a:t>
            </a:r>
          </a:p>
          <a:p>
            <a:pPr lvl="1"/>
            <a:r>
              <a:rPr lang="en-CA" sz="2000" dirty="0"/>
              <a:t>Click on</a:t>
            </a:r>
            <a:r>
              <a:rPr lang="en-US" sz="2000" dirty="0"/>
              <a:t> “</a:t>
            </a:r>
            <a:r>
              <a:rPr lang="en-US" sz="2000" b="1" dirty="0"/>
              <a:t>base</a:t>
            </a:r>
            <a:r>
              <a:rPr lang="en-US" sz="2000" dirty="0"/>
              <a:t>”</a:t>
            </a:r>
          </a:p>
          <a:p>
            <a:pPr lvl="2"/>
            <a:r>
              <a:rPr lang="en-CA" sz="1800" dirty="0"/>
              <a:t>C</a:t>
            </a:r>
            <a:r>
              <a:rPr lang="en-US" sz="1800" dirty="0"/>
              <a:t>lick on  </a:t>
            </a:r>
            <a:r>
              <a:rPr lang="en-US" sz="1800" b="1" dirty="0"/>
              <a:t>“Download R 3.X.X for Windows”</a:t>
            </a:r>
          </a:p>
          <a:p>
            <a:pPr lvl="2"/>
            <a:endParaRPr lang="en-CA" sz="1800" b="1" dirty="0"/>
          </a:p>
          <a:p>
            <a:r>
              <a:rPr lang="en-CA" sz="2400" dirty="0"/>
              <a:t>Install R. Leave all default settings in the installation options.</a:t>
            </a:r>
          </a:p>
          <a:p>
            <a:endParaRPr lang="en-CA" sz="2400" dirty="0"/>
          </a:p>
          <a:p>
            <a:r>
              <a:rPr lang="en-CA" sz="2400" dirty="0"/>
              <a:t>Download </a:t>
            </a:r>
            <a:r>
              <a:rPr lang="en-CA" sz="2400" dirty="0" err="1"/>
              <a:t>RStudio</a:t>
            </a:r>
            <a:r>
              <a:rPr lang="en-CA" sz="2400" dirty="0"/>
              <a:t> from </a:t>
            </a:r>
            <a:r>
              <a:rPr lang="en-CA" sz="2400" dirty="0">
                <a:hlinkClick r:id="rId3"/>
              </a:rPr>
              <a:t>https://www.rstudio.com/products/rstudio/download/</a:t>
            </a:r>
            <a:endParaRPr lang="en-CA" sz="2400" dirty="0"/>
          </a:p>
          <a:p>
            <a:pPr lvl="1"/>
            <a:r>
              <a:rPr lang="en-CA" sz="2000" dirty="0"/>
              <a:t>Select </a:t>
            </a:r>
            <a:r>
              <a:rPr lang="en-CA" sz="2000" b="1" dirty="0"/>
              <a:t>“</a:t>
            </a:r>
            <a:r>
              <a:rPr lang="en-CA" sz="2000" b="1" dirty="0" err="1"/>
              <a:t>Rstudio</a:t>
            </a:r>
            <a:r>
              <a:rPr lang="en-CA" sz="2000" b="1" dirty="0"/>
              <a:t> 1.X.XXX – Windows Vista/7/8/10”</a:t>
            </a:r>
          </a:p>
          <a:p>
            <a:pPr lvl="1"/>
            <a:endParaRPr lang="en-CA" sz="2000" b="1" dirty="0"/>
          </a:p>
          <a:p>
            <a:r>
              <a:rPr lang="en-CA" sz="2400" dirty="0"/>
              <a:t>Install R Studio. Choose default installation options.</a:t>
            </a:r>
          </a:p>
        </p:txBody>
      </p:sp>
    </p:spTree>
    <p:extLst>
      <p:ext uri="{BB962C8B-B14F-4D97-AF65-F5344CB8AC3E}">
        <p14:creationId xmlns:p14="http://schemas.microsoft.com/office/powerpoint/2010/main" val="8786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JAGS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Download </a:t>
            </a:r>
            <a:r>
              <a:rPr lang="en-US" sz="2400" dirty="0"/>
              <a:t>JAGS from </a:t>
            </a:r>
            <a:r>
              <a:rPr lang="en-US" sz="2400" dirty="0">
                <a:hlinkClick r:id="rId2"/>
              </a:rPr>
              <a:t>https://sourceforge.net/projects/mcmc-jags/files/</a:t>
            </a:r>
            <a:r>
              <a:rPr lang="en-US" sz="2400" dirty="0"/>
              <a:t> </a:t>
            </a:r>
          </a:p>
          <a:p>
            <a:r>
              <a:rPr lang="en-US" sz="2400" dirty="0"/>
              <a:t>Click on Download latest version and install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540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NRS/RCT Meta-analysis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1: Attach all necessary packages (provided in code) before proceeding further.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2: Load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Indicators for design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Variance inflation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Bias adjustment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3 (not shown): Data cleaning, initial 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4: Run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5A100-BED5-4146-8F69-B700EAA35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 of JAGS Code</a:t>
            </a:r>
          </a:p>
        </p:txBody>
      </p:sp>
    </p:spTree>
    <p:extLst>
      <p:ext uri="{BB962C8B-B14F-4D97-AF65-F5344CB8AC3E}">
        <p14:creationId xmlns:p14="http://schemas.microsoft.com/office/powerpoint/2010/main" val="209855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Meta-Analysis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Meta-Analysis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350" y="1944130"/>
            <a:ext cx="3301571" cy="238897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1" y="1878912"/>
            <a:ext cx="192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predictor</a:t>
            </a:r>
          </a:p>
        </p:txBody>
      </p:sp>
    </p:spTree>
    <p:extLst>
      <p:ext uri="{BB962C8B-B14F-4D97-AF65-F5344CB8AC3E}">
        <p14:creationId xmlns:p14="http://schemas.microsoft.com/office/powerpoint/2010/main" val="13149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Meta-Analysis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352509"/>
            <a:ext cx="4059452" cy="4468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7350" y="3087218"/>
            <a:ext cx="3301571" cy="347960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921" y="3065480"/>
            <a:ext cx="473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</a:t>
            </a:r>
          </a:p>
        </p:txBody>
      </p:sp>
    </p:spTree>
    <p:extLst>
      <p:ext uri="{BB962C8B-B14F-4D97-AF65-F5344CB8AC3E}">
        <p14:creationId xmlns:p14="http://schemas.microsoft.com/office/powerpoint/2010/main" val="19759984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tent class model presentation_20180808_after feedback.pptx  -  Read-Only" id="{C85689E4-2EE8-40C6-A8B0-DD3C9A939F05}" vid="{41B91E59-806F-49C7-839D-417F21791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momlinc_slr</Template>
  <TotalTime>243</TotalTime>
  <Words>524</Words>
  <Application>Microsoft Office PowerPoint</Application>
  <PresentationFormat>On-screen Show (4:3)</PresentationFormat>
  <Paragraphs>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1_Office Theme</vt:lpstr>
      <vt:lpstr>Agenda</vt:lpstr>
      <vt:lpstr>Software overview</vt:lpstr>
      <vt:lpstr>Installation of R and R Studio</vt:lpstr>
      <vt:lpstr>Installation of JAGS</vt:lpstr>
      <vt:lpstr>Running NRS/RCT Meta-analysis in R</vt:lpstr>
      <vt:lpstr>Overview of JAGS Code</vt:lpstr>
      <vt:lpstr>Basic Meta-Analysis Code</vt:lpstr>
      <vt:lpstr>Basic Meta-Analysis Code</vt:lpstr>
      <vt:lpstr>Basic Meta-Analysis Code</vt:lpstr>
      <vt:lpstr>Basic Meta-Analysis Code</vt:lpstr>
      <vt:lpstr>Basic Meta-Analysis Code</vt:lpstr>
      <vt:lpstr>Variance Inflation (option 1)</vt:lpstr>
      <vt:lpstr>Variance Inflation (option 2)</vt:lpstr>
      <vt:lpstr>Bias Adjustment</vt:lpstr>
      <vt:lpstr>Hands-on Exercise</vt:lpstr>
      <vt:lpstr>Background</vt:lpstr>
      <vt:lpstr>Background</vt:lpstr>
      <vt:lpstr>Background</vt:lpstr>
    </vt:vector>
  </TitlesOfParts>
  <Company>NSHA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Exercise</dc:title>
  <dc:creator>Tim Disher</dc:creator>
  <cp:lastModifiedBy>Tim Disher</cp:lastModifiedBy>
  <cp:revision>14</cp:revision>
  <dcterms:created xsi:type="dcterms:W3CDTF">2018-09-17T23:29:51Z</dcterms:created>
  <dcterms:modified xsi:type="dcterms:W3CDTF">2018-10-03T01:05:57Z</dcterms:modified>
</cp:coreProperties>
</file>