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361" r:id="rId3"/>
    <p:sldId id="345" r:id="rId4"/>
    <p:sldId id="362" r:id="rId5"/>
    <p:sldId id="363" r:id="rId6"/>
    <p:sldId id="364" r:id="rId7"/>
    <p:sldId id="365" r:id="rId8"/>
    <p:sldId id="391" r:id="rId9"/>
    <p:sldId id="398" r:id="rId10"/>
    <p:sldId id="399" r:id="rId11"/>
    <p:sldId id="392" r:id="rId12"/>
    <p:sldId id="393" r:id="rId13"/>
    <p:sldId id="395" r:id="rId14"/>
    <p:sldId id="394" r:id="rId15"/>
    <p:sldId id="396" r:id="rId16"/>
    <p:sldId id="384" r:id="rId17"/>
    <p:sldId id="385" r:id="rId18"/>
    <p:sldId id="386" r:id="rId19"/>
    <p:sldId id="367" r:id="rId20"/>
    <p:sldId id="383" r:id="rId21"/>
    <p:sldId id="381" r:id="rId22"/>
    <p:sldId id="366" r:id="rId23"/>
    <p:sldId id="259" r:id="rId24"/>
    <p:sldId id="262" r:id="rId25"/>
    <p:sldId id="313" r:id="rId26"/>
    <p:sldId id="295" r:id="rId27"/>
    <p:sldId id="300" r:id="rId28"/>
    <p:sldId id="324" r:id="rId29"/>
    <p:sldId id="272" r:id="rId30"/>
    <p:sldId id="268" r:id="rId31"/>
    <p:sldId id="296" r:id="rId32"/>
    <p:sldId id="291" r:id="rId33"/>
    <p:sldId id="314" r:id="rId34"/>
    <p:sldId id="292" r:id="rId35"/>
    <p:sldId id="340" r:id="rId36"/>
    <p:sldId id="282" r:id="rId37"/>
    <p:sldId id="390" r:id="rId38"/>
    <p:sldId id="317" r:id="rId39"/>
    <p:sldId id="400" r:id="rId40"/>
    <p:sldId id="401" r:id="rId41"/>
    <p:sldId id="402" r:id="rId42"/>
    <p:sldId id="403" r:id="rId43"/>
    <p:sldId id="404" r:id="rId44"/>
    <p:sldId id="405" r:id="rId45"/>
    <p:sldId id="406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6270" autoAdjust="0"/>
  </p:normalViewPr>
  <p:slideViewPr>
    <p:cSldViewPr snapToGrid="0">
      <p:cViewPr varScale="1">
        <p:scale>
          <a:sx n="116" d="100"/>
          <a:sy n="116" d="100"/>
        </p:scale>
        <p:origin x="4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-6900"/>
    </p:cViewPr>
  </p:sorterViewPr>
  <p:notesViewPr>
    <p:cSldViewPr snapToGrid="0">
      <p:cViewPr varScale="1">
        <p:scale>
          <a:sx n="82" d="100"/>
          <a:sy n="82" d="100"/>
        </p:scale>
        <p:origin x="-3144" y="-102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defRPr sz="1300"/>
            </a:lvl1pPr>
          </a:lstStyle>
          <a:p>
            <a:fld id="{7301D021-0439-4B1D-ADA9-3A01CBF757F7}" type="datetimeFigureOut">
              <a:rPr lang="en-US" smtClean="0"/>
              <a:pPr/>
              <a:t>8/29/2017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425" y="477650"/>
            <a:ext cx="5862328" cy="43952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977114"/>
            <a:ext cx="5852160" cy="3903996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0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477838"/>
            <a:ext cx="5862638" cy="4395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/>
          <a:lstStyle/>
          <a:p>
            <a:fld id="{517EC4C6-E07B-4CE7-AAE4-222E80D141B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477838"/>
            <a:ext cx="5862638" cy="4395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/>
          <a:lstStyle/>
          <a:p>
            <a:fld id="{517EC4C6-E07B-4CE7-AAE4-222E80D141B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90713" y="295275"/>
            <a:ext cx="1593850" cy="476250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8" descr="mason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 rot="5400000">
            <a:off x="6486525" y="48895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 rot="5400000">
            <a:off x="4802188" y="3032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5400000">
            <a:off x="4800600" y="390525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 rot="5400000">
            <a:off x="4802188" y="49053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 rot="5400000">
            <a:off x="4802188" y="58578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 rot="5400000">
            <a:off x="3765550" y="4921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 rot="5400000">
            <a:off x="3765550" y="585788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 rot="5400000">
            <a:off x="3397250" y="3032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 rot="5400000">
            <a:off x="3392488" y="581025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 rot="5400000">
            <a:off x="2644775" y="58578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 rot="5400000">
            <a:off x="7046913" y="30003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 rot="5400000">
            <a:off x="6862763" y="58578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 rot="5400000">
            <a:off x="6770688" y="492125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 rot="5400000">
            <a:off x="6016625" y="39370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 rot="5400000">
            <a:off x="6675438" y="301625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 rot="5400000">
            <a:off x="6580188" y="39370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 rot="5400000">
            <a:off x="6118225" y="4937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 rot="5400000">
            <a:off x="6395244" y="672306"/>
            <a:ext cx="92075" cy="1000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 rot="5400000">
            <a:off x="6018213" y="67310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 rot="5400000">
            <a:off x="5924550" y="5826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 rot="5400000">
            <a:off x="5926138" y="48736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 rot="5400000">
            <a:off x="6207125" y="39370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 rot="5400000">
            <a:off x="6205538" y="5826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 rot="5400000">
            <a:off x="6115050" y="30003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 rot="5400000">
            <a:off x="6297613" y="4937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 rot="5400000">
            <a:off x="4895850" y="29845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 rot="5400000">
            <a:off x="4899025" y="4937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 rot="5400000">
            <a:off x="4899025" y="58578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 rot="5400000">
            <a:off x="4892675" y="67310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 rot="5400000">
            <a:off x="4703763" y="39846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 rot="5400000">
            <a:off x="4705350" y="4937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 rot="5400000">
            <a:off x="4703763" y="58578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 rot="5400000">
            <a:off x="4703763" y="67310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 rot="5400000">
            <a:off x="4473575" y="-684212"/>
            <a:ext cx="465138" cy="24368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 rot="5400000">
            <a:off x="4233863" y="39370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 rot="5400000">
            <a:off x="4143375" y="58737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 rot="5400000">
            <a:off x="4051300" y="3016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3" name="Rectangle 46"/>
          <p:cNvSpPr>
            <a:spLocks noChangeArrowheads="1"/>
          </p:cNvSpPr>
          <p:nvPr/>
        </p:nvSpPr>
        <p:spPr bwMode="auto">
          <a:xfrm rot="5400000">
            <a:off x="3956050" y="48895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 rot="5400000">
            <a:off x="3860800" y="395288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5" name="Rectangle 48"/>
          <p:cNvSpPr>
            <a:spLocks noChangeArrowheads="1"/>
          </p:cNvSpPr>
          <p:nvPr/>
        </p:nvSpPr>
        <p:spPr bwMode="auto">
          <a:xfrm rot="5400000">
            <a:off x="3860800" y="5810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 rot="5400000">
            <a:off x="3675063" y="669925"/>
            <a:ext cx="92075" cy="9842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 rot="5400000">
            <a:off x="3673475" y="293688"/>
            <a:ext cx="92075" cy="1047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 rot="5400000">
            <a:off x="3581400" y="493713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 rot="5400000">
            <a:off x="3578225" y="3016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0" name="Rectangle 53"/>
          <p:cNvSpPr>
            <a:spLocks noChangeArrowheads="1"/>
          </p:cNvSpPr>
          <p:nvPr/>
        </p:nvSpPr>
        <p:spPr bwMode="auto">
          <a:xfrm rot="5400000">
            <a:off x="3581400" y="67310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" name="Rectangle 54"/>
          <p:cNvSpPr>
            <a:spLocks noChangeArrowheads="1"/>
          </p:cNvSpPr>
          <p:nvPr/>
        </p:nvSpPr>
        <p:spPr bwMode="auto">
          <a:xfrm rot="5400000">
            <a:off x="3489325" y="67310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 rot="5400000">
            <a:off x="3487738" y="39370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3" name="Rectangle 56"/>
          <p:cNvSpPr>
            <a:spLocks noChangeArrowheads="1"/>
          </p:cNvSpPr>
          <p:nvPr/>
        </p:nvSpPr>
        <p:spPr bwMode="auto">
          <a:xfrm rot="5400000">
            <a:off x="3300413" y="676275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 rot="5400000">
            <a:off x="3206750" y="67945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" name="Rectangle 58"/>
          <p:cNvSpPr>
            <a:spLocks noChangeArrowheads="1"/>
          </p:cNvSpPr>
          <p:nvPr/>
        </p:nvSpPr>
        <p:spPr bwMode="auto">
          <a:xfrm rot="5400000">
            <a:off x="3305175" y="4937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 rot="5400000">
            <a:off x="3113088" y="587375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 rot="5400000">
            <a:off x="3113088" y="4937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8" name="Rectangle 61"/>
          <p:cNvSpPr>
            <a:spLocks noChangeArrowheads="1"/>
          </p:cNvSpPr>
          <p:nvPr/>
        </p:nvSpPr>
        <p:spPr bwMode="auto">
          <a:xfrm rot="5400000">
            <a:off x="3205163" y="29686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9" name="Rectangle 62"/>
          <p:cNvSpPr>
            <a:spLocks noChangeArrowheads="1"/>
          </p:cNvSpPr>
          <p:nvPr/>
        </p:nvSpPr>
        <p:spPr bwMode="auto">
          <a:xfrm rot="5400000">
            <a:off x="3017838" y="48736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 rot="5400000">
            <a:off x="3022600" y="3921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 rot="5400000">
            <a:off x="2924175" y="39370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" name="Rectangle 65"/>
          <p:cNvSpPr>
            <a:spLocks noChangeArrowheads="1"/>
          </p:cNvSpPr>
          <p:nvPr/>
        </p:nvSpPr>
        <p:spPr bwMode="auto">
          <a:xfrm rot="5400000">
            <a:off x="2828925" y="30003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 rot="5400000">
            <a:off x="2741613" y="39528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4" name="Rectangle 67"/>
          <p:cNvSpPr>
            <a:spLocks noChangeArrowheads="1"/>
          </p:cNvSpPr>
          <p:nvPr/>
        </p:nvSpPr>
        <p:spPr bwMode="auto">
          <a:xfrm rot="5400000">
            <a:off x="2547938" y="67310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5" name="Rectangle 68"/>
          <p:cNvSpPr>
            <a:spLocks noChangeArrowheads="1"/>
          </p:cNvSpPr>
          <p:nvPr/>
        </p:nvSpPr>
        <p:spPr bwMode="auto">
          <a:xfrm rot="5400000">
            <a:off x="2455863" y="39528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6" name="Rectangle 69"/>
          <p:cNvSpPr>
            <a:spLocks noChangeArrowheads="1"/>
          </p:cNvSpPr>
          <p:nvPr/>
        </p:nvSpPr>
        <p:spPr bwMode="auto">
          <a:xfrm rot="5400000">
            <a:off x="2361406" y="488157"/>
            <a:ext cx="92075" cy="904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 rot="5400000">
            <a:off x="2266950" y="390525"/>
            <a:ext cx="92075" cy="984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8" name="Rectangle 71"/>
          <p:cNvSpPr>
            <a:spLocks noChangeArrowheads="1"/>
          </p:cNvSpPr>
          <p:nvPr/>
        </p:nvSpPr>
        <p:spPr bwMode="auto">
          <a:xfrm rot="5400000">
            <a:off x="2170113" y="581025"/>
            <a:ext cx="95250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9" name="Rectangle 72"/>
          <p:cNvSpPr>
            <a:spLocks noChangeArrowheads="1"/>
          </p:cNvSpPr>
          <p:nvPr/>
        </p:nvSpPr>
        <p:spPr bwMode="auto">
          <a:xfrm>
            <a:off x="4797425" y="673100"/>
            <a:ext cx="96838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" name="Line 73"/>
          <p:cNvSpPr>
            <a:spLocks noChangeShapeType="1"/>
          </p:cNvSpPr>
          <p:nvPr/>
        </p:nvSpPr>
        <p:spPr bwMode="auto">
          <a:xfrm rot="5400000">
            <a:off x="681037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" name="Rectangle 74"/>
          <p:cNvSpPr>
            <a:spLocks noChangeArrowheads="1"/>
          </p:cNvSpPr>
          <p:nvPr/>
        </p:nvSpPr>
        <p:spPr bwMode="auto">
          <a:xfrm>
            <a:off x="4984750" y="576263"/>
            <a:ext cx="96838" cy="100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2" name="Rectangle 75"/>
          <p:cNvSpPr>
            <a:spLocks noChangeArrowheads="1"/>
          </p:cNvSpPr>
          <p:nvPr/>
        </p:nvSpPr>
        <p:spPr bwMode="auto">
          <a:xfrm>
            <a:off x="5081588" y="484188"/>
            <a:ext cx="96837" cy="100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3" name="Rectangle 76"/>
          <p:cNvSpPr>
            <a:spLocks noChangeArrowheads="1"/>
          </p:cNvSpPr>
          <p:nvPr/>
        </p:nvSpPr>
        <p:spPr bwMode="auto">
          <a:xfrm>
            <a:off x="5357813" y="300038"/>
            <a:ext cx="96837" cy="100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4" name="Rectangle 77"/>
          <p:cNvSpPr>
            <a:spLocks noChangeArrowheads="1"/>
          </p:cNvSpPr>
          <p:nvPr/>
        </p:nvSpPr>
        <p:spPr bwMode="auto">
          <a:xfrm>
            <a:off x="5359400" y="577850"/>
            <a:ext cx="96838" cy="95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5457825" y="488950"/>
            <a:ext cx="92075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6" name="Rectangle 79"/>
          <p:cNvSpPr>
            <a:spLocks noChangeArrowheads="1"/>
          </p:cNvSpPr>
          <p:nvPr/>
        </p:nvSpPr>
        <p:spPr bwMode="auto">
          <a:xfrm>
            <a:off x="5461000" y="673100"/>
            <a:ext cx="90488" cy="9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7" name="Rectangle 80"/>
          <p:cNvSpPr>
            <a:spLocks noChangeArrowheads="1"/>
          </p:cNvSpPr>
          <p:nvPr/>
        </p:nvSpPr>
        <p:spPr bwMode="auto">
          <a:xfrm>
            <a:off x="5548313" y="295275"/>
            <a:ext cx="96837" cy="100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8" name="Rectangle 81"/>
          <p:cNvSpPr>
            <a:spLocks noChangeArrowheads="1"/>
          </p:cNvSpPr>
          <p:nvPr/>
        </p:nvSpPr>
        <p:spPr bwMode="auto">
          <a:xfrm>
            <a:off x="5546725" y="577850"/>
            <a:ext cx="96838" cy="100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9" name="Rectangle 82"/>
          <p:cNvSpPr>
            <a:spLocks noChangeArrowheads="1"/>
          </p:cNvSpPr>
          <p:nvPr/>
        </p:nvSpPr>
        <p:spPr bwMode="auto">
          <a:xfrm>
            <a:off x="5643563" y="295275"/>
            <a:ext cx="96837" cy="190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0" name="Rectangle 83"/>
          <p:cNvSpPr>
            <a:spLocks noChangeArrowheads="1"/>
          </p:cNvSpPr>
          <p:nvPr/>
        </p:nvSpPr>
        <p:spPr bwMode="auto">
          <a:xfrm>
            <a:off x="5737225" y="392113"/>
            <a:ext cx="96838" cy="100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1" name="Rectangle 84"/>
          <p:cNvSpPr>
            <a:spLocks noChangeArrowheads="1"/>
          </p:cNvSpPr>
          <p:nvPr/>
        </p:nvSpPr>
        <p:spPr bwMode="auto">
          <a:xfrm>
            <a:off x="5735638" y="673100"/>
            <a:ext cx="96837" cy="96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" name="Rectangle 85"/>
          <p:cNvSpPr>
            <a:spLocks noChangeArrowheads="1"/>
          </p:cNvSpPr>
          <p:nvPr/>
        </p:nvSpPr>
        <p:spPr bwMode="auto">
          <a:xfrm>
            <a:off x="5827713" y="392113"/>
            <a:ext cx="98425" cy="280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3" name="Line 86"/>
          <p:cNvSpPr>
            <a:spLocks noChangeShapeType="1"/>
          </p:cNvSpPr>
          <p:nvPr/>
        </p:nvSpPr>
        <p:spPr bwMode="auto">
          <a:xfrm rot="5400000">
            <a:off x="4635501" y="-2068513"/>
            <a:ext cx="0" cy="548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rot="5400000">
            <a:off x="4678363" y="-2208212"/>
            <a:ext cx="0" cy="557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5" name="Rectangle 88"/>
          <p:cNvSpPr>
            <a:spLocks noChangeArrowheads="1"/>
          </p:cNvSpPr>
          <p:nvPr/>
        </p:nvSpPr>
        <p:spPr bwMode="auto">
          <a:xfrm>
            <a:off x="5173663" y="296863"/>
            <a:ext cx="96837" cy="100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6" name="Rectangle 89"/>
          <p:cNvSpPr>
            <a:spLocks noChangeArrowheads="1"/>
          </p:cNvSpPr>
          <p:nvPr/>
        </p:nvSpPr>
        <p:spPr bwMode="auto">
          <a:xfrm>
            <a:off x="4703763" y="292100"/>
            <a:ext cx="96837" cy="103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7" name="Line 90"/>
          <p:cNvSpPr>
            <a:spLocks noChangeShapeType="1"/>
          </p:cNvSpPr>
          <p:nvPr/>
        </p:nvSpPr>
        <p:spPr bwMode="auto">
          <a:xfrm rot="5400000">
            <a:off x="4780757" y="-2596357"/>
            <a:ext cx="0" cy="578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8" name="Rectangle 91"/>
          <p:cNvSpPr>
            <a:spLocks noChangeArrowheads="1"/>
          </p:cNvSpPr>
          <p:nvPr/>
        </p:nvSpPr>
        <p:spPr bwMode="auto">
          <a:xfrm>
            <a:off x="4892675" y="393700"/>
            <a:ext cx="95250" cy="95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9" name="Rectangle 92"/>
          <p:cNvSpPr>
            <a:spLocks noChangeArrowheads="1"/>
          </p:cNvSpPr>
          <p:nvPr/>
        </p:nvSpPr>
        <p:spPr bwMode="auto">
          <a:xfrm>
            <a:off x="5265738" y="393700"/>
            <a:ext cx="96837" cy="184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0" name="Line 93"/>
          <p:cNvSpPr>
            <a:spLocks noChangeShapeType="1"/>
          </p:cNvSpPr>
          <p:nvPr/>
        </p:nvSpPr>
        <p:spPr bwMode="auto">
          <a:xfrm rot="5400000">
            <a:off x="4644232" y="-2361406"/>
            <a:ext cx="0" cy="550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1" name="Line 94"/>
          <p:cNvSpPr>
            <a:spLocks noChangeShapeType="1"/>
          </p:cNvSpPr>
          <p:nvPr/>
        </p:nvSpPr>
        <p:spPr bwMode="auto">
          <a:xfrm rot="5400000">
            <a:off x="4714875" y="-2339975"/>
            <a:ext cx="0" cy="565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" name="Line 95"/>
          <p:cNvSpPr>
            <a:spLocks noChangeShapeType="1"/>
          </p:cNvSpPr>
          <p:nvPr/>
        </p:nvSpPr>
        <p:spPr bwMode="auto">
          <a:xfrm rot="5400000">
            <a:off x="4532313" y="-1876425"/>
            <a:ext cx="0" cy="528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3" name="Line 96"/>
          <p:cNvSpPr>
            <a:spLocks noChangeShapeType="1"/>
          </p:cNvSpPr>
          <p:nvPr/>
        </p:nvSpPr>
        <p:spPr bwMode="auto">
          <a:xfrm rot="5400000">
            <a:off x="671671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4" name="Line 97"/>
          <p:cNvSpPr>
            <a:spLocks noChangeShapeType="1"/>
          </p:cNvSpPr>
          <p:nvPr/>
        </p:nvSpPr>
        <p:spPr bwMode="auto">
          <a:xfrm rot="5400000">
            <a:off x="662305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5" name="Line 98"/>
          <p:cNvSpPr>
            <a:spLocks noChangeShapeType="1"/>
          </p:cNvSpPr>
          <p:nvPr/>
        </p:nvSpPr>
        <p:spPr bwMode="auto">
          <a:xfrm rot="5400000">
            <a:off x="652938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6" name="Line 99"/>
          <p:cNvSpPr>
            <a:spLocks noChangeShapeType="1"/>
          </p:cNvSpPr>
          <p:nvPr/>
        </p:nvSpPr>
        <p:spPr bwMode="auto">
          <a:xfrm rot="5400000">
            <a:off x="643572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7" name="Line 100"/>
          <p:cNvSpPr>
            <a:spLocks noChangeShapeType="1"/>
          </p:cNvSpPr>
          <p:nvPr/>
        </p:nvSpPr>
        <p:spPr bwMode="auto">
          <a:xfrm rot="5400000">
            <a:off x="634206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8" name="Line 101"/>
          <p:cNvSpPr>
            <a:spLocks noChangeShapeType="1"/>
          </p:cNvSpPr>
          <p:nvPr/>
        </p:nvSpPr>
        <p:spPr bwMode="auto">
          <a:xfrm rot="5400000">
            <a:off x="615632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9" name="Line 102"/>
          <p:cNvSpPr>
            <a:spLocks noChangeShapeType="1"/>
          </p:cNvSpPr>
          <p:nvPr/>
        </p:nvSpPr>
        <p:spPr bwMode="auto">
          <a:xfrm rot="5400000">
            <a:off x="6062663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0" name="Line 103"/>
          <p:cNvSpPr>
            <a:spLocks noChangeShapeType="1"/>
          </p:cNvSpPr>
          <p:nvPr/>
        </p:nvSpPr>
        <p:spPr bwMode="auto">
          <a:xfrm rot="5400000">
            <a:off x="5969000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1" name="Line 104"/>
          <p:cNvSpPr>
            <a:spLocks noChangeShapeType="1"/>
          </p:cNvSpPr>
          <p:nvPr/>
        </p:nvSpPr>
        <p:spPr bwMode="auto">
          <a:xfrm rot="5400000">
            <a:off x="5875338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" name="Line 105"/>
          <p:cNvSpPr>
            <a:spLocks noChangeShapeType="1"/>
          </p:cNvSpPr>
          <p:nvPr/>
        </p:nvSpPr>
        <p:spPr bwMode="auto">
          <a:xfrm rot="5400000">
            <a:off x="5781675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" name="Line 106"/>
          <p:cNvSpPr>
            <a:spLocks noChangeShapeType="1"/>
          </p:cNvSpPr>
          <p:nvPr/>
        </p:nvSpPr>
        <p:spPr bwMode="auto">
          <a:xfrm rot="5400000">
            <a:off x="5688013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4" name="Line 107"/>
          <p:cNvSpPr>
            <a:spLocks noChangeShapeType="1"/>
          </p:cNvSpPr>
          <p:nvPr/>
        </p:nvSpPr>
        <p:spPr bwMode="auto">
          <a:xfrm rot="5400000">
            <a:off x="5594350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" name="Line 108"/>
          <p:cNvSpPr>
            <a:spLocks noChangeShapeType="1"/>
          </p:cNvSpPr>
          <p:nvPr/>
        </p:nvSpPr>
        <p:spPr bwMode="auto">
          <a:xfrm rot="5400000">
            <a:off x="5500688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6" name="Line 109"/>
          <p:cNvSpPr>
            <a:spLocks noChangeShapeType="1"/>
          </p:cNvSpPr>
          <p:nvPr/>
        </p:nvSpPr>
        <p:spPr bwMode="auto">
          <a:xfrm rot="5400000">
            <a:off x="5311775" y="5334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7" name="Line 110"/>
          <p:cNvSpPr>
            <a:spLocks noChangeShapeType="1"/>
          </p:cNvSpPr>
          <p:nvPr/>
        </p:nvSpPr>
        <p:spPr bwMode="auto">
          <a:xfrm rot="5400000">
            <a:off x="521970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8" name="Line 111"/>
          <p:cNvSpPr>
            <a:spLocks noChangeShapeType="1"/>
          </p:cNvSpPr>
          <p:nvPr/>
        </p:nvSpPr>
        <p:spPr bwMode="auto">
          <a:xfrm rot="5400000">
            <a:off x="512603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9" name="Line 112"/>
          <p:cNvSpPr>
            <a:spLocks noChangeShapeType="1"/>
          </p:cNvSpPr>
          <p:nvPr/>
        </p:nvSpPr>
        <p:spPr bwMode="auto">
          <a:xfrm rot="5400000">
            <a:off x="503237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0" name="Line 113"/>
          <p:cNvSpPr>
            <a:spLocks noChangeShapeType="1"/>
          </p:cNvSpPr>
          <p:nvPr/>
        </p:nvSpPr>
        <p:spPr bwMode="auto">
          <a:xfrm rot="5400000">
            <a:off x="493871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1" name="Line 114"/>
          <p:cNvSpPr>
            <a:spLocks noChangeShapeType="1"/>
          </p:cNvSpPr>
          <p:nvPr/>
        </p:nvSpPr>
        <p:spPr bwMode="auto">
          <a:xfrm rot="5400000">
            <a:off x="484505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2" name="Line 115"/>
          <p:cNvSpPr>
            <a:spLocks noChangeShapeType="1"/>
          </p:cNvSpPr>
          <p:nvPr/>
        </p:nvSpPr>
        <p:spPr bwMode="auto">
          <a:xfrm rot="5400000">
            <a:off x="475138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3" name="Line 116"/>
          <p:cNvSpPr>
            <a:spLocks noChangeShapeType="1"/>
          </p:cNvSpPr>
          <p:nvPr/>
        </p:nvSpPr>
        <p:spPr bwMode="auto">
          <a:xfrm rot="5400000">
            <a:off x="465772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4" name="Line 117"/>
          <p:cNvSpPr>
            <a:spLocks noChangeShapeType="1"/>
          </p:cNvSpPr>
          <p:nvPr/>
        </p:nvSpPr>
        <p:spPr bwMode="auto">
          <a:xfrm rot="5400000">
            <a:off x="446881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" name="Line 118"/>
          <p:cNvSpPr>
            <a:spLocks noChangeShapeType="1"/>
          </p:cNvSpPr>
          <p:nvPr/>
        </p:nvSpPr>
        <p:spPr bwMode="auto">
          <a:xfrm rot="5400000">
            <a:off x="437515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6" name="Line 119"/>
          <p:cNvSpPr>
            <a:spLocks noChangeShapeType="1"/>
          </p:cNvSpPr>
          <p:nvPr/>
        </p:nvSpPr>
        <p:spPr bwMode="auto">
          <a:xfrm rot="5400000">
            <a:off x="418623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7" name="Line 120"/>
          <p:cNvSpPr>
            <a:spLocks noChangeShapeType="1"/>
          </p:cNvSpPr>
          <p:nvPr/>
        </p:nvSpPr>
        <p:spPr bwMode="auto">
          <a:xfrm rot="5400000">
            <a:off x="409257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8" name="Line 121"/>
          <p:cNvSpPr>
            <a:spLocks noChangeShapeType="1"/>
          </p:cNvSpPr>
          <p:nvPr/>
        </p:nvSpPr>
        <p:spPr bwMode="auto">
          <a:xfrm rot="5400000">
            <a:off x="399891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9" name="Line 122"/>
          <p:cNvSpPr>
            <a:spLocks noChangeShapeType="1"/>
          </p:cNvSpPr>
          <p:nvPr/>
        </p:nvSpPr>
        <p:spPr bwMode="auto">
          <a:xfrm rot="5400000">
            <a:off x="390525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0" name="Line 123"/>
          <p:cNvSpPr>
            <a:spLocks noChangeShapeType="1"/>
          </p:cNvSpPr>
          <p:nvPr/>
        </p:nvSpPr>
        <p:spPr bwMode="auto">
          <a:xfrm rot="5400000">
            <a:off x="381158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1" name="Line 124"/>
          <p:cNvSpPr>
            <a:spLocks noChangeShapeType="1"/>
          </p:cNvSpPr>
          <p:nvPr/>
        </p:nvSpPr>
        <p:spPr bwMode="auto">
          <a:xfrm rot="5400000">
            <a:off x="371792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2" name="Line 125"/>
          <p:cNvSpPr>
            <a:spLocks noChangeShapeType="1"/>
          </p:cNvSpPr>
          <p:nvPr/>
        </p:nvSpPr>
        <p:spPr bwMode="auto">
          <a:xfrm rot="5400000">
            <a:off x="362426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3" name="Line 126"/>
          <p:cNvSpPr>
            <a:spLocks noChangeShapeType="1"/>
          </p:cNvSpPr>
          <p:nvPr/>
        </p:nvSpPr>
        <p:spPr bwMode="auto">
          <a:xfrm rot="5400000">
            <a:off x="343535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4" name="Line 127"/>
          <p:cNvSpPr>
            <a:spLocks noChangeShapeType="1"/>
          </p:cNvSpPr>
          <p:nvPr/>
        </p:nvSpPr>
        <p:spPr bwMode="auto">
          <a:xfrm rot="5400000">
            <a:off x="334168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5" name="Line 128"/>
          <p:cNvSpPr>
            <a:spLocks noChangeShapeType="1"/>
          </p:cNvSpPr>
          <p:nvPr/>
        </p:nvSpPr>
        <p:spPr bwMode="auto">
          <a:xfrm rot="5400000">
            <a:off x="324802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6" name="Line 129"/>
          <p:cNvSpPr>
            <a:spLocks noChangeShapeType="1"/>
          </p:cNvSpPr>
          <p:nvPr/>
        </p:nvSpPr>
        <p:spPr bwMode="auto">
          <a:xfrm rot="5400000">
            <a:off x="306228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7" name="Line 130"/>
          <p:cNvSpPr>
            <a:spLocks noChangeShapeType="1"/>
          </p:cNvSpPr>
          <p:nvPr/>
        </p:nvSpPr>
        <p:spPr bwMode="auto">
          <a:xfrm rot="5400000">
            <a:off x="296862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8" name="Line 131"/>
          <p:cNvSpPr>
            <a:spLocks noChangeShapeType="1"/>
          </p:cNvSpPr>
          <p:nvPr/>
        </p:nvSpPr>
        <p:spPr bwMode="auto">
          <a:xfrm rot="5400000">
            <a:off x="287496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9" name="Line 132"/>
          <p:cNvSpPr>
            <a:spLocks noChangeShapeType="1"/>
          </p:cNvSpPr>
          <p:nvPr/>
        </p:nvSpPr>
        <p:spPr bwMode="auto">
          <a:xfrm rot="5400000">
            <a:off x="278130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0" name="Line 133"/>
          <p:cNvSpPr>
            <a:spLocks noChangeShapeType="1"/>
          </p:cNvSpPr>
          <p:nvPr/>
        </p:nvSpPr>
        <p:spPr bwMode="auto">
          <a:xfrm rot="5400000">
            <a:off x="268763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1" name="Line 134"/>
          <p:cNvSpPr>
            <a:spLocks noChangeShapeType="1"/>
          </p:cNvSpPr>
          <p:nvPr/>
        </p:nvSpPr>
        <p:spPr bwMode="auto">
          <a:xfrm rot="5400000">
            <a:off x="259397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2" name="Line 135"/>
          <p:cNvSpPr>
            <a:spLocks noChangeShapeType="1"/>
          </p:cNvSpPr>
          <p:nvPr/>
        </p:nvSpPr>
        <p:spPr bwMode="auto">
          <a:xfrm rot="5400000">
            <a:off x="250031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3" name="Line 136"/>
          <p:cNvSpPr>
            <a:spLocks noChangeShapeType="1"/>
          </p:cNvSpPr>
          <p:nvPr/>
        </p:nvSpPr>
        <p:spPr bwMode="auto">
          <a:xfrm rot="5400000">
            <a:off x="231140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4" name="Line 137"/>
          <p:cNvSpPr>
            <a:spLocks noChangeShapeType="1"/>
          </p:cNvSpPr>
          <p:nvPr/>
        </p:nvSpPr>
        <p:spPr bwMode="auto">
          <a:xfrm rot="5400000">
            <a:off x="221773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5" name="Line 138"/>
          <p:cNvSpPr>
            <a:spLocks noChangeShapeType="1"/>
          </p:cNvSpPr>
          <p:nvPr/>
        </p:nvSpPr>
        <p:spPr bwMode="auto">
          <a:xfrm rot="5400000">
            <a:off x="212407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6" name="Line 139"/>
          <p:cNvSpPr>
            <a:spLocks noChangeShapeType="1"/>
          </p:cNvSpPr>
          <p:nvPr/>
        </p:nvSpPr>
        <p:spPr bwMode="auto">
          <a:xfrm rot="5400000">
            <a:off x="203041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7" name="Line 140"/>
          <p:cNvSpPr>
            <a:spLocks noChangeShapeType="1"/>
          </p:cNvSpPr>
          <p:nvPr/>
        </p:nvSpPr>
        <p:spPr bwMode="auto">
          <a:xfrm rot="5400000">
            <a:off x="193516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8" name="Line 141"/>
          <p:cNvSpPr>
            <a:spLocks noChangeShapeType="1"/>
          </p:cNvSpPr>
          <p:nvPr/>
        </p:nvSpPr>
        <p:spPr bwMode="auto">
          <a:xfrm rot="5400000">
            <a:off x="184150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9" name="Line 142"/>
          <p:cNvSpPr>
            <a:spLocks noChangeShapeType="1"/>
          </p:cNvSpPr>
          <p:nvPr/>
        </p:nvSpPr>
        <p:spPr bwMode="auto">
          <a:xfrm rot="5400000">
            <a:off x="174783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0" name="Line 143"/>
          <p:cNvSpPr>
            <a:spLocks noChangeShapeType="1"/>
          </p:cNvSpPr>
          <p:nvPr/>
        </p:nvSpPr>
        <p:spPr bwMode="auto">
          <a:xfrm rot="5400000">
            <a:off x="1654175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1" name="Line 144"/>
          <p:cNvSpPr>
            <a:spLocks noChangeShapeType="1"/>
          </p:cNvSpPr>
          <p:nvPr/>
        </p:nvSpPr>
        <p:spPr bwMode="auto">
          <a:xfrm rot="5400000">
            <a:off x="7046119" y="486569"/>
            <a:ext cx="37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2" name="Line 145"/>
          <p:cNvSpPr>
            <a:spLocks noChangeShapeType="1"/>
          </p:cNvSpPr>
          <p:nvPr/>
        </p:nvSpPr>
        <p:spPr bwMode="auto">
          <a:xfrm rot="5400000">
            <a:off x="690403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3" name="Line 146"/>
          <p:cNvSpPr>
            <a:spLocks noChangeShapeType="1"/>
          </p:cNvSpPr>
          <p:nvPr/>
        </p:nvSpPr>
        <p:spPr bwMode="auto">
          <a:xfrm rot="5400000">
            <a:off x="7141369" y="486569"/>
            <a:ext cx="376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4" name="Line 147"/>
          <p:cNvSpPr>
            <a:spLocks noChangeShapeType="1"/>
          </p:cNvSpPr>
          <p:nvPr/>
        </p:nvSpPr>
        <p:spPr bwMode="auto">
          <a:xfrm rot="5400000">
            <a:off x="7377112" y="530226"/>
            <a:ext cx="92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5" name="Line 148"/>
          <p:cNvSpPr>
            <a:spLocks noChangeShapeType="1"/>
          </p:cNvSpPr>
          <p:nvPr/>
        </p:nvSpPr>
        <p:spPr bwMode="auto">
          <a:xfrm rot="5400000">
            <a:off x="240506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6" name="Line 149"/>
          <p:cNvSpPr>
            <a:spLocks noChangeShapeType="1"/>
          </p:cNvSpPr>
          <p:nvPr/>
        </p:nvSpPr>
        <p:spPr bwMode="auto">
          <a:xfrm rot="5400000">
            <a:off x="6249988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7" name="Line 150"/>
          <p:cNvSpPr>
            <a:spLocks noChangeShapeType="1"/>
          </p:cNvSpPr>
          <p:nvPr/>
        </p:nvSpPr>
        <p:spPr bwMode="auto">
          <a:xfrm rot="5400000">
            <a:off x="3155950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8" name="Line 151"/>
          <p:cNvSpPr>
            <a:spLocks noChangeShapeType="1"/>
          </p:cNvSpPr>
          <p:nvPr/>
        </p:nvSpPr>
        <p:spPr bwMode="auto">
          <a:xfrm rot="5400000">
            <a:off x="3530600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9" name="Line 152"/>
          <p:cNvSpPr>
            <a:spLocks noChangeShapeType="1"/>
          </p:cNvSpPr>
          <p:nvPr/>
        </p:nvSpPr>
        <p:spPr bwMode="auto">
          <a:xfrm rot="5400000">
            <a:off x="4281488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0" name="Line 153"/>
          <p:cNvSpPr>
            <a:spLocks noChangeShapeType="1"/>
          </p:cNvSpPr>
          <p:nvPr/>
        </p:nvSpPr>
        <p:spPr bwMode="auto">
          <a:xfrm rot="5400000">
            <a:off x="4564063" y="5318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1" name="Line 154"/>
          <p:cNvSpPr>
            <a:spLocks noChangeShapeType="1"/>
          </p:cNvSpPr>
          <p:nvPr/>
        </p:nvSpPr>
        <p:spPr bwMode="auto">
          <a:xfrm rot="5400000">
            <a:off x="5407025" y="5302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2" name="Rectangle 155"/>
          <p:cNvSpPr>
            <a:spLocks noChangeArrowheads="1"/>
          </p:cNvSpPr>
          <p:nvPr/>
        </p:nvSpPr>
        <p:spPr bwMode="auto">
          <a:xfrm>
            <a:off x="130175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811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761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anchor="t"/>
          <a:lstStyle>
            <a:lvl1pPr>
              <a:defRPr/>
            </a:lvl1pPr>
          </a:lstStyle>
          <a:p>
            <a:fld id="{42AF5989-128E-406A-B5C7-A02C5C425D44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15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41622" y="6240463"/>
            <a:ext cx="6458464" cy="476250"/>
          </a:xfrm>
        </p:spPr>
        <p:txBody>
          <a:bodyPr anchor="t" anchorCtr="0"/>
          <a:lstStyle>
            <a:lvl1pPr>
              <a:defRPr sz="1200" baseline="0" dirty="0" smtClean="0"/>
            </a:lvl1pPr>
          </a:lstStyle>
          <a:p>
            <a:endParaRPr lang="en-US" dirty="0"/>
          </a:p>
        </p:txBody>
      </p:sp>
      <p:sp>
        <p:nvSpPr>
          <p:cNvPr id="15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anchor="t" anchorCtr="0"/>
          <a:lstStyle>
            <a:lvl1pPr>
              <a:defRPr smtClean="0"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A3DB9-CB94-4610-8E5F-4A4456B88C11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16C5F-213A-46AD-A033-A62E0D879DF9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72986-D164-4726-BBF9-1CD19E5CADF3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5E0213-D8F5-47DA-B5BF-70E9B1F90DB4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F0170-E99E-4932-80DD-8179C110F64C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6DB73-5CFC-40A9-ABC1-8F4CA59D7338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E2EE3-56CA-4466-A960-92D0BC576C7B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92BD6-C673-4C7E-BC0A-199EEA2982DA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C8BD7-0969-4B26-8248-02C0BDB1AECC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34782-0265-4F24-8B42-A825ED358EA5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477000"/>
            <a:ext cx="1865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F7FACFC-333A-45B7-9412-332035E83BCD}" type="datetime1">
              <a:rPr lang="en-US" smtClean="0"/>
              <a:t>8/29/2017</a:t>
            </a:fld>
            <a:endParaRPr lang="en-US" dirty="0"/>
          </a:p>
        </p:txBody>
      </p:sp>
      <p:sp>
        <p:nvSpPr>
          <p:cNvPr id="475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35893" y="6477000"/>
            <a:ext cx="60630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200" baseline="0" dirty="0" smtClean="0"/>
            </a:lvl1pPr>
          </a:lstStyle>
          <a:p>
            <a:endParaRPr lang="en-US" dirty="0"/>
          </a:p>
        </p:txBody>
      </p:sp>
      <p:sp>
        <p:nvSpPr>
          <p:cNvPr id="475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DDFED8FE-F98A-427B-B888-66C66250E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809625" y="241300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44" name="Line 8"/>
          <p:cNvSpPr>
            <a:spLocks noChangeShapeType="1"/>
          </p:cNvSpPr>
          <p:nvPr/>
        </p:nvSpPr>
        <p:spPr bwMode="auto">
          <a:xfrm rot="5400000">
            <a:off x="434975" y="6559550"/>
            <a:ext cx="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852488" y="1030288"/>
            <a:ext cx="7875587" cy="460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46" name="Rectangle 1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180975" y="1897063"/>
            <a:ext cx="469900" cy="1963737"/>
          </a:xfrm>
          <a:prstGeom prst="rect">
            <a:avLst/>
          </a:prstGeom>
          <a:solidFill>
            <a:srgbClr val="E2BF2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460375" y="1992313"/>
            <a:ext cx="96838" cy="93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369888" y="2459038"/>
            <a:ext cx="96837" cy="93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0" name="Rectangle 14"/>
          <p:cNvSpPr>
            <a:spLocks noChangeArrowheads="1"/>
          </p:cNvSpPr>
          <p:nvPr/>
        </p:nvSpPr>
        <p:spPr bwMode="auto">
          <a:xfrm>
            <a:off x="177800" y="2366963"/>
            <a:ext cx="96838" cy="93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276225" y="2278063"/>
            <a:ext cx="92075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366713" y="2274888"/>
            <a:ext cx="96837" cy="93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3" name="Rectangle 17"/>
          <p:cNvSpPr>
            <a:spLocks noChangeArrowheads="1"/>
          </p:cNvSpPr>
          <p:nvPr/>
        </p:nvSpPr>
        <p:spPr bwMode="auto">
          <a:xfrm>
            <a:off x="460375" y="2176463"/>
            <a:ext cx="96838" cy="93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4" name="Rectangle 18"/>
          <p:cNvSpPr>
            <a:spLocks noChangeArrowheads="1"/>
          </p:cNvSpPr>
          <p:nvPr/>
        </p:nvSpPr>
        <p:spPr bwMode="auto">
          <a:xfrm>
            <a:off x="182563" y="2184400"/>
            <a:ext cx="96837" cy="93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368300" y="2085975"/>
            <a:ext cx="93663" cy="90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6" name="Rectangle 20"/>
          <p:cNvSpPr>
            <a:spLocks noChangeArrowheads="1"/>
          </p:cNvSpPr>
          <p:nvPr/>
        </p:nvSpPr>
        <p:spPr bwMode="auto">
          <a:xfrm>
            <a:off x="555625" y="2085975"/>
            <a:ext cx="96838" cy="93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182563" y="1997075"/>
            <a:ext cx="96837" cy="93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8" name="Rectangle 22"/>
          <p:cNvSpPr>
            <a:spLocks noChangeArrowheads="1"/>
          </p:cNvSpPr>
          <p:nvPr/>
        </p:nvSpPr>
        <p:spPr bwMode="auto">
          <a:xfrm>
            <a:off x="555625" y="1897063"/>
            <a:ext cx="96838" cy="93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276225" y="1895475"/>
            <a:ext cx="96838" cy="93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0" name="Rectangle 24"/>
          <p:cNvSpPr>
            <a:spLocks noChangeArrowheads="1"/>
          </p:cNvSpPr>
          <p:nvPr/>
        </p:nvSpPr>
        <p:spPr bwMode="auto">
          <a:xfrm>
            <a:off x="458788" y="2555875"/>
            <a:ext cx="96837" cy="93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1" name="Rectangle 25"/>
          <p:cNvSpPr>
            <a:spLocks noChangeArrowheads="1"/>
          </p:cNvSpPr>
          <p:nvPr/>
        </p:nvSpPr>
        <p:spPr bwMode="auto">
          <a:xfrm>
            <a:off x="274638" y="2649538"/>
            <a:ext cx="93662" cy="93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177800" y="2738438"/>
            <a:ext cx="96838" cy="936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182563" y="3865563"/>
            <a:ext cx="469900" cy="1408112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4" name="Rectangle 28"/>
          <p:cNvSpPr>
            <a:spLocks noChangeArrowheads="1"/>
          </p:cNvSpPr>
          <p:nvPr/>
        </p:nvSpPr>
        <p:spPr bwMode="auto">
          <a:xfrm>
            <a:off x="179388" y="679450"/>
            <a:ext cx="9842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5" name="Rectangle 29"/>
          <p:cNvSpPr>
            <a:spLocks noChangeArrowheads="1"/>
          </p:cNvSpPr>
          <p:nvPr/>
        </p:nvSpPr>
        <p:spPr bwMode="auto">
          <a:xfrm>
            <a:off x="461963" y="871538"/>
            <a:ext cx="96837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6" name="Rectangle 30"/>
          <p:cNvSpPr>
            <a:spLocks noChangeArrowheads="1"/>
          </p:cNvSpPr>
          <p:nvPr/>
        </p:nvSpPr>
        <p:spPr bwMode="auto">
          <a:xfrm>
            <a:off x="366713" y="963613"/>
            <a:ext cx="98425" cy="984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7" name="Rectangle 31"/>
          <p:cNvSpPr>
            <a:spLocks noChangeArrowheads="1"/>
          </p:cNvSpPr>
          <p:nvPr/>
        </p:nvSpPr>
        <p:spPr bwMode="auto">
          <a:xfrm>
            <a:off x="274638" y="1620838"/>
            <a:ext cx="9842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8" name="Rectangle 32"/>
          <p:cNvSpPr>
            <a:spLocks noChangeArrowheads="1"/>
          </p:cNvSpPr>
          <p:nvPr/>
        </p:nvSpPr>
        <p:spPr bwMode="auto">
          <a:xfrm>
            <a:off x="179388" y="1054100"/>
            <a:ext cx="100012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69" name="Rectangle 33"/>
          <p:cNvSpPr>
            <a:spLocks noChangeArrowheads="1"/>
          </p:cNvSpPr>
          <p:nvPr/>
        </p:nvSpPr>
        <p:spPr bwMode="auto">
          <a:xfrm>
            <a:off x="276225" y="1149350"/>
            <a:ext cx="95250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0" name="Rectangle 34"/>
          <p:cNvSpPr>
            <a:spLocks noChangeArrowheads="1"/>
          </p:cNvSpPr>
          <p:nvPr/>
        </p:nvSpPr>
        <p:spPr bwMode="auto">
          <a:xfrm>
            <a:off x="366713" y="1524000"/>
            <a:ext cx="93662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1" name="Rectangle 35"/>
          <p:cNvSpPr>
            <a:spLocks noChangeArrowheads="1"/>
          </p:cNvSpPr>
          <p:nvPr/>
        </p:nvSpPr>
        <p:spPr bwMode="auto">
          <a:xfrm>
            <a:off x="555625" y="1246188"/>
            <a:ext cx="9842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2" name="Rectangle 36"/>
          <p:cNvSpPr>
            <a:spLocks noChangeArrowheads="1"/>
          </p:cNvSpPr>
          <p:nvPr/>
        </p:nvSpPr>
        <p:spPr bwMode="auto">
          <a:xfrm>
            <a:off x="557213" y="1616075"/>
            <a:ext cx="9842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3" name="Rectangle 37"/>
          <p:cNvSpPr>
            <a:spLocks noChangeArrowheads="1"/>
          </p:cNvSpPr>
          <p:nvPr/>
        </p:nvSpPr>
        <p:spPr bwMode="auto">
          <a:xfrm>
            <a:off x="463550" y="17129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4" name="Rectangle 38"/>
          <p:cNvSpPr>
            <a:spLocks noChangeArrowheads="1"/>
          </p:cNvSpPr>
          <p:nvPr/>
        </p:nvSpPr>
        <p:spPr bwMode="auto">
          <a:xfrm>
            <a:off x="368300" y="1708150"/>
            <a:ext cx="192088" cy="96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5" name="Rectangle 39"/>
          <p:cNvSpPr>
            <a:spLocks noChangeArrowheads="1"/>
          </p:cNvSpPr>
          <p:nvPr/>
        </p:nvSpPr>
        <p:spPr bwMode="auto">
          <a:xfrm>
            <a:off x="274638" y="1430338"/>
            <a:ext cx="100012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6" name="Rectangle 40"/>
          <p:cNvSpPr>
            <a:spLocks noChangeArrowheads="1"/>
          </p:cNvSpPr>
          <p:nvPr/>
        </p:nvSpPr>
        <p:spPr bwMode="auto">
          <a:xfrm>
            <a:off x="461963" y="1431925"/>
            <a:ext cx="96837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7" name="Rectangle 41"/>
          <p:cNvSpPr>
            <a:spLocks noChangeArrowheads="1"/>
          </p:cNvSpPr>
          <p:nvPr/>
        </p:nvSpPr>
        <p:spPr bwMode="auto">
          <a:xfrm>
            <a:off x="177800" y="1530350"/>
            <a:ext cx="96838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8" name="Rectangle 42"/>
          <p:cNvSpPr>
            <a:spLocks noChangeArrowheads="1"/>
          </p:cNvSpPr>
          <p:nvPr/>
        </p:nvSpPr>
        <p:spPr bwMode="auto">
          <a:xfrm>
            <a:off x="182563" y="1804988"/>
            <a:ext cx="96837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79" name="Rectangle 43"/>
          <p:cNvSpPr>
            <a:spLocks noChangeArrowheads="1"/>
          </p:cNvSpPr>
          <p:nvPr/>
        </p:nvSpPr>
        <p:spPr bwMode="auto">
          <a:xfrm>
            <a:off x="555625" y="1804988"/>
            <a:ext cx="9842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0" name="Rectangle 44"/>
          <p:cNvSpPr>
            <a:spLocks noChangeArrowheads="1"/>
          </p:cNvSpPr>
          <p:nvPr/>
        </p:nvSpPr>
        <p:spPr bwMode="auto">
          <a:xfrm>
            <a:off x="366713" y="1336675"/>
            <a:ext cx="9842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1" name="Rectangle 45"/>
          <p:cNvSpPr>
            <a:spLocks noChangeArrowheads="1"/>
          </p:cNvSpPr>
          <p:nvPr/>
        </p:nvSpPr>
        <p:spPr bwMode="auto">
          <a:xfrm>
            <a:off x="276225" y="3116263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2" name="Rectangle 46"/>
          <p:cNvSpPr>
            <a:spLocks noChangeArrowheads="1"/>
          </p:cNvSpPr>
          <p:nvPr/>
        </p:nvSpPr>
        <p:spPr bwMode="auto">
          <a:xfrm>
            <a:off x="461963" y="3208338"/>
            <a:ext cx="100012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3" name="Rectangle 47"/>
          <p:cNvSpPr>
            <a:spLocks noChangeArrowheads="1"/>
          </p:cNvSpPr>
          <p:nvPr/>
        </p:nvSpPr>
        <p:spPr bwMode="auto">
          <a:xfrm>
            <a:off x="184150" y="32988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4" name="Rectangle 48"/>
          <p:cNvSpPr>
            <a:spLocks noChangeArrowheads="1"/>
          </p:cNvSpPr>
          <p:nvPr/>
        </p:nvSpPr>
        <p:spPr bwMode="auto">
          <a:xfrm>
            <a:off x="371475" y="3394075"/>
            <a:ext cx="92075" cy="9842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5" name="Rectangle 49"/>
          <p:cNvSpPr>
            <a:spLocks noChangeArrowheads="1"/>
          </p:cNvSpPr>
          <p:nvPr/>
        </p:nvSpPr>
        <p:spPr bwMode="auto">
          <a:xfrm>
            <a:off x="277813" y="34893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463550" y="34893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7" name="Rectangle 51"/>
          <p:cNvSpPr>
            <a:spLocks noChangeArrowheads="1"/>
          </p:cNvSpPr>
          <p:nvPr/>
        </p:nvSpPr>
        <p:spPr bwMode="auto">
          <a:xfrm>
            <a:off x="555625" y="3586163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8" name="Rectangle 52"/>
          <p:cNvSpPr>
            <a:spLocks noChangeArrowheads="1"/>
          </p:cNvSpPr>
          <p:nvPr/>
        </p:nvSpPr>
        <p:spPr bwMode="auto">
          <a:xfrm>
            <a:off x="182563" y="358140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89" name="Rectangle 53"/>
          <p:cNvSpPr>
            <a:spLocks noChangeArrowheads="1"/>
          </p:cNvSpPr>
          <p:nvPr/>
        </p:nvSpPr>
        <p:spPr bwMode="auto">
          <a:xfrm>
            <a:off x="368300" y="3676650"/>
            <a:ext cx="93663" cy="93663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0" name="Rectangle 54"/>
          <p:cNvSpPr>
            <a:spLocks noChangeArrowheads="1"/>
          </p:cNvSpPr>
          <p:nvPr/>
        </p:nvSpPr>
        <p:spPr bwMode="auto">
          <a:xfrm>
            <a:off x="184150" y="367665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1" name="Rectangle 55"/>
          <p:cNvSpPr>
            <a:spLocks noChangeArrowheads="1"/>
          </p:cNvSpPr>
          <p:nvPr/>
        </p:nvSpPr>
        <p:spPr bwMode="auto">
          <a:xfrm>
            <a:off x="555625" y="3673475"/>
            <a:ext cx="93663" cy="95250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2" name="Rectangle 56"/>
          <p:cNvSpPr>
            <a:spLocks noChangeArrowheads="1"/>
          </p:cNvSpPr>
          <p:nvPr/>
        </p:nvSpPr>
        <p:spPr bwMode="auto">
          <a:xfrm>
            <a:off x="555625" y="377190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3" name="Rectangle 57"/>
          <p:cNvSpPr>
            <a:spLocks noChangeArrowheads="1"/>
          </p:cNvSpPr>
          <p:nvPr/>
        </p:nvSpPr>
        <p:spPr bwMode="auto">
          <a:xfrm>
            <a:off x="276225" y="3776663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4" name="Rectangle 58"/>
          <p:cNvSpPr>
            <a:spLocks noChangeArrowheads="1"/>
          </p:cNvSpPr>
          <p:nvPr/>
        </p:nvSpPr>
        <p:spPr bwMode="auto">
          <a:xfrm>
            <a:off x="468313" y="38703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5" name="Rectangle 59"/>
          <p:cNvSpPr>
            <a:spLocks noChangeArrowheads="1"/>
          </p:cNvSpPr>
          <p:nvPr/>
        </p:nvSpPr>
        <p:spPr bwMode="auto">
          <a:xfrm>
            <a:off x="277813" y="386397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6" name="Rectangle 60"/>
          <p:cNvSpPr>
            <a:spLocks noChangeArrowheads="1"/>
          </p:cNvSpPr>
          <p:nvPr/>
        </p:nvSpPr>
        <p:spPr bwMode="auto">
          <a:xfrm>
            <a:off x="182563" y="38703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7" name="Rectangle 61"/>
          <p:cNvSpPr>
            <a:spLocks noChangeArrowheads="1"/>
          </p:cNvSpPr>
          <p:nvPr/>
        </p:nvSpPr>
        <p:spPr bwMode="auto">
          <a:xfrm>
            <a:off x="374650" y="395605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8" name="Rectangle 62"/>
          <p:cNvSpPr>
            <a:spLocks noChangeArrowheads="1"/>
          </p:cNvSpPr>
          <p:nvPr/>
        </p:nvSpPr>
        <p:spPr bwMode="auto">
          <a:xfrm>
            <a:off x="469900" y="395605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199" name="Rectangle 63"/>
          <p:cNvSpPr>
            <a:spLocks noChangeArrowheads="1"/>
          </p:cNvSpPr>
          <p:nvPr/>
        </p:nvSpPr>
        <p:spPr bwMode="auto">
          <a:xfrm>
            <a:off x="276225" y="3957638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0" name="Rectangle 64"/>
          <p:cNvSpPr>
            <a:spLocks noChangeArrowheads="1"/>
          </p:cNvSpPr>
          <p:nvPr/>
        </p:nvSpPr>
        <p:spPr bwMode="auto">
          <a:xfrm>
            <a:off x="182563" y="4049713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1" name="Rectangle 65"/>
          <p:cNvSpPr>
            <a:spLocks noChangeArrowheads="1"/>
          </p:cNvSpPr>
          <p:nvPr/>
        </p:nvSpPr>
        <p:spPr bwMode="auto">
          <a:xfrm>
            <a:off x="274638" y="4051300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2" name="Rectangle 66"/>
          <p:cNvSpPr>
            <a:spLocks noChangeArrowheads="1"/>
          </p:cNvSpPr>
          <p:nvPr/>
        </p:nvSpPr>
        <p:spPr bwMode="auto">
          <a:xfrm>
            <a:off x="555625" y="4048125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3" name="Rectangle 67"/>
          <p:cNvSpPr>
            <a:spLocks noChangeArrowheads="1"/>
          </p:cNvSpPr>
          <p:nvPr/>
        </p:nvSpPr>
        <p:spPr bwMode="auto">
          <a:xfrm>
            <a:off x="468313" y="4148138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4" name="Rectangle 68"/>
          <p:cNvSpPr>
            <a:spLocks noChangeArrowheads="1"/>
          </p:cNvSpPr>
          <p:nvPr/>
        </p:nvSpPr>
        <p:spPr bwMode="auto">
          <a:xfrm>
            <a:off x="184150" y="4144963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5" name="Rectangle 69"/>
          <p:cNvSpPr>
            <a:spLocks noChangeArrowheads="1"/>
          </p:cNvSpPr>
          <p:nvPr/>
        </p:nvSpPr>
        <p:spPr bwMode="auto">
          <a:xfrm>
            <a:off x="558800" y="4144963"/>
            <a:ext cx="92075" cy="92075"/>
          </a:xfrm>
          <a:prstGeom prst="rect">
            <a:avLst/>
          </a:prstGeom>
          <a:solidFill>
            <a:srgbClr val="408E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6" name="Rectangle 70"/>
          <p:cNvSpPr>
            <a:spLocks noChangeArrowheads="1"/>
          </p:cNvSpPr>
          <p:nvPr/>
        </p:nvSpPr>
        <p:spPr bwMode="auto">
          <a:xfrm>
            <a:off x="558800" y="3870325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7" name="Rectangle 71"/>
          <p:cNvSpPr>
            <a:spLocks noChangeArrowheads="1"/>
          </p:cNvSpPr>
          <p:nvPr/>
        </p:nvSpPr>
        <p:spPr bwMode="auto">
          <a:xfrm>
            <a:off x="561975" y="395605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8" name="Rectangle 72"/>
          <p:cNvSpPr>
            <a:spLocks noChangeArrowheads="1"/>
          </p:cNvSpPr>
          <p:nvPr/>
        </p:nvSpPr>
        <p:spPr bwMode="auto">
          <a:xfrm>
            <a:off x="368300" y="386873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09" name="Rectangle 73"/>
          <p:cNvSpPr>
            <a:spLocks noChangeArrowheads="1"/>
          </p:cNvSpPr>
          <p:nvPr/>
        </p:nvSpPr>
        <p:spPr bwMode="auto">
          <a:xfrm>
            <a:off x="469900" y="40497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0" name="Rectangle 74"/>
          <p:cNvSpPr>
            <a:spLocks noChangeArrowheads="1"/>
          </p:cNvSpPr>
          <p:nvPr/>
        </p:nvSpPr>
        <p:spPr bwMode="auto">
          <a:xfrm>
            <a:off x="368300" y="40497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1" name="Rectangle 75"/>
          <p:cNvSpPr>
            <a:spLocks noChangeArrowheads="1"/>
          </p:cNvSpPr>
          <p:nvPr/>
        </p:nvSpPr>
        <p:spPr bwMode="auto">
          <a:xfrm>
            <a:off x="187325" y="395763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2" name="Rectangle 76"/>
          <p:cNvSpPr>
            <a:spLocks noChangeArrowheads="1"/>
          </p:cNvSpPr>
          <p:nvPr/>
        </p:nvSpPr>
        <p:spPr bwMode="auto">
          <a:xfrm>
            <a:off x="369888" y="41513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3" name="Rectangle 77"/>
          <p:cNvSpPr>
            <a:spLocks noChangeArrowheads="1"/>
          </p:cNvSpPr>
          <p:nvPr/>
        </p:nvSpPr>
        <p:spPr bwMode="auto">
          <a:xfrm>
            <a:off x="274638" y="41513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4" name="Rectangle 78"/>
          <p:cNvSpPr>
            <a:spLocks noChangeArrowheads="1"/>
          </p:cNvSpPr>
          <p:nvPr/>
        </p:nvSpPr>
        <p:spPr bwMode="auto">
          <a:xfrm>
            <a:off x="276225" y="4238625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5" name="Rectangle 79"/>
          <p:cNvSpPr>
            <a:spLocks noChangeArrowheads="1"/>
          </p:cNvSpPr>
          <p:nvPr/>
        </p:nvSpPr>
        <p:spPr bwMode="auto">
          <a:xfrm>
            <a:off x="182563" y="4333875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6" name="Rectangle 80"/>
          <p:cNvSpPr>
            <a:spLocks noChangeArrowheads="1"/>
          </p:cNvSpPr>
          <p:nvPr/>
        </p:nvSpPr>
        <p:spPr bwMode="auto">
          <a:xfrm>
            <a:off x="277813" y="443230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7" name="Rectangle 81"/>
          <p:cNvSpPr>
            <a:spLocks noChangeArrowheads="1"/>
          </p:cNvSpPr>
          <p:nvPr/>
        </p:nvSpPr>
        <p:spPr bwMode="auto">
          <a:xfrm>
            <a:off x="555625" y="451961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8" name="Rectangle 82"/>
          <p:cNvSpPr>
            <a:spLocks noChangeArrowheads="1"/>
          </p:cNvSpPr>
          <p:nvPr/>
        </p:nvSpPr>
        <p:spPr bwMode="auto">
          <a:xfrm>
            <a:off x="277813" y="461168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19" name="Rectangle 83"/>
          <p:cNvSpPr>
            <a:spLocks noChangeArrowheads="1"/>
          </p:cNvSpPr>
          <p:nvPr/>
        </p:nvSpPr>
        <p:spPr bwMode="auto">
          <a:xfrm>
            <a:off x="369888" y="4713288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20" name="Rectangle 84"/>
          <p:cNvSpPr>
            <a:spLocks noChangeArrowheads="1"/>
          </p:cNvSpPr>
          <p:nvPr/>
        </p:nvSpPr>
        <p:spPr bwMode="auto">
          <a:xfrm>
            <a:off x="276225" y="4806950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21" name="Rectangle 85"/>
          <p:cNvSpPr>
            <a:spLocks noChangeArrowheads="1"/>
          </p:cNvSpPr>
          <p:nvPr/>
        </p:nvSpPr>
        <p:spPr bwMode="auto">
          <a:xfrm>
            <a:off x="461963" y="4894263"/>
            <a:ext cx="92075" cy="920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75222" name="Line 86"/>
          <p:cNvSpPr>
            <a:spLocks noChangeShapeType="1"/>
          </p:cNvSpPr>
          <p:nvPr/>
        </p:nvSpPr>
        <p:spPr bwMode="auto">
          <a:xfrm>
            <a:off x="179388" y="7731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23" name="Line 87"/>
          <p:cNvSpPr>
            <a:spLocks noChangeShapeType="1"/>
          </p:cNvSpPr>
          <p:nvPr/>
        </p:nvSpPr>
        <p:spPr bwMode="auto">
          <a:xfrm>
            <a:off x="555625" y="465138"/>
            <a:ext cx="0" cy="479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24" name="Line 88"/>
          <p:cNvSpPr>
            <a:spLocks noChangeShapeType="1"/>
          </p:cNvSpPr>
          <p:nvPr/>
        </p:nvSpPr>
        <p:spPr bwMode="auto">
          <a:xfrm>
            <a:off x="461963" y="322263"/>
            <a:ext cx="0" cy="494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25" name="Line 89"/>
          <p:cNvSpPr>
            <a:spLocks noChangeShapeType="1"/>
          </p:cNvSpPr>
          <p:nvPr/>
        </p:nvSpPr>
        <p:spPr bwMode="auto">
          <a:xfrm>
            <a:off x="180975" y="133350"/>
            <a:ext cx="0" cy="513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26" name="Line 90"/>
          <p:cNvSpPr>
            <a:spLocks noChangeShapeType="1"/>
          </p:cNvSpPr>
          <p:nvPr/>
        </p:nvSpPr>
        <p:spPr bwMode="auto">
          <a:xfrm>
            <a:off x="274638" y="423863"/>
            <a:ext cx="0" cy="484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27" name="Line 91"/>
          <p:cNvSpPr>
            <a:spLocks noChangeShapeType="1"/>
          </p:cNvSpPr>
          <p:nvPr/>
        </p:nvSpPr>
        <p:spPr bwMode="auto">
          <a:xfrm>
            <a:off x="368300" y="244475"/>
            <a:ext cx="0" cy="502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28" name="Line 92"/>
          <p:cNvSpPr>
            <a:spLocks noChangeShapeType="1"/>
          </p:cNvSpPr>
          <p:nvPr/>
        </p:nvSpPr>
        <p:spPr bwMode="auto">
          <a:xfrm>
            <a:off x="649288" y="615950"/>
            <a:ext cx="0" cy="4652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29" name="Line 93"/>
          <p:cNvSpPr>
            <a:spLocks noChangeShapeType="1"/>
          </p:cNvSpPr>
          <p:nvPr/>
        </p:nvSpPr>
        <p:spPr bwMode="auto">
          <a:xfrm>
            <a:off x="179388" y="86677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0" name="Line 94"/>
          <p:cNvSpPr>
            <a:spLocks noChangeShapeType="1"/>
          </p:cNvSpPr>
          <p:nvPr/>
        </p:nvSpPr>
        <p:spPr bwMode="auto">
          <a:xfrm>
            <a:off x="179388" y="96043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1" name="Line 95"/>
          <p:cNvSpPr>
            <a:spLocks noChangeShapeType="1"/>
          </p:cNvSpPr>
          <p:nvPr/>
        </p:nvSpPr>
        <p:spPr bwMode="auto">
          <a:xfrm>
            <a:off x="179388" y="10541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2" name="Line 96"/>
          <p:cNvSpPr>
            <a:spLocks noChangeShapeType="1"/>
          </p:cNvSpPr>
          <p:nvPr/>
        </p:nvSpPr>
        <p:spPr bwMode="auto">
          <a:xfrm>
            <a:off x="179388" y="114776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3" name="Line 97"/>
          <p:cNvSpPr>
            <a:spLocks noChangeShapeType="1"/>
          </p:cNvSpPr>
          <p:nvPr/>
        </p:nvSpPr>
        <p:spPr bwMode="auto">
          <a:xfrm>
            <a:off x="179388" y="12414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4" name="Line 98"/>
          <p:cNvSpPr>
            <a:spLocks noChangeShapeType="1"/>
          </p:cNvSpPr>
          <p:nvPr/>
        </p:nvSpPr>
        <p:spPr bwMode="auto">
          <a:xfrm>
            <a:off x="179388" y="133508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5" name="Line 99"/>
          <p:cNvSpPr>
            <a:spLocks noChangeShapeType="1"/>
          </p:cNvSpPr>
          <p:nvPr/>
        </p:nvSpPr>
        <p:spPr bwMode="auto">
          <a:xfrm>
            <a:off x="179388" y="142875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6" name="Line 100"/>
          <p:cNvSpPr>
            <a:spLocks noChangeShapeType="1"/>
          </p:cNvSpPr>
          <p:nvPr/>
        </p:nvSpPr>
        <p:spPr bwMode="auto">
          <a:xfrm>
            <a:off x="179388" y="15224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7" name="Line 101"/>
          <p:cNvSpPr>
            <a:spLocks noChangeShapeType="1"/>
          </p:cNvSpPr>
          <p:nvPr/>
        </p:nvSpPr>
        <p:spPr bwMode="auto">
          <a:xfrm>
            <a:off x="179388" y="161607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8" name="Line 102"/>
          <p:cNvSpPr>
            <a:spLocks noChangeShapeType="1"/>
          </p:cNvSpPr>
          <p:nvPr/>
        </p:nvSpPr>
        <p:spPr bwMode="auto">
          <a:xfrm>
            <a:off x="179388" y="170973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39" name="Line 103"/>
          <p:cNvSpPr>
            <a:spLocks noChangeShapeType="1"/>
          </p:cNvSpPr>
          <p:nvPr/>
        </p:nvSpPr>
        <p:spPr bwMode="auto">
          <a:xfrm>
            <a:off x="179388" y="18034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0" name="Line 104"/>
          <p:cNvSpPr>
            <a:spLocks noChangeShapeType="1"/>
          </p:cNvSpPr>
          <p:nvPr/>
        </p:nvSpPr>
        <p:spPr bwMode="auto">
          <a:xfrm>
            <a:off x="179388" y="189706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1" name="Line 105"/>
          <p:cNvSpPr>
            <a:spLocks noChangeShapeType="1"/>
          </p:cNvSpPr>
          <p:nvPr/>
        </p:nvSpPr>
        <p:spPr bwMode="auto">
          <a:xfrm>
            <a:off x="179388" y="19907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2" name="Line 106"/>
          <p:cNvSpPr>
            <a:spLocks noChangeShapeType="1"/>
          </p:cNvSpPr>
          <p:nvPr/>
        </p:nvSpPr>
        <p:spPr bwMode="auto">
          <a:xfrm>
            <a:off x="179388" y="208438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3" name="Line 107"/>
          <p:cNvSpPr>
            <a:spLocks noChangeShapeType="1"/>
          </p:cNvSpPr>
          <p:nvPr/>
        </p:nvSpPr>
        <p:spPr bwMode="auto">
          <a:xfrm>
            <a:off x="179388" y="217805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4" name="Line 108"/>
          <p:cNvSpPr>
            <a:spLocks noChangeShapeType="1"/>
          </p:cNvSpPr>
          <p:nvPr/>
        </p:nvSpPr>
        <p:spPr bwMode="auto">
          <a:xfrm>
            <a:off x="179388" y="22717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5" name="Line 109"/>
          <p:cNvSpPr>
            <a:spLocks noChangeShapeType="1"/>
          </p:cNvSpPr>
          <p:nvPr/>
        </p:nvSpPr>
        <p:spPr bwMode="auto">
          <a:xfrm>
            <a:off x="179388" y="236537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6" name="Line 110"/>
          <p:cNvSpPr>
            <a:spLocks noChangeShapeType="1"/>
          </p:cNvSpPr>
          <p:nvPr/>
        </p:nvSpPr>
        <p:spPr bwMode="auto">
          <a:xfrm>
            <a:off x="179388" y="245903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7" name="Line 111"/>
          <p:cNvSpPr>
            <a:spLocks noChangeShapeType="1"/>
          </p:cNvSpPr>
          <p:nvPr/>
        </p:nvSpPr>
        <p:spPr bwMode="auto">
          <a:xfrm>
            <a:off x="179388" y="25527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8" name="Line 112"/>
          <p:cNvSpPr>
            <a:spLocks noChangeShapeType="1"/>
          </p:cNvSpPr>
          <p:nvPr/>
        </p:nvSpPr>
        <p:spPr bwMode="auto">
          <a:xfrm>
            <a:off x="179388" y="264636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49" name="Line 113"/>
          <p:cNvSpPr>
            <a:spLocks noChangeShapeType="1"/>
          </p:cNvSpPr>
          <p:nvPr/>
        </p:nvSpPr>
        <p:spPr bwMode="auto">
          <a:xfrm>
            <a:off x="179388" y="27400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0" name="Line 114"/>
          <p:cNvSpPr>
            <a:spLocks noChangeShapeType="1"/>
          </p:cNvSpPr>
          <p:nvPr/>
        </p:nvSpPr>
        <p:spPr bwMode="auto">
          <a:xfrm>
            <a:off x="179388" y="283368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1" name="Line 115"/>
          <p:cNvSpPr>
            <a:spLocks noChangeShapeType="1"/>
          </p:cNvSpPr>
          <p:nvPr/>
        </p:nvSpPr>
        <p:spPr bwMode="auto">
          <a:xfrm>
            <a:off x="179388" y="292735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2" name="Line 116"/>
          <p:cNvSpPr>
            <a:spLocks noChangeShapeType="1"/>
          </p:cNvSpPr>
          <p:nvPr/>
        </p:nvSpPr>
        <p:spPr bwMode="auto">
          <a:xfrm>
            <a:off x="179388" y="30210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3" name="Line 117"/>
          <p:cNvSpPr>
            <a:spLocks noChangeShapeType="1"/>
          </p:cNvSpPr>
          <p:nvPr/>
        </p:nvSpPr>
        <p:spPr bwMode="auto">
          <a:xfrm>
            <a:off x="179388" y="311467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4" name="Line 118"/>
          <p:cNvSpPr>
            <a:spLocks noChangeShapeType="1"/>
          </p:cNvSpPr>
          <p:nvPr/>
        </p:nvSpPr>
        <p:spPr bwMode="auto">
          <a:xfrm>
            <a:off x="179388" y="320833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5" name="Line 119"/>
          <p:cNvSpPr>
            <a:spLocks noChangeShapeType="1"/>
          </p:cNvSpPr>
          <p:nvPr/>
        </p:nvSpPr>
        <p:spPr bwMode="auto">
          <a:xfrm>
            <a:off x="179388" y="33020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6" name="Line 120"/>
          <p:cNvSpPr>
            <a:spLocks noChangeShapeType="1"/>
          </p:cNvSpPr>
          <p:nvPr/>
        </p:nvSpPr>
        <p:spPr bwMode="auto">
          <a:xfrm>
            <a:off x="179388" y="339566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7" name="Line 121"/>
          <p:cNvSpPr>
            <a:spLocks noChangeShapeType="1"/>
          </p:cNvSpPr>
          <p:nvPr/>
        </p:nvSpPr>
        <p:spPr bwMode="auto">
          <a:xfrm>
            <a:off x="179388" y="34893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8" name="Line 122"/>
          <p:cNvSpPr>
            <a:spLocks noChangeShapeType="1"/>
          </p:cNvSpPr>
          <p:nvPr/>
        </p:nvSpPr>
        <p:spPr bwMode="auto">
          <a:xfrm>
            <a:off x="179388" y="358298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59" name="Line 123"/>
          <p:cNvSpPr>
            <a:spLocks noChangeShapeType="1"/>
          </p:cNvSpPr>
          <p:nvPr/>
        </p:nvSpPr>
        <p:spPr bwMode="auto">
          <a:xfrm>
            <a:off x="179388" y="367665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0" name="Line 124"/>
          <p:cNvSpPr>
            <a:spLocks noChangeShapeType="1"/>
          </p:cNvSpPr>
          <p:nvPr/>
        </p:nvSpPr>
        <p:spPr bwMode="auto">
          <a:xfrm>
            <a:off x="179388" y="37703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1" name="Line 125"/>
          <p:cNvSpPr>
            <a:spLocks noChangeShapeType="1"/>
          </p:cNvSpPr>
          <p:nvPr/>
        </p:nvSpPr>
        <p:spPr bwMode="auto">
          <a:xfrm>
            <a:off x="179388" y="386397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2" name="Line 126"/>
          <p:cNvSpPr>
            <a:spLocks noChangeShapeType="1"/>
          </p:cNvSpPr>
          <p:nvPr/>
        </p:nvSpPr>
        <p:spPr bwMode="auto">
          <a:xfrm>
            <a:off x="179388" y="395763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3" name="Line 127"/>
          <p:cNvSpPr>
            <a:spLocks noChangeShapeType="1"/>
          </p:cNvSpPr>
          <p:nvPr/>
        </p:nvSpPr>
        <p:spPr bwMode="auto">
          <a:xfrm>
            <a:off x="179388" y="40513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4" name="Line 128"/>
          <p:cNvSpPr>
            <a:spLocks noChangeShapeType="1"/>
          </p:cNvSpPr>
          <p:nvPr/>
        </p:nvSpPr>
        <p:spPr bwMode="auto">
          <a:xfrm>
            <a:off x="179388" y="414496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5" name="Line 129"/>
          <p:cNvSpPr>
            <a:spLocks noChangeShapeType="1"/>
          </p:cNvSpPr>
          <p:nvPr/>
        </p:nvSpPr>
        <p:spPr bwMode="auto">
          <a:xfrm>
            <a:off x="179388" y="42386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6" name="Line 130"/>
          <p:cNvSpPr>
            <a:spLocks noChangeShapeType="1"/>
          </p:cNvSpPr>
          <p:nvPr/>
        </p:nvSpPr>
        <p:spPr bwMode="auto">
          <a:xfrm>
            <a:off x="179388" y="433228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7" name="Line 131"/>
          <p:cNvSpPr>
            <a:spLocks noChangeShapeType="1"/>
          </p:cNvSpPr>
          <p:nvPr/>
        </p:nvSpPr>
        <p:spPr bwMode="auto">
          <a:xfrm>
            <a:off x="179388" y="442595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8" name="Line 132"/>
          <p:cNvSpPr>
            <a:spLocks noChangeShapeType="1"/>
          </p:cNvSpPr>
          <p:nvPr/>
        </p:nvSpPr>
        <p:spPr bwMode="auto">
          <a:xfrm>
            <a:off x="179388" y="45196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69" name="Line 133"/>
          <p:cNvSpPr>
            <a:spLocks noChangeShapeType="1"/>
          </p:cNvSpPr>
          <p:nvPr/>
        </p:nvSpPr>
        <p:spPr bwMode="auto">
          <a:xfrm>
            <a:off x="179388" y="461327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0" name="Line 134"/>
          <p:cNvSpPr>
            <a:spLocks noChangeShapeType="1"/>
          </p:cNvSpPr>
          <p:nvPr/>
        </p:nvSpPr>
        <p:spPr bwMode="auto">
          <a:xfrm>
            <a:off x="179388" y="470693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1" name="Line 135"/>
          <p:cNvSpPr>
            <a:spLocks noChangeShapeType="1"/>
          </p:cNvSpPr>
          <p:nvPr/>
        </p:nvSpPr>
        <p:spPr bwMode="auto">
          <a:xfrm>
            <a:off x="179388" y="48006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2" name="Line 136"/>
          <p:cNvSpPr>
            <a:spLocks noChangeShapeType="1"/>
          </p:cNvSpPr>
          <p:nvPr/>
        </p:nvSpPr>
        <p:spPr bwMode="auto">
          <a:xfrm>
            <a:off x="179388" y="489426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3" name="Line 137"/>
          <p:cNvSpPr>
            <a:spLocks noChangeShapeType="1"/>
          </p:cNvSpPr>
          <p:nvPr/>
        </p:nvSpPr>
        <p:spPr bwMode="auto">
          <a:xfrm>
            <a:off x="179388" y="4989513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4" name="Line 138"/>
          <p:cNvSpPr>
            <a:spLocks noChangeShapeType="1"/>
          </p:cNvSpPr>
          <p:nvPr/>
        </p:nvSpPr>
        <p:spPr bwMode="auto">
          <a:xfrm>
            <a:off x="179388" y="508317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5" name="Line 139"/>
          <p:cNvSpPr>
            <a:spLocks noChangeShapeType="1"/>
          </p:cNvSpPr>
          <p:nvPr/>
        </p:nvSpPr>
        <p:spPr bwMode="auto">
          <a:xfrm>
            <a:off x="179388" y="5176838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6" name="Line 140"/>
          <p:cNvSpPr>
            <a:spLocks noChangeShapeType="1"/>
          </p:cNvSpPr>
          <p:nvPr/>
        </p:nvSpPr>
        <p:spPr bwMode="auto">
          <a:xfrm>
            <a:off x="179388" y="52705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7" name="Line 141"/>
          <p:cNvSpPr>
            <a:spLocks noChangeShapeType="1"/>
          </p:cNvSpPr>
          <p:nvPr/>
        </p:nvSpPr>
        <p:spPr bwMode="auto">
          <a:xfrm>
            <a:off x="179388" y="585788"/>
            <a:ext cx="376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8" name="Line 142"/>
          <p:cNvSpPr>
            <a:spLocks noChangeShapeType="1"/>
          </p:cNvSpPr>
          <p:nvPr/>
        </p:nvSpPr>
        <p:spPr bwMode="auto">
          <a:xfrm>
            <a:off x="179388" y="67945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79" name="Line 143"/>
          <p:cNvSpPr>
            <a:spLocks noChangeShapeType="1"/>
          </p:cNvSpPr>
          <p:nvPr/>
        </p:nvSpPr>
        <p:spPr bwMode="auto">
          <a:xfrm>
            <a:off x="179388" y="490538"/>
            <a:ext cx="376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75280" name="Line 144"/>
          <p:cNvSpPr>
            <a:spLocks noChangeShapeType="1"/>
          </p:cNvSpPr>
          <p:nvPr/>
        </p:nvSpPr>
        <p:spPr bwMode="auto">
          <a:xfrm>
            <a:off x="369888" y="395288"/>
            <a:ext cx="92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193" name="Picture 145" descr="mason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0975" y="5362575"/>
            <a:ext cx="4667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5282" name="Rectangle 146"/>
          <p:cNvSpPr>
            <a:spLocks noChangeArrowheads="1"/>
          </p:cNvSpPr>
          <p:nvPr/>
        </p:nvSpPr>
        <p:spPr bwMode="auto">
          <a:xfrm>
            <a:off x="177800" y="131763"/>
            <a:ext cx="473075" cy="6718300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ebt.com/blog/descriptive-diagnostic-predictive-prescriptive-analytic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ibmsverige/gene-villeneuve-moving-from-descriptive-to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elocity.net/site/page/article.asp?fpar=b413f3b3c5f5d4c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rofs.com/big-data-descriptive-to-predictiv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semphonic.blogs.com/semangel/2013/10/digital-analytics-maturity-models-more-thoughts-from-x-chang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slideshare.net/shamel67/web-analytics-maturity-mode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uterconsulting.eu/2012/10/01/building-an-analytics-culture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Seven-Eleven Japan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R. Bradley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&amp;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47799"/>
            <a:ext cx="8014501" cy="45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</a:t>
            </a:r>
            <a:r>
              <a:rPr lang="en-US" dirty="0" smtClean="0"/>
              <a:t>Rule (80/20 Rule)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8240"/>
            <a:ext cx="77724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Scrap analysis</a:t>
            </a:r>
          </a:p>
          <a:p>
            <a:pPr>
              <a:spcBef>
                <a:spcPts val="0"/>
              </a:spcBef>
            </a:pPr>
            <a:r>
              <a:rPr lang="en-US" dirty="0"/>
              <a:t>B</a:t>
            </a:r>
            <a:r>
              <a:rPr lang="en-US" dirty="0" smtClean="0"/>
              <a:t>est items for register hot keys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Identify best selling products at various times in the day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021" y="3426941"/>
            <a:ext cx="5136927" cy="32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63828"/>
            <a:ext cx="7772400" cy="51623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Analyze product sales rate over time and devise algorithm for product replacement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Intermediate Probability &amp; Statistics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Time Series </a:t>
            </a:r>
            <a:r>
              <a:rPr lang="en-US" dirty="0" smtClean="0"/>
              <a:t>Analysis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Stochastic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88" t="43569" r="53940" b="338"/>
          <a:stretch/>
        </p:blipFill>
        <p:spPr>
          <a:xfrm>
            <a:off x="2141839" y="3349225"/>
            <a:ext cx="5041556" cy="3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05016"/>
            <a:ext cx="7772400" cy="5121147"/>
          </a:xfrm>
        </p:spPr>
        <p:txBody>
          <a:bodyPr/>
          <a:lstStyle/>
          <a:p>
            <a:r>
              <a:rPr lang="en-US" dirty="0" smtClean="0"/>
              <a:t>Identify substitute goods</a:t>
            </a:r>
          </a:p>
          <a:p>
            <a:r>
              <a:rPr lang="en-US" dirty="0" smtClean="0"/>
              <a:t>Intermediate Probability &amp; Statistics</a:t>
            </a:r>
          </a:p>
          <a:p>
            <a:pPr lvl="1"/>
            <a:r>
              <a:rPr lang="en-US" dirty="0" smtClean="0"/>
              <a:t>Nonparametric hypothesis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2" y="2704941"/>
            <a:ext cx="4606995" cy="3839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10" y="2704941"/>
            <a:ext cx="2909990" cy="38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037968"/>
            <a:ext cx="8064843" cy="5088195"/>
          </a:xfrm>
        </p:spPr>
        <p:txBody>
          <a:bodyPr/>
          <a:lstStyle/>
          <a:p>
            <a:r>
              <a:rPr lang="en-US" dirty="0" smtClean="0"/>
              <a:t>Forecasting</a:t>
            </a:r>
          </a:p>
          <a:p>
            <a:r>
              <a:rPr lang="en-US" dirty="0" smtClean="0"/>
              <a:t>Store success likelihood</a:t>
            </a:r>
          </a:p>
          <a:p>
            <a:r>
              <a:rPr lang="en-US" dirty="0" smtClean="0"/>
              <a:t>In Machine Learning 1</a:t>
            </a:r>
          </a:p>
          <a:p>
            <a:pPr lvl="1"/>
            <a:r>
              <a:rPr lang="en-US" dirty="0" smtClean="0"/>
              <a:t>Dependent variables</a:t>
            </a:r>
          </a:p>
          <a:p>
            <a:pPr lvl="2"/>
            <a:r>
              <a:rPr lang="en-US" dirty="0" smtClean="0"/>
              <a:t>What you are trying to predict, e.g., sales</a:t>
            </a:r>
          </a:p>
          <a:p>
            <a:pPr lvl="1"/>
            <a:r>
              <a:rPr lang="en-US" dirty="0" smtClean="0"/>
              <a:t>Independent variables, Features</a:t>
            </a:r>
          </a:p>
          <a:p>
            <a:pPr lvl="2"/>
            <a:r>
              <a:rPr lang="en-US" dirty="0" smtClean="0"/>
              <a:t>What might be correlated with the dependent variables</a:t>
            </a:r>
          </a:p>
          <a:p>
            <a:pPr lvl="2"/>
            <a:r>
              <a:rPr lang="en-US" dirty="0" smtClean="0"/>
              <a:t>Concerts, weather, day of the week,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37968"/>
            <a:ext cx="7772400" cy="508819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Applications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Recommendation Engines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Netflix, Amazon, etc.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Market Basket Analysis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Items to put next to each other to increase sales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Methods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Bayes Theorem, </a:t>
            </a:r>
            <a:r>
              <a:rPr lang="en-US" dirty="0"/>
              <a:t>Nearest Neighbor, Cosine Similarity, </a:t>
            </a:r>
            <a:r>
              <a:rPr lang="en-US" dirty="0" smtClean="0"/>
              <a:t>Cluster Analysis, Association Rule Analysis , Linear Algebra techniques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Machine Learning 1 &amp; 2, Intermediate Probability &amp; Statistics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Faster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Faster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Faster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Excellence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long to develop business analytics competence?  </a:t>
            </a:r>
            <a:endParaRPr lang="en-US" dirty="0" smtClean="0"/>
          </a:p>
          <a:p>
            <a:r>
              <a:rPr lang="en-US" dirty="0" smtClean="0"/>
              <a:t>Data first, or Questions first?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2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941276" cy="4678363"/>
          </a:xfrm>
        </p:spPr>
        <p:txBody>
          <a:bodyPr/>
          <a:lstStyle/>
          <a:p>
            <a:r>
              <a:rPr lang="en-US" dirty="0" smtClean="0"/>
              <a:t>HW questions</a:t>
            </a:r>
          </a:p>
          <a:p>
            <a:pPr lvl="1"/>
            <a:r>
              <a:rPr lang="en-US" dirty="0" smtClean="0"/>
              <a:t>7-11 analytics applications</a:t>
            </a:r>
          </a:p>
          <a:p>
            <a:pPr lvl="1"/>
            <a:r>
              <a:rPr lang="en-US" dirty="0" smtClean="0"/>
              <a:t>Faster is better</a:t>
            </a:r>
          </a:p>
          <a:p>
            <a:pPr lvl="1"/>
            <a:r>
              <a:rPr lang="en-US" dirty="0" smtClean="0"/>
              <a:t>Developing analytics </a:t>
            </a:r>
            <a:r>
              <a:rPr lang="en-US" dirty="0" smtClean="0"/>
              <a:t>competence</a:t>
            </a:r>
          </a:p>
          <a:p>
            <a:r>
              <a:rPr lang="en-US" dirty="0" smtClean="0"/>
              <a:t>7-11 analytics that we will cover in the MSBA Program</a:t>
            </a:r>
          </a:p>
          <a:p>
            <a:r>
              <a:rPr lang="en-US" dirty="0" smtClean="0"/>
              <a:t>Supply Chain Management (time permitting)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Matrices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66080"/>
            <a:ext cx="6921500" cy="4442157"/>
          </a:xfrm>
        </p:spPr>
      </p:pic>
      <p:sp>
        <p:nvSpPr>
          <p:cNvPr id="5" name="TextBox 4"/>
          <p:cNvSpPr txBox="1"/>
          <p:nvPr/>
        </p:nvSpPr>
        <p:spPr>
          <a:xfrm>
            <a:off x="914400" y="6123323"/>
            <a:ext cx="79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www.rosebt.com/blog/descriptive-diagnostic-predictive-prescriptive-analytics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Matrices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505744"/>
            <a:ext cx="6076950" cy="4562475"/>
          </a:xfrm>
        </p:spPr>
      </p:pic>
      <p:sp>
        <p:nvSpPr>
          <p:cNvPr id="6" name="TextBox 5"/>
          <p:cNvSpPr txBox="1"/>
          <p:nvPr/>
        </p:nvSpPr>
        <p:spPr>
          <a:xfrm>
            <a:off x="1158393" y="5985431"/>
            <a:ext cx="7825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www.slideshare.net/ibmsverige/gene-villeneuve-moving-from-descriptive-to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cognitive-analytics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Supply Chain Context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19" y="274638"/>
            <a:ext cx="8377881" cy="944562"/>
          </a:xfrm>
        </p:spPr>
        <p:txBody>
          <a:bodyPr/>
          <a:lstStyle/>
          <a:p>
            <a:r>
              <a:rPr lang="en-US" dirty="0" smtClean="0"/>
              <a:t>Supply Chain Themes </a:t>
            </a:r>
            <a:r>
              <a:rPr lang="en-US" dirty="0" smtClean="0"/>
              <a:t>in 7-11 Japan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6534"/>
            <a:ext cx="7955280" cy="5028884"/>
          </a:xfrm>
        </p:spPr>
        <p:txBody>
          <a:bodyPr/>
          <a:lstStyle/>
          <a:p>
            <a:r>
              <a:rPr lang="en-US" dirty="0" smtClean="0"/>
              <a:t>Reducing lead times</a:t>
            </a:r>
          </a:p>
          <a:p>
            <a:r>
              <a:rPr lang="en-US" dirty="0" smtClean="0"/>
              <a:t>Reducing uncertainty of arrival times</a:t>
            </a:r>
          </a:p>
          <a:p>
            <a:r>
              <a:rPr lang="en-US" dirty="0" smtClean="0"/>
              <a:t>Agility/flexibility</a:t>
            </a:r>
          </a:p>
          <a:p>
            <a:r>
              <a:rPr lang="en-US" dirty="0" smtClean="0"/>
              <a:t>Small Delivery Quantities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Logistics strategy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16532"/>
            <a:ext cx="7772400" cy="5009632"/>
          </a:xfrm>
        </p:spPr>
        <p:txBody>
          <a:bodyPr/>
          <a:lstStyle/>
          <a:p>
            <a:r>
              <a:rPr lang="en-US" dirty="0" smtClean="0"/>
              <a:t>Reduced replenishment lead time</a:t>
            </a:r>
          </a:p>
          <a:p>
            <a:pPr lvl="1"/>
            <a:r>
              <a:rPr lang="en-US" dirty="0" smtClean="0"/>
              <a:t>Receiving at some stores takes days</a:t>
            </a:r>
          </a:p>
          <a:p>
            <a:pPr lvl="1"/>
            <a:r>
              <a:rPr lang="en-US" dirty="0" smtClean="0"/>
              <a:t>Benefits</a:t>
            </a:r>
          </a:p>
          <a:p>
            <a:pPr lvl="2"/>
            <a:r>
              <a:rPr lang="en-US" dirty="0" smtClean="0"/>
              <a:t>Reduced labor hours</a:t>
            </a:r>
          </a:p>
          <a:p>
            <a:pPr lvl="2"/>
            <a:r>
              <a:rPr lang="en-US" dirty="0" smtClean="0"/>
              <a:t>Inventory available for sale sooner</a:t>
            </a:r>
          </a:p>
          <a:p>
            <a:pPr lvl="1"/>
            <a:r>
              <a:rPr lang="en-US" dirty="0" smtClean="0"/>
              <a:t>Tactics</a:t>
            </a:r>
          </a:p>
          <a:p>
            <a:pPr lvl="2"/>
            <a:r>
              <a:rPr lang="en-US" dirty="0" smtClean="0"/>
              <a:t>Rolling </a:t>
            </a:r>
            <a:r>
              <a:rPr lang="en-US" dirty="0" smtClean="0">
                <a:hlinkClick r:id="rId2" action="ppaction://hlinksldjump"/>
              </a:rPr>
              <a:t>gondolas </a:t>
            </a:r>
            <a:r>
              <a:rPr lang="en-US" dirty="0" smtClean="0"/>
              <a:t>each destined for a different category area within the store (6)</a:t>
            </a:r>
          </a:p>
          <a:p>
            <a:pPr lvl="3"/>
            <a:r>
              <a:rPr lang="en-US" dirty="0" smtClean="0"/>
              <a:t>Could quickly roll gondola to area to unload goods</a:t>
            </a:r>
          </a:p>
          <a:p>
            <a:pPr lvl="3"/>
            <a:r>
              <a:rPr lang="en-US" dirty="0" smtClean="0"/>
              <a:t>Store layouts standardized to category level</a:t>
            </a:r>
          </a:p>
          <a:p>
            <a:pPr lvl="4"/>
            <a:r>
              <a:rPr lang="en-US" dirty="0" smtClean="0"/>
              <a:t>Gondolas with common contents can be loaded more easily at the distribution center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983163"/>
          </a:xfrm>
        </p:spPr>
        <p:txBody>
          <a:bodyPr/>
          <a:lstStyle/>
          <a:p>
            <a:r>
              <a:rPr lang="en-US" dirty="0" smtClean="0"/>
              <a:t>Reduced replenishment lead time</a:t>
            </a:r>
          </a:p>
          <a:p>
            <a:pPr lvl="1"/>
            <a:r>
              <a:rPr lang="en-US" dirty="0" smtClean="0"/>
              <a:t>Lead </a:t>
            </a:r>
            <a:r>
              <a:rPr lang="en-US" dirty="0" smtClean="0"/>
              <a:t>time of receiving</a:t>
            </a:r>
          </a:p>
          <a:p>
            <a:pPr lvl="2"/>
            <a:r>
              <a:rPr lang="en-US" dirty="0" smtClean="0"/>
              <a:t>Orders received at stores with Scanner Terminals (6)</a:t>
            </a:r>
          </a:p>
          <a:p>
            <a:pPr lvl="1"/>
            <a:r>
              <a:rPr lang="en-US" dirty="0" smtClean="0"/>
              <a:t>Drivers left store before orders were checked</a:t>
            </a:r>
          </a:p>
          <a:p>
            <a:pPr lvl="2"/>
            <a:r>
              <a:rPr lang="en-US" dirty="0" smtClean="0"/>
              <a:t>Enabled by accurate shipments</a:t>
            </a:r>
          </a:p>
          <a:p>
            <a:pPr lvl="2"/>
            <a:r>
              <a:rPr lang="en-US" dirty="0" smtClean="0"/>
              <a:t>Receipt picked up by next driver (9)</a:t>
            </a:r>
          </a:p>
          <a:p>
            <a:pPr lvl="1"/>
            <a:r>
              <a:rPr lang="en-US" dirty="0" smtClean="0"/>
              <a:t>Lead time of ordering</a:t>
            </a:r>
          </a:p>
          <a:p>
            <a:pPr lvl="2"/>
            <a:r>
              <a:rPr lang="en-US" dirty="0" smtClean="0"/>
              <a:t>Electronic ordering with EOS (5)</a:t>
            </a:r>
          </a:p>
          <a:p>
            <a:pPr lvl="2"/>
            <a:r>
              <a:rPr lang="en-US" dirty="0" smtClean="0"/>
              <a:t>Orders reached vendors in 2 to 3 hours (6)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97281"/>
            <a:ext cx="7772400" cy="3581400"/>
          </a:xfrm>
        </p:spPr>
        <p:txBody>
          <a:bodyPr/>
          <a:lstStyle/>
          <a:p>
            <a:r>
              <a:rPr lang="en-US" dirty="0" smtClean="0"/>
              <a:t>Tactics</a:t>
            </a:r>
          </a:p>
          <a:p>
            <a:pPr lvl="1"/>
            <a:r>
              <a:rPr lang="en-US" dirty="0" smtClean="0"/>
              <a:t>Sales registers with 120 special keys for fast checkout</a:t>
            </a:r>
          </a:p>
          <a:p>
            <a:pPr lvl="2"/>
            <a:r>
              <a:rPr lang="en-US" dirty="0" smtClean="0"/>
              <a:t>3,000 stock keeping units (SKUs) carried in each store (2)</a:t>
            </a:r>
          </a:p>
          <a:p>
            <a:pPr lvl="2"/>
            <a:r>
              <a:rPr lang="en-US" dirty="0" smtClean="0"/>
              <a:t>Pareto Rule, 80/20 rule</a:t>
            </a:r>
          </a:p>
          <a:p>
            <a:pPr lvl="2"/>
            <a:r>
              <a:rPr lang="en-US" dirty="0" smtClean="0"/>
              <a:t>A small percentage of the products with account for a large percentage of the revenues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8995" y="4626774"/>
            <a:ext cx="3011805" cy="184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013138"/>
            <a:ext cx="8065972" cy="5093776"/>
          </a:xfrm>
        </p:spPr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Reduced safety stock, fewer stockouts, more sales</a:t>
            </a:r>
          </a:p>
          <a:p>
            <a:r>
              <a:rPr lang="en-US" dirty="0" smtClean="0"/>
              <a:t>Tactics</a:t>
            </a:r>
          </a:p>
          <a:p>
            <a:pPr lvl="1"/>
            <a:r>
              <a:rPr lang="en-US" dirty="0" smtClean="0"/>
              <a:t>Trucks left DC at precise times (8)</a:t>
            </a:r>
          </a:p>
          <a:p>
            <a:pPr lvl="2"/>
            <a:r>
              <a:rPr lang="en-US" dirty="0" smtClean="0"/>
              <a:t>To avoid traffic congestion</a:t>
            </a:r>
          </a:p>
          <a:p>
            <a:pPr lvl="1"/>
            <a:r>
              <a:rPr lang="en-US" dirty="0" smtClean="0"/>
              <a:t>Fewer stops by trucks reduces opportunity to get held up and put off schedule</a:t>
            </a:r>
          </a:p>
          <a:p>
            <a:pPr lvl="2"/>
            <a:r>
              <a:rPr lang="en-US" dirty="0" smtClean="0"/>
              <a:t>Not room for multiple trucks at stores in Tokyo</a:t>
            </a:r>
          </a:p>
          <a:p>
            <a:pPr lvl="1"/>
            <a:r>
              <a:rPr lang="en-US" dirty="0" smtClean="0"/>
              <a:t>Dominant Opening Strategy (DOS) put stores in close proximity for more efficient milk runs and reduced chance of encountering congestion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Delivery Quantities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9425"/>
            <a:ext cx="77724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Milk runs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Full truck, multiple stops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Efficient delivery of smaller batches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2033820" y="4597077"/>
            <a:ext cx="344916" cy="328064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988037" y="3483889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471597" y="3061305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287070" y="3895448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556879" y="3463274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49723" y="3166711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549299" y="3681382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312406" y="3333490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8" idx="0"/>
            <a:endCxn id="12" idx="2"/>
          </p:cNvCxnSpPr>
          <p:nvPr/>
        </p:nvCxnSpPr>
        <p:spPr>
          <a:xfrm rot="5400000" flipH="1" flipV="1">
            <a:off x="2054502" y="3314757"/>
            <a:ext cx="176579" cy="161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8" idx="2"/>
          </p:cNvCxnSpPr>
          <p:nvPr/>
        </p:nvCxnSpPr>
        <p:spPr>
          <a:xfrm rot="16200000" flipV="1">
            <a:off x="1647819" y="4038618"/>
            <a:ext cx="972589" cy="14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9" idx="1"/>
          </p:cNvCxnSpPr>
          <p:nvPr/>
        </p:nvCxnSpPr>
        <p:spPr>
          <a:xfrm flipV="1">
            <a:off x="2297544" y="3131605"/>
            <a:ext cx="174053" cy="10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4" idx="0"/>
          </p:cNvCxnSpPr>
          <p:nvPr/>
        </p:nvCxnSpPr>
        <p:spPr>
          <a:xfrm rot="5400000">
            <a:off x="2400119" y="3188101"/>
            <a:ext cx="131586" cy="159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1" idx="1"/>
          </p:cNvCxnSpPr>
          <p:nvPr/>
        </p:nvCxnSpPr>
        <p:spPr>
          <a:xfrm>
            <a:off x="2460227" y="3403789"/>
            <a:ext cx="96652" cy="129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3" idx="0"/>
          </p:cNvCxnSpPr>
          <p:nvPr/>
        </p:nvCxnSpPr>
        <p:spPr>
          <a:xfrm rot="5400000">
            <a:off x="2588245" y="3638837"/>
            <a:ext cx="77510" cy="7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10" idx="3"/>
          </p:cNvCxnSpPr>
          <p:nvPr/>
        </p:nvCxnSpPr>
        <p:spPr>
          <a:xfrm rot="10800000" flipV="1">
            <a:off x="2434891" y="3751682"/>
            <a:ext cx="114408" cy="21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7" idx="0"/>
          </p:cNvCxnSpPr>
          <p:nvPr/>
        </p:nvCxnSpPr>
        <p:spPr>
          <a:xfrm rot="5400000">
            <a:off x="2003115" y="4239211"/>
            <a:ext cx="561030" cy="154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13"/>
          <p:cNvSpPr>
            <a:spLocks noChangeArrowheads="1"/>
          </p:cNvSpPr>
          <p:nvPr/>
        </p:nvSpPr>
        <p:spPr bwMode="auto">
          <a:xfrm>
            <a:off x="1454699" y="6016364"/>
            <a:ext cx="344916" cy="328064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5307149" y="6110097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67301" y="599573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Center/Supplier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58051" y="5995730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7-11 Retail Stores</a:t>
            </a:r>
            <a:endParaRPr lang="en-US" dirty="0"/>
          </a:p>
        </p:txBody>
      </p: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6122952" y="4662850"/>
            <a:ext cx="344916" cy="328064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4546752" y="3925047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8418405" y="2588064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8397508" y="5231756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8609564" y="4289443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5516960" y="2885975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6811686" y="4122540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5362010" y="3649520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47" name="Straight Arrow Connector 46"/>
          <p:cNvCxnSpPr>
            <a:stCxn id="40" idx="0"/>
            <a:endCxn id="44" idx="2"/>
          </p:cNvCxnSpPr>
          <p:nvPr/>
        </p:nvCxnSpPr>
        <p:spPr>
          <a:xfrm rot="5400000" flipH="1" flipV="1">
            <a:off x="4656531" y="2990707"/>
            <a:ext cx="898473" cy="97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2"/>
            <a:endCxn id="40" idx="2"/>
          </p:cNvCxnSpPr>
          <p:nvPr/>
        </p:nvCxnSpPr>
        <p:spPr>
          <a:xfrm rot="10800000">
            <a:off x="4620664" y="4065646"/>
            <a:ext cx="1502289" cy="76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3"/>
            <a:endCxn id="41" idx="1"/>
          </p:cNvCxnSpPr>
          <p:nvPr/>
        </p:nvCxnSpPr>
        <p:spPr>
          <a:xfrm flipV="1">
            <a:off x="5664781" y="2658364"/>
            <a:ext cx="2753624" cy="29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1"/>
            <a:endCxn id="46" idx="3"/>
          </p:cNvCxnSpPr>
          <p:nvPr/>
        </p:nvCxnSpPr>
        <p:spPr>
          <a:xfrm rot="10800000" flipV="1">
            <a:off x="5509831" y="2658364"/>
            <a:ext cx="2908574" cy="106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3"/>
            <a:endCxn id="43" idx="1"/>
          </p:cNvCxnSpPr>
          <p:nvPr/>
        </p:nvCxnSpPr>
        <p:spPr>
          <a:xfrm>
            <a:off x="5509831" y="3719820"/>
            <a:ext cx="3099733" cy="639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1"/>
            <a:endCxn id="45" idx="3"/>
          </p:cNvCxnSpPr>
          <p:nvPr/>
        </p:nvCxnSpPr>
        <p:spPr>
          <a:xfrm rot="10800000">
            <a:off x="6959508" y="4192841"/>
            <a:ext cx="1650057" cy="166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2"/>
            <a:endCxn id="42" idx="1"/>
          </p:cNvCxnSpPr>
          <p:nvPr/>
        </p:nvCxnSpPr>
        <p:spPr>
          <a:xfrm rot="16200000" flipH="1">
            <a:off x="7122094" y="4026641"/>
            <a:ext cx="1038917" cy="1511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1"/>
            <a:endCxn id="39" idx="6"/>
          </p:cNvCxnSpPr>
          <p:nvPr/>
        </p:nvCxnSpPr>
        <p:spPr>
          <a:xfrm rot="10800000">
            <a:off x="6467868" y="4826882"/>
            <a:ext cx="1929640" cy="47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03684" y="51085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Milk Run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12067" y="517436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Milk 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Small Delivery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4656"/>
            <a:ext cx="7772400" cy="4887767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 smtClean="0"/>
              <a:t>Other Benefits of small delivery quantities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Less inventory, less leftovers/spoilage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Better freshness image</a:t>
            </a:r>
          </a:p>
          <a:p>
            <a:pPr lvl="2">
              <a:spcBef>
                <a:spcPts val="400"/>
              </a:spcBef>
            </a:pPr>
            <a:r>
              <a:rPr lang="en-US" dirty="0" smtClean="0"/>
              <a:t>Higher margins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Room for different product needs by customers throughout the day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Small backrooms, if any, in stores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398" y="274638"/>
            <a:ext cx="8114097" cy="944562"/>
          </a:xfrm>
        </p:spPr>
        <p:txBody>
          <a:bodyPr/>
          <a:lstStyle/>
          <a:p>
            <a:r>
              <a:rPr lang="en-US" dirty="0" smtClean="0"/>
              <a:t>7-11 Analytics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2408"/>
            <a:ext cx="7772400" cy="4903755"/>
          </a:xfrm>
        </p:spPr>
        <p:txBody>
          <a:bodyPr/>
          <a:lstStyle/>
          <a:p>
            <a:r>
              <a:rPr lang="en-US" dirty="0" smtClean="0"/>
              <a:t>Application: </a:t>
            </a:r>
          </a:p>
          <a:p>
            <a:pPr lvl="1"/>
            <a:r>
              <a:rPr lang="en-US" dirty="0" smtClean="0"/>
              <a:t>Methodology: </a:t>
            </a:r>
          </a:p>
          <a:p>
            <a:pPr lvl="1"/>
            <a:r>
              <a:rPr lang="en-US" dirty="0" smtClean="0"/>
              <a:t>Benefit:  </a:t>
            </a:r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  <a:endParaRPr lang="en-US" dirty="0" smtClean="0"/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Flexibility/Agility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9000"/>
            <a:ext cx="7772400" cy="49831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Benefits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Freshness, profitable product offering, fewer leftovers/scrap, convenience, …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Tactics (</a:t>
            </a:r>
            <a:r>
              <a:rPr lang="en-US" i="1" u="sng" dirty="0" smtClean="0"/>
              <a:t>Short Term</a:t>
            </a:r>
            <a:r>
              <a:rPr lang="en-US" dirty="0" smtClean="0"/>
              <a:t>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Daily changes in product offerings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Small Delivery Quantities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Changed product selection </a:t>
            </a:r>
            <a:r>
              <a:rPr lang="en-US" i="1" u="sng" dirty="0" smtClean="0"/>
              <a:t>daily</a:t>
            </a:r>
            <a:r>
              <a:rPr lang="en-US" dirty="0" smtClean="0"/>
              <a:t> based on change in weather forecast (6)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For example, milk containers</a:t>
            </a:r>
          </a:p>
          <a:p>
            <a:pPr lvl="2">
              <a:spcBef>
                <a:spcPts val="300"/>
              </a:spcBef>
            </a:pPr>
            <a:r>
              <a:rPr lang="en-US" dirty="0" smtClean="0"/>
              <a:t>Implies data analysis to forecast based on conditions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Moved items around store for convenience at different times of the day (6)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Flexibility/Agility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983163"/>
          </a:xfrm>
        </p:spPr>
        <p:txBody>
          <a:bodyPr/>
          <a:lstStyle/>
          <a:p>
            <a:r>
              <a:rPr lang="en-US" dirty="0" smtClean="0"/>
              <a:t>Tactics (</a:t>
            </a:r>
            <a:r>
              <a:rPr lang="en-US" i="1" u="sng" dirty="0" smtClean="0"/>
              <a:t>Medium Term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Changed product selection depending on how products were selling (6)</a:t>
            </a:r>
          </a:p>
          <a:p>
            <a:pPr lvl="2"/>
            <a:r>
              <a:rPr lang="en-US" dirty="0" smtClean="0"/>
              <a:t>Supported by IT system</a:t>
            </a:r>
          </a:p>
          <a:p>
            <a:pPr lvl="2"/>
            <a:r>
              <a:rPr lang="en-US" dirty="0" smtClean="0"/>
              <a:t>Shrinking product life cycles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78029"/>
            <a:ext cx="7772400" cy="5245769"/>
          </a:xfrm>
        </p:spPr>
        <p:txBody>
          <a:bodyPr/>
          <a:lstStyle/>
          <a:p>
            <a:r>
              <a:rPr lang="en-US" dirty="0" smtClean="0"/>
              <a:t>Point-of-sale data sent back up the supply chain to manufacturers</a:t>
            </a:r>
          </a:p>
          <a:p>
            <a:pPr lvl="1"/>
            <a:r>
              <a:rPr lang="en-US" dirty="0" smtClean="0"/>
              <a:t>Multi-link visibility/sharing of POS data</a:t>
            </a:r>
          </a:p>
          <a:p>
            <a:r>
              <a:rPr lang="en-US" dirty="0" smtClean="0"/>
              <a:t>Joint delivery program with suppliers (7)</a:t>
            </a:r>
          </a:p>
          <a:p>
            <a:pPr lvl="1"/>
            <a:r>
              <a:rPr lang="en-US" dirty="0" smtClean="0"/>
              <a:t>Used supplier distribution center as a consolidation point for multiple suppliers</a:t>
            </a:r>
          </a:p>
          <a:p>
            <a:pPr lvl="1"/>
            <a:r>
              <a:rPr lang="en-US" dirty="0" smtClean="0"/>
              <a:t>Also better for suppliers (more efficient routes)</a:t>
            </a:r>
          </a:p>
          <a:p>
            <a:pPr lvl="1"/>
            <a:r>
              <a:rPr lang="en-US" dirty="0" smtClean="0"/>
              <a:t>From 70 deliveries/day in 1976 to 10 in 2003</a:t>
            </a:r>
          </a:p>
          <a:p>
            <a:pPr lvl="1"/>
            <a:r>
              <a:rPr lang="en-US" dirty="0" smtClean="0"/>
              <a:t>Delivery cost reduced by 67%</a:t>
            </a:r>
          </a:p>
          <a:p>
            <a:pPr lvl="1"/>
            <a:r>
              <a:rPr lang="en-US" dirty="0" smtClean="0"/>
              <a:t>Greater assortment, smaller shipping quantities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9801"/>
            <a:ext cx="7772400" cy="929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4061977" y="5929186"/>
            <a:ext cx="10567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smtClean="0">
                <a:solidFill>
                  <a:schemeClr val="accent2"/>
                </a:solidFill>
              </a:rPr>
              <a:t>Other</a:t>
            </a:r>
            <a:br>
              <a:rPr lang="en-US" sz="1800" dirty="0" smtClean="0">
                <a:solidFill>
                  <a:schemeClr val="accent2"/>
                </a:solidFill>
              </a:rPr>
            </a:br>
            <a:r>
              <a:rPr lang="en-US" sz="1800" dirty="0" smtClean="0">
                <a:solidFill>
                  <a:schemeClr val="accent2"/>
                </a:solidFill>
              </a:rPr>
              <a:t>Suppliers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1319730" y="5929186"/>
            <a:ext cx="1481221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smtClean="0">
                <a:solidFill>
                  <a:srgbClr val="0000FF"/>
                </a:solidFill>
              </a:rPr>
              <a:t>Consolidating</a:t>
            </a:r>
            <a:br>
              <a:rPr lang="en-US" sz="1800" dirty="0" smtClean="0">
                <a:solidFill>
                  <a:srgbClr val="0000FF"/>
                </a:solidFill>
              </a:rPr>
            </a:br>
            <a:r>
              <a:rPr lang="en-US" sz="1800" dirty="0" smtClean="0">
                <a:solidFill>
                  <a:srgbClr val="0000FF"/>
                </a:solidFill>
              </a:rPr>
              <a:t>Supplier</a:t>
            </a:r>
            <a:endParaRPr lang="en-US" sz="1800" dirty="0">
              <a:solidFill>
                <a:srgbClr val="0000FF"/>
              </a:solidFill>
            </a:endParaRPr>
          </a:p>
        </p:txBody>
      </p:sp>
      <p:grpSp>
        <p:nvGrpSpPr>
          <p:cNvPr id="28" name="Group 40"/>
          <p:cNvGrpSpPr/>
          <p:nvPr/>
        </p:nvGrpSpPr>
        <p:grpSpPr>
          <a:xfrm>
            <a:off x="7852972" y="2454450"/>
            <a:ext cx="1040772" cy="1970186"/>
            <a:chOff x="7477587" y="1299410"/>
            <a:chExt cx="1040772" cy="1970186"/>
          </a:xfrm>
        </p:grpSpPr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7847479" y="2941532"/>
              <a:ext cx="344916" cy="3280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7820947" y="167434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8285256" y="140576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8023727" y="2105149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8370538" y="1807729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7944131" y="129941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8362958" y="2025837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8126065" y="1677945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6" name="Straight Arrow Connector 15"/>
            <p:cNvCxnSpPr>
              <a:stCxn id="7" idx="0"/>
              <a:endCxn id="11" idx="2"/>
            </p:cNvCxnSpPr>
            <p:nvPr/>
          </p:nvCxnSpPr>
          <p:spPr>
            <a:xfrm rot="5400000" flipH="1" flipV="1">
              <a:off x="7839284" y="1495582"/>
              <a:ext cx="234331" cy="123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0"/>
              <a:endCxn id="7" idx="2"/>
            </p:cNvCxnSpPr>
            <p:nvPr/>
          </p:nvCxnSpPr>
          <p:spPr>
            <a:xfrm rot="16200000" flipV="1">
              <a:off x="7394101" y="2315696"/>
              <a:ext cx="1126593" cy="125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8" idx="1"/>
            </p:cNvCxnSpPr>
            <p:nvPr/>
          </p:nvCxnSpPr>
          <p:spPr>
            <a:xfrm>
              <a:off x="8091952" y="1369709"/>
              <a:ext cx="193305" cy="10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  <a:endCxn id="13" idx="0"/>
            </p:cNvCxnSpPr>
            <p:nvPr/>
          </p:nvCxnSpPr>
          <p:spPr>
            <a:xfrm rot="5400000">
              <a:off x="8213778" y="1532556"/>
              <a:ext cx="131586" cy="159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3"/>
              <a:endCxn id="10" idx="1"/>
            </p:cNvCxnSpPr>
            <p:nvPr/>
          </p:nvCxnSpPr>
          <p:spPr>
            <a:xfrm>
              <a:off x="8273886" y="1748244"/>
              <a:ext cx="96652" cy="129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 rot="5400000">
              <a:off x="8401904" y="1983292"/>
              <a:ext cx="77510" cy="7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1"/>
              <a:endCxn id="9" idx="3"/>
            </p:cNvCxnSpPr>
            <p:nvPr/>
          </p:nvCxnSpPr>
          <p:spPr>
            <a:xfrm rot="10800000" flipV="1">
              <a:off x="8171548" y="2096137"/>
              <a:ext cx="191409" cy="79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  <a:endCxn id="6" idx="0"/>
            </p:cNvCxnSpPr>
            <p:nvPr/>
          </p:nvCxnSpPr>
          <p:spPr>
            <a:xfrm rot="5400000">
              <a:off x="7710896" y="2554789"/>
              <a:ext cx="695784" cy="7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7477587" y="2762624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7551238" y="2276201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8223434" y="2388681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2"/>
              <a:endCxn id="6" idx="7"/>
            </p:cNvCxnSpPr>
            <p:nvPr/>
          </p:nvCxnSpPr>
          <p:spPr>
            <a:xfrm rot="5400000">
              <a:off x="7989465" y="2681697"/>
              <a:ext cx="460297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2"/>
              <a:endCxn id="6" idx="1"/>
            </p:cNvCxnSpPr>
            <p:nvPr/>
          </p:nvCxnSpPr>
          <p:spPr>
            <a:xfrm rot="16200000" flipH="1">
              <a:off x="7475181" y="2566767"/>
              <a:ext cx="572776" cy="2728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2"/>
              <a:endCxn id="6" idx="2"/>
            </p:cNvCxnSpPr>
            <p:nvPr/>
          </p:nvCxnSpPr>
          <p:spPr>
            <a:xfrm rot="16200000" flipH="1">
              <a:off x="7598318" y="2856402"/>
              <a:ext cx="202341" cy="2959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925309" y="6088319"/>
            <a:ext cx="344916" cy="328064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3439646" y="6084282"/>
            <a:ext cx="333457" cy="3361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9" name="Group 41"/>
          <p:cNvGrpSpPr/>
          <p:nvPr/>
        </p:nvGrpSpPr>
        <p:grpSpPr>
          <a:xfrm>
            <a:off x="3491124" y="1201562"/>
            <a:ext cx="1040772" cy="1970186"/>
            <a:chOff x="7477587" y="1299410"/>
            <a:chExt cx="1040772" cy="1970186"/>
          </a:xfrm>
        </p:grpSpPr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7847479" y="2941532"/>
              <a:ext cx="344916" cy="3280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7820947" y="167434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8285256" y="140576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8023727" y="2105149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8370538" y="1807729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7944131" y="129941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8362958" y="2025837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8126065" y="1677945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0"/>
              <a:endCxn id="48" idx="2"/>
            </p:cNvCxnSpPr>
            <p:nvPr/>
          </p:nvCxnSpPr>
          <p:spPr>
            <a:xfrm rot="5400000" flipH="1" flipV="1">
              <a:off x="7839284" y="1495582"/>
              <a:ext cx="234331" cy="123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0"/>
              <a:endCxn id="44" idx="2"/>
            </p:cNvCxnSpPr>
            <p:nvPr/>
          </p:nvCxnSpPr>
          <p:spPr>
            <a:xfrm rot="16200000" flipV="1">
              <a:off x="7394101" y="2315696"/>
              <a:ext cx="1126593" cy="125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3"/>
              <a:endCxn id="45" idx="1"/>
            </p:cNvCxnSpPr>
            <p:nvPr/>
          </p:nvCxnSpPr>
          <p:spPr>
            <a:xfrm>
              <a:off x="8091952" y="1369709"/>
              <a:ext cx="193305" cy="10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5" idx="2"/>
              <a:endCxn id="50" idx="0"/>
            </p:cNvCxnSpPr>
            <p:nvPr/>
          </p:nvCxnSpPr>
          <p:spPr>
            <a:xfrm rot="5400000">
              <a:off x="8213778" y="1532556"/>
              <a:ext cx="131586" cy="159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0" idx="3"/>
              <a:endCxn id="47" idx="1"/>
            </p:cNvCxnSpPr>
            <p:nvPr/>
          </p:nvCxnSpPr>
          <p:spPr>
            <a:xfrm>
              <a:off x="8273886" y="1748244"/>
              <a:ext cx="96652" cy="129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7" idx="2"/>
              <a:endCxn id="49" idx="0"/>
            </p:cNvCxnSpPr>
            <p:nvPr/>
          </p:nvCxnSpPr>
          <p:spPr>
            <a:xfrm rot="5400000">
              <a:off x="8401904" y="1983292"/>
              <a:ext cx="77510" cy="7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6" idx="3"/>
            </p:cNvCxnSpPr>
            <p:nvPr/>
          </p:nvCxnSpPr>
          <p:spPr>
            <a:xfrm rot="10800000" flipV="1">
              <a:off x="8171548" y="2096137"/>
              <a:ext cx="191409" cy="79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6" idx="2"/>
              <a:endCxn id="43" idx="0"/>
            </p:cNvCxnSpPr>
            <p:nvPr/>
          </p:nvCxnSpPr>
          <p:spPr>
            <a:xfrm rot="5400000">
              <a:off x="7710896" y="2554789"/>
              <a:ext cx="695784" cy="7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7477587" y="2762624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7551238" y="2276201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8223434" y="2388681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62" name="Straight Arrow Connector 61"/>
            <p:cNvCxnSpPr>
              <a:stCxn id="61" idx="2"/>
              <a:endCxn id="43" idx="7"/>
            </p:cNvCxnSpPr>
            <p:nvPr/>
          </p:nvCxnSpPr>
          <p:spPr>
            <a:xfrm rot="5400000">
              <a:off x="7989465" y="2681697"/>
              <a:ext cx="460297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0" idx="2"/>
              <a:endCxn id="43" idx="1"/>
            </p:cNvCxnSpPr>
            <p:nvPr/>
          </p:nvCxnSpPr>
          <p:spPr>
            <a:xfrm rot="16200000" flipH="1">
              <a:off x="7475181" y="2566767"/>
              <a:ext cx="572776" cy="2728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9" idx="2"/>
              <a:endCxn id="43" idx="2"/>
            </p:cNvCxnSpPr>
            <p:nvPr/>
          </p:nvCxnSpPr>
          <p:spPr>
            <a:xfrm rot="16200000" flipH="1">
              <a:off x="7598318" y="2856402"/>
              <a:ext cx="202341" cy="2959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64"/>
          <p:cNvGrpSpPr/>
          <p:nvPr/>
        </p:nvGrpSpPr>
        <p:grpSpPr>
          <a:xfrm>
            <a:off x="1152185" y="1490319"/>
            <a:ext cx="1040772" cy="1970186"/>
            <a:chOff x="7477587" y="1299410"/>
            <a:chExt cx="1040772" cy="1970186"/>
          </a:xfrm>
        </p:grpSpPr>
        <p:sp>
          <p:nvSpPr>
            <p:cNvPr id="66" name="Oval 13"/>
            <p:cNvSpPr>
              <a:spLocks noChangeArrowheads="1"/>
            </p:cNvSpPr>
            <p:nvPr/>
          </p:nvSpPr>
          <p:spPr bwMode="auto">
            <a:xfrm>
              <a:off x="7847479" y="2941532"/>
              <a:ext cx="344916" cy="3280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7820947" y="167434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8285256" y="140576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8023727" y="2105149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8370538" y="1807729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7944131" y="129941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8362958" y="2025837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8126065" y="1677945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74" name="Straight Arrow Connector 73"/>
            <p:cNvCxnSpPr>
              <a:stCxn id="67" idx="0"/>
              <a:endCxn id="71" idx="2"/>
            </p:cNvCxnSpPr>
            <p:nvPr/>
          </p:nvCxnSpPr>
          <p:spPr>
            <a:xfrm rot="5400000" flipH="1" flipV="1">
              <a:off x="7839284" y="1495582"/>
              <a:ext cx="234331" cy="123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6" idx="0"/>
              <a:endCxn id="67" idx="2"/>
            </p:cNvCxnSpPr>
            <p:nvPr/>
          </p:nvCxnSpPr>
          <p:spPr>
            <a:xfrm rot="16200000" flipV="1">
              <a:off x="7394101" y="2315696"/>
              <a:ext cx="1126593" cy="125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1" idx="3"/>
              <a:endCxn id="68" idx="1"/>
            </p:cNvCxnSpPr>
            <p:nvPr/>
          </p:nvCxnSpPr>
          <p:spPr>
            <a:xfrm>
              <a:off x="8091952" y="1369709"/>
              <a:ext cx="193305" cy="10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3" idx="0"/>
            </p:cNvCxnSpPr>
            <p:nvPr/>
          </p:nvCxnSpPr>
          <p:spPr>
            <a:xfrm rot="5400000">
              <a:off x="8213778" y="1532556"/>
              <a:ext cx="131586" cy="159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3"/>
              <a:endCxn id="70" idx="1"/>
            </p:cNvCxnSpPr>
            <p:nvPr/>
          </p:nvCxnSpPr>
          <p:spPr>
            <a:xfrm>
              <a:off x="8273886" y="1748244"/>
              <a:ext cx="96652" cy="129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0" idx="2"/>
              <a:endCxn id="72" idx="0"/>
            </p:cNvCxnSpPr>
            <p:nvPr/>
          </p:nvCxnSpPr>
          <p:spPr>
            <a:xfrm rot="5400000">
              <a:off x="8401904" y="1983292"/>
              <a:ext cx="77510" cy="7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2" idx="1"/>
              <a:endCxn id="69" idx="3"/>
            </p:cNvCxnSpPr>
            <p:nvPr/>
          </p:nvCxnSpPr>
          <p:spPr>
            <a:xfrm rot="10800000" flipV="1">
              <a:off x="8171548" y="2096137"/>
              <a:ext cx="191409" cy="79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9" idx="2"/>
              <a:endCxn id="66" idx="0"/>
            </p:cNvCxnSpPr>
            <p:nvPr/>
          </p:nvCxnSpPr>
          <p:spPr>
            <a:xfrm rot="5400000">
              <a:off x="7710896" y="2554789"/>
              <a:ext cx="695784" cy="7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7477587" y="2762624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7551238" y="2276201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Rectangle 14"/>
            <p:cNvSpPr>
              <a:spLocks noChangeArrowheads="1"/>
            </p:cNvSpPr>
            <p:nvPr/>
          </p:nvSpPr>
          <p:spPr bwMode="auto">
            <a:xfrm>
              <a:off x="8223434" y="2388681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85" name="Straight Arrow Connector 84"/>
            <p:cNvCxnSpPr>
              <a:stCxn id="84" idx="2"/>
              <a:endCxn id="66" idx="7"/>
            </p:cNvCxnSpPr>
            <p:nvPr/>
          </p:nvCxnSpPr>
          <p:spPr>
            <a:xfrm rot="5400000">
              <a:off x="7989465" y="2681697"/>
              <a:ext cx="460297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3" idx="2"/>
              <a:endCxn id="66" idx="1"/>
            </p:cNvCxnSpPr>
            <p:nvPr/>
          </p:nvCxnSpPr>
          <p:spPr>
            <a:xfrm rot="16200000" flipH="1">
              <a:off x="7475181" y="2566767"/>
              <a:ext cx="572776" cy="2728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2" idx="2"/>
              <a:endCxn id="66" idx="2"/>
            </p:cNvCxnSpPr>
            <p:nvPr/>
          </p:nvCxnSpPr>
          <p:spPr>
            <a:xfrm rot="16200000" flipH="1">
              <a:off x="7598318" y="2856402"/>
              <a:ext cx="202341" cy="2959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87"/>
          <p:cNvGrpSpPr/>
          <p:nvPr/>
        </p:nvGrpSpPr>
        <p:grpSpPr>
          <a:xfrm>
            <a:off x="5878188" y="1326689"/>
            <a:ext cx="1040772" cy="1970186"/>
            <a:chOff x="7477587" y="1299410"/>
            <a:chExt cx="1040772" cy="1970186"/>
          </a:xfrm>
        </p:grpSpPr>
        <p:sp>
          <p:nvSpPr>
            <p:cNvPr id="89" name="Oval 13"/>
            <p:cNvSpPr>
              <a:spLocks noChangeArrowheads="1"/>
            </p:cNvSpPr>
            <p:nvPr/>
          </p:nvSpPr>
          <p:spPr bwMode="auto">
            <a:xfrm>
              <a:off x="7847479" y="2941532"/>
              <a:ext cx="344916" cy="3280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7820947" y="167434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Rectangle 15"/>
            <p:cNvSpPr>
              <a:spLocks noChangeArrowheads="1"/>
            </p:cNvSpPr>
            <p:nvPr/>
          </p:nvSpPr>
          <p:spPr bwMode="auto">
            <a:xfrm>
              <a:off x="8285256" y="140576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8023727" y="2105149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Rectangle 17"/>
            <p:cNvSpPr>
              <a:spLocks noChangeArrowheads="1"/>
            </p:cNvSpPr>
            <p:nvPr/>
          </p:nvSpPr>
          <p:spPr bwMode="auto">
            <a:xfrm>
              <a:off x="8370538" y="1807729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Rectangle 18"/>
            <p:cNvSpPr>
              <a:spLocks noChangeArrowheads="1"/>
            </p:cNvSpPr>
            <p:nvPr/>
          </p:nvSpPr>
          <p:spPr bwMode="auto">
            <a:xfrm>
              <a:off x="7944131" y="1299410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Rectangle 19"/>
            <p:cNvSpPr>
              <a:spLocks noChangeArrowheads="1"/>
            </p:cNvSpPr>
            <p:nvPr/>
          </p:nvSpPr>
          <p:spPr bwMode="auto">
            <a:xfrm>
              <a:off x="8362958" y="2025837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8126065" y="1677945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97" name="Straight Arrow Connector 96"/>
            <p:cNvCxnSpPr>
              <a:stCxn id="90" idx="0"/>
              <a:endCxn id="94" idx="2"/>
            </p:cNvCxnSpPr>
            <p:nvPr/>
          </p:nvCxnSpPr>
          <p:spPr>
            <a:xfrm rot="5400000" flipH="1" flipV="1">
              <a:off x="7839284" y="1495582"/>
              <a:ext cx="234331" cy="1231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9" idx="0"/>
              <a:endCxn id="90" idx="2"/>
            </p:cNvCxnSpPr>
            <p:nvPr/>
          </p:nvCxnSpPr>
          <p:spPr>
            <a:xfrm rot="16200000" flipV="1">
              <a:off x="7394101" y="2315696"/>
              <a:ext cx="1126593" cy="125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4" idx="3"/>
              <a:endCxn id="91" idx="1"/>
            </p:cNvCxnSpPr>
            <p:nvPr/>
          </p:nvCxnSpPr>
          <p:spPr>
            <a:xfrm>
              <a:off x="8091952" y="1369709"/>
              <a:ext cx="193305" cy="106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1" idx="2"/>
              <a:endCxn id="96" idx="0"/>
            </p:cNvCxnSpPr>
            <p:nvPr/>
          </p:nvCxnSpPr>
          <p:spPr>
            <a:xfrm rot="5400000">
              <a:off x="8213778" y="1532556"/>
              <a:ext cx="131586" cy="159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6" idx="3"/>
              <a:endCxn id="93" idx="1"/>
            </p:cNvCxnSpPr>
            <p:nvPr/>
          </p:nvCxnSpPr>
          <p:spPr>
            <a:xfrm>
              <a:off x="8273886" y="1748244"/>
              <a:ext cx="96652" cy="129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3" idx="2"/>
              <a:endCxn id="95" idx="0"/>
            </p:cNvCxnSpPr>
            <p:nvPr/>
          </p:nvCxnSpPr>
          <p:spPr>
            <a:xfrm rot="5400000">
              <a:off x="8401904" y="1983292"/>
              <a:ext cx="77510" cy="7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5" idx="1"/>
              <a:endCxn id="92" idx="3"/>
            </p:cNvCxnSpPr>
            <p:nvPr/>
          </p:nvCxnSpPr>
          <p:spPr>
            <a:xfrm rot="10800000" flipV="1">
              <a:off x="8171548" y="2096137"/>
              <a:ext cx="191409" cy="79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2" idx="2"/>
              <a:endCxn id="89" idx="0"/>
            </p:cNvCxnSpPr>
            <p:nvPr/>
          </p:nvCxnSpPr>
          <p:spPr>
            <a:xfrm rot="5400000">
              <a:off x="7710896" y="2554789"/>
              <a:ext cx="695784" cy="7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angle 14"/>
            <p:cNvSpPr>
              <a:spLocks noChangeArrowheads="1"/>
            </p:cNvSpPr>
            <p:nvPr/>
          </p:nvSpPr>
          <p:spPr bwMode="auto">
            <a:xfrm>
              <a:off x="7477587" y="2762624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7551238" y="2276201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8223434" y="2388681"/>
              <a:ext cx="147821" cy="1405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08" name="Straight Arrow Connector 107"/>
            <p:cNvCxnSpPr>
              <a:stCxn id="107" idx="2"/>
              <a:endCxn id="89" idx="7"/>
            </p:cNvCxnSpPr>
            <p:nvPr/>
          </p:nvCxnSpPr>
          <p:spPr>
            <a:xfrm rot="5400000">
              <a:off x="7989465" y="2681697"/>
              <a:ext cx="460297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2"/>
              <a:endCxn id="89" idx="1"/>
            </p:cNvCxnSpPr>
            <p:nvPr/>
          </p:nvCxnSpPr>
          <p:spPr>
            <a:xfrm rot="16200000" flipH="1">
              <a:off x="7475181" y="2566767"/>
              <a:ext cx="572776" cy="2728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5" idx="2"/>
              <a:endCxn id="89" idx="2"/>
            </p:cNvCxnSpPr>
            <p:nvPr/>
          </p:nvCxnSpPr>
          <p:spPr>
            <a:xfrm rot="16200000" flipH="1">
              <a:off x="7598318" y="2856402"/>
              <a:ext cx="202341" cy="2959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8616" name="Picture 8" descr="http://obustamante.files.wordpress.com/2009/02/fscn0449.jpg"/>
          <p:cNvPicPr>
            <a:picLocks noChangeAspect="1" noChangeArrowheads="1"/>
          </p:cNvPicPr>
          <p:nvPr/>
        </p:nvPicPr>
        <p:blipFill>
          <a:blip r:embed="rId2" cstate="print"/>
          <a:srcRect t="8777"/>
          <a:stretch>
            <a:fillRect/>
          </a:stretch>
        </p:blipFill>
        <p:spPr bwMode="auto">
          <a:xfrm>
            <a:off x="3249461" y="3677821"/>
            <a:ext cx="3074337" cy="2103385"/>
          </a:xfrm>
          <a:prstGeom prst="rect">
            <a:avLst/>
          </a:prstGeom>
          <a:noFill/>
        </p:spPr>
      </p:pic>
      <p:cxnSp>
        <p:nvCxnSpPr>
          <p:cNvPr id="116" name="Straight Arrow Connector 115"/>
          <p:cNvCxnSpPr>
            <a:stCxn id="66" idx="4"/>
            <a:endCxn id="68616" idx="1"/>
          </p:cNvCxnSpPr>
          <p:nvPr/>
        </p:nvCxnSpPr>
        <p:spPr>
          <a:xfrm rot="16200000" flipH="1">
            <a:off x="1837494" y="3317546"/>
            <a:ext cx="1269009" cy="15549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3" idx="4"/>
            <a:endCxn id="68616" idx="0"/>
          </p:cNvCxnSpPr>
          <p:nvPr/>
        </p:nvCxnSpPr>
        <p:spPr>
          <a:xfrm rot="16200000" flipH="1">
            <a:off x="4157016" y="3048206"/>
            <a:ext cx="506073" cy="7531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9" idx="4"/>
            <a:endCxn id="68616" idx="0"/>
          </p:cNvCxnSpPr>
          <p:nvPr/>
        </p:nvCxnSpPr>
        <p:spPr>
          <a:xfrm rot="5400000">
            <a:off x="5413111" y="2670394"/>
            <a:ext cx="380946" cy="1633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" idx="3"/>
          </p:cNvCxnSpPr>
          <p:nvPr/>
        </p:nvCxnSpPr>
        <p:spPr>
          <a:xfrm rot="5400000">
            <a:off x="7037254" y="3566884"/>
            <a:ext cx="426414" cy="20458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601903" y="5900287"/>
            <a:ext cx="3363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http://obustamante.files.wordpress.com/2009/02/fscn0449.jpg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2248"/>
            <a:ext cx="7772400" cy="4937443"/>
          </a:xfrm>
        </p:spPr>
        <p:txBody>
          <a:bodyPr/>
          <a:lstStyle/>
          <a:p>
            <a:r>
              <a:rPr lang="en-US" dirty="0" smtClean="0"/>
              <a:t>New product development with suppliers</a:t>
            </a:r>
          </a:p>
          <a:p>
            <a:pPr lvl="1"/>
            <a:r>
              <a:rPr lang="en-US" dirty="0" smtClean="0"/>
              <a:t>Aided by IT system and data analysis</a:t>
            </a:r>
          </a:p>
          <a:p>
            <a:r>
              <a:rPr lang="en-US" dirty="0" smtClean="0"/>
              <a:t>New business idea development</a:t>
            </a:r>
          </a:p>
          <a:p>
            <a:pPr lvl="1"/>
            <a:r>
              <a:rPr lang="en-US" dirty="0" smtClean="0"/>
              <a:t>Online shopping for pickup at neighborhood 7-11 stores—clicks and mortar</a:t>
            </a:r>
          </a:p>
          <a:p>
            <a:pPr lvl="1"/>
            <a:r>
              <a:rPr lang="en-US" dirty="0" smtClean="0"/>
              <a:t>Product example: books</a:t>
            </a:r>
          </a:p>
          <a:p>
            <a:pPr lvl="1"/>
            <a:r>
              <a:rPr lang="en-US" dirty="0" smtClean="0"/>
              <a:t>Each company had its role to play</a:t>
            </a:r>
          </a:p>
          <a:p>
            <a:pPr lvl="1"/>
            <a:r>
              <a:rPr lang="en-US" dirty="0" smtClean="0"/>
              <a:t>7-11 provided local distribution</a:t>
            </a:r>
          </a:p>
          <a:p>
            <a:pPr lvl="1"/>
            <a:r>
              <a:rPr lang="en-US" dirty="0" smtClean="0"/>
              <a:t>Other companies provided products,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22465"/>
            <a:ext cx="7772400" cy="4990382"/>
          </a:xfrm>
        </p:spPr>
        <p:txBody>
          <a:bodyPr/>
          <a:lstStyle/>
          <a:p>
            <a:r>
              <a:rPr lang="en-US" dirty="0" smtClean="0"/>
              <a:t>IT supported other initiatives</a:t>
            </a:r>
          </a:p>
          <a:p>
            <a:r>
              <a:rPr lang="en-US" dirty="0" smtClean="0"/>
              <a:t>IT/data analysis are a competitive weapon for 7-11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5897" y="5564481"/>
            <a:ext cx="150641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4697" y="3919356"/>
            <a:ext cx="150641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48277" y="3919356"/>
            <a:ext cx="150641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0"/>
            <a:endCxn id="7" idx="2"/>
          </p:cNvCxnSpPr>
          <p:nvPr/>
        </p:nvCxnSpPr>
        <p:spPr>
          <a:xfrm rot="16200000" flipV="1">
            <a:off x="3447635" y="4103011"/>
            <a:ext cx="941740" cy="198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8" idx="2"/>
          </p:cNvCxnSpPr>
          <p:nvPr/>
        </p:nvCxnSpPr>
        <p:spPr>
          <a:xfrm rot="16200000" flipV="1">
            <a:off x="4434425" y="5089801"/>
            <a:ext cx="94174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21857" y="3919356"/>
            <a:ext cx="150641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 Time Reduction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0"/>
            <a:endCxn id="15" idx="2"/>
          </p:cNvCxnSpPr>
          <p:nvPr/>
        </p:nvCxnSpPr>
        <p:spPr>
          <a:xfrm rot="5400000" flipH="1" flipV="1">
            <a:off x="5421215" y="4110631"/>
            <a:ext cx="941740" cy="1965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01666" y="2696948"/>
            <a:ext cx="150641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Better Decisions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68534" y="2696948"/>
            <a:ext cx="150641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Better Forecasts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28402" y="2696948"/>
            <a:ext cx="150641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Inventory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3524" y="2696948"/>
            <a:ext cx="150641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 Missed Demand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0"/>
            <a:endCxn id="13" idx="2"/>
          </p:cNvCxnSpPr>
          <p:nvPr/>
        </p:nvCxnSpPr>
        <p:spPr>
          <a:xfrm flipH="1" flipV="1">
            <a:off x="1654874" y="3400333"/>
            <a:ext cx="1273031" cy="519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flipV="1">
            <a:off x="2927905" y="3400333"/>
            <a:ext cx="293837" cy="519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  <a:endCxn id="17" idx="2"/>
          </p:cNvCxnSpPr>
          <p:nvPr/>
        </p:nvCxnSpPr>
        <p:spPr>
          <a:xfrm flipV="1">
            <a:off x="2927905" y="3400333"/>
            <a:ext cx="1853705" cy="519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18" idx="2"/>
          </p:cNvCxnSpPr>
          <p:nvPr/>
        </p:nvCxnSpPr>
        <p:spPr>
          <a:xfrm flipV="1">
            <a:off x="2927905" y="3400333"/>
            <a:ext cx="3418827" cy="519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163719" y="2696948"/>
            <a:ext cx="1506415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 Time Reduction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0"/>
            <a:endCxn id="21" idx="2"/>
          </p:cNvCxnSpPr>
          <p:nvPr/>
        </p:nvCxnSpPr>
        <p:spPr>
          <a:xfrm flipV="1">
            <a:off x="2927905" y="3400333"/>
            <a:ext cx="4989022" cy="519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89862" y="3840480"/>
            <a:ext cx="3616036" cy="85621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856211" y="2643447"/>
            <a:ext cx="7922029" cy="2094808"/>
          </a:xfrm>
          <a:custGeom>
            <a:avLst/>
            <a:gdLst>
              <a:gd name="connsiteX0" fmla="*/ 1238596 w 7922029"/>
              <a:gd name="connsiteY0" fmla="*/ 2086495 h 2094808"/>
              <a:gd name="connsiteX1" fmla="*/ 0 w 7922029"/>
              <a:gd name="connsiteY1" fmla="*/ 773084 h 2094808"/>
              <a:gd name="connsiteX2" fmla="*/ 8313 w 7922029"/>
              <a:gd name="connsiteY2" fmla="*/ 0 h 2094808"/>
              <a:gd name="connsiteX3" fmla="*/ 7922029 w 7922029"/>
              <a:gd name="connsiteY3" fmla="*/ 0 h 2094808"/>
              <a:gd name="connsiteX4" fmla="*/ 7913716 w 7922029"/>
              <a:gd name="connsiteY4" fmla="*/ 939338 h 2094808"/>
              <a:gd name="connsiteX5" fmla="*/ 2901142 w 7922029"/>
              <a:gd name="connsiteY5" fmla="*/ 922713 h 2094808"/>
              <a:gd name="connsiteX6" fmla="*/ 2901142 w 7922029"/>
              <a:gd name="connsiteY6" fmla="*/ 2094808 h 2094808"/>
              <a:gd name="connsiteX7" fmla="*/ 1238596 w 7922029"/>
              <a:gd name="connsiteY7" fmla="*/ 2086495 h 209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2029" h="2094808">
                <a:moveTo>
                  <a:pt x="1238596" y="2086495"/>
                </a:moveTo>
                <a:lnTo>
                  <a:pt x="0" y="773084"/>
                </a:lnTo>
                <a:lnTo>
                  <a:pt x="8313" y="0"/>
                </a:lnTo>
                <a:lnTo>
                  <a:pt x="7922029" y="0"/>
                </a:lnTo>
                <a:lnTo>
                  <a:pt x="7913716" y="939338"/>
                </a:lnTo>
                <a:lnTo>
                  <a:pt x="2901142" y="922713"/>
                </a:lnTo>
                <a:lnTo>
                  <a:pt x="2901142" y="2094808"/>
                </a:lnTo>
                <a:lnTo>
                  <a:pt x="1238596" y="2086495"/>
                </a:lnTo>
                <a:close/>
              </a:path>
            </a:pathLst>
          </a:custGeom>
          <a:noFill/>
          <a:ln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00287" y="4738255"/>
            <a:ext cx="143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Transactional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9808" y="4770445"/>
            <a:ext cx="99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Data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smtClean="0">
                <a:solidFill>
                  <a:srgbClr val="006600"/>
                </a:solidFill>
              </a:rPr>
              <a:t>Analysis</a:t>
            </a:r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26" name="Straight Arrow Connector 25"/>
          <p:cNvCxnSpPr>
            <a:stCxn id="15" idx="0"/>
            <a:endCxn id="18" idx="2"/>
          </p:cNvCxnSpPr>
          <p:nvPr/>
        </p:nvCxnSpPr>
        <p:spPr>
          <a:xfrm flipH="1" flipV="1">
            <a:off x="6346732" y="3400333"/>
            <a:ext cx="528333" cy="519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  <a:endCxn id="17" idx="2"/>
          </p:cNvCxnSpPr>
          <p:nvPr/>
        </p:nvCxnSpPr>
        <p:spPr>
          <a:xfrm flipH="1" flipV="1">
            <a:off x="4781610" y="3400333"/>
            <a:ext cx="2093455" cy="519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0"/>
            <a:endCxn id="21" idx="2"/>
          </p:cNvCxnSpPr>
          <p:nvPr/>
        </p:nvCxnSpPr>
        <p:spPr>
          <a:xfrm flipV="1">
            <a:off x="6875065" y="3400333"/>
            <a:ext cx="1041862" cy="5190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8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43878"/>
            <a:ext cx="7772400" cy="5005286"/>
          </a:xfrm>
        </p:spPr>
        <p:txBody>
          <a:bodyPr/>
          <a:lstStyle/>
          <a:p>
            <a:r>
              <a:rPr lang="en-US" dirty="0" smtClean="0"/>
              <a:t>Fit: tactics vs. tactics</a:t>
            </a:r>
            <a:r>
              <a:rPr lang="en-US" dirty="0"/>
              <a:t>, tactics vs. context</a:t>
            </a:r>
            <a:endParaRPr lang="en-US" dirty="0" smtClean="0"/>
          </a:p>
          <a:p>
            <a:pPr lvl="1"/>
            <a:r>
              <a:rPr lang="en-US" dirty="0" smtClean="0"/>
              <a:t>Supply chain tactics reinforce one another</a:t>
            </a:r>
          </a:p>
          <a:p>
            <a:pPr lvl="1"/>
            <a:r>
              <a:rPr lang="en-US" dirty="0" smtClean="0"/>
              <a:t>Supply chain tactics fit business strategy</a:t>
            </a:r>
          </a:p>
          <a:p>
            <a:pPr lvl="2"/>
            <a:r>
              <a:rPr lang="en-US" dirty="0" smtClean="0"/>
              <a:t>Customer desires</a:t>
            </a:r>
          </a:p>
          <a:p>
            <a:pPr lvl="3"/>
            <a:r>
              <a:rPr lang="en-US" dirty="0" smtClean="0"/>
              <a:t>Freshness</a:t>
            </a:r>
          </a:p>
          <a:p>
            <a:pPr lvl="3"/>
            <a:r>
              <a:rPr lang="en-US" dirty="0" smtClean="0"/>
              <a:t>Right products (short and long term)</a:t>
            </a:r>
          </a:p>
          <a:p>
            <a:pPr lvl="2"/>
            <a:r>
              <a:rPr lang="en-US" dirty="0" smtClean="0"/>
              <a:t>Contextual Constraints</a:t>
            </a:r>
          </a:p>
          <a:p>
            <a:pPr lvl="3"/>
            <a:r>
              <a:rPr lang="en-US" dirty="0" smtClean="0"/>
              <a:t>Small stores</a:t>
            </a:r>
          </a:p>
          <a:p>
            <a:pPr lvl="3"/>
            <a:r>
              <a:rPr lang="en-US" dirty="0" smtClean="0"/>
              <a:t>Traffic congestion</a:t>
            </a:r>
          </a:p>
          <a:p>
            <a:pPr lvl="2"/>
            <a:r>
              <a:rPr lang="en-US" dirty="0" smtClean="0"/>
              <a:t>Supply chain cost</a:t>
            </a:r>
          </a:p>
          <a:p>
            <a:pPr lvl="3"/>
            <a:r>
              <a:rPr lang="en-US" dirty="0" smtClean="0"/>
              <a:t>Reduce uncertainty, lead time, and batch sizes</a:t>
            </a:r>
          </a:p>
          <a:p>
            <a:pPr lvl="3"/>
            <a:r>
              <a:rPr lang="en-US" dirty="0" smtClean="0"/>
              <a:t>Increased revenue</a:t>
            </a:r>
          </a:p>
          <a:p>
            <a:pPr lvl="3"/>
            <a:r>
              <a:rPr lang="en-US" dirty="0" smtClean="0"/>
              <a:t>Lower inventory and scrap cost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7-11 Japan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020280"/>
            <a:ext cx="7815715" cy="502438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Note how 7-11 actions fit the situation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Japan’s city environment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Densely populated, customers lived near stores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69% visits 7-11 stores 2+ times per week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Short and shrinking product lives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Small stores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Perishable products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Overall performance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55 inventory turns versus 7 for Wal-Mart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High growth, most profitable Japan retail chain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Very successful company 1976 - 2004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Gondolas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11" descr="Eric Johnson RFID_Log rlling Cages Pictures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795" y="1194585"/>
            <a:ext cx="7457190" cy="519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103444" y="22138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Maturity Matrices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9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398" y="274638"/>
            <a:ext cx="8114097" cy="944562"/>
          </a:xfrm>
        </p:spPr>
        <p:txBody>
          <a:bodyPr/>
          <a:lstStyle/>
          <a:p>
            <a:r>
              <a:rPr lang="en-US" dirty="0" smtClean="0"/>
              <a:t>7-11 Analytics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2408"/>
            <a:ext cx="7772400" cy="4903755"/>
          </a:xfrm>
        </p:spPr>
        <p:txBody>
          <a:bodyPr/>
          <a:lstStyle/>
          <a:p>
            <a:r>
              <a:rPr lang="en-US" dirty="0" smtClean="0"/>
              <a:t>Application: </a:t>
            </a:r>
          </a:p>
          <a:p>
            <a:pPr lvl="1"/>
            <a:r>
              <a:rPr lang="en-US" dirty="0" smtClean="0"/>
              <a:t>Methodology: </a:t>
            </a:r>
          </a:p>
          <a:p>
            <a:pPr lvl="1"/>
            <a:r>
              <a:rPr lang="en-US" dirty="0" smtClean="0"/>
              <a:t>Benefit:  </a:t>
            </a:r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  <a:endParaRPr lang="en-US" dirty="0" smtClean="0"/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Matrices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505744"/>
            <a:ext cx="6076950" cy="45624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E2E9-B631-4B79-9D3E-79CECB63E96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3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Maturity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xelocity.net/Files/images/Analytics_CMM_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65" y="1671358"/>
            <a:ext cx="7833724" cy="4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0621" y="6292334"/>
            <a:ext cx="179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www.xelocity.net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miprofs.com/mp/wp-content/uploads/2014/04/1pa_maturityS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40" y="1802661"/>
            <a:ext cx="7579120" cy="400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0891" y="5985431"/>
            <a:ext cx="189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www.miprofs.com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2616" y="6467753"/>
            <a:ext cx="222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semphonic.blogs.com</a:t>
            </a:r>
            <a:endParaRPr lang="en-US" dirty="0"/>
          </a:p>
        </p:txBody>
      </p:sp>
      <p:pic>
        <p:nvPicPr>
          <p:cNvPr id="3074" name="Picture 2" descr="http://semphonic.blogs.com/.a/6a00d83454a6d169e2019affff5c9c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07" y="1219200"/>
            <a:ext cx="6555386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9273" y="6292334"/>
            <a:ext cx="204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www.slideshare.net</a:t>
            </a:r>
            <a:endParaRPr lang="en-US" dirty="0"/>
          </a:p>
        </p:txBody>
      </p:sp>
      <p:pic>
        <p:nvPicPr>
          <p:cNvPr id="4098" name="Picture 2" descr="http://image.slidesharecdn.com/wamemetricssj090503-090513080710-phpapp02/95/web-analytics-maturity-model-17-728.jpg?cb=12422847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4"/>
          <a:stretch/>
        </p:blipFill>
        <p:spPr bwMode="auto">
          <a:xfrm>
            <a:off x="1213671" y="1341689"/>
            <a:ext cx="6934200" cy="46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 descr="http://souterconsulting.eu/wp-content/uploads/2012/09/Delta-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04220"/>
            <a:ext cx="7026876" cy="531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3470" y="6353771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souterconsulting.eu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398" y="274638"/>
            <a:ext cx="8114097" cy="944562"/>
          </a:xfrm>
        </p:spPr>
        <p:txBody>
          <a:bodyPr/>
          <a:lstStyle/>
          <a:p>
            <a:r>
              <a:rPr lang="en-US" dirty="0" smtClean="0"/>
              <a:t>7-11 Analytics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2408"/>
            <a:ext cx="7772400" cy="4903755"/>
          </a:xfrm>
        </p:spPr>
        <p:txBody>
          <a:bodyPr/>
          <a:lstStyle/>
          <a:p>
            <a:r>
              <a:rPr lang="en-US" dirty="0" smtClean="0"/>
              <a:t>Application: </a:t>
            </a:r>
          </a:p>
          <a:p>
            <a:pPr lvl="1"/>
            <a:r>
              <a:rPr lang="en-US" dirty="0" smtClean="0"/>
              <a:t>Methodology: </a:t>
            </a:r>
          </a:p>
          <a:p>
            <a:pPr lvl="1"/>
            <a:r>
              <a:rPr lang="en-US" dirty="0" smtClean="0"/>
              <a:t>Benefit:  </a:t>
            </a:r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  <a:endParaRPr lang="en-US" dirty="0" smtClean="0"/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5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398" y="274638"/>
            <a:ext cx="8114097" cy="944562"/>
          </a:xfrm>
        </p:spPr>
        <p:txBody>
          <a:bodyPr/>
          <a:lstStyle/>
          <a:p>
            <a:r>
              <a:rPr lang="en-US" dirty="0" smtClean="0"/>
              <a:t>7-11 Analytics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2408"/>
            <a:ext cx="7772400" cy="4903755"/>
          </a:xfrm>
        </p:spPr>
        <p:txBody>
          <a:bodyPr/>
          <a:lstStyle/>
          <a:p>
            <a:r>
              <a:rPr lang="en-US" dirty="0" smtClean="0"/>
              <a:t>Application: </a:t>
            </a:r>
          </a:p>
          <a:p>
            <a:pPr lvl="1"/>
            <a:r>
              <a:rPr lang="en-US" dirty="0" smtClean="0"/>
              <a:t>Methodology: </a:t>
            </a:r>
          </a:p>
          <a:p>
            <a:pPr lvl="1"/>
            <a:r>
              <a:rPr lang="en-US" dirty="0" smtClean="0"/>
              <a:t>Benefit:  </a:t>
            </a:r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  <a:endParaRPr lang="en-US" dirty="0" smtClean="0"/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398" y="274638"/>
            <a:ext cx="8114097" cy="944562"/>
          </a:xfrm>
        </p:spPr>
        <p:txBody>
          <a:bodyPr/>
          <a:lstStyle/>
          <a:p>
            <a:r>
              <a:rPr lang="en-US" dirty="0" smtClean="0"/>
              <a:t>7-11 Analytics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22408"/>
            <a:ext cx="7772400" cy="4903755"/>
          </a:xfrm>
        </p:spPr>
        <p:txBody>
          <a:bodyPr/>
          <a:lstStyle/>
          <a:p>
            <a:r>
              <a:rPr lang="en-US" dirty="0" smtClean="0"/>
              <a:t>Application: </a:t>
            </a:r>
          </a:p>
          <a:p>
            <a:pPr lvl="1"/>
            <a:r>
              <a:rPr lang="en-US" dirty="0" smtClean="0"/>
              <a:t>Methodology: </a:t>
            </a:r>
          </a:p>
          <a:p>
            <a:pPr lvl="1"/>
            <a:r>
              <a:rPr lang="en-US" dirty="0" smtClean="0"/>
              <a:t>Benefit:  </a:t>
            </a:r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  <a:endParaRPr lang="en-US" dirty="0" smtClean="0"/>
          </a:p>
          <a:p>
            <a:r>
              <a:rPr lang="en-US" dirty="0"/>
              <a:t>Application: </a:t>
            </a:r>
          </a:p>
          <a:p>
            <a:pPr lvl="1"/>
            <a:r>
              <a:rPr lang="en-US" dirty="0"/>
              <a:t>Methodology: </a:t>
            </a:r>
          </a:p>
          <a:p>
            <a:pPr lvl="1"/>
            <a:r>
              <a:rPr lang="en-US" dirty="0"/>
              <a:t>Benefit: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&amp;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suppliers have the best locations for an SDC?</a:t>
            </a:r>
          </a:p>
          <a:p>
            <a:r>
              <a:rPr lang="en-US" dirty="0" smtClean="0"/>
              <a:t>Which locations to put on a milk run form an SDC?</a:t>
            </a:r>
          </a:p>
          <a:p>
            <a:r>
              <a:rPr lang="en-US" dirty="0" smtClean="0"/>
              <a:t>What is the best sequence to deliver?</a:t>
            </a:r>
          </a:p>
          <a:p>
            <a:pPr lvl="1"/>
            <a:r>
              <a:rPr lang="en-US" dirty="0" smtClean="0"/>
              <a:t>Traveling Salesperson Problem</a:t>
            </a:r>
          </a:p>
          <a:p>
            <a:r>
              <a:rPr lang="en-US" dirty="0" smtClean="0"/>
              <a:t>In Optimization </a:t>
            </a:r>
            <a:r>
              <a:rPr lang="en-US" dirty="0" smtClean="0"/>
              <a:t>and Heuristic </a:t>
            </a:r>
            <a:r>
              <a:rPr lang="en-US" dirty="0" smtClean="0"/>
              <a:t>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9801"/>
            <a:ext cx="7772400" cy="929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ED8FE-F98A-427B-B888-66C66250E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8222864" y="4096572"/>
            <a:ext cx="344916" cy="328064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551000" y="2261945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8046876" y="2345179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8399112" y="3260189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8812253" y="2743262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773231" y="1829800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8738343" y="3180877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8323307" y="2812934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6" name="Straight Arrow Connector 15"/>
          <p:cNvCxnSpPr>
            <a:stCxn id="8" idx="0"/>
            <a:endCxn id="11" idx="2"/>
          </p:cNvCxnSpPr>
          <p:nvPr/>
        </p:nvCxnSpPr>
        <p:spPr>
          <a:xfrm flipH="1" flipV="1">
            <a:off x="7847142" y="1970399"/>
            <a:ext cx="273645" cy="374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8" idx="2"/>
          </p:cNvCxnSpPr>
          <p:nvPr/>
        </p:nvCxnSpPr>
        <p:spPr>
          <a:xfrm flipH="1" flipV="1">
            <a:off x="8120787" y="2485778"/>
            <a:ext cx="274535" cy="1610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9" idx="0"/>
          </p:cNvCxnSpPr>
          <p:nvPr/>
        </p:nvCxnSpPr>
        <p:spPr>
          <a:xfrm>
            <a:off x="8397218" y="2953533"/>
            <a:ext cx="75805" cy="306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  <a:endCxn id="13" idx="3"/>
          </p:cNvCxnSpPr>
          <p:nvPr/>
        </p:nvCxnSpPr>
        <p:spPr>
          <a:xfrm flipH="1">
            <a:off x="8471128" y="2813562"/>
            <a:ext cx="341125" cy="69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10" idx="2"/>
          </p:cNvCxnSpPr>
          <p:nvPr/>
        </p:nvCxnSpPr>
        <p:spPr>
          <a:xfrm flipV="1">
            <a:off x="8812254" y="2883861"/>
            <a:ext cx="73910" cy="297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0"/>
            <a:endCxn id="12" idx="2"/>
          </p:cNvCxnSpPr>
          <p:nvPr/>
        </p:nvCxnSpPr>
        <p:spPr>
          <a:xfrm flipV="1">
            <a:off x="8672730" y="3321476"/>
            <a:ext cx="139524" cy="22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6" idx="0"/>
          </p:cNvCxnSpPr>
          <p:nvPr/>
        </p:nvCxnSpPr>
        <p:spPr>
          <a:xfrm rot="5400000">
            <a:off x="8086281" y="3709829"/>
            <a:ext cx="695784" cy="7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352650" y="3672112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672556" y="2997379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8598819" y="3543721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7" name="Straight Arrow Connector 26"/>
          <p:cNvCxnSpPr>
            <a:stCxn id="6" idx="7"/>
            <a:endCxn id="26" idx="2"/>
          </p:cNvCxnSpPr>
          <p:nvPr/>
        </p:nvCxnSpPr>
        <p:spPr>
          <a:xfrm flipV="1">
            <a:off x="8517268" y="3684320"/>
            <a:ext cx="155462" cy="460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4" idx="0"/>
          </p:cNvCxnSpPr>
          <p:nvPr/>
        </p:nvCxnSpPr>
        <p:spPr>
          <a:xfrm flipH="1">
            <a:off x="7426561" y="3137978"/>
            <a:ext cx="319906" cy="53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6" idx="2"/>
          </p:cNvCxnSpPr>
          <p:nvPr/>
        </p:nvCxnSpPr>
        <p:spPr>
          <a:xfrm>
            <a:off x="7500471" y="3742412"/>
            <a:ext cx="722393" cy="51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95630" y="5869984"/>
            <a:ext cx="1875642" cy="646331"/>
            <a:chOff x="925309" y="5929186"/>
            <a:chExt cx="1875642" cy="646331"/>
          </a:xfrm>
        </p:grpSpPr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1319730" y="5929186"/>
              <a:ext cx="1481221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00FF"/>
                  </a:solidFill>
                </a:rPr>
                <a:t>Consolidating</a:t>
              </a:r>
              <a:br>
                <a:rPr lang="en-US" sz="1800" dirty="0" smtClean="0">
                  <a:solidFill>
                    <a:srgbClr val="0000FF"/>
                  </a:solidFill>
                </a:rPr>
              </a:br>
              <a:r>
                <a:rPr lang="en-US" sz="1800" dirty="0" smtClean="0">
                  <a:solidFill>
                    <a:srgbClr val="0000FF"/>
                  </a:solidFill>
                </a:rPr>
                <a:t>Supplier</a:t>
              </a:r>
              <a:endParaRPr lang="en-US" sz="1800" dirty="0">
                <a:solidFill>
                  <a:srgbClr val="0000FF"/>
                </a:solidFill>
              </a:endParaRPr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925309" y="6088319"/>
              <a:ext cx="344916" cy="3280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34130" y="5869984"/>
            <a:ext cx="1473081" cy="646331"/>
            <a:chOff x="3439646" y="5929186"/>
            <a:chExt cx="1473081" cy="646331"/>
          </a:xfrm>
        </p:grpSpPr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3856027" y="5929186"/>
              <a:ext cx="1056700" cy="6463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smtClean="0">
                  <a:solidFill>
                    <a:schemeClr val="accent2"/>
                  </a:solidFill>
                </a:rPr>
                <a:t>Other</a:t>
              </a:r>
              <a:br>
                <a:rPr lang="en-US" sz="1800" dirty="0" smtClean="0">
                  <a:solidFill>
                    <a:schemeClr val="accent2"/>
                  </a:solidFill>
                </a:rPr>
              </a:br>
              <a:r>
                <a:rPr lang="en-US" sz="1800" dirty="0" smtClean="0">
                  <a:solidFill>
                    <a:schemeClr val="accent2"/>
                  </a:solidFill>
                </a:rPr>
                <a:t>Suppliers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3439646" y="6084282"/>
              <a:ext cx="333457" cy="33613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3861016" y="2843684"/>
            <a:ext cx="344916" cy="328064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3166641" y="1487151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4298793" y="1307912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4293040" y="2217985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5002431" y="1646791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3834483" y="1474204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4685457" y="1927989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4139602" y="1580097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51" name="Straight Arrow Connector 50"/>
          <p:cNvCxnSpPr>
            <a:stCxn id="48" idx="3"/>
            <a:endCxn id="45" idx="1"/>
          </p:cNvCxnSpPr>
          <p:nvPr/>
        </p:nvCxnSpPr>
        <p:spPr>
          <a:xfrm flipV="1">
            <a:off x="3982304" y="1378212"/>
            <a:ext cx="316489" cy="166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0"/>
            <a:endCxn id="48" idx="2"/>
          </p:cNvCxnSpPr>
          <p:nvPr/>
        </p:nvCxnSpPr>
        <p:spPr>
          <a:xfrm flipH="1" flipV="1">
            <a:off x="3908394" y="1614803"/>
            <a:ext cx="125080" cy="1228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3"/>
          </p:cNvCxnSpPr>
          <p:nvPr/>
        </p:nvCxnSpPr>
        <p:spPr>
          <a:xfrm flipV="1">
            <a:off x="4833278" y="1705224"/>
            <a:ext cx="157557" cy="293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50" idx="0"/>
          </p:cNvCxnSpPr>
          <p:nvPr/>
        </p:nvCxnSpPr>
        <p:spPr>
          <a:xfrm flipH="1">
            <a:off x="4213513" y="1448511"/>
            <a:ext cx="159191" cy="131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0"/>
            <a:endCxn id="49" idx="1"/>
          </p:cNvCxnSpPr>
          <p:nvPr/>
        </p:nvCxnSpPr>
        <p:spPr>
          <a:xfrm flipV="1">
            <a:off x="4366951" y="1998289"/>
            <a:ext cx="318506" cy="219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7"/>
            <a:endCxn id="46" idx="2"/>
          </p:cNvCxnSpPr>
          <p:nvPr/>
        </p:nvCxnSpPr>
        <p:spPr>
          <a:xfrm flipV="1">
            <a:off x="4155420" y="2358584"/>
            <a:ext cx="211531" cy="533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2"/>
            <a:endCxn id="43" idx="0"/>
          </p:cNvCxnSpPr>
          <p:nvPr/>
        </p:nvCxnSpPr>
        <p:spPr>
          <a:xfrm flipH="1">
            <a:off x="4033474" y="1720696"/>
            <a:ext cx="180039" cy="1122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3013462" y="3094132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3244431" y="1932088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5207702" y="2794005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62" name="Straight Arrow Connector 61"/>
          <p:cNvCxnSpPr>
            <a:stCxn id="61" idx="2"/>
            <a:endCxn id="43" idx="7"/>
          </p:cNvCxnSpPr>
          <p:nvPr/>
        </p:nvCxnSpPr>
        <p:spPr>
          <a:xfrm flipH="1" flipV="1">
            <a:off x="4155420" y="2891728"/>
            <a:ext cx="1126193" cy="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4" idx="3"/>
            <a:endCxn id="43" idx="1"/>
          </p:cNvCxnSpPr>
          <p:nvPr/>
        </p:nvCxnSpPr>
        <p:spPr>
          <a:xfrm>
            <a:off x="3314462" y="1557451"/>
            <a:ext cx="597066" cy="1334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3" idx="2"/>
            <a:endCxn id="59" idx="3"/>
          </p:cNvCxnSpPr>
          <p:nvPr/>
        </p:nvCxnSpPr>
        <p:spPr>
          <a:xfrm flipH="1">
            <a:off x="3161283" y="3007716"/>
            <a:ext cx="699733" cy="15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13"/>
          <p:cNvSpPr>
            <a:spLocks noChangeArrowheads="1"/>
          </p:cNvSpPr>
          <p:nvPr/>
        </p:nvSpPr>
        <p:spPr bwMode="auto">
          <a:xfrm>
            <a:off x="1522077" y="3132441"/>
            <a:ext cx="344916" cy="328064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418678" y="2022820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2331400" y="1342160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1880258" y="2453071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2342728" y="1774924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1206159" y="1630560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2703493" y="2225760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800663" y="1868854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75" name="Straight Arrow Connector 74"/>
          <p:cNvCxnSpPr>
            <a:stCxn id="66" idx="0"/>
            <a:endCxn id="67" idx="2"/>
          </p:cNvCxnSpPr>
          <p:nvPr/>
        </p:nvCxnSpPr>
        <p:spPr>
          <a:xfrm flipH="1" flipV="1">
            <a:off x="1492589" y="2163419"/>
            <a:ext cx="201946" cy="969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1152185" y="2953533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1045796" y="2580673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2385005" y="3077019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85" name="Straight Arrow Connector 84"/>
          <p:cNvCxnSpPr>
            <a:stCxn id="69" idx="2"/>
            <a:endCxn id="66" idx="7"/>
          </p:cNvCxnSpPr>
          <p:nvPr/>
        </p:nvCxnSpPr>
        <p:spPr>
          <a:xfrm flipH="1">
            <a:off x="1816481" y="2593670"/>
            <a:ext cx="137688" cy="58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3"/>
            <a:endCxn id="66" idx="1"/>
          </p:cNvCxnSpPr>
          <p:nvPr/>
        </p:nvCxnSpPr>
        <p:spPr>
          <a:xfrm>
            <a:off x="1193617" y="2650973"/>
            <a:ext cx="378972" cy="52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2" idx="0"/>
            <a:endCxn id="83" idx="2"/>
          </p:cNvCxnSpPr>
          <p:nvPr/>
        </p:nvCxnSpPr>
        <p:spPr>
          <a:xfrm flipH="1" flipV="1">
            <a:off x="1119707" y="2721272"/>
            <a:ext cx="106389" cy="232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13"/>
          <p:cNvSpPr>
            <a:spLocks noChangeArrowheads="1"/>
          </p:cNvSpPr>
          <p:nvPr/>
        </p:nvSpPr>
        <p:spPr bwMode="auto">
          <a:xfrm>
            <a:off x="6248080" y="2968811"/>
            <a:ext cx="344916" cy="328064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5611311" y="1700860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7036878" y="1292329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Rectangle 16"/>
          <p:cNvSpPr>
            <a:spLocks noChangeArrowheads="1"/>
          </p:cNvSpPr>
          <p:nvPr/>
        </p:nvSpPr>
        <p:spPr bwMode="auto">
          <a:xfrm>
            <a:off x="6424328" y="2132428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Rectangle 17"/>
          <p:cNvSpPr>
            <a:spLocks noChangeArrowheads="1"/>
          </p:cNvSpPr>
          <p:nvPr/>
        </p:nvSpPr>
        <p:spPr bwMode="auto">
          <a:xfrm>
            <a:off x="7111153" y="1596668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6344732" y="1326689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" name="Rectangle 19"/>
          <p:cNvSpPr>
            <a:spLocks noChangeArrowheads="1"/>
          </p:cNvSpPr>
          <p:nvPr/>
        </p:nvSpPr>
        <p:spPr bwMode="auto">
          <a:xfrm>
            <a:off x="7051958" y="2110491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" name="Rectangle 20"/>
          <p:cNvSpPr>
            <a:spLocks noChangeArrowheads="1"/>
          </p:cNvSpPr>
          <p:nvPr/>
        </p:nvSpPr>
        <p:spPr bwMode="auto">
          <a:xfrm>
            <a:off x="6773762" y="1763682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97" name="Straight Arrow Connector 96"/>
          <p:cNvCxnSpPr>
            <a:stCxn id="92" idx="0"/>
            <a:endCxn id="94" idx="2"/>
          </p:cNvCxnSpPr>
          <p:nvPr/>
        </p:nvCxnSpPr>
        <p:spPr>
          <a:xfrm flipH="1" flipV="1">
            <a:off x="6418643" y="1467288"/>
            <a:ext cx="79596" cy="66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1"/>
            <a:endCxn id="90" idx="2"/>
          </p:cNvCxnSpPr>
          <p:nvPr/>
        </p:nvCxnSpPr>
        <p:spPr>
          <a:xfrm flipH="1" flipV="1">
            <a:off x="5685222" y="1841459"/>
            <a:ext cx="613370" cy="117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4" idx="3"/>
            <a:endCxn id="96" idx="0"/>
          </p:cNvCxnSpPr>
          <p:nvPr/>
        </p:nvCxnSpPr>
        <p:spPr>
          <a:xfrm>
            <a:off x="6492553" y="1396989"/>
            <a:ext cx="355120" cy="366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89" idx="7"/>
          </p:cNvCxnSpPr>
          <p:nvPr/>
        </p:nvCxnSpPr>
        <p:spPr>
          <a:xfrm flipH="1">
            <a:off x="6542484" y="1904281"/>
            <a:ext cx="305189" cy="1112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2" idx="2"/>
            <a:endCxn id="89" idx="0"/>
          </p:cNvCxnSpPr>
          <p:nvPr/>
        </p:nvCxnSpPr>
        <p:spPr>
          <a:xfrm rot="5400000">
            <a:off x="6111497" y="2582068"/>
            <a:ext cx="695784" cy="7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5227963" y="2301836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5361803" y="1998637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6898354" y="2480319"/>
            <a:ext cx="147821" cy="14059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08" name="Straight Arrow Connector 107"/>
          <p:cNvCxnSpPr>
            <a:stCxn id="7" idx="1"/>
            <a:endCxn id="89" idx="5"/>
          </p:cNvCxnSpPr>
          <p:nvPr/>
        </p:nvCxnSpPr>
        <p:spPr>
          <a:xfrm flipH="1">
            <a:off x="6542484" y="2332245"/>
            <a:ext cx="1008516" cy="916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6" idx="2"/>
            <a:endCxn id="105" idx="0"/>
          </p:cNvCxnSpPr>
          <p:nvPr/>
        </p:nvCxnSpPr>
        <p:spPr>
          <a:xfrm flipH="1">
            <a:off x="5301874" y="2139236"/>
            <a:ext cx="133840" cy="16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2"/>
            <a:endCxn id="89" idx="2"/>
          </p:cNvCxnSpPr>
          <p:nvPr/>
        </p:nvCxnSpPr>
        <p:spPr>
          <a:xfrm>
            <a:off x="5301874" y="2442435"/>
            <a:ext cx="946206" cy="690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6" idx="4"/>
            <a:endCxn id="35" idx="1"/>
          </p:cNvCxnSpPr>
          <p:nvPr/>
        </p:nvCxnSpPr>
        <p:spPr>
          <a:xfrm>
            <a:off x="1694535" y="3460505"/>
            <a:ext cx="1204464" cy="315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3" idx="4"/>
          </p:cNvCxnSpPr>
          <p:nvPr/>
        </p:nvCxnSpPr>
        <p:spPr>
          <a:xfrm>
            <a:off x="4033474" y="3171748"/>
            <a:ext cx="215134" cy="437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9" idx="4"/>
          </p:cNvCxnSpPr>
          <p:nvPr/>
        </p:nvCxnSpPr>
        <p:spPr>
          <a:xfrm flipH="1">
            <a:off x="6122285" y="3296875"/>
            <a:ext cx="298253" cy="236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" idx="3"/>
          </p:cNvCxnSpPr>
          <p:nvPr/>
        </p:nvCxnSpPr>
        <p:spPr>
          <a:xfrm rot="5400000">
            <a:off x="7037254" y="3566884"/>
            <a:ext cx="426414" cy="20458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&amp; Algorithms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99" y="3533275"/>
            <a:ext cx="504825" cy="48577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278" y="5054798"/>
            <a:ext cx="504825" cy="48577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431" y="4803007"/>
            <a:ext cx="504825" cy="48577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535" y="3823546"/>
            <a:ext cx="504825" cy="48577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355" y="3714953"/>
            <a:ext cx="504825" cy="485775"/>
          </a:xfrm>
          <a:prstGeom prst="rect">
            <a:avLst/>
          </a:prstGeom>
        </p:spPr>
      </p:pic>
      <p:cxnSp>
        <p:nvCxnSpPr>
          <p:cNvPr id="129" name="Straight Arrow Connector 128"/>
          <p:cNvCxnSpPr>
            <a:stCxn id="67" idx="0"/>
            <a:endCxn id="71" idx="2"/>
          </p:cNvCxnSpPr>
          <p:nvPr/>
        </p:nvCxnSpPr>
        <p:spPr>
          <a:xfrm flipH="1" flipV="1">
            <a:off x="1280070" y="1771159"/>
            <a:ext cx="212519" cy="251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1" idx="3"/>
            <a:endCxn id="73" idx="1"/>
          </p:cNvCxnSpPr>
          <p:nvPr/>
        </p:nvCxnSpPr>
        <p:spPr>
          <a:xfrm>
            <a:off x="1353980" y="1700860"/>
            <a:ext cx="446683" cy="23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3" idx="2"/>
            <a:endCxn id="69" idx="0"/>
          </p:cNvCxnSpPr>
          <p:nvPr/>
        </p:nvCxnSpPr>
        <p:spPr>
          <a:xfrm>
            <a:off x="1874574" y="2009453"/>
            <a:ext cx="79595" cy="443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66" idx="2"/>
            <a:endCxn id="82" idx="2"/>
          </p:cNvCxnSpPr>
          <p:nvPr/>
        </p:nvCxnSpPr>
        <p:spPr>
          <a:xfrm flipH="1" flipV="1">
            <a:off x="1226096" y="3094132"/>
            <a:ext cx="295981" cy="202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6" idx="5"/>
            <a:endCxn id="84" idx="2"/>
          </p:cNvCxnSpPr>
          <p:nvPr/>
        </p:nvCxnSpPr>
        <p:spPr>
          <a:xfrm flipV="1">
            <a:off x="1816481" y="3217618"/>
            <a:ext cx="642435" cy="194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84" idx="3"/>
            <a:endCxn id="72" idx="2"/>
          </p:cNvCxnSpPr>
          <p:nvPr/>
        </p:nvCxnSpPr>
        <p:spPr>
          <a:xfrm flipV="1">
            <a:off x="2532826" y="2366359"/>
            <a:ext cx="244578" cy="78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2" idx="0"/>
            <a:endCxn id="70" idx="2"/>
          </p:cNvCxnSpPr>
          <p:nvPr/>
        </p:nvCxnSpPr>
        <p:spPr>
          <a:xfrm flipH="1" flipV="1">
            <a:off x="2416639" y="1915523"/>
            <a:ext cx="360765" cy="31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70" idx="0"/>
            <a:endCxn id="68" idx="2"/>
          </p:cNvCxnSpPr>
          <p:nvPr/>
        </p:nvCxnSpPr>
        <p:spPr>
          <a:xfrm flipH="1" flipV="1">
            <a:off x="2405311" y="1482759"/>
            <a:ext cx="11328" cy="292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630" name="Group 68629"/>
          <p:cNvGrpSpPr/>
          <p:nvPr/>
        </p:nvGrpSpPr>
        <p:grpSpPr>
          <a:xfrm>
            <a:off x="1866993" y="1412460"/>
            <a:ext cx="464407" cy="1884013"/>
            <a:chOff x="1866993" y="1412460"/>
            <a:chExt cx="464407" cy="1884013"/>
          </a:xfrm>
        </p:grpSpPr>
        <p:sp>
          <p:nvSpPr>
            <p:cNvPr id="68624" name="Oval 68623"/>
            <p:cNvSpPr/>
            <p:nvPr/>
          </p:nvSpPr>
          <p:spPr>
            <a:xfrm>
              <a:off x="2135771" y="2155437"/>
              <a:ext cx="116507" cy="1267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4" name="Straight Arrow Connector 153"/>
            <p:cNvCxnSpPr>
              <a:stCxn id="68624" idx="0"/>
              <a:endCxn id="66" idx="6"/>
            </p:cNvCxnSpPr>
            <p:nvPr/>
          </p:nvCxnSpPr>
          <p:spPr>
            <a:xfrm flipH="1">
              <a:off x="1866993" y="2155437"/>
              <a:ext cx="327032" cy="11410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68" idx="1"/>
              <a:endCxn id="68624" idx="0"/>
            </p:cNvCxnSpPr>
            <p:nvPr/>
          </p:nvCxnSpPr>
          <p:spPr>
            <a:xfrm flipH="1">
              <a:off x="2194025" y="1412460"/>
              <a:ext cx="137375" cy="74297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3" name="Straight Arrow Connector 162"/>
          <p:cNvCxnSpPr>
            <a:stCxn id="115" idx="1"/>
            <a:endCxn id="114" idx="3"/>
          </p:cNvCxnSpPr>
          <p:nvPr/>
        </p:nvCxnSpPr>
        <p:spPr>
          <a:xfrm flipH="1">
            <a:off x="4220103" y="5045895"/>
            <a:ext cx="782328" cy="2517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20" idx="2"/>
            <a:endCxn id="115" idx="0"/>
          </p:cNvCxnSpPr>
          <p:nvPr/>
        </p:nvCxnSpPr>
        <p:spPr>
          <a:xfrm flipH="1">
            <a:off x="5254844" y="4200728"/>
            <a:ext cx="691924" cy="6022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35" idx="3"/>
            <a:endCxn id="118" idx="1"/>
          </p:cNvCxnSpPr>
          <p:nvPr/>
        </p:nvCxnSpPr>
        <p:spPr>
          <a:xfrm>
            <a:off x="3403824" y="3776163"/>
            <a:ext cx="861711" cy="2902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18" idx="3"/>
            <a:endCxn id="120" idx="1"/>
          </p:cNvCxnSpPr>
          <p:nvPr/>
        </p:nvCxnSpPr>
        <p:spPr>
          <a:xfrm flipV="1">
            <a:off x="4770360" y="3957841"/>
            <a:ext cx="923995" cy="1085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14" idx="1"/>
            <a:endCxn id="66" idx="4"/>
          </p:cNvCxnSpPr>
          <p:nvPr/>
        </p:nvCxnSpPr>
        <p:spPr>
          <a:xfrm flipH="1" flipV="1">
            <a:off x="1694535" y="3460505"/>
            <a:ext cx="2020743" cy="18371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59" idx="0"/>
            <a:endCxn id="60" idx="2"/>
          </p:cNvCxnSpPr>
          <p:nvPr/>
        </p:nvCxnSpPr>
        <p:spPr>
          <a:xfrm flipV="1">
            <a:off x="3087373" y="2072687"/>
            <a:ext cx="230969" cy="102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60" idx="0"/>
            <a:endCxn id="44" idx="2"/>
          </p:cNvCxnSpPr>
          <p:nvPr/>
        </p:nvCxnSpPr>
        <p:spPr>
          <a:xfrm flipH="1" flipV="1">
            <a:off x="3240552" y="1627750"/>
            <a:ext cx="77790" cy="304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47" idx="2"/>
            <a:endCxn id="61" idx="0"/>
          </p:cNvCxnSpPr>
          <p:nvPr/>
        </p:nvCxnSpPr>
        <p:spPr>
          <a:xfrm>
            <a:off x="5076342" y="1787390"/>
            <a:ext cx="205271" cy="100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90" idx="1"/>
            <a:endCxn id="106" idx="0"/>
          </p:cNvCxnSpPr>
          <p:nvPr/>
        </p:nvCxnSpPr>
        <p:spPr>
          <a:xfrm flipH="1">
            <a:off x="5435714" y="1771160"/>
            <a:ext cx="175597" cy="227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95" idx="3"/>
            <a:endCxn id="7" idx="1"/>
          </p:cNvCxnSpPr>
          <p:nvPr/>
        </p:nvCxnSpPr>
        <p:spPr>
          <a:xfrm>
            <a:off x="7199779" y="2180791"/>
            <a:ext cx="351221" cy="15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07" idx="0"/>
            <a:endCxn id="95" idx="2"/>
          </p:cNvCxnSpPr>
          <p:nvPr/>
        </p:nvCxnSpPr>
        <p:spPr>
          <a:xfrm flipV="1">
            <a:off x="6972265" y="2251090"/>
            <a:ext cx="153604" cy="229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89" idx="6"/>
            <a:endCxn id="107" idx="2"/>
          </p:cNvCxnSpPr>
          <p:nvPr/>
        </p:nvCxnSpPr>
        <p:spPr>
          <a:xfrm flipV="1">
            <a:off x="6592996" y="2620918"/>
            <a:ext cx="379269" cy="51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6" idx="1"/>
            <a:endCxn id="25" idx="3"/>
          </p:cNvCxnSpPr>
          <p:nvPr/>
        </p:nvCxnSpPr>
        <p:spPr>
          <a:xfrm flipH="1" flipV="1">
            <a:off x="7820377" y="3067679"/>
            <a:ext cx="452999" cy="1076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11" idx="0"/>
            <a:endCxn id="91" idx="3"/>
          </p:cNvCxnSpPr>
          <p:nvPr/>
        </p:nvCxnSpPr>
        <p:spPr>
          <a:xfrm flipH="1" flipV="1">
            <a:off x="7184699" y="1362629"/>
            <a:ext cx="662443" cy="467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91" idx="2"/>
            <a:endCxn id="93" idx="0"/>
          </p:cNvCxnSpPr>
          <p:nvPr/>
        </p:nvCxnSpPr>
        <p:spPr>
          <a:xfrm>
            <a:off x="7110789" y="1432928"/>
            <a:ext cx="74275" cy="16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7185064" y="1737267"/>
            <a:ext cx="1088312" cy="2407349"/>
            <a:chOff x="7185064" y="1737267"/>
            <a:chExt cx="1088312" cy="2407349"/>
          </a:xfrm>
        </p:grpSpPr>
        <p:cxnSp>
          <p:nvCxnSpPr>
            <p:cNvPr id="241" name="Straight Arrow Connector 240"/>
            <p:cNvCxnSpPr>
              <a:stCxn id="170" idx="0"/>
              <a:endCxn id="6" idx="1"/>
            </p:cNvCxnSpPr>
            <p:nvPr/>
          </p:nvCxnSpPr>
          <p:spPr>
            <a:xfrm>
              <a:off x="7822718" y="2229595"/>
              <a:ext cx="450658" cy="1915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93" idx="2"/>
              <a:endCxn id="170" idx="0"/>
            </p:cNvCxnSpPr>
            <p:nvPr/>
          </p:nvCxnSpPr>
          <p:spPr>
            <a:xfrm>
              <a:off x="7185064" y="1737267"/>
              <a:ext cx="637654" cy="4923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7760467" y="2229595"/>
              <a:ext cx="124502" cy="1010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9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onWM2">
  <a:themeElements>
    <a:clrScheme name="MasonWM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MasonWM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onWM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onWM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onWM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onWM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onWM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onWM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onWM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onWM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onWM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onWM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onWM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onWM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onWM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DCMA1</Template>
  <TotalTime>3905</TotalTime>
  <Words>1169</Words>
  <Application>Microsoft Office PowerPoint</Application>
  <PresentationFormat>On-screen Show (4:3)</PresentationFormat>
  <Paragraphs>309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Calibri</vt:lpstr>
      <vt:lpstr>Times New Roman</vt:lpstr>
      <vt:lpstr>MasonWM2</vt:lpstr>
      <vt:lpstr>Seven-Eleven Japan</vt:lpstr>
      <vt:lpstr>Topics</vt:lpstr>
      <vt:lpstr>7-11 Analytics Applications</vt:lpstr>
      <vt:lpstr>7-11 Analytics Applications</vt:lpstr>
      <vt:lpstr>7-11 Analytics Applications</vt:lpstr>
      <vt:lpstr>7-11 Analytics Applications</vt:lpstr>
      <vt:lpstr>7-11 Analytics Applications</vt:lpstr>
      <vt:lpstr>Optimization &amp; Algorithms</vt:lpstr>
      <vt:lpstr>Optimization &amp; Algorithms</vt:lpstr>
      <vt:lpstr>Optimization &amp; Algorithms</vt:lpstr>
      <vt:lpstr>Pareto Rule (80/20 Rule)</vt:lpstr>
      <vt:lpstr>Sales Analysis</vt:lpstr>
      <vt:lpstr>Hypothesis Tests</vt:lpstr>
      <vt:lpstr>Regression</vt:lpstr>
      <vt:lpstr>Collaborative Filtering</vt:lpstr>
      <vt:lpstr>How Does Faster Help?</vt:lpstr>
      <vt:lpstr>How Does Faster Help?</vt:lpstr>
      <vt:lpstr>How Does Faster Help?</vt:lpstr>
      <vt:lpstr>Analytics Excellence</vt:lpstr>
      <vt:lpstr>Maturity Matrices</vt:lpstr>
      <vt:lpstr>Maturity Matrices</vt:lpstr>
      <vt:lpstr>Supply Chain Context</vt:lpstr>
      <vt:lpstr>Supply Chain Themes in 7-11 Japan</vt:lpstr>
      <vt:lpstr>Reducing Lead Times</vt:lpstr>
      <vt:lpstr>Reducing Lead Times</vt:lpstr>
      <vt:lpstr>Reducing Lead Times</vt:lpstr>
      <vt:lpstr>Reducing Uncertainty</vt:lpstr>
      <vt:lpstr>Small Delivery Quantities</vt:lpstr>
      <vt:lpstr>Small Delivery Quantities</vt:lpstr>
      <vt:lpstr>Flexibility/Agility</vt:lpstr>
      <vt:lpstr>Flexibility/Agility</vt:lpstr>
      <vt:lpstr>Collaboration</vt:lpstr>
      <vt:lpstr>Logistics Network</vt:lpstr>
      <vt:lpstr>Collaboration</vt:lpstr>
      <vt:lpstr>Conclusions</vt:lpstr>
      <vt:lpstr>Conclusions</vt:lpstr>
      <vt:lpstr>7-11 Japan Situation</vt:lpstr>
      <vt:lpstr>Gondolas</vt:lpstr>
      <vt:lpstr>Other Maturity Matrices</vt:lpstr>
      <vt:lpstr>Maturity Matrices</vt:lpstr>
      <vt:lpstr>Maturity Matrices</vt:lpstr>
      <vt:lpstr>Maturity Matrices</vt:lpstr>
      <vt:lpstr>Maturity Matrices</vt:lpstr>
      <vt:lpstr>Maturity Matrices</vt:lpstr>
      <vt:lpstr>Maturity Matrices</vt:lpstr>
    </vt:vector>
  </TitlesOfParts>
  <Company>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Supply Chains</dc:title>
  <dc:creator>james.bradley</dc:creator>
  <cp:lastModifiedBy>Bradley, Jim R</cp:lastModifiedBy>
  <cp:revision>330</cp:revision>
  <cp:lastPrinted>2012-04-03T19:02:06Z</cp:lastPrinted>
  <dcterms:created xsi:type="dcterms:W3CDTF">2009-05-15T16:56:41Z</dcterms:created>
  <dcterms:modified xsi:type="dcterms:W3CDTF">2017-08-29T21:43:32Z</dcterms:modified>
</cp:coreProperties>
</file>