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9" r:id="rId3"/>
    <p:sldId id="263" r:id="rId4"/>
    <p:sldId id="257" r:id="rId5"/>
    <p:sldId id="265" r:id="rId6"/>
    <p:sldId id="267" r:id="rId7"/>
    <p:sldId id="266" r:id="rId8"/>
    <p:sldId id="264" r:id="rId9"/>
    <p:sldId id="25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4" userDrawn="1">
          <p15:clr>
            <a:srgbClr val="A4A3A4"/>
          </p15:clr>
        </p15:guide>
        <p15:guide id="2" pos="447" userDrawn="1">
          <p15:clr>
            <a:srgbClr val="A4A3A4"/>
          </p15:clr>
        </p15:guide>
        <p15:guide id="3" pos="4453" userDrawn="1">
          <p15:clr>
            <a:srgbClr val="A4A3A4"/>
          </p15:clr>
        </p15:guide>
        <p15:guide id="4" orient="horz" pos="3232" userDrawn="1">
          <p15:clr>
            <a:srgbClr val="A4A3A4"/>
          </p15:clr>
        </p15:guide>
        <p15:guide id="5" pos="3499" userDrawn="1">
          <p15:clr>
            <a:srgbClr val="A4A3A4"/>
          </p15:clr>
        </p15:guide>
        <p15:guide id="6" pos="5631" userDrawn="1">
          <p15:clr>
            <a:srgbClr val="A4A3A4"/>
          </p15:clr>
        </p15:guide>
        <p15:guide id="7" orient="horz" pos="3465" userDrawn="1">
          <p15:clr>
            <a:srgbClr val="A4A3A4"/>
          </p15:clr>
        </p15:guide>
        <p15:guide id="8" orient="horz" pos="4092" userDrawn="1">
          <p15:clr>
            <a:srgbClr val="A4A3A4"/>
          </p15:clr>
        </p15:guide>
        <p15:guide id="9" orient="horz" pos="2132" userDrawn="1">
          <p15:clr>
            <a:srgbClr val="A4A3A4"/>
          </p15:clr>
        </p15:guide>
        <p15:guide id="10" orient="horz" pos="524" userDrawn="1">
          <p15:clr>
            <a:srgbClr val="A4A3A4"/>
          </p15:clr>
        </p15:guide>
        <p15:guide id="11" orient="horz" pos="748" userDrawn="1">
          <p15:clr>
            <a:srgbClr val="A4A3A4"/>
          </p15:clr>
        </p15:guide>
        <p15:guide id="12" orient="horz" pos="817" userDrawn="1">
          <p15:clr>
            <a:srgbClr val="A4A3A4"/>
          </p15:clr>
        </p15:guide>
        <p15:guide id="13" orient="horz" pos="2448" userDrawn="1">
          <p15:clr>
            <a:srgbClr val="A4A3A4"/>
          </p15:clr>
        </p15:guide>
        <p15:guide id="14" orient="horz" pos="2674" userDrawn="1">
          <p15:clr>
            <a:srgbClr val="A4A3A4"/>
          </p15:clr>
        </p15:guide>
        <p15:guide id="15" orient="horz" pos="2760" userDrawn="1">
          <p15:clr>
            <a:srgbClr val="A4A3A4"/>
          </p15:clr>
        </p15:guide>
        <p15:guide id="16" orient="horz" pos="39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/>
    <p:restoredTop sz="94656"/>
  </p:normalViewPr>
  <p:slideViewPr>
    <p:cSldViewPr snapToGrid="0" snapToObjects="1">
      <p:cViewPr varScale="1">
        <p:scale>
          <a:sx n="90" d="100"/>
          <a:sy n="90" d="100"/>
        </p:scale>
        <p:origin x="1928" y="192"/>
      </p:cViewPr>
      <p:guideLst>
        <p:guide orient="horz" pos="954"/>
        <p:guide pos="447"/>
        <p:guide pos="4453"/>
        <p:guide orient="horz" pos="3232"/>
        <p:guide pos="3499"/>
        <p:guide pos="5631"/>
        <p:guide orient="horz" pos="3465"/>
        <p:guide orient="horz" pos="4092"/>
        <p:guide orient="horz" pos="2132"/>
        <p:guide orient="horz" pos="524"/>
        <p:guide orient="horz" pos="748"/>
        <p:guide orient="horz" pos="817"/>
        <p:guide orient="horz" pos="2448"/>
        <p:guide orient="horz" pos="2674"/>
        <p:guide orient="horz" pos="2760"/>
        <p:guide orient="horz" pos="39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8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7526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25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0795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2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84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9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0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3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0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5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6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9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9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CE8E6-3A5B-744C-847F-5D400933FE9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7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8DF6-CED0-D241-94FF-7A579655B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Time Series Analysis project</a:t>
            </a:r>
            <a:r>
              <a:rPr lang="en-US" sz="1050" i="1" dirty="0"/>
              <a:t> </a:t>
            </a:r>
            <a:br>
              <a:rPr lang="en-US" sz="1050" i="1" dirty="0"/>
            </a:br>
            <a:br>
              <a:rPr lang="en-US" sz="1050" i="1" dirty="0"/>
            </a:br>
            <a:r>
              <a:rPr lang="en-US" sz="3600" i="1" dirty="0"/>
              <a:t>Fitbit data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09718-5525-9B45-89EF-E25CCBC1B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595" y="5044737"/>
            <a:ext cx="5826719" cy="15061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Nicole Garza</a:t>
            </a:r>
          </a:p>
          <a:p>
            <a:r>
              <a:rPr lang="en-US" dirty="0"/>
              <a:t>Jason Dunn</a:t>
            </a:r>
          </a:p>
          <a:p>
            <a:r>
              <a:rPr lang="en-US" dirty="0"/>
              <a:t>Chad Hackney</a:t>
            </a:r>
          </a:p>
          <a:p>
            <a:r>
              <a:rPr lang="en-US" dirty="0"/>
              <a:t>25 Apr 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639BD2-2B48-C74D-927E-8A9DEEEC7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0" y="6327407"/>
            <a:ext cx="1728872" cy="48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84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DD4A2D-3894-224A-AE44-D2DF2B103F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300"/>
          <a:stretch/>
        </p:blipFill>
        <p:spPr>
          <a:xfrm>
            <a:off x="150676" y="1160815"/>
            <a:ext cx="7288922" cy="242854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EB2CE4D-2FE1-3641-9CFC-E1EC40D1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91488"/>
            <a:ext cx="6347713" cy="1320800"/>
          </a:xfrm>
        </p:spPr>
        <p:txBody>
          <a:bodyPr/>
          <a:lstStyle/>
          <a:p>
            <a:r>
              <a:rPr lang="en-US" dirty="0"/>
              <a:t>Minutes Active </a:t>
            </a:r>
            <a:r>
              <a:rPr lang="en-US" i="1" dirty="0"/>
              <a:t>(combined)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27ACA8-7057-4A47-BDFB-3C60CD0F94F1}"/>
              </a:ext>
            </a:extLst>
          </p:cNvPr>
          <p:cNvGrpSpPr/>
          <p:nvPr/>
        </p:nvGrpSpPr>
        <p:grpSpPr>
          <a:xfrm>
            <a:off x="43215" y="3750875"/>
            <a:ext cx="7369791" cy="2925165"/>
            <a:chOff x="193343" y="1062256"/>
            <a:chExt cx="7369791" cy="292516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6160DB-5CCC-2344-9816-AF3543FF9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50" t="49494" r="449"/>
            <a:stretch/>
          </p:blipFill>
          <p:spPr>
            <a:xfrm>
              <a:off x="193343" y="1517175"/>
              <a:ext cx="7369791" cy="2470246"/>
            </a:xfrm>
            <a:prstGeom prst="rect">
              <a:avLst/>
            </a:prstGeom>
          </p:spPr>
        </p:pic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DEF1EDEF-3E20-8749-9027-C415A9A98795}"/>
                </a:ext>
              </a:extLst>
            </p:cNvPr>
            <p:cNvSpPr txBox="1">
              <a:spLocks/>
            </p:cNvSpPr>
            <p:nvPr/>
          </p:nvSpPr>
          <p:spPr>
            <a:xfrm>
              <a:off x="761999" y="1062256"/>
              <a:ext cx="6347713" cy="13208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dirty="0"/>
                <a:t>Minutes Sedentary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299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9F70-E974-2346-9D2C-8EB63E23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about person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EFD37-B952-F44F-B505-804A7E659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118" y="1601022"/>
            <a:ext cx="7647300" cy="5154620"/>
          </a:xfrm>
        </p:spPr>
        <p:txBody>
          <a:bodyPr>
            <a:noAutofit/>
          </a:bodyPr>
          <a:lstStyle/>
          <a:p>
            <a:r>
              <a:rPr lang="en-US" dirty="0"/>
              <a:t>Likely an employee, and not a </a:t>
            </a:r>
            <a:r>
              <a:rPr lang="en-US" dirty="0" err="1"/>
              <a:t>fitbit</a:t>
            </a:r>
            <a:r>
              <a:rPr lang="en-US" dirty="0"/>
              <a:t> research study participant</a:t>
            </a:r>
          </a:p>
          <a:p>
            <a:pPr lvl="1"/>
            <a:r>
              <a:rPr lang="en-US" dirty="0"/>
              <a:t>Why?  Extremely incomplete food log</a:t>
            </a:r>
          </a:p>
          <a:p>
            <a:pPr lvl="1"/>
            <a:r>
              <a:rPr lang="en-US" dirty="0"/>
              <a:t>Safe to assume a research study would require a more complete food       log from study participants, with daily input requirements</a:t>
            </a:r>
          </a:p>
          <a:p>
            <a:r>
              <a:rPr lang="en-US" dirty="0"/>
              <a:t>Most likely male</a:t>
            </a:r>
          </a:p>
          <a:p>
            <a:pPr lvl="1"/>
            <a:r>
              <a:rPr lang="en-US" dirty="0"/>
              <a:t>Due to average daily calories burned (3,401)</a:t>
            </a:r>
          </a:p>
          <a:p>
            <a:pPr lvl="1"/>
            <a:r>
              <a:rPr lang="en-US" dirty="0"/>
              <a:t>Note: </a:t>
            </a:r>
            <a:r>
              <a:rPr lang="en-US" dirty="0" err="1"/>
              <a:t>fitbit</a:t>
            </a:r>
            <a:r>
              <a:rPr lang="en-US" dirty="0"/>
              <a:t> automatically populates 2,145 </a:t>
            </a:r>
            <a:r>
              <a:rPr lang="en-US" dirty="0" err="1"/>
              <a:t>cals</a:t>
            </a:r>
            <a:r>
              <a:rPr lang="en-US" dirty="0"/>
              <a:t> burned per day, if device left inactive (</a:t>
            </a:r>
            <a:r>
              <a:rPr lang="en-US" dirty="0" err="1"/>
              <a:t>ie</a:t>
            </a:r>
            <a:r>
              <a:rPr lang="en-US" dirty="0"/>
              <a:t> “not worn”)</a:t>
            </a:r>
          </a:p>
          <a:p>
            <a:pPr lvl="1"/>
            <a:r>
              <a:rPr lang="en-US" dirty="0"/>
              <a:t>Again, this implies male </a:t>
            </a:r>
            <a:r>
              <a:rPr lang="en-US" dirty="0" err="1"/>
              <a:t>fitbit</a:t>
            </a:r>
            <a:r>
              <a:rPr lang="en-US" dirty="0"/>
              <a:t> owner</a:t>
            </a:r>
          </a:p>
          <a:p>
            <a:r>
              <a:rPr lang="en-US" dirty="0"/>
              <a:t>Began out of shape, became healthier over this time</a:t>
            </a:r>
          </a:p>
          <a:p>
            <a:pPr lvl="1"/>
            <a:r>
              <a:rPr lang="en-US" dirty="0"/>
              <a:t>Initially inactive and became more active over time</a:t>
            </a:r>
          </a:p>
          <a:p>
            <a:pPr lvl="1"/>
            <a:r>
              <a:rPr lang="en-US" dirty="0"/>
              <a:t>Conclusion derived from increases in average daily calories burned, daily steps, and daily minutes of activity, and a decrease of inactive time</a:t>
            </a:r>
          </a:p>
        </p:txBody>
      </p:sp>
    </p:spTree>
    <p:extLst>
      <p:ext uri="{BB962C8B-B14F-4D97-AF65-F5344CB8AC3E}">
        <p14:creationId xmlns:p14="http://schemas.microsoft.com/office/powerpoint/2010/main" val="413779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43B7-A059-4244-8124-DCAD3BE9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Prophet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D7D1B-488A-164A-A095-79B5DE459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Calories Burned</a:t>
            </a:r>
          </a:p>
          <a:p>
            <a:r>
              <a:rPr lang="en-US" dirty="0"/>
              <a:t>Steps</a:t>
            </a:r>
          </a:p>
          <a:p>
            <a:r>
              <a:rPr lang="en-US" dirty="0"/>
              <a:t>Minutes Active (all active categories summed)</a:t>
            </a:r>
          </a:p>
          <a:p>
            <a:r>
              <a:rPr lang="en-US" dirty="0"/>
              <a:t>Minutes Sedentary</a:t>
            </a:r>
          </a:p>
        </p:txBody>
      </p:sp>
    </p:spTree>
    <p:extLst>
      <p:ext uri="{BB962C8B-B14F-4D97-AF65-F5344CB8AC3E}">
        <p14:creationId xmlns:p14="http://schemas.microsoft.com/office/powerpoint/2010/main" val="399589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A847-8635-0742-B25E-E6338D11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Calories Burned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49EDE8-EE4C-4640-AFFF-07E51B0F4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5" y="1375827"/>
            <a:ext cx="7096836" cy="41063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860F85-627E-A54C-B6A6-15B02A6A00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4" t="-310" r="4189" b="51038"/>
          <a:stretch/>
        </p:blipFill>
        <p:spPr>
          <a:xfrm>
            <a:off x="5186149" y="5435759"/>
            <a:ext cx="3821372" cy="130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5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353774-D2E4-9248-BED5-C13DECD44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7" y="1389475"/>
            <a:ext cx="7096836" cy="41105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78A847-8635-0742-B25E-E6338D11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FF2E3-C389-414D-930F-F0EDFD64F5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18" b="50287"/>
          <a:stretch/>
        </p:blipFill>
        <p:spPr>
          <a:xfrm>
            <a:off x="5131558" y="5427580"/>
            <a:ext cx="3889615" cy="130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7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19CFBD-3E6D-FD40-869C-90E8CAC1F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2" y="1401592"/>
            <a:ext cx="7016417" cy="40848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78A847-8635-0742-B25E-E6338D11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/>
          <a:p>
            <a:r>
              <a:rPr lang="en-US"/>
              <a:t>Minutes Active </a:t>
            </a:r>
            <a:r>
              <a:rPr lang="en-US" i="1"/>
              <a:t>(combined)</a:t>
            </a:r>
            <a:endParaRPr lang="en-US" i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15A609-D1EA-9F4E-98CA-0EBC809E08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2" r="3726" b="50291"/>
          <a:stretch/>
        </p:blipFill>
        <p:spPr>
          <a:xfrm>
            <a:off x="5281684" y="5445456"/>
            <a:ext cx="3725838" cy="131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6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6CBA7A-845A-A34A-AC8D-3E1F8CD20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31" y="1405230"/>
            <a:ext cx="7028596" cy="40918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78A847-8635-0742-B25E-E6338D11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/>
          <a:p>
            <a:r>
              <a:rPr lang="en-US"/>
              <a:t>Minutes Sedentary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6BAA802-254A-9248-BE49-50B475192C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48" b="50208"/>
          <a:stretch/>
        </p:blipFill>
        <p:spPr>
          <a:xfrm>
            <a:off x="5172501" y="5446074"/>
            <a:ext cx="3845622" cy="130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4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43B7-A059-4244-8124-DCAD3BE9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views</a:t>
            </a:r>
          </a:p>
        </p:txBody>
      </p:sp>
    </p:spTree>
    <p:extLst>
      <p:ext uri="{BB962C8B-B14F-4D97-AF65-F5344CB8AC3E}">
        <p14:creationId xmlns:p14="http://schemas.microsoft.com/office/powerpoint/2010/main" val="276827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EA1750-86AD-3247-A2EC-95E116C2D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7" t="50343" r="1088"/>
          <a:stretch/>
        </p:blipFill>
        <p:spPr>
          <a:xfrm>
            <a:off x="40943" y="1173705"/>
            <a:ext cx="7369792" cy="246222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EB2CE4D-2FE1-3641-9CFC-E1EC40D1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91488"/>
            <a:ext cx="6347713" cy="1320800"/>
          </a:xfrm>
        </p:spPr>
        <p:txBody>
          <a:bodyPr/>
          <a:lstStyle/>
          <a:p>
            <a:r>
              <a:rPr lang="en-US" dirty="0"/>
              <a:t>Calories Burned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B65C901-AB7D-B94E-B96A-6E10926652DD}"/>
              </a:ext>
            </a:extLst>
          </p:cNvPr>
          <p:cNvGrpSpPr/>
          <p:nvPr/>
        </p:nvGrpSpPr>
        <p:grpSpPr>
          <a:xfrm>
            <a:off x="-32622" y="3750874"/>
            <a:ext cx="7431981" cy="2925165"/>
            <a:chOff x="-32622" y="3750874"/>
            <a:chExt cx="7431981" cy="292516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832DAED-AF89-F849-85BF-B2817C637862}"/>
                </a:ext>
              </a:extLst>
            </p:cNvPr>
            <p:cNvGrpSpPr/>
            <p:nvPr/>
          </p:nvGrpSpPr>
          <p:grpSpPr>
            <a:xfrm>
              <a:off x="-25023" y="3750874"/>
              <a:ext cx="7424382" cy="2925165"/>
              <a:chOff x="-25023" y="1048608"/>
              <a:chExt cx="7424382" cy="292516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03A78EF-D10F-FB4B-BA47-F1818683C3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53" t="50589" r="545"/>
              <a:stretch/>
            </p:blipFill>
            <p:spPr>
              <a:xfrm>
                <a:off x="-25023" y="1544472"/>
                <a:ext cx="7424382" cy="2429301"/>
              </a:xfrm>
              <a:prstGeom prst="rect">
                <a:avLst/>
              </a:prstGeom>
            </p:spPr>
          </p:pic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CBB420F9-A5A7-CE4E-A7EA-DDC8F12530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224" y="1048608"/>
                <a:ext cx="6347713" cy="132080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dirty="0"/>
                  <a:t>Steps</a:t>
                </a: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C822BA7-4B0B-A644-BB69-BF29D4A8F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2622" y="4971199"/>
              <a:ext cx="266700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04635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{BE2D166A-AAEB-5C4B-80D0-2A448DE122DB}tf10001060</Template>
  <TotalTime>121</TotalTime>
  <Words>175</Words>
  <Application>Microsoft Macintosh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Time Series Analysis project   Fitbit data</vt:lpstr>
      <vt:lpstr>Assumptions about person</vt:lpstr>
      <vt:lpstr>Four Prophet models</vt:lpstr>
      <vt:lpstr>Calories Burned</vt:lpstr>
      <vt:lpstr>Steps</vt:lpstr>
      <vt:lpstr>Minutes Active (combined)</vt:lpstr>
      <vt:lpstr>Minutes Sedentary</vt:lpstr>
      <vt:lpstr>Weekly views</vt:lpstr>
      <vt:lpstr>Calories Burned</vt:lpstr>
      <vt:lpstr>Minutes Active (combined)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Hackney</dc:creator>
  <cp:lastModifiedBy>Chad Hackney</cp:lastModifiedBy>
  <cp:revision>75</cp:revision>
  <dcterms:created xsi:type="dcterms:W3CDTF">2019-04-24T20:24:31Z</dcterms:created>
  <dcterms:modified xsi:type="dcterms:W3CDTF">2019-04-25T03:03:21Z</dcterms:modified>
</cp:coreProperties>
</file>