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 userDrawn="1">
          <p15:clr>
            <a:srgbClr val="A4A3A4"/>
          </p15:clr>
        </p15:guide>
        <p15:guide id="2" pos="447" userDrawn="1">
          <p15:clr>
            <a:srgbClr val="A4A3A4"/>
          </p15:clr>
        </p15:guide>
        <p15:guide id="3" pos="4453" userDrawn="1">
          <p15:clr>
            <a:srgbClr val="A4A3A4"/>
          </p15:clr>
        </p15:guide>
        <p15:guide id="4" orient="horz" pos="3232" userDrawn="1">
          <p15:clr>
            <a:srgbClr val="A4A3A4"/>
          </p15:clr>
        </p15:guide>
        <p15:guide id="5" pos="3499" userDrawn="1">
          <p15:clr>
            <a:srgbClr val="A4A3A4"/>
          </p15:clr>
        </p15:guide>
        <p15:guide id="6" pos="5631" userDrawn="1">
          <p15:clr>
            <a:srgbClr val="A4A3A4"/>
          </p15:clr>
        </p15:guide>
        <p15:guide id="7" orient="horz" pos="3465" userDrawn="1">
          <p15:clr>
            <a:srgbClr val="A4A3A4"/>
          </p15:clr>
        </p15:guide>
        <p15:guide id="8" orient="horz" pos="4092" userDrawn="1">
          <p15:clr>
            <a:srgbClr val="A4A3A4"/>
          </p15:clr>
        </p15:guide>
        <p15:guide id="9" orient="horz" pos="2132" userDrawn="1">
          <p15:clr>
            <a:srgbClr val="A4A3A4"/>
          </p15:clr>
        </p15:guide>
        <p15:guide id="10" orient="horz" pos="524" userDrawn="1">
          <p15:clr>
            <a:srgbClr val="A4A3A4"/>
          </p15:clr>
        </p15:guide>
        <p15:guide id="11" orient="horz" pos="748" userDrawn="1">
          <p15:clr>
            <a:srgbClr val="A4A3A4"/>
          </p15:clr>
        </p15:guide>
        <p15:guide id="12" orient="horz" pos="817" userDrawn="1">
          <p15:clr>
            <a:srgbClr val="A4A3A4"/>
          </p15:clr>
        </p15:guide>
        <p15:guide id="13" orient="horz" pos="2448" userDrawn="1">
          <p15:clr>
            <a:srgbClr val="A4A3A4"/>
          </p15:clr>
        </p15:guide>
        <p15:guide id="14" orient="horz" pos="2674" userDrawn="1">
          <p15:clr>
            <a:srgbClr val="A4A3A4"/>
          </p15:clr>
        </p15:guide>
        <p15:guide id="15" orient="horz" pos="2760" userDrawn="1">
          <p15:clr>
            <a:srgbClr val="A4A3A4"/>
          </p15:clr>
        </p15:guide>
        <p15:guide id="16" orient="horz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4656"/>
  </p:normalViewPr>
  <p:slideViewPr>
    <p:cSldViewPr snapToGrid="0" snapToObjects="1">
      <p:cViewPr>
        <p:scale>
          <a:sx n="105" d="100"/>
          <a:sy n="105" d="100"/>
        </p:scale>
        <p:origin x="1664" y="-152"/>
      </p:cViewPr>
      <p:guideLst>
        <p:guide orient="horz" pos="954"/>
        <p:guide pos="447"/>
        <p:guide pos="4453"/>
        <p:guide orient="horz" pos="3232"/>
        <p:guide pos="3499"/>
        <p:guide pos="5631"/>
        <p:guide orient="horz" pos="3465"/>
        <p:guide orient="horz" pos="4092"/>
        <p:guide orient="horz" pos="2132"/>
        <p:guide orient="horz" pos="524"/>
        <p:guide orient="horz" pos="748"/>
        <p:guide orient="horz" pos="817"/>
        <p:guide orient="horz" pos="2448"/>
        <p:guide orient="horz" pos="2674"/>
        <p:guide orient="horz" pos="2760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8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52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79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8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9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0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0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6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7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8DF6-CED0-D241-94FF-7A579655B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Time Series Analysis project</a:t>
            </a:r>
            <a:r>
              <a:rPr lang="en-US" sz="1050" i="1" dirty="0"/>
              <a:t> </a:t>
            </a:r>
            <a:br>
              <a:rPr lang="en-US" sz="1050" i="1" dirty="0"/>
            </a:br>
            <a:br>
              <a:rPr lang="en-US" sz="1050" i="1" dirty="0"/>
            </a:br>
            <a:r>
              <a:rPr lang="en-US" sz="3600" i="1" dirty="0"/>
              <a:t>Fitbit data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09718-5525-9B45-89EF-E25CCBC1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595" y="5044737"/>
            <a:ext cx="5826719" cy="15061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Nicole Garza</a:t>
            </a:r>
          </a:p>
          <a:p>
            <a:r>
              <a:rPr lang="en-US" dirty="0"/>
              <a:t>Jason Dunn</a:t>
            </a:r>
          </a:p>
          <a:p>
            <a:r>
              <a:rPr lang="en-US" dirty="0"/>
              <a:t>Chad Hackney</a:t>
            </a:r>
          </a:p>
          <a:p>
            <a:r>
              <a:rPr lang="en-US" dirty="0"/>
              <a:t>25 Apr 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39BD2-2B48-C74D-927E-8A9DEEEC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0" y="6327407"/>
            <a:ext cx="1728872" cy="48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8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9F70-E974-2346-9D2C-8EB63E23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about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FD37-B952-F44F-B505-804A7E65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18" y="1601022"/>
            <a:ext cx="7647300" cy="5154620"/>
          </a:xfrm>
        </p:spPr>
        <p:txBody>
          <a:bodyPr>
            <a:noAutofit/>
          </a:bodyPr>
          <a:lstStyle/>
          <a:p>
            <a:r>
              <a:rPr lang="en-US" dirty="0"/>
              <a:t>Likely an employee, and not a </a:t>
            </a:r>
            <a:r>
              <a:rPr lang="en-US" dirty="0" err="1"/>
              <a:t>fitbit</a:t>
            </a:r>
            <a:r>
              <a:rPr lang="en-US" dirty="0"/>
              <a:t> research study participant</a:t>
            </a:r>
          </a:p>
          <a:p>
            <a:pPr lvl="1"/>
            <a:r>
              <a:rPr lang="en-US" dirty="0"/>
              <a:t>Why?  Extremely incomplete food log</a:t>
            </a:r>
          </a:p>
          <a:p>
            <a:endParaRPr lang="en-US" dirty="0"/>
          </a:p>
          <a:p>
            <a:r>
              <a:rPr lang="en-US" dirty="0"/>
              <a:t>Most likely male</a:t>
            </a:r>
          </a:p>
          <a:p>
            <a:pPr lvl="1"/>
            <a:r>
              <a:rPr lang="en-US" dirty="0"/>
              <a:t>Due to average daily calories burned (3,401)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fitbit</a:t>
            </a:r>
            <a:r>
              <a:rPr lang="en-US" dirty="0"/>
              <a:t> automatically populates 2,145 </a:t>
            </a:r>
            <a:r>
              <a:rPr lang="en-US" dirty="0" err="1"/>
              <a:t>cals</a:t>
            </a:r>
            <a:r>
              <a:rPr lang="en-US" dirty="0"/>
              <a:t> burned per day, if device left inactive (</a:t>
            </a:r>
            <a:r>
              <a:rPr lang="en-US" dirty="0" err="1"/>
              <a:t>ie</a:t>
            </a:r>
            <a:r>
              <a:rPr lang="en-US" dirty="0"/>
              <a:t> “not worn”)</a:t>
            </a:r>
          </a:p>
          <a:p>
            <a:endParaRPr lang="en-US" dirty="0"/>
          </a:p>
          <a:p>
            <a:r>
              <a:rPr lang="en-US" dirty="0"/>
              <a:t>Began out of shape, became healthier over this time</a:t>
            </a:r>
          </a:p>
          <a:p>
            <a:pPr lvl="1"/>
            <a:r>
              <a:rPr lang="en-US" dirty="0"/>
              <a:t>Initially inactive and became more active over time</a:t>
            </a:r>
          </a:p>
        </p:txBody>
      </p:sp>
    </p:spTree>
    <p:extLst>
      <p:ext uri="{BB962C8B-B14F-4D97-AF65-F5344CB8AC3E}">
        <p14:creationId xmlns:p14="http://schemas.microsoft.com/office/powerpoint/2010/main" val="413779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A847-8635-0742-B25E-E6338D11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76" y="980312"/>
            <a:ext cx="1876747" cy="376719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Calories 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Burned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5F286-4E7C-7949-8CCE-2AA61685C019}"/>
              </a:ext>
            </a:extLst>
          </p:cNvPr>
          <p:cNvSpPr txBox="1"/>
          <p:nvPr/>
        </p:nvSpPr>
        <p:spPr>
          <a:xfrm>
            <a:off x="870984" y="3858004"/>
            <a:ext cx="240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Minutes Sedentary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10DD7-CEC2-8C4C-8C33-22150CF38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00"/>
          <a:stretch/>
        </p:blipFill>
        <p:spPr>
          <a:xfrm>
            <a:off x="4572000" y="1400432"/>
            <a:ext cx="3901720" cy="2150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CA1027-D894-5F44-BAF5-3D171A50AEEC}"/>
              </a:ext>
            </a:extLst>
          </p:cNvPr>
          <p:cNvSpPr txBox="1"/>
          <p:nvPr/>
        </p:nvSpPr>
        <p:spPr>
          <a:xfrm>
            <a:off x="4852416" y="980312"/>
            <a:ext cx="338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Minutes Active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869DB2-68F4-9546-8C8A-D1BD41EC8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" t="49494" r="449"/>
          <a:stretch/>
        </p:blipFill>
        <p:spPr>
          <a:xfrm>
            <a:off x="4572000" y="4245456"/>
            <a:ext cx="3824102" cy="22262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9EE7A9-DB88-7C4E-AC83-B607A9C3C110}"/>
              </a:ext>
            </a:extLst>
          </p:cNvPr>
          <p:cNvSpPr txBox="1"/>
          <p:nvPr/>
        </p:nvSpPr>
        <p:spPr>
          <a:xfrm>
            <a:off x="4982966" y="3860556"/>
            <a:ext cx="325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Minutes Sedentary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4FA4F6-F2AF-AC4B-95DC-64D8144D5A2F}"/>
              </a:ext>
            </a:extLst>
          </p:cNvPr>
          <p:cNvSpPr txBox="1"/>
          <p:nvPr/>
        </p:nvSpPr>
        <p:spPr>
          <a:xfrm>
            <a:off x="0" y="236304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Prophet Model Observations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6D5223-A00B-1842-AEEA-6DBDAAE3FEC9}"/>
              </a:ext>
            </a:extLst>
          </p:cNvPr>
          <p:cNvGrpSpPr/>
          <p:nvPr/>
        </p:nvGrpSpPr>
        <p:grpSpPr>
          <a:xfrm>
            <a:off x="195420" y="1360728"/>
            <a:ext cx="3877159" cy="2368109"/>
            <a:chOff x="195420" y="1360728"/>
            <a:chExt cx="3877159" cy="23681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623789-9CE7-4844-98A8-FF96BC92205E}"/>
                </a:ext>
              </a:extLst>
            </p:cNvPr>
            <p:cNvGrpSpPr/>
            <p:nvPr/>
          </p:nvGrpSpPr>
          <p:grpSpPr>
            <a:xfrm>
              <a:off x="395785" y="1360728"/>
              <a:ext cx="3676794" cy="2368109"/>
              <a:chOff x="395785" y="1360728"/>
              <a:chExt cx="3676794" cy="2368109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B49EDE8-EE4C-4640-AFFF-07E51B0F41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86" b="3566"/>
              <a:stretch/>
            </p:blipFill>
            <p:spPr>
              <a:xfrm>
                <a:off x="395785" y="1360728"/>
                <a:ext cx="3676794" cy="2112574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C1E92D-52B5-A24D-946F-EA3D0524C485}"/>
                  </a:ext>
                </a:extLst>
              </p:cNvPr>
              <p:cNvSpPr txBox="1"/>
              <p:nvPr/>
            </p:nvSpPr>
            <p:spPr>
              <a:xfrm>
                <a:off x="629336" y="3513393"/>
                <a:ext cx="33913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Date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CDC616-4C9C-E948-9DEF-1FFE0859942C}"/>
                </a:ext>
              </a:extLst>
            </p:cNvPr>
            <p:cNvSpPr txBox="1"/>
            <p:nvPr/>
          </p:nvSpPr>
          <p:spPr>
            <a:xfrm rot="16200000">
              <a:off x="-664627" y="2260479"/>
              <a:ext cx="1935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Calories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4BD5788-201A-3B41-8B77-BD20B192B4CA}"/>
              </a:ext>
            </a:extLst>
          </p:cNvPr>
          <p:cNvSpPr txBox="1"/>
          <p:nvPr/>
        </p:nvSpPr>
        <p:spPr>
          <a:xfrm>
            <a:off x="2207829" y="2880435"/>
            <a:ext cx="1773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4018 </a:t>
            </a:r>
            <a:r>
              <a:rPr lang="en-US" sz="1200" dirty="0" err="1"/>
              <a:t>avg</a:t>
            </a:r>
            <a:r>
              <a:rPr lang="en-US" sz="1200" dirty="0"/>
              <a:t> </a:t>
            </a:r>
            <a:r>
              <a:rPr lang="en-US" sz="1200" dirty="0" err="1"/>
              <a:t>cals</a:t>
            </a:r>
            <a:endParaRPr lang="en-US" sz="1200" dirty="0"/>
          </a:p>
          <a:p>
            <a:pPr algn="r"/>
            <a:r>
              <a:rPr lang="en-US" sz="1200" dirty="0"/>
              <a:t>Missing 2 weeks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1172ED-497B-B246-9744-18143D4C1F6B}"/>
              </a:ext>
            </a:extLst>
          </p:cNvPr>
          <p:cNvGrpSpPr/>
          <p:nvPr/>
        </p:nvGrpSpPr>
        <p:grpSpPr>
          <a:xfrm>
            <a:off x="169404" y="4227137"/>
            <a:ext cx="3851242" cy="2301246"/>
            <a:chOff x="169404" y="4227137"/>
            <a:chExt cx="3851242" cy="230124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93E7504-9468-B347-816F-DA19EE14610E}"/>
                </a:ext>
              </a:extLst>
            </p:cNvPr>
            <p:cNvGrpSpPr/>
            <p:nvPr/>
          </p:nvGrpSpPr>
          <p:grpSpPr>
            <a:xfrm>
              <a:off x="169404" y="4227137"/>
              <a:ext cx="3851242" cy="2131133"/>
              <a:chOff x="169404" y="4227137"/>
              <a:chExt cx="3851242" cy="213113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A61E263-BA23-D147-BB5E-89BB5FDAED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816" b="3311"/>
              <a:stretch/>
            </p:blipFill>
            <p:spPr>
              <a:xfrm>
                <a:off x="341194" y="4227137"/>
                <a:ext cx="3679452" cy="2131133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843765-5960-FC40-B127-EE4A348B730E}"/>
                  </a:ext>
                </a:extLst>
              </p:cNvPr>
              <p:cNvSpPr txBox="1"/>
              <p:nvPr/>
            </p:nvSpPr>
            <p:spPr>
              <a:xfrm rot="16200000">
                <a:off x="-690643" y="5143021"/>
                <a:ext cx="193553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Minutes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234820-EFB2-C345-9B0E-A1D35727881C}"/>
                </a:ext>
              </a:extLst>
            </p:cNvPr>
            <p:cNvSpPr txBox="1"/>
            <p:nvPr/>
          </p:nvSpPr>
          <p:spPr>
            <a:xfrm>
              <a:off x="565540" y="6312939"/>
              <a:ext cx="33913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4532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{BE2D166A-AAEB-5C4B-80D0-2A448DE122DB}tf10001060</Template>
  <TotalTime>206</TotalTime>
  <Words>105</Words>
  <Application>Microsoft Macintosh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Time Series Analysis project   Fitbit data</vt:lpstr>
      <vt:lpstr>Assumptions about person</vt:lpstr>
      <vt:lpstr>Calories Burned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Hackney</dc:creator>
  <cp:lastModifiedBy>Chad Hackney</cp:lastModifiedBy>
  <cp:revision>83</cp:revision>
  <dcterms:created xsi:type="dcterms:W3CDTF">2019-04-24T20:24:31Z</dcterms:created>
  <dcterms:modified xsi:type="dcterms:W3CDTF">2019-04-25T14:43:33Z</dcterms:modified>
</cp:coreProperties>
</file>