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71" r:id="rId14"/>
    <p:sldId id="272" r:id="rId15"/>
    <p:sldId id="273" r:id="rId16"/>
    <p:sldId id="276" r:id="rId17"/>
    <p:sldId id="287" r:id="rId18"/>
    <p:sldId id="277" r:id="rId19"/>
    <p:sldId id="278" r:id="rId20"/>
    <p:sldId id="288" r:id="rId21"/>
    <p:sldId id="289" r:id="rId22"/>
    <p:sldId id="279" r:id="rId23"/>
    <p:sldId id="281" r:id="rId24"/>
    <p:sldId id="280" r:id="rId25"/>
    <p:sldId id="282" r:id="rId26"/>
    <p:sldId id="283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1.png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2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flipH="1">
            <a:off x="0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9605963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>
            <p:custDataLst>
              <p:tags r:id="rId6"/>
            </p:custDataLst>
          </p:nvPr>
        </p:nvSpPr>
        <p:spPr>
          <a:xfrm>
            <a:off x="4900613" y="752475"/>
            <a:ext cx="2390775" cy="7556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495600" y="1826578"/>
            <a:ext cx="7200800" cy="949878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2495600" y="2826092"/>
            <a:ext cx="7200800" cy="46574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BB0C-5A13-436A-8D2C-3DC1B1265D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>
            <p:custDataLst>
              <p:tags r:id="rId4"/>
            </p:custDataLst>
          </p:nvPr>
        </p:nvCxnSpPr>
        <p:spPr>
          <a:xfrm flipH="1">
            <a:off x="0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 flipH="1" flipV="1">
            <a:off x="9605963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26808" y="2313806"/>
            <a:ext cx="6738385" cy="1448117"/>
          </a:xfrm>
        </p:spPr>
        <p:txBody>
          <a:bodyPr rIns="25400" rtlCol="0" anchor="ctr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0" i="0" u="none" strike="noStrike" kern="1200" cap="none" spc="600" normalizeH="0" baseline="0" noProof="1" dirty="0">
                <a:solidFill>
                  <a:schemeClr val="tx2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9FA83-3AA4-4AB1-AE99-861D1E52AE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3038475" y="2284413"/>
            <a:ext cx="6115050" cy="766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5" name="Picture 3" descr="D:\Desktop\素材\素描城市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1850" y="3373606"/>
            <a:ext cx="10515600" cy="1061467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2207568" y="4527773"/>
            <a:ext cx="7776864" cy="10614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89BDA-CB19-408D-87C9-523E8B292D6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charset="-122"/>
                <a:ea typeface="微软雅黑" charset="-122"/>
              </a:defRPr>
            </a:lvl1pPr>
            <a:lvl2pPr>
              <a:defRPr sz="1600">
                <a:latin typeface="微软雅黑" charset="-122"/>
                <a:ea typeface="微软雅黑" charset="-122"/>
              </a:defRPr>
            </a:lvl2pPr>
            <a:lvl3pPr>
              <a:defRPr sz="1600">
                <a:latin typeface="微软雅黑" charset="-122"/>
                <a:ea typeface="微软雅黑" charset="-122"/>
              </a:defRPr>
            </a:lvl3pPr>
            <a:lvl4pPr>
              <a:defRPr sz="1600">
                <a:latin typeface="微软雅黑" charset="-122"/>
                <a:ea typeface="微软雅黑" charset="-122"/>
              </a:defRPr>
            </a:lvl4pPr>
            <a:lvl5pPr>
              <a:defRPr sz="1600"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charset="-122"/>
          <a:ea typeface="微软雅黑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3985" y="1845945"/>
            <a:ext cx="9144000" cy="814070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容器化分享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</a:t>
            </a:r>
            <a:r>
              <a:rPr lang="zh-CN" altLang="en-US"/>
              <a:t>容器网络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763895"/>
          </a:xfrm>
        </p:spPr>
        <p:txBody>
          <a:bodyPr/>
          <a:p>
            <a:r>
              <a:rPr>
                <a:solidFill>
                  <a:srgbClr val="00B0F0"/>
                </a:solidFill>
              </a:rPr>
              <a:t>虚拟网卡</a:t>
            </a:r>
            <a:r>
              <a:rPr>
                <a:solidFill>
                  <a:srgbClr val="FF0000"/>
                </a:solidFill>
              </a:rPr>
              <a:t>对</a:t>
            </a:r>
            <a:r>
              <a:rPr>
                <a:solidFill>
                  <a:srgbClr val="00B0F0"/>
                </a:solidFill>
              </a:rPr>
              <a:t>（</a:t>
            </a:r>
            <a:r>
              <a:rPr lang="en-US" altLang="zh-CN">
                <a:solidFill>
                  <a:srgbClr val="00B0F0"/>
                </a:solidFill>
              </a:rPr>
              <a:t>Veth Peer</a:t>
            </a:r>
            <a:r>
              <a:rPr>
                <a:solidFill>
                  <a:srgbClr val="00B0F0"/>
                </a:solidFill>
              </a:rPr>
              <a:t>）</a:t>
            </a:r>
            <a:endParaRPr>
              <a:solidFill>
                <a:srgbClr val="00B0F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t>Veth设备对是为了在不同的网络命名空间之间进行通信</a:t>
            </a:r>
          </a:p>
          <a:p>
            <a:pPr marL="0" indent="0">
              <a:lnSpc>
                <a:spcPct val="80000"/>
              </a:lnSpc>
              <a:buNone/>
            </a:pPr>
            <a:r>
              <a:t>利用它可以直接将两个网络命名空间连接起来</a:t>
            </a:r>
          </a:p>
          <a:p/>
          <a:p/>
          <a:p/>
          <a:p/>
          <a:p>
            <a:r>
              <a:rPr>
                <a:solidFill>
                  <a:srgbClr val="00B0F0"/>
                </a:solidFill>
              </a:rPr>
              <a:t>如何打通容器与宿主机的网络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在bridge模式下，Docker Daemon第1次启动时会创建一个</a:t>
            </a:r>
            <a:r>
              <a:rPr lang="en-US" altLang="zh-CN">
                <a:solidFill>
                  <a:srgbClr val="FF0000"/>
                </a:solidFill>
              </a:rPr>
              <a:t>虚拟的网桥</a:t>
            </a:r>
            <a:r>
              <a:rPr lang="en-US" altLang="zh-CN"/>
              <a:t>，默认的名字是</a:t>
            </a:r>
            <a:r>
              <a:rPr lang="en-US" altLang="zh-CN">
                <a:solidFill>
                  <a:srgbClr val="FF0000"/>
                </a:solidFill>
              </a:rPr>
              <a:t>docker0</a:t>
            </a:r>
            <a:r>
              <a:rPr lang="en-US" altLang="zh-CN"/>
              <a:t>，并在私有网络命名空间中</a:t>
            </a:r>
            <a:r>
              <a:rPr lang="en-US" altLang="zh-CN">
                <a:solidFill>
                  <a:srgbClr val="FF0000"/>
                </a:solidFill>
              </a:rPr>
              <a:t>给这个网桥分配一个子网</a:t>
            </a:r>
            <a:r>
              <a:rPr lang="en-US" altLang="zh-CN"/>
              <a:t>。针对由Docker创建出来的每一个容器，都会创建一个虚拟</a:t>
            </a:r>
            <a:r>
              <a:t>网卡对</a:t>
            </a:r>
            <a:r>
              <a:rPr lang="en-US" altLang="zh-CN"/>
              <a:t>（</a:t>
            </a:r>
            <a:r>
              <a:rPr lang="en-US" altLang="zh-CN">
                <a:solidFill>
                  <a:srgbClr val="FF0000"/>
                </a:solidFill>
              </a:rPr>
              <a:t>Veth Peer</a:t>
            </a:r>
            <a:r>
              <a:rPr lang="en-US" altLang="zh-CN"/>
              <a:t>），其中一端关联到网桥上，另一端使用Linux的网络命名空间技术，映射到容器内的eth0</a:t>
            </a:r>
            <a:r>
              <a:t>（</a:t>
            </a:r>
            <a:r>
              <a:rPr lang="en-US" altLang="zh-CN">
                <a:solidFill>
                  <a:srgbClr val="FF0000"/>
                </a:solidFill>
              </a:rPr>
              <a:t>bond0</a:t>
            </a:r>
            <a:r>
              <a:t>）</a:t>
            </a:r>
            <a:r>
              <a:rPr lang="en-US" altLang="zh-CN"/>
              <a:t>设备，然后从网桥的地址段内给eth0接口分配一个IP地址。</a:t>
            </a:r>
            <a:endParaRPr lang="en-US" altLang="zh-CN"/>
          </a:p>
          <a:p>
            <a:r>
              <a:rPr lang="en-US" altLang="zh-CN">
                <a:solidFill>
                  <a:srgbClr val="00B0F0"/>
                </a:solidFill>
                <a:sym typeface="+mn-ea"/>
              </a:rPr>
              <a:t>docker</a:t>
            </a:r>
            <a:r>
              <a:rPr>
                <a:solidFill>
                  <a:srgbClr val="00B0F0"/>
                </a:solidFill>
                <a:sym typeface="+mn-ea"/>
              </a:rPr>
              <a:t>网络模型的缺陷 </a:t>
            </a:r>
            <a:endParaRPr>
              <a:solidFill>
                <a:srgbClr val="00B0F0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	</a:t>
            </a:r>
            <a:r>
              <a:rPr>
                <a:solidFill>
                  <a:schemeClr val="tx1"/>
                </a:solidFill>
                <a:sym typeface="+mn-ea"/>
              </a:rPr>
              <a:t>Docker没有考虑到</a:t>
            </a:r>
            <a:r>
              <a:rPr>
                <a:solidFill>
                  <a:srgbClr val="FF0000"/>
                </a:solidFill>
                <a:sym typeface="+mn-ea"/>
              </a:rPr>
              <a:t>多主机互联</a:t>
            </a:r>
            <a:r>
              <a:rPr>
                <a:solidFill>
                  <a:schemeClr val="tx1"/>
                </a:solidFill>
                <a:sym typeface="+mn-ea"/>
              </a:rPr>
              <a:t>的网络解决方案</a:t>
            </a:r>
            <a:r>
              <a:rPr>
                <a:solidFill>
                  <a:srgbClr val="00B0F0"/>
                </a:solidFill>
                <a:sym typeface="+mn-ea"/>
              </a:rPr>
              <a:t>    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(open vswitch)  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rgbClr val="00B0F0"/>
                </a:solidFill>
                <a:sym typeface="+mn-ea"/>
              </a:rPr>
              <a:t>	</a:t>
            </a:r>
            <a:r>
              <a:rPr>
                <a:solidFill>
                  <a:srgbClr val="FF0000"/>
                </a:solidFill>
                <a:sym typeface="+mn-ea"/>
              </a:rPr>
              <a:t>如何管理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docker </a:t>
            </a:r>
            <a:r>
              <a:rPr>
                <a:solidFill>
                  <a:srgbClr val="FF0000"/>
                </a:solidFill>
                <a:sym typeface="+mn-ea"/>
              </a:rPr>
              <a:t>容器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......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 descr="ve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2033270"/>
            <a:ext cx="3412490" cy="1784350"/>
          </a:xfrm>
          <a:prstGeom prst="rect">
            <a:avLst/>
          </a:prstGeom>
        </p:spPr>
      </p:pic>
      <p:pic>
        <p:nvPicPr>
          <p:cNvPr id="5" name="图片 4" descr="docker_n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035" y="353060"/>
            <a:ext cx="2047240" cy="3614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容器编排引擎</a:t>
            </a:r>
            <a:r>
              <a:rPr lang="en-US" altLang="zh-CN">
                <a:sym typeface="+mn-ea"/>
              </a:rPr>
              <a:t>(kubernetes,</a:t>
            </a:r>
            <a:r>
              <a:rPr lang="en-US" altLang="zh-CN">
                <a:solidFill>
                  <a:srgbClr val="FF0000"/>
                </a:solidFill>
              </a:rPr>
              <a:t>k8s</a:t>
            </a:r>
            <a:r>
              <a:rPr lang="en-US" altLang="zh-CN"/>
              <a:t>,rancher,</a:t>
            </a:r>
            <a:r>
              <a:rPr lang="en-US" altLang="zh-CN">
                <a:solidFill>
                  <a:schemeClr val="bg2"/>
                </a:solidFill>
              </a:rPr>
              <a:t>k3s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5" name="内容占位符 4" descr="k8s_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3115" y="885190"/>
            <a:ext cx="7081520" cy="568769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8394700" y="2434590"/>
            <a:ext cx="3127375" cy="2379980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0" rIns="82550" bIns="0" numCol="1" rtlCol="0" anchor="t" anchorCtr="0" compatLnSpc="1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pod </a:t>
            </a:r>
            <a:r>
              <a:rPr>
                <a:solidFill>
                  <a:schemeClr val="tx1"/>
                </a:solidFill>
                <a:sym typeface="+mn-ea"/>
              </a:rPr>
              <a:t>是什么？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pod </a:t>
            </a:r>
            <a:r>
              <a:rPr>
                <a:solidFill>
                  <a:schemeClr val="tx1"/>
                </a:solidFill>
                <a:sym typeface="+mn-ea"/>
              </a:rPr>
              <a:t>的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ip </a:t>
            </a:r>
            <a:r>
              <a:rPr>
                <a:solidFill>
                  <a:schemeClr val="tx1"/>
                </a:solidFill>
                <a:sym typeface="+mn-ea"/>
              </a:rPr>
              <a:t>是怎么分配的？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pod </a:t>
            </a:r>
            <a:r>
              <a:rPr>
                <a:solidFill>
                  <a:schemeClr val="tx1"/>
                </a:solidFill>
                <a:sym typeface="+mn-ea"/>
              </a:rPr>
              <a:t>之间的网络怎么打通？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sym typeface="+mn-ea"/>
              </a:rPr>
              <a:t>外网怎么访问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pod</a:t>
            </a:r>
            <a:r>
              <a:rPr>
                <a:solidFill>
                  <a:schemeClr val="tx1"/>
                </a:solidFill>
                <a:sym typeface="+mn-ea"/>
              </a:rPr>
              <a:t>？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container &amp; kvm </a:t>
            </a:r>
            <a:r>
              <a:rPr>
                <a:solidFill>
                  <a:schemeClr val="tx1"/>
                </a:solidFill>
                <a:sym typeface="+mn-ea"/>
              </a:rPr>
              <a:t>如何并存？</a:t>
            </a:r>
            <a:endParaRPr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定义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k8s </a:t>
            </a:r>
            <a:r>
              <a:t>调度的最小单元，内部包含一个或多个 </a:t>
            </a:r>
            <a:r>
              <a:rPr lang="en-US" altLang="zh-CN"/>
              <a:t>container</a:t>
            </a:r>
            <a:r>
              <a:t>，共享网卡</a:t>
            </a:r>
            <a:r>
              <a:rPr lang="en-US" altLang="zh-CN"/>
              <a:t>/</a:t>
            </a:r>
            <a:r>
              <a:t>挂载卷</a:t>
            </a:r>
          </a:p>
          <a:p>
            <a:pPr marL="0" indent="0">
              <a:buNone/>
            </a:pPr>
          </a:p>
          <a:p>
            <a:r>
              <a:rPr lang="en-US" altLang="zh-CN"/>
              <a:t>pod </a:t>
            </a:r>
            <a:r>
              <a:t>的本质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>
                <a:solidFill>
                  <a:srgbClr val="FF0000"/>
                </a:solidFill>
                <a:sym typeface="+mn-ea"/>
              </a:rPr>
              <a:t>宿主机上的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>
                <a:solidFill>
                  <a:srgbClr val="00B050"/>
                </a:solidFill>
                <a:sym typeface="+mn-ea"/>
              </a:rPr>
              <a:t>共享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N</a:t>
            </a:r>
            <a:r>
              <a:rPr>
                <a:solidFill>
                  <a:srgbClr val="00B050"/>
                </a:solidFill>
                <a:sym typeface="+mn-ea"/>
              </a:rPr>
              <a:t>et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N</a:t>
            </a:r>
            <a:r>
              <a:rPr>
                <a:solidFill>
                  <a:srgbClr val="00B050"/>
                </a:solidFill>
                <a:sym typeface="+mn-ea"/>
              </a:rPr>
              <a:t>amespace 和 volume 挂载卷</a:t>
            </a:r>
            <a:endParaRPr lang="zh-CN" altLang="en-US">
              <a:solidFill>
                <a:srgbClr val="00B050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>
                <a:solidFill>
                  <a:srgbClr val="00B0F0"/>
                </a:solidFill>
                <a:sym typeface="+mn-ea"/>
              </a:rPr>
              <a:t>但是每一个 container 都有各自的联合文件系统的</a:t>
            </a:r>
            <a:endParaRPr lang="zh-CN" altLang="en-US"/>
          </a:p>
          <a:p>
            <a:pPr marL="0" indent="0" algn="ctr">
              <a:lnSpc>
                <a:spcPct val="90000"/>
              </a:lnSpc>
              <a:buNone/>
            </a:pPr>
            <a:r>
              <a:rPr>
                <a:solidFill>
                  <a:srgbClr val="FF0000"/>
                </a:solidFill>
                <a:sym typeface="+mn-ea"/>
              </a:rPr>
              <a:t>一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“</a:t>
            </a:r>
            <a:r>
              <a:rPr>
                <a:solidFill>
                  <a:srgbClr val="FF0000"/>
                </a:solidFill>
                <a:sym typeface="+mn-ea"/>
              </a:rPr>
              <a:t>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</a:t>
            </a:r>
            <a:r>
              <a:rPr>
                <a:solidFill>
                  <a:srgbClr val="FF0000"/>
                </a:solidFill>
                <a:sym typeface="+mn-ea"/>
              </a:rPr>
              <a:t>进程</a:t>
            </a:r>
            <a:endParaRPr>
              <a:solidFill>
                <a:srgbClr val="FF0000"/>
              </a:solidFill>
              <a:sym typeface="+mn-ea"/>
            </a:endParaRPr>
          </a:p>
          <a:p>
            <a:r>
              <a:t>一些点</a:t>
            </a:r>
          </a:p>
          <a:p>
            <a:pPr lvl="1">
              <a:lnSpc>
                <a:spcPct val="80000"/>
              </a:lnSpc>
            </a:pPr>
            <a:r>
              <a:rPr lang="en-US" altLang="zh-CN"/>
              <a:t>pod </a:t>
            </a:r>
            <a:r>
              <a:t>如何与宿主机</a:t>
            </a:r>
            <a:r>
              <a:rPr>
                <a:solidFill>
                  <a:srgbClr val="00B0F0"/>
                </a:solidFill>
              </a:rPr>
              <a:t>打通网络</a:t>
            </a:r>
            <a:endParaRPr>
              <a:solidFill>
                <a:srgbClr val="00B0F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/>
              <a:t>pod </a:t>
            </a:r>
            <a:r>
              <a:t>中的 </a:t>
            </a:r>
            <a:r>
              <a:rPr lang="en-US" altLang="zh-CN">
                <a:solidFill>
                  <a:srgbClr val="00B0F0"/>
                </a:solidFill>
              </a:rPr>
              <a:t>pause </a:t>
            </a:r>
            <a:r>
              <a:t>容器的作用</a:t>
            </a:r>
          </a:p>
          <a:p>
            <a:pPr lvl="2">
              <a:lnSpc>
                <a:spcPct val="110000"/>
              </a:lnSpc>
            </a:pPr>
            <a:r>
              <a:t>每个Pod内的第一个系统容器Pause的作用就是为</a:t>
            </a:r>
            <a:r>
              <a:rPr>
                <a:solidFill>
                  <a:srgbClr val="00B0F0"/>
                </a:solidFill>
              </a:rPr>
              <a:t>占用一个Linux的network namespace</a:t>
            </a:r>
            <a:r>
              <a:t>，而Pod内其他用户容器通过</a:t>
            </a:r>
            <a:r>
              <a:rPr b="1">
                <a:solidFill>
                  <a:srgbClr val="00B0F0"/>
                </a:solidFill>
              </a:rPr>
              <a:t>加入</a:t>
            </a:r>
            <a:r>
              <a:t>到这个network namespace的方式来</a:t>
            </a:r>
            <a:r>
              <a:rPr>
                <a:solidFill>
                  <a:srgbClr val="00B0F0"/>
                </a:solidFill>
              </a:rPr>
              <a:t>共享</a:t>
            </a:r>
            <a:r>
              <a:t>同一个network namespace</a:t>
            </a:r>
          </a:p>
          <a:p>
            <a:pPr lvl="2">
              <a:lnSpc>
                <a:spcPct val="80000"/>
              </a:lnSpc>
            </a:pPr>
            <a:r>
              <a:t>容器是否</a:t>
            </a:r>
            <a:r>
              <a:rPr>
                <a:solidFill>
                  <a:srgbClr val="00B0F0"/>
                </a:solidFill>
              </a:rPr>
              <a:t>存活的监控</a:t>
            </a:r>
            <a:r>
              <a:t>指标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ARP &amp; ipam ( ip address manager 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042043"/>
            <a:ext cx="10852237" cy="5388907"/>
          </a:xfrm>
        </p:spPr>
        <p:txBody>
          <a:bodyPr/>
          <a:p>
            <a:r>
              <a:rPr lang="en-US" altLang="zh-CN">
                <a:solidFill>
                  <a:srgbClr val="00B0F0"/>
                </a:solidFill>
              </a:rPr>
              <a:t>k8s container</a:t>
            </a:r>
            <a:endParaRPr lang="en-US" altLang="zh-CN">
              <a:solidFill>
                <a:srgbClr val="00B0F0"/>
              </a:solidFill>
            </a:endParaRPr>
          </a:p>
          <a:p>
            <a:pPr lvl="1"/>
            <a:r>
              <a:rPr lang="en-US" altLang="zh-CN">
                <a:solidFill>
                  <a:srgbClr val="7030A0"/>
                </a:solidFill>
              </a:rPr>
              <a:t>host-local</a:t>
            </a:r>
            <a:r>
              <a:rPr lang="en-US" altLang="zh-CN">
                <a:solidFill>
                  <a:srgbClr val="00B0F0"/>
                </a:solidFill>
              </a:rPr>
              <a:t>  </a:t>
            </a:r>
            <a:endParaRPr lang="en-US" altLang="zh-CN">
              <a:solidFill>
                <a:srgbClr val="00B0F0"/>
              </a:solidFill>
            </a:endParaRPr>
          </a:p>
          <a:p>
            <a:pPr lvl="2"/>
            <a:r>
              <a:rPr sz="1400">
                <a:solidFill>
                  <a:srgbClr val="00B0F0"/>
                </a:solidFill>
              </a:rPr>
              <a:t>本地配置文件分配一个</a:t>
            </a:r>
            <a:r>
              <a:rPr lang="en-US" altLang="zh-CN" sz="1400">
                <a:solidFill>
                  <a:srgbClr val="00B0F0"/>
                </a:solidFill>
              </a:rPr>
              <a:t>ip</a:t>
            </a:r>
            <a:r>
              <a:rPr sz="1400">
                <a:solidFill>
                  <a:srgbClr val="00B0F0"/>
                </a:solidFill>
              </a:rPr>
              <a:t>段 </a:t>
            </a:r>
            <a:r>
              <a:rPr lang="en-US" altLang="zh-CN" sz="1400">
                <a:solidFill>
                  <a:srgbClr val="00B0F0"/>
                </a:solidFill>
              </a:rPr>
              <a:t>-</a:t>
            </a:r>
            <a:r>
              <a:rPr>
                <a:solidFill>
                  <a:srgbClr val="00B0F0"/>
                </a:solidFill>
              </a:rPr>
              <a:t> </a:t>
            </a:r>
            <a:r>
              <a:rPr lang="en-US" altLang="zh-CN" sz="1400">
                <a:solidFill>
                  <a:schemeClr val="tx1"/>
                </a:solidFill>
              </a:rPr>
              <a:t>172.16.42.0/24</a:t>
            </a:r>
            <a:endParaRPr lang="en-US" altLang="zh-CN" sz="1400">
              <a:solidFill>
                <a:schemeClr val="tx1"/>
              </a:solidFill>
            </a:endParaRPr>
          </a:p>
          <a:p>
            <a:pPr lvl="2"/>
            <a:r>
              <a:rPr lang="en-US" altLang="zh-CN" sz="1400" i="1"/>
              <a:t>https://github.com/containernetworking/plugins/tree/master/plugins/ipam/host-local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dhcp </a:t>
            </a:r>
            <a:endParaRPr lang="en-US" altLang="zh-CN" b="1">
              <a:solidFill>
                <a:srgbClr val="FF0000"/>
              </a:solidFill>
            </a:endParaRPr>
          </a:p>
          <a:p>
            <a:pPr lvl="2"/>
            <a:r>
              <a:rPr lang="en-US" altLang="zh-CN" sz="1400"/>
              <a:t>Dynamic Host Configuration Protocol</a:t>
            </a:r>
            <a:r>
              <a:rPr lang="en-US" altLang="zh-CN"/>
              <a:t> </a:t>
            </a:r>
            <a:r>
              <a:rPr lang="en-US" altLang="zh-CN" sz="1400"/>
              <a:t>- </a:t>
            </a:r>
            <a:r>
              <a:rPr lang="en-US" altLang="zh-CN" sz="1400">
                <a:sym typeface="+mn-ea"/>
              </a:rPr>
              <a:t>172.16.42.0/24</a:t>
            </a:r>
            <a:endParaRPr lang="en-US" altLang="zh-CN"/>
          </a:p>
          <a:p>
            <a:pPr lvl="2"/>
            <a:r>
              <a:rPr lang="en-US" altLang="zh-CN" sz="1400" i="1"/>
              <a:t>https://github.com/containernetworking/plugins/tree/master/plugins/ipam/dhcp</a:t>
            </a:r>
            <a:endParaRPr lang="en-US" altLang="zh-CN"/>
          </a:p>
          <a:p>
            <a:r>
              <a:rPr lang="en-US" altLang="zh-CN">
                <a:solidFill>
                  <a:srgbClr val="00B0F0"/>
                </a:solidFill>
              </a:rPr>
              <a:t>kvm</a:t>
            </a:r>
            <a:endParaRPr lang="en-US" altLang="zh-CN">
              <a:solidFill>
                <a:srgbClr val="00B0F0"/>
              </a:solidFill>
            </a:endParaRPr>
          </a:p>
          <a:p>
            <a:pPr lvl="1"/>
            <a:r>
              <a:rPr lang="en-US" altLang="zh-CN">
                <a:solidFill>
                  <a:srgbClr val="002060"/>
                </a:solidFill>
              </a:rPr>
              <a:t>分配的IP直接写死在虚拟机的配置文件里面</a:t>
            </a:r>
            <a:endParaRPr lang="en-US" altLang="zh-CN">
              <a:solidFill>
                <a:srgbClr val="7030A0"/>
              </a:solidFill>
            </a:endParaRPr>
          </a:p>
          <a:p>
            <a:pPr lvl="1"/>
            <a:endParaRPr sz="1400" i="1">
              <a:solidFill>
                <a:schemeClr val="tx1"/>
              </a:solidFill>
            </a:endParaRPr>
          </a:p>
          <a:p>
            <a:pPr lvl="0"/>
            <a:r>
              <a:rPr lang="en-US" altLang="zh-CN" sz="1400" b="1">
                <a:solidFill>
                  <a:schemeClr val="tx1"/>
                </a:solidFill>
              </a:rPr>
              <a:t>kvm </a:t>
            </a:r>
            <a:r>
              <a:rPr sz="1400" b="1">
                <a:sym typeface="+mn-ea"/>
              </a:rPr>
              <a:t>（</a:t>
            </a:r>
            <a:r>
              <a:rPr lang="en-US" altLang="zh-CN" sz="1400" b="1">
                <a:sym typeface="+mn-ea"/>
              </a:rPr>
              <a:t>172.16.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42</a:t>
            </a:r>
            <a:r>
              <a:rPr lang="en-US" altLang="zh-CN" sz="1400" b="1">
                <a:sym typeface="+mn-ea"/>
              </a:rPr>
              <a:t>.*</a:t>
            </a:r>
            <a:r>
              <a:rPr sz="1400" b="1">
                <a:sym typeface="+mn-ea"/>
              </a:rPr>
              <a:t>）</a:t>
            </a:r>
            <a:r>
              <a:rPr sz="1400" b="1">
                <a:solidFill>
                  <a:schemeClr val="tx1"/>
                </a:solidFill>
              </a:rPr>
              <a:t>与 </a:t>
            </a:r>
            <a:r>
              <a:rPr lang="en-US" altLang="zh-CN" sz="1400" b="1">
                <a:solidFill>
                  <a:schemeClr val="tx1"/>
                </a:solidFill>
              </a:rPr>
              <a:t>container </a:t>
            </a:r>
            <a:r>
              <a:rPr sz="1400" b="1">
                <a:solidFill>
                  <a:schemeClr val="tx1"/>
                </a:solidFill>
              </a:rPr>
              <a:t>工作在不同的 </a:t>
            </a:r>
            <a:r>
              <a:rPr lang="en-US" altLang="zh-CN" sz="1400" b="1">
                <a:solidFill>
                  <a:schemeClr val="tx1"/>
                </a:solidFill>
              </a:rPr>
              <a:t>vlan </a:t>
            </a:r>
            <a:r>
              <a:rPr sz="1400" b="1">
                <a:sym typeface="+mn-ea"/>
              </a:rPr>
              <a:t>下</a:t>
            </a:r>
            <a:endParaRPr sz="1400" b="1">
              <a:sym typeface="+mn-ea"/>
            </a:endParaRPr>
          </a:p>
          <a:p>
            <a:pPr lvl="0"/>
            <a:r>
              <a:rPr sz="1400" b="1">
                <a:solidFill>
                  <a:schemeClr val="tx1"/>
                </a:solidFill>
              </a:rPr>
              <a:t>公网与内网</a:t>
            </a:r>
            <a:endParaRPr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Kubernetes </a:t>
            </a:r>
            <a:r>
              <a:t>集群网络</a:t>
            </a:r>
            <a:r>
              <a:rPr lang="en-US" altLang="zh-CN"/>
              <a:t>-</a:t>
            </a:r>
            <a:r>
              <a:t>集群内多主机互联方案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B0F0"/>
                </a:solidFill>
              </a:rPr>
              <a:t>方案一：直接路由</a:t>
            </a:r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pPr lvl="1"/>
            <a:r>
              <a:rPr lang="zh-CN" altLang="en-US">
                <a:solidFill>
                  <a:srgbClr val="00B0F0"/>
                </a:solidFill>
              </a:rPr>
              <a:t>直接路由有哪些缺点？</a:t>
            </a:r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4" name="图片 3" descr="route_dir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965" y="1681480"/>
            <a:ext cx="7433310" cy="3930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534035"/>
            <a:ext cx="10852150" cy="5807075"/>
          </a:xfrm>
        </p:spPr>
        <p:txBody>
          <a:bodyPr/>
          <a:p>
            <a:r>
              <a:rPr>
                <a:solidFill>
                  <a:srgbClr val="00B0F0"/>
                </a:solidFill>
                <a:sym typeface="+mn-ea"/>
              </a:rPr>
              <a:t>方案二：flannel 网络叠加</a:t>
            </a:r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rgbClr val="00B0F0"/>
                </a:solidFill>
                <a:sym typeface="+mn-ea"/>
              </a:rPr>
              <a:t>flannel </a:t>
            </a:r>
            <a:r>
              <a:rPr>
                <a:solidFill>
                  <a:srgbClr val="00B0F0"/>
                </a:solidFill>
                <a:sym typeface="+mn-ea"/>
              </a:rPr>
              <a:t>缺点？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kubernetes_net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8415" y="914400"/>
            <a:ext cx="7625080" cy="52565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5940" y="387985"/>
            <a:ext cx="10986135" cy="5953125"/>
          </a:xfrm>
        </p:spPr>
        <p:txBody>
          <a:bodyPr/>
          <a:p>
            <a:r>
              <a:rPr>
                <a:sym typeface="+mn-ea"/>
              </a:rPr>
              <a:t>方案三： 公司内部的跨主机互联模型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b="1">
                <a:solidFill>
                  <a:srgbClr val="FF0000"/>
                </a:solidFill>
                <a:sym typeface="+mn-ea"/>
              </a:rPr>
              <a:t>trunk </a:t>
            </a:r>
            <a:r>
              <a:rPr>
                <a:solidFill>
                  <a:srgbClr val="FF0000"/>
                </a:solidFill>
                <a:sym typeface="+mn-ea"/>
              </a:rPr>
              <a:t>虚拟中继端口，允许同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vlan</a:t>
            </a:r>
            <a:r>
              <a:rPr>
                <a:solidFill>
                  <a:srgbClr val="FF0000"/>
                </a:solidFill>
                <a:sym typeface="+mn-ea"/>
              </a:rPr>
              <a:t>之间的通讯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vlan tag</a:t>
            </a:r>
            <a:r>
              <a:rPr>
                <a:sym typeface="+mn-ea"/>
              </a:rPr>
              <a:t>   </a:t>
            </a:r>
            <a:r>
              <a:rPr lang="en-US" altLang="zh-CN">
                <a:sym typeface="+mn-ea"/>
              </a:rPr>
              <a:t>172.16.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42</a:t>
            </a:r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 lang="zh-CN" altLang="en-US"/>
          </a:p>
        </p:txBody>
      </p:sp>
      <p:pic>
        <p:nvPicPr>
          <p:cNvPr id="5" name="图片 4" descr="混合云top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265" y="627380"/>
            <a:ext cx="8011795" cy="5953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kubernetes </a:t>
            </a:r>
            <a:r>
              <a:t>集群网络</a:t>
            </a:r>
            <a:r>
              <a:rPr lang="en-US" altLang="zh-CN"/>
              <a:t>-</a:t>
            </a:r>
            <a:r>
              <a:t>外部请求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out_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033780"/>
            <a:ext cx="7637780" cy="522605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8307705" y="2209800"/>
            <a:ext cx="3350895" cy="1174115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0" rIns="82550" bIns="0" numCol="1" rtlCol="0" anchor="t" anchorCtr="0" compatLnSpc="1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流量从哪里进入 </a:t>
            </a:r>
            <a:r>
              <a:rPr lang="en-US" altLang="zh-CN">
                <a:sym typeface="+mn-ea"/>
              </a:rPr>
              <a:t>k8s </a:t>
            </a:r>
            <a:r>
              <a:rPr>
                <a:sym typeface="+mn-ea"/>
              </a:rPr>
              <a:t>集群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kvm </a:t>
            </a:r>
            <a:r>
              <a:rPr>
                <a:sym typeface="+mn-ea"/>
              </a:rPr>
              <a:t>与 </a:t>
            </a:r>
            <a:r>
              <a:rPr lang="en-US" altLang="zh-CN">
                <a:sym typeface="+mn-ea"/>
              </a:rPr>
              <a:t>container </a:t>
            </a:r>
            <a:r>
              <a:rPr>
                <a:sym typeface="+mn-ea"/>
              </a:rPr>
              <a:t>如何并存</a:t>
            </a:r>
            <a:endParaRPr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ha_ngin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" y="545465"/>
            <a:ext cx="9488170" cy="602996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9134475" y="3529330"/>
            <a:ext cx="2680335" cy="952500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0" rIns="82550" bIns="0" numCol="1" rtlCol="0" anchor="t" anchorCtr="0" compatLnSpc="1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HA</a:t>
            </a:r>
            <a:r>
              <a:t>双份流量转发</a:t>
            </a:r>
          </a:p>
          <a:p>
            <a:r>
              <a:t>发布时如何切流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980" y="414655"/>
            <a:ext cx="3531235" cy="668020"/>
          </a:xfrm>
        </p:spPr>
        <p:txBody>
          <a:bodyPr/>
          <a:p>
            <a:r>
              <a:t>基于</a:t>
            </a:r>
            <a:r>
              <a:rPr lang="en-US" altLang="zh-CN"/>
              <a:t>HA</a:t>
            </a:r>
            <a:r>
              <a:t>的流量处理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397510"/>
            <a:ext cx="10852150" cy="5943600"/>
          </a:xfrm>
        </p:spPr>
        <p:txBody>
          <a:bodyPr/>
          <a:p>
            <a:r>
              <a:rPr>
                <a:solidFill>
                  <a:srgbClr val="00B0F0"/>
                </a:solidFill>
                <a:sym typeface="+mn-ea"/>
              </a:rPr>
              <a:t>KVM技术在发布时有哪些问题</a:t>
            </a:r>
            <a:endParaRPr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1400"/>
              <a:t>测试环境跟生产环境不一致带来的问题</a:t>
            </a:r>
            <a:endParaRPr lang="zh-CN" altLang="en-US" sz="1400"/>
          </a:p>
          <a:p>
            <a:pPr lvl="1">
              <a:lnSpc>
                <a:spcPct val="100000"/>
              </a:lnSpc>
            </a:pPr>
            <a:r>
              <a:rPr lang="zh-CN" altLang="en-US" sz="1400"/>
              <a:t>机器资源利用率低</a:t>
            </a:r>
            <a:endParaRPr lang="zh-CN" altLang="en-US" sz="140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400"/>
              <a:t>	cpu/mem/</a:t>
            </a:r>
            <a:r>
              <a:rPr lang="en-US" altLang="zh-CN" sz="1400">
                <a:solidFill>
                  <a:srgbClr val="00B0F0"/>
                </a:solidFill>
                <a:sym typeface="+mn-ea"/>
              </a:rPr>
              <a:t>dirver</a:t>
            </a:r>
            <a:r>
              <a:rPr lang="en-US" altLang="zh-CN" sz="1400">
                <a:sym typeface="+mn-ea"/>
              </a:rPr>
              <a:t>/.......</a:t>
            </a:r>
            <a:endParaRPr lang="zh-CN" altLang="en-US" sz="1400"/>
          </a:p>
          <a:p>
            <a:pPr lvl="1">
              <a:lnSpc>
                <a:spcPct val="100000"/>
              </a:lnSpc>
            </a:pPr>
            <a:r>
              <a:rPr lang="zh-CN" altLang="en-US" sz="1400"/>
              <a:t>预发环境的资源浪费</a:t>
            </a:r>
            <a:r>
              <a:rPr lang="en-US" altLang="zh-CN" sz="1400"/>
              <a:t>(195)</a:t>
            </a:r>
            <a:endParaRPr lang="zh-CN" altLang="en-US" sz="1400"/>
          </a:p>
          <a:p>
            <a:pPr lvl="1">
              <a:lnSpc>
                <a:spcPct val="100000"/>
              </a:lnSpc>
            </a:pPr>
            <a:r>
              <a:rPr lang="zh-CN" altLang="en-US" sz="1400"/>
              <a:t>发布流程复杂（</a:t>
            </a:r>
            <a:r>
              <a:rPr lang="en-US" altLang="zh-CN" sz="1400"/>
              <a:t>rolling-upgrade</a:t>
            </a:r>
            <a:r>
              <a:rPr lang="zh-CN" altLang="en-US" sz="1400"/>
              <a:t>）</a:t>
            </a:r>
            <a:endParaRPr lang="zh-CN" altLang="en-US" sz="1400"/>
          </a:p>
          <a:p>
            <a:pPr lvl="1">
              <a:lnSpc>
                <a:spcPct val="100000"/>
              </a:lnSpc>
            </a:pPr>
            <a:endParaRPr lang="zh-CN" altLang="en-US" sz="1400"/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B0F0"/>
                </a:solidFill>
              </a:rPr>
              <a:t>容器化解决了哪些问题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 sz="1400"/>
              <a:t>一份镜像随处发布（</a:t>
            </a:r>
            <a:r>
              <a:rPr lang="en-US" altLang="zh-CN" sz="1400"/>
              <a:t>Dockerimage</a:t>
            </a:r>
            <a:r>
              <a:rPr sz="1400"/>
              <a:t>如何管理</a:t>
            </a:r>
            <a:r>
              <a:rPr lang="zh-CN" altLang="en-US" sz="1400"/>
              <a:t>）</a:t>
            </a:r>
            <a:endParaRPr lang="zh-CN" altLang="en-US" sz="1400"/>
          </a:p>
          <a:p>
            <a:pPr lvl="1">
              <a:lnSpc>
                <a:spcPct val="100000"/>
              </a:lnSpc>
            </a:pPr>
            <a:r>
              <a:rPr lang="zh-CN" altLang="en-US" sz="1400"/>
              <a:t>更高的机器利用率，节约成本 </a:t>
            </a:r>
            <a:endParaRPr lang="zh-CN" altLang="en-US" sz="1400"/>
          </a:p>
          <a:p>
            <a:pPr lvl="1">
              <a:lnSpc>
                <a:spcPct val="100000"/>
              </a:lnSpc>
            </a:pPr>
            <a:r>
              <a:rPr lang="zh-CN" altLang="en-US" sz="1400"/>
              <a:t>更便捷智能发布方式</a:t>
            </a:r>
            <a:endParaRPr lang="zh-CN" altLang="en-US" sz="1400"/>
          </a:p>
          <a:p>
            <a:pPr lvl="1">
              <a:lnSpc>
                <a:spcPct val="100000"/>
              </a:lnSpc>
            </a:pPr>
            <a:r>
              <a:rPr lang="en-US" altLang="zh-CN" sz="1400"/>
              <a:t>ReapplicaController</a:t>
            </a:r>
            <a:endParaRPr lang="zh-CN" altLang="en-US" sz="1400"/>
          </a:p>
          <a:p>
            <a:pPr lvl="1">
              <a:lnSpc>
                <a:spcPct val="100000"/>
              </a:lnSpc>
            </a:pPr>
            <a:r>
              <a:rPr lang="zh-CN" altLang="en-US" sz="1400"/>
              <a:t>HPA(Horizontal Pod Autoscaler) </a:t>
            </a:r>
            <a:r>
              <a:rPr lang="en-US" altLang="zh-CN" sz="1400"/>
              <a:t>: </a:t>
            </a:r>
            <a:r>
              <a:rPr sz="1400">
                <a:sym typeface="+mn-ea"/>
              </a:rPr>
              <a:t>CPUUtilizationPercentage </a:t>
            </a:r>
            <a:r>
              <a:rPr lang="en-US" altLang="zh-CN" sz="1400">
                <a:sym typeface="+mn-ea"/>
              </a:rPr>
              <a:t>-</a:t>
            </a:r>
            <a:r>
              <a:rPr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QPS/TPS</a:t>
            </a:r>
            <a:endParaRPr lang="en-US" altLang="zh-CN" sz="140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1400"/>
              <a:t>......</a:t>
            </a:r>
            <a:endParaRPr lang="zh-CN" altLang="en-US" sz="1400"/>
          </a:p>
          <a:p>
            <a:pPr marL="457200" lvl="1" indent="0">
              <a:lnSpc>
                <a:spcPct val="100000"/>
              </a:lnSpc>
              <a:buNone/>
            </a:pPr>
            <a:endParaRPr lang="zh-CN" altLang="en-US"/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主要内容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3715" y="1654810"/>
            <a:ext cx="7447915" cy="312991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fs </a:t>
            </a:r>
            <a:r>
              <a:rPr lang="en-US" altLang="zh-CN">
                <a:solidFill>
                  <a:schemeClr val="tx1"/>
                </a:solidFill>
              </a:rPr>
              <a:t>&amp;</a:t>
            </a:r>
            <a:r>
              <a:rPr lang="zh-CN" altLang="en-US">
                <a:solidFill>
                  <a:schemeClr val="tx1"/>
                </a:solidFill>
              </a:rPr>
              <a:t> unionFs -&gt; docker: </a:t>
            </a: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mage &amp; 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ontainer 本质</a:t>
            </a:r>
            <a:endParaRPr lang="zh-CN" altLang="en-US"/>
          </a:p>
          <a:p>
            <a:r>
              <a:rPr lang="en-US" altLang="zh-CN"/>
              <a:t>d</a:t>
            </a:r>
            <a:r>
              <a:rPr lang="zh-CN" altLang="en-US"/>
              <a:t>ocker 虚拟化网络</a:t>
            </a:r>
            <a:endParaRPr lang="zh-CN" altLang="en-US"/>
          </a:p>
          <a:p>
            <a:r>
              <a:rPr lang="en-US" altLang="zh-CN"/>
              <a:t>pod &amp; ipam</a:t>
            </a:r>
            <a:r>
              <a:rPr lang="zh-CN" altLang="en-US"/>
              <a:t> &amp; kubernetes主流网络解决方案</a:t>
            </a:r>
            <a:endParaRPr lang="zh-CN" altLang="en-US"/>
          </a:p>
          <a:p>
            <a:r>
              <a:rPr>
                <a:sym typeface="+mn-ea"/>
              </a:rPr>
              <a:t>为什么要容器化 &amp; 容器化之后的开发注意点</a:t>
            </a:r>
            <a:endParaRPr lang="zh-CN" altLang="en-US"/>
          </a:p>
          <a:p>
            <a:r>
              <a:rPr lang="zh-CN" altLang="en-US"/>
              <a:t>应用发布的六种策略 &amp; 公司未来的发布模式</a:t>
            </a:r>
            <a:endParaRPr lang="zh-CN" altLang="en-US"/>
          </a:p>
          <a:p>
            <a:r>
              <a:rPr lang="zh-CN" altLang="en-US"/>
              <a:t>legends 针对未来发布的一些改造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系统开发时需要注意哪些问题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B0F0"/>
                </a:solidFill>
              </a:rPr>
              <a:t>有状态的应用 </a:t>
            </a:r>
            <a:r>
              <a:rPr lang="en-US" altLang="zh-CN">
                <a:solidFill>
                  <a:srgbClr val="00B0F0"/>
                </a:solidFill>
              </a:rPr>
              <a:t>-&gt; stateless service</a:t>
            </a:r>
            <a:endParaRPr lang="zh-CN" altLang="en-US">
              <a:solidFill>
                <a:srgbClr val="00B0F0"/>
              </a:solidFill>
            </a:endParaRPr>
          </a:p>
          <a:p>
            <a:pPr lvl="1"/>
            <a:r>
              <a:rPr lang="zh-CN" altLang="en-US"/>
              <a:t>写本地文件</a:t>
            </a:r>
            <a:r>
              <a:rPr lang="en-US" altLang="zh-CN"/>
              <a:t>....</a:t>
            </a:r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不要写死IP地址</a:t>
            </a:r>
            <a:endParaRPr lang="zh-CN" altLang="en-US"/>
          </a:p>
          <a:p>
            <a:pPr lvl="1"/>
            <a:r>
              <a:rPr lang="zh-CN" altLang="en-US"/>
              <a:t>分布式唯一</a:t>
            </a:r>
            <a:r>
              <a:rPr lang="en-US" altLang="zh-CN"/>
              <a:t>ID</a:t>
            </a:r>
            <a:r>
              <a:t>：</a:t>
            </a:r>
            <a:r>
              <a:rPr lang="zh-CN" altLang="en-US"/>
              <a:t>雪花算法 </a:t>
            </a:r>
            <a:r>
              <a:rPr lang="en-US" altLang="zh-CN">
                <a:solidFill>
                  <a:srgbClr val="FF0000"/>
                </a:solidFill>
              </a:rPr>
              <a:t>172.17/16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legends</a:t>
            </a:r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是否需要暴露接口给外部使用</a:t>
            </a:r>
            <a:r>
              <a:rPr lang="zh-CN" altLang="en-US"/>
              <a:t> </a:t>
            </a:r>
            <a:endParaRPr lang="zh-CN" altLang="en-US"/>
          </a:p>
          <a:p>
            <a:pPr lvl="1"/>
            <a:r>
              <a:t>对外的 </a:t>
            </a:r>
            <a:r>
              <a:rPr lang="en-US" altLang="zh-CN"/>
              <a:t>http </a:t>
            </a:r>
            <a:r>
              <a:t>接口尽可能的固定在某一个特定的应用内，如</a:t>
            </a:r>
            <a:r>
              <a:rPr lang="en-US" altLang="zh-CN"/>
              <a:t>tz-portal</a:t>
            </a:r>
            <a:r>
              <a:t>，</a:t>
            </a:r>
            <a:r>
              <a:rPr lang="en-US" altLang="zh-CN"/>
              <a:t>apiv4</a:t>
            </a:r>
            <a:r>
              <a:t>等</a:t>
            </a:r>
            <a:endParaRPr lang="en-US" altLang="zh-CN"/>
          </a:p>
          <a:p>
            <a:r>
              <a:rPr>
                <a:solidFill>
                  <a:srgbClr val="00B0F0"/>
                </a:solidFill>
              </a:rPr>
              <a:t>自定义 </a:t>
            </a:r>
            <a:r>
              <a:rPr lang="en-US" altLang="zh-CN">
                <a:solidFill>
                  <a:srgbClr val="00B0F0"/>
                </a:solidFill>
              </a:rPr>
              <a:t>Dockerimage</a:t>
            </a:r>
            <a:endParaRPr lang="en-US" altLang="zh-CN"/>
          </a:p>
          <a:p>
            <a:pPr lvl="1"/>
            <a:r>
              <a:rPr lang="en-US" altLang="zh-CN"/>
              <a:t>tz-smart...</a:t>
            </a:r>
            <a:endParaRPr lang="en-US" altLang="zh-CN"/>
          </a:p>
          <a:p>
            <a:pPr lvl="0"/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应用发布策略之 </a:t>
            </a:r>
            <a:r>
              <a:rPr lang="en-US" altLang="zh-CN"/>
              <a:t>Ramped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endParaRPr lang="zh-CN" altLang="en-US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0B0F0"/>
                </a:solidFill>
              </a:rPr>
              <a:t>Ramped</a:t>
            </a:r>
            <a:r>
              <a:rPr lang="zh-CN" altLang="en-US"/>
              <a:t>： 灰度发布(也叫滚动升级 or 增量发布)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zh-CN" altLang="en-US" sz="1400"/>
              <a:t>对集群中的多台机器，分批发布，直到所有机器容器全部完成升级</a:t>
            </a:r>
            <a:r>
              <a:rPr lang="zh-CN" altLang="en-US"/>
              <a:t>  </a:t>
            </a:r>
            <a:endParaRPr lang="zh-CN" altLang="en-US"/>
          </a:p>
          <a:p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00B0F0"/>
                </a:solidFill>
              </a:rPr>
              <a:t>优点</a:t>
            </a:r>
            <a:endParaRPr lang="zh-CN" altLang="en-US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1400"/>
              <a:t>操作简单 (容器化之后操作简单)</a:t>
            </a:r>
            <a:endParaRPr lang="zh-CN" altLang="en-US" sz="1400"/>
          </a:p>
          <a:p>
            <a:pPr lvl="1">
              <a:lnSpc>
                <a:spcPct val="90000"/>
              </a:lnSpc>
            </a:pPr>
            <a:r>
              <a:rPr lang="zh-CN" altLang="en-US" sz="1400"/>
              <a:t>对于有状态的应用，能够友好的保持应用状态。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 sz="1400">
                <a:solidFill>
                  <a:srgbClr val="00B0F0"/>
                </a:solidFill>
              </a:rPr>
              <a:t>缺点</a:t>
            </a:r>
            <a:endParaRPr lang="zh-CN" altLang="en-US" sz="140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1400"/>
              <a:t>发布与回滚的时间较长</a:t>
            </a:r>
            <a:endParaRPr lang="zh-CN" altLang="en-US" sz="1400"/>
          </a:p>
          <a:p>
            <a:pPr lvl="1">
              <a:lnSpc>
                <a:spcPct val="90000"/>
              </a:lnSpc>
            </a:pPr>
            <a:r>
              <a:rPr lang="zh-CN" altLang="en-US" sz="1400"/>
              <a:t>对于请求流量不可控</a:t>
            </a:r>
            <a:endParaRPr lang="zh-CN" altLang="en-US" sz="1400"/>
          </a:p>
          <a:p>
            <a:pPr lvl="1">
              <a:lnSpc>
                <a:spcPct val="90000"/>
              </a:lnSpc>
            </a:pPr>
            <a:r>
              <a:rPr lang="zh-CN" altLang="en-US" sz="1400"/>
              <a:t>对于一些 http 接口，很难做到向下版本兼容</a:t>
            </a:r>
            <a:endParaRPr lang="zh-CN" altLang="en-US" sz="1400"/>
          </a:p>
        </p:txBody>
      </p:sp>
      <p:pic>
        <p:nvPicPr>
          <p:cNvPr id="4" name="图片 3" descr="ramp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3195" y="1984375"/>
            <a:ext cx="500888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应用发布策略之 Blue/Green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B0F0"/>
                </a:solidFill>
                <a:sym typeface="+mn-ea"/>
              </a:rPr>
              <a:t> </a:t>
            </a:r>
            <a:r>
              <a:rPr>
                <a:solidFill>
                  <a:srgbClr val="00B0F0"/>
                </a:solidFill>
                <a:sym typeface="+mn-ea"/>
              </a:rPr>
              <a:t>Blue/Green 蓝绿发布 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-&gt; </a:t>
            </a:r>
            <a:r>
              <a:rPr lang="zh-CN" altLang="en-US">
                <a:solidFill>
                  <a:srgbClr val="00B0F0"/>
                </a:solidFill>
              </a:rPr>
              <a:t>操作步骤</a:t>
            </a:r>
            <a:r>
              <a:rPr lang="zh-CN" altLang="en-US"/>
              <a:t>：</a:t>
            </a:r>
            <a:endParaRPr lang="zh-CN" altLang="en-US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1400"/>
              <a:t>同时部署两个完全相互隔离的集群A，集群B，</a:t>
            </a:r>
            <a:endParaRPr lang="zh-CN" altLang="en-US" sz="140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1400"/>
              <a:t>集群B从对外流量中剥离之后，升级到新版本</a:t>
            </a:r>
            <a:endParaRPr lang="zh-CN" altLang="en-US" sz="140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1400"/>
              <a:t>测试无误之后，将请求流量切换到集群B</a:t>
            </a:r>
            <a:endParaRPr lang="zh-CN" altLang="en-US" sz="140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1400"/>
              <a:t>升级集群A</a:t>
            </a:r>
            <a:endParaRPr lang="zh-CN" altLang="en-US" sz="140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1400">
                <a:solidFill>
                  <a:srgbClr val="C00000"/>
                </a:solidFill>
              </a:rPr>
              <a:t>A升级完之后，在平均分配流量到AB集群</a:t>
            </a:r>
            <a:r>
              <a:rPr lang="zh-CN" altLang="en-US" sz="1400"/>
              <a:t>  </a:t>
            </a:r>
            <a:endParaRPr lang="zh-CN" altLang="en-US" sz="1400"/>
          </a:p>
          <a:p>
            <a:pPr marL="342900" indent="-342900"/>
            <a:r>
              <a:rPr lang="zh-CN" altLang="en-US">
                <a:solidFill>
                  <a:srgbClr val="00B0F0"/>
                </a:solidFill>
              </a:rPr>
              <a:t>优点</a:t>
            </a:r>
            <a:endParaRPr lang="zh-CN" altLang="en-US">
              <a:solidFill>
                <a:srgbClr val="00B0F0"/>
              </a:solidFill>
            </a:endParaRPr>
          </a:p>
          <a:p>
            <a:pPr lvl="1"/>
            <a:r>
              <a:rPr lang="zh-CN" altLang="en-US" sz="1400"/>
              <a:t>瞬间升级/瞬间回滚（对于请求来说）</a:t>
            </a:r>
            <a:endParaRPr lang="zh-CN" altLang="en-US" sz="1400"/>
          </a:p>
          <a:p>
            <a:pPr lvl="1"/>
            <a:r>
              <a:rPr lang="zh-CN" altLang="en-US" sz="1400"/>
              <a:t>避免版本升级时的兼容性问题，相互依赖问题等</a:t>
            </a:r>
            <a:endParaRPr lang="zh-CN" altLang="en-US" sz="1400"/>
          </a:p>
          <a:p>
            <a:r>
              <a:rPr lang="zh-CN" altLang="en-US">
                <a:solidFill>
                  <a:srgbClr val="00B0F0"/>
                </a:solidFill>
              </a:rPr>
              <a:t> 缺点</a:t>
            </a:r>
            <a:endParaRPr lang="zh-CN" altLang="en-US">
              <a:solidFill>
                <a:srgbClr val="00B0F0"/>
              </a:solidFill>
            </a:endParaRPr>
          </a:p>
          <a:p>
            <a:pPr lvl="1"/>
            <a:r>
              <a:rPr lang="zh-CN" altLang="en-US" sz="1400"/>
              <a:t>需要双份的机器资源</a:t>
            </a:r>
            <a:endParaRPr lang="zh-CN" altLang="en-US" sz="1400"/>
          </a:p>
          <a:p>
            <a:pPr lvl="1"/>
            <a:r>
              <a:rPr lang="zh-CN" altLang="en-US" sz="1400"/>
              <a:t>需要在投入生产之前，对整个平台进行适当的测试</a:t>
            </a:r>
            <a:endParaRPr lang="zh-CN" altLang="en-US" sz="1400"/>
          </a:p>
          <a:p>
            <a:pPr lvl="1"/>
            <a:r>
              <a:rPr lang="zh-CN" altLang="en-US" sz="1400"/>
              <a:t>很难处理一些有状态的服务（Stateful application）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4" name="图片 3" descr="blue_g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9545" y="1926590"/>
            <a:ext cx="5183505" cy="34404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其他发布策略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Recreate       </a:t>
            </a:r>
            <a:r>
              <a:rPr lang="zh-CN" altLang="en-US"/>
              <a:t>停机发布（用户体验太差）</a:t>
            </a:r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Canary         </a:t>
            </a:r>
            <a:r>
              <a:rPr lang="zh-CN" altLang="en-US"/>
              <a:t>金丝雀，</a:t>
            </a:r>
            <a:r>
              <a:rPr lang="en-US" altLang="zh-CN"/>
              <a:t>AB</a:t>
            </a:r>
            <a:r>
              <a:t>双集群，</a:t>
            </a:r>
            <a:r>
              <a:rPr lang="zh-CN" altLang="en-US"/>
              <a:t>一开始新版本B承担少量的流量，验证之后，再扩大到全量用户</a:t>
            </a:r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A/B Testing</a:t>
            </a:r>
            <a:r>
              <a:rPr lang="zh-CN" altLang="en-US"/>
              <a:t>   根据特定的字段走不同的版本集群（需要软件方面的支持）</a:t>
            </a:r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Shadow   </a:t>
            </a:r>
            <a:r>
              <a:rPr lang="zh-CN" altLang="en-US"/>
              <a:t>     新集群只接受流量，不返回请求（对于特殊请求，处理比较麻烦，如扣款请求等）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原文参考: </a:t>
            </a:r>
            <a:r>
              <a:rPr i="1">
                <a:sym typeface="+mn-ea"/>
              </a:rPr>
              <a:t>https://thenewstack.io/deployment-strategies</a:t>
            </a:r>
            <a:endParaRPr lang="zh-CN" altLang="en-US"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下一版发布模式（也可能是其他方案，还没有确定）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r>
              <a:rPr lang="en-US" altLang="zh-CN">
                <a:solidFill>
                  <a:srgbClr val="00B0F0"/>
                </a:solidFill>
                <a:sym typeface="+mn-ea"/>
              </a:rPr>
              <a:t>Blue / Green   </a:t>
            </a:r>
            <a:r>
              <a:rPr>
                <a:solidFill>
                  <a:srgbClr val="00B0F0"/>
                </a:solidFill>
                <a:sym typeface="+mn-ea"/>
              </a:rPr>
              <a:t>大版本发布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195 / online </a:t>
            </a:r>
            <a:r>
              <a:rPr>
                <a:sym typeface="+mn-ea"/>
              </a:rPr>
              <a:t>的定位</a:t>
            </a:r>
            <a:endParaRPr>
              <a:sym typeface="+mn-ea"/>
            </a:endParaRPr>
          </a:p>
          <a:p>
            <a:pPr lvl="2"/>
            <a:r>
              <a:rPr>
                <a:solidFill>
                  <a:srgbClr val="FF0000"/>
                </a:solidFill>
                <a:sym typeface="+mn-ea"/>
              </a:rPr>
              <a:t>任务机器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发布时，集群服务能力减半（指定时间段发布）</a:t>
            </a:r>
            <a:endParaRPr>
              <a:sym typeface="+mn-ea"/>
            </a:endParaRPr>
          </a:p>
          <a:p>
            <a:pPr lvl="1"/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Ramped  </a:t>
            </a:r>
            <a:r>
              <a:rPr>
                <a:solidFill>
                  <a:srgbClr val="00B0F0"/>
                </a:solidFill>
              </a:rPr>
              <a:t>单个应用等简单的发布</a:t>
            </a:r>
            <a:endParaRPr lang="en-US" altLang="zh-CN"/>
          </a:p>
          <a:p>
            <a:pPr lvl="1"/>
            <a:r>
              <a:t>什么时候用 </a:t>
            </a:r>
            <a:r>
              <a:rPr lang="en-US" altLang="zh-CN"/>
              <a:t>Ramped</a:t>
            </a:r>
            <a:r>
              <a:t>？</a:t>
            </a:r>
          </a:p>
          <a:p>
            <a:pPr lvl="2"/>
            <a:r>
              <a:t>无接口改动，或者接口完全向下兼容</a:t>
            </a:r>
          </a:p>
          <a:p>
            <a:pPr lvl="2"/>
            <a:r>
              <a:t>存在有状态的服务（暂时还没有）</a:t>
            </a:r>
            <a:endParaRPr lang="en-US" altLang="zh-CN"/>
          </a:p>
          <a:p>
            <a:endParaRPr>
              <a:sym typeface="+mn-ea"/>
            </a:endParaRPr>
          </a:p>
          <a:p>
            <a:pPr lvl="0"/>
            <a:endParaRPr>
              <a:sym typeface="+mn-ea"/>
            </a:endParaRPr>
          </a:p>
          <a:p>
            <a:pPr lvl="0"/>
            <a:endParaRPr>
              <a:sym typeface="+mn-ea"/>
            </a:endParaRPr>
          </a:p>
          <a:p>
            <a:pPr lvl="1"/>
          </a:p>
          <a:p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Legends </a:t>
            </a:r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针对容器化的一些改造</a:t>
            </a:r>
            <a:endParaRPr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sz="1400" i="1"/>
              <a:t>http://wiki.tongbanjie.com/pages/viewpage.action?pageId=20583132</a:t>
            </a:r>
            <a:endParaRPr sz="14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FS </a:t>
            </a:r>
            <a:r>
              <a:rPr lang="en-US" altLang="zh-CN"/>
              <a:t>&amp;</a:t>
            </a:r>
            <a:r>
              <a:rPr lang="zh-CN" altLang="en-US"/>
              <a:t> Union mount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Union mount </a:t>
            </a:r>
            <a:endParaRPr lang="zh-CN" altLang="en-US"/>
          </a:p>
          <a:p>
            <a:pPr lvl="2"/>
            <a:r>
              <a:rPr lang="zh-CN" altLang="en-US"/>
              <a:t>文件系统</a:t>
            </a:r>
            <a:endParaRPr lang="zh-CN" altLang="en-US"/>
          </a:p>
          <a:p>
            <a:pPr lvl="2"/>
            <a:r>
              <a:rPr lang="zh-CN" altLang="en-US"/>
              <a:t>联合挂载是指把多个不同的目录(directory)，</a:t>
            </a:r>
            <a:r>
              <a:rPr lang="zh-CN" altLang="en-US" b="1">
                <a:solidFill>
                  <a:srgbClr val="FF0000"/>
                </a:solidFill>
              </a:rPr>
              <a:t>合并</a:t>
            </a:r>
            <a:r>
              <a:rPr lang="zh-CN" altLang="en-US"/>
              <a:t>成一个。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0725" y="4630420"/>
            <a:ext cx="1900555" cy="157226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05" y="2489200"/>
            <a:ext cx="1993900" cy="1390650"/>
          </a:xfrm>
          <a:prstGeom prst="rect">
            <a:avLst/>
          </a:prstGeom>
        </p:spPr>
      </p:pic>
      <p:pic>
        <p:nvPicPr>
          <p:cNvPr id="6" name="图片 5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2488565"/>
            <a:ext cx="1991360" cy="1391285"/>
          </a:xfrm>
          <a:prstGeom prst="rect">
            <a:avLst/>
          </a:prstGeom>
        </p:spPr>
      </p:pic>
      <p:cxnSp>
        <p:nvCxnSpPr>
          <p:cNvPr id="7" name="肘形连接符 6"/>
          <p:cNvCxnSpPr>
            <a:stCxn id="6" idx="2"/>
            <a:endCxn id="4" idx="1"/>
          </p:cNvCxnSpPr>
          <p:nvPr/>
        </p:nvCxnSpPr>
        <p:spPr>
          <a:xfrm rot="5400000" flipV="1">
            <a:off x="3190240" y="4076065"/>
            <a:ext cx="1536700" cy="114427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5" idx="2"/>
            <a:endCxn id="4" idx="3"/>
          </p:cNvCxnSpPr>
          <p:nvPr/>
        </p:nvCxnSpPr>
        <p:spPr>
          <a:xfrm rot="5400000">
            <a:off x="6267450" y="4043045"/>
            <a:ext cx="1536700" cy="120967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UnionFS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1160760" cy="5651500"/>
          </a:xfrm>
        </p:spPr>
        <p:txBody>
          <a:bodyPr/>
          <a:p>
            <a:r>
              <a:rPr lang="zh-CN" altLang="en-US"/>
              <a:t>Linux： Inheriting File System（过于复杂）  -&gt; UnionFS  </a:t>
            </a:r>
            <a:r>
              <a:rPr lang="en-US" altLang="zh-CN"/>
              <a:t>(</a:t>
            </a:r>
            <a:r>
              <a:t>内核</a:t>
            </a:r>
            <a:r>
              <a:rPr lang="en-US" altLang="zh-CN"/>
              <a:t>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允许多个单独的文件系统的目录，透明的**</a:t>
            </a:r>
            <a:r>
              <a:rPr lang="zh-CN" altLang="en-US" b="1">
                <a:solidFill>
                  <a:srgbClr val="FF0000"/>
                </a:solidFill>
              </a:rPr>
              <a:t>覆盖</a:t>
            </a:r>
            <a:r>
              <a:rPr lang="zh-CN" altLang="en-US"/>
              <a:t>**在一起，形成一个联合的文件系统。在合并之后的目录之中，能够看到所有子文件系统的内容。</a:t>
            </a:r>
            <a:r>
              <a:rPr lang="zh-CN" altLang="en-US" i="1"/>
              <a:t>（</a:t>
            </a:r>
            <a:r>
              <a:rPr lang="zh-CN" altLang="en-US" i="1">
                <a:solidFill>
                  <a:srgbClr val="00B0F0"/>
                </a:solidFill>
              </a:rPr>
              <a:t>其他</a:t>
            </a:r>
            <a:r>
              <a:rPr lang="zh-CN" altLang="en-US" i="1"/>
              <a:t>的实现：https://en.wikipedia.org/wiki/UnionFS）</a:t>
            </a:r>
            <a:endParaRPr lang="zh-CN" altLang="en-US"/>
          </a:p>
          <a:p>
            <a:endParaRPr lang="zh-CN" altLang="en-US"/>
          </a:p>
          <a:p>
            <a:r>
              <a:rPr lang="zh-CN" altLang="en-US" sz="1800" b="1"/>
              <a:t>UnionFS的一些问题</a:t>
            </a:r>
            <a:endParaRPr lang="zh-CN" altLang="en-US"/>
          </a:p>
          <a:p>
            <a:pPr lvl="1"/>
            <a:r>
              <a:rPr lang="zh-CN" altLang="en-US">
                <a:solidFill>
                  <a:srgbClr val="00B0F0"/>
                </a:solidFill>
              </a:rPr>
              <a:t>同名文件  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在合并子文件系统的时候，多个文件系统之间，存在**</a:t>
            </a:r>
            <a:r>
              <a:rPr lang="zh-CN" altLang="en-US" b="1">
                <a:solidFill>
                  <a:srgbClr val="FF0000"/>
                </a:solidFill>
              </a:rPr>
              <a:t>优先级</a:t>
            </a:r>
            <a:r>
              <a:rPr lang="zh-CN" altLang="en-US"/>
              <a:t>**，所以，如果多个文件系统在同一个目录下，存在一个相同的文件名，则在合并之后的文件系统里面，看到的是，优先级高的那个文件系统的文件。 </a:t>
            </a:r>
            <a:endParaRPr lang="zh-CN" altLang="en-US"/>
          </a:p>
          <a:p>
            <a:pPr lvl="1"/>
            <a:r>
              <a:rPr lang="zh-CN" altLang="en-US">
                <a:solidFill>
                  <a:srgbClr val="00B0F0"/>
                </a:solidFill>
              </a:rPr>
              <a:t>如何创建/删除文件</a:t>
            </a:r>
            <a:r>
              <a:rPr lang="zh-CN" altLang="en-US"/>
              <a:t>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由于合并的子文件系统，可能是Read-Only / Read-Write 的文件系统（</a:t>
            </a:r>
            <a:r>
              <a:rPr lang="en-US" altLang="zh-CN">
                <a:solidFill>
                  <a:srgbClr val="00B0F0"/>
                </a:solidFill>
              </a:rPr>
              <a:t>CD.</a:t>
            </a:r>
            <a:r>
              <a:rPr lang="zh-CN" altLang="en-US"/>
              <a:t>），所以为了对虚拟合并副本的写入，会将这一类操作定向到一个**</a:t>
            </a:r>
            <a:r>
              <a:rPr lang="zh-CN" altLang="en-US" b="1">
                <a:solidFill>
                  <a:srgbClr val="FF0000"/>
                </a:solidFill>
              </a:rPr>
              <a:t>新的可写文件系统</a:t>
            </a:r>
            <a:r>
              <a:rPr lang="zh-CN" altLang="en-US"/>
              <a:t>**。对这个可写文件系统的操作，不会去修改底层的子文件系统，这里一般采用 Copy-on-Write 技术（只有真正发生写操作的时候，才会去创建这一可写层）。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Docker</a:t>
            </a:r>
            <a:endParaRPr lang="zh-CN" altLang="en-US"/>
          </a:p>
        </p:txBody>
      </p:sp>
      <p:pic>
        <p:nvPicPr>
          <p:cNvPr id="4" name="内容占位符 3" descr="docker_archi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6815" y="1741170"/>
            <a:ext cx="72771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Image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DockerImage 是基于 UnionFS 技术整合的多层文件系统（</a:t>
            </a:r>
            <a:r>
              <a:rPr lang="zh-CN" altLang="en-US">
                <a:solidFill>
                  <a:srgbClr val="00B0F0"/>
                </a:solidFill>
              </a:rPr>
              <a:t>镜像分层</a:t>
            </a:r>
            <a:r>
              <a:rPr lang="en-US" altLang="zh-CN">
                <a:solidFill>
                  <a:srgbClr val="00B0F0"/>
                </a:solidFill>
              </a:rPr>
              <a:t>/</a:t>
            </a:r>
            <a:r>
              <a:rPr>
                <a:solidFill>
                  <a:srgbClr val="00B0F0"/>
                </a:solidFill>
              </a:rPr>
              <a:t>复用技术</a:t>
            </a:r>
            <a:r>
              <a:rPr lang="zh-CN" altLang="en-US"/>
              <a:t>）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aufs (Advanced multi-layered unification filesystem) 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olidFill>
                  <a:srgbClr val="00B0F0"/>
                </a:solidFill>
              </a:rPr>
              <a:t>overlay2 </a:t>
            </a:r>
            <a:r>
              <a:rPr lang="en-US" altLang="zh-CN">
                <a:solidFill>
                  <a:schemeClr val="tx1"/>
                </a:solidFill>
              </a:rPr>
              <a:t>(docker info - Storage Driver)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endParaRPr lang="zh-CN" altLang="en-US"/>
          </a:p>
        </p:txBody>
      </p:sp>
      <p:pic>
        <p:nvPicPr>
          <p:cNvPr id="4" name="图片 3" descr="docker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2235" y="2543175"/>
            <a:ext cx="6083300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 &amp; </a:t>
            </a:r>
            <a:r>
              <a:t>镜像分层 </a:t>
            </a:r>
            <a:r>
              <a:rPr lang="en-US" altLang="zh-CN"/>
              <a:t>&amp; </a:t>
            </a:r>
            <a:r>
              <a:t>镜像复用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向 </a:t>
            </a:r>
            <a:r>
              <a:rPr lang="en-US" altLang="zh-CN"/>
              <a:t>Docker </a:t>
            </a:r>
            <a:r>
              <a:t>容器中安装一个 </a:t>
            </a:r>
            <a:r>
              <a:rPr lang="en-US" altLang="zh-CN"/>
              <a:t>jdk1.8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 descr="dockerfile_add_t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1758950"/>
            <a:ext cx="5105400" cy="3340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Namespace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</a:pPr>
            <a:endParaRPr lang="zh-CN" altLang="en-US"/>
          </a:p>
          <a:p>
            <a:pPr lvl="0"/>
            <a:r>
              <a:rPr lang="zh-CN" altLang="en-US">
                <a:solidFill>
                  <a:srgbClr val="00B0F0"/>
                </a:solidFill>
              </a:rPr>
              <a:t>mnt</a:t>
            </a:r>
            <a:r>
              <a:rPr lang="zh-CN" altLang="en-US"/>
              <a:t> </a:t>
            </a:r>
            <a:r>
              <a:rPr lang="en-US" altLang="zh-CN"/>
              <a:t>n</a:t>
            </a:r>
            <a:r>
              <a:rPr lang="en-US" altLang="zh-CN">
                <a:sym typeface="+mn-ea"/>
              </a:rPr>
              <a:t>amespace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将一个</a:t>
            </a:r>
            <a:r>
              <a:rPr lang="zh-CN" altLang="en-US">
                <a:solidFill>
                  <a:srgbClr val="FF0000"/>
                </a:solidFill>
              </a:rPr>
              <a:t>进程</a:t>
            </a:r>
            <a:r>
              <a:rPr lang="zh-CN" altLang="en-US"/>
              <a:t>放到一个</a:t>
            </a:r>
            <a:r>
              <a:rPr lang="zh-CN" altLang="en-US">
                <a:solidFill>
                  <a:srgbClr val="00B0F0"/>
                </a:solidFill>
              </a:rPr>
              <a:t>特定的目录</a:t>
            </a:r>
            <a:r>
              <a:rPr lang="zh-CN" altLang="en-US"/>
              <a:t>执行。mnt namespace 允许不同 namespace 的进程看到的文件结构不同，这样每个 namespace 中的进程多看到的文件目录就被</a:t>
            </a:r>
            <a:r>
              <a:rPr lang="zh-CN" altLang="en-US">
                <a:solidFill>
                  <a:srgbClr val="00B0F0"/>
                </a:solidFill>
              </a:rPr>
              <a:t>隔离</a:t>
            </a:r>
            <a:r>
              <a:rPr lang="zh-CN" altLang="en-US"/>
              <a:t>开了。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lvl="0"/>
            <a:r>
              <a:rPr lang="zh-CN" altLang="en-US">
                <a:solidFill>
                  <a:srgbClr val="00B0F0"/>
                </a:solidFill>
              </a:rPr>
              <a:t>net </a:t>
            </a:r>
            <a:r>
              <a:rPr lang="en-US" altLang="zh-CN">
                <a:sym typeface="+mn-ea"/>
              </a:rPr>
              <a:t>namespace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实现网络隔离，每个 net namespace 有独立的 network devices，</a:t>
            </a:r>
            <a:r>
              <a:rPr lang="zh-CN" altLang="en-US">
                <a:solidFill>
                  <a:srgbClr val="00B0F0"/>
                </a:solidFill>
              </a:rPr>
              <a:t>IP addresses</a:t>
            </a:r>
            <a:r>
              <a:rPr lang="zh-CN" altLang="en-US"/>
              <a:t>，IP routing tables</a:t>
            </a:r>
            <a:r>
              <a:rPr lang="en-US" altLang="zh-CN"/>
              <a:t>... </a:t>
            </a:r>
            <a:r>
              <a:rPr lang="zh-CN" altLang="en-US"/>
              <a:t>从而实现网络的隔离。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olidFill>
                  <a:srgbClr val="00B0F0"/>
                </a:solidFill>
              </a:rPr>
              <a:t>其他 </a:t>
            </a:r>
            <a:r>
              <a:rPr lang="en-US" altLang="zh-CN">
                <a:solidFill>
                  <a:srgbClr val="00B0F0"/>
                </a:solidFill>
              </a:rPr>
              <a:t>uts pid</a:t>
            </a:r>
            <a:r>
              <a:rPr lang="en-US" altLang="zh-CN"/>
              <a:t>......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en-US" altLang="zh-CN">
                <a:solidFill>
                  <a:srgbClr val="FF0000"/>
                </a:solidFill>
              </a:rPr>
              <a:t>docker </a:t>
            </a:r>
            <a:r>
              <a:rPr>
                <a:solidFill>
                  <a:srgbClr val="FF0000"/>
                </a:solidFill>
              </a:rPr>
              <a:t>容器到底是什么？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Container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zh-CN"/>
              <a:t>Docker Container </a:t>
            </a:r>
            <a:r>
              <a:t>的本质是什么？</a:t>
            </a:r>
          </a:p>
          <a:p>
            <a:pPr marL="0" indent="0" algn="ctr">
              <a:buNone/>
            </a:pPr>
            <a:r>
              <a:rPr sz="2000">
                <a:solidFill>
                  <a:srgbClr val="FF0000"/>
                </a:solidFill>
              </a:rPr>
              <a:t>宿主机上的</a:t>
            </a:r>
            <a:r>
              <a:rPr sz="2000">
                <a:solidFill>
                  <a:srgbClr val="00B0F0"/>
                </a:solidFill>
              </a:rPr>
              <a:t>独立命名空间下的</a:t>
            </a:r>
            <a:r>
              <a:rPr sz="2000">
                <a:solidFill>
                  <a:srgbClr val="7030A0"/>
                </a:solidFill>
              </a:rPr>
              <a:t>运行在特定联合文件系统中的</a:t>
            </a:r>
            <a:r>
              <a:rPr sz="2000">
                <a:solidFill>
                  <a:srgbClr val="FF0000"/>
                </a:solidFill>
                <a:sym typeface="+mn-ea"/>
              </a:rPr>
              <a:t>一个</a:t>
            </a:r>
            <a:r>
              <a:rPr sz="2000">
                <a:solidFill>
                  <a:srgbClr val="FF0000"/>
                </a:solidFill>
              </a:rPr>
              <a:t>进程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6" name="图片 5" descr="namespa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0" y="1970405"/>
            <a:ext cx="5538470" cy="42208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COMBINE_RELATE_SLIDE_ID" val="custom925310_1"/>
  <p:tag name="KSO_WM_TEMPLATE_CATEGORY" val="custom"/>
  <p:tag name="KSO_WM_TEMPLATE_INDEX" val="20196579"/>
  <p:tag name="KSO_WM_TEMPLATE_SUBCATEGORY" val="0"/>
  <p:tag name="KSO_WM_TEMPLATE_THUMBS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rgbClr val="000000"/>
      </a:dk1>
      <a:lt1>
        <a:srgbClr val="FFFFFF"/>
      </a:lt1>
      <a:dk2>
        <a:srgbClr val="364048"/>
      </a:dk2>
      <a:lt2>
        <a:srgbClr val="8F7046"/>
      </a:lt2>
      <a:accent1>
        <a:srgbClr val="8F7046"/>
      </a:accent1>
      <a:accent2>
        <a:srgbClr val="C8AF92"/>
      </a:accent2>
      <a:accent3>
        <a:srgbClr val="C6BCB2"/>
      </a:accent3>
      <a:accent4>
        <a:srgbClr val="D7C9BC"/>
      </a:accent4>
      <a:accent5>
        <a:srgbClr val="364148"/>
      </a:accent5>
      <a:accent6>
        <a:srgbClr val="907046"/>
      </a:accent6>
      <a:hlink>
        <a:srgbClr val="D7C9BC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3844</Words>
  <Application>WPS 演示</Application>
  <PresentationFormat>宽屏</PresentationFormat>
  <Paragraphs>271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方正书宋_GBK</vt:lpstr>
      <vt:lpstr>Wingdings</vt:lpstr>
      <vt:lpstr>微软雅黑</vt:lpstr>
      <vt:lpstr>汉仪旗黑KW</vt:lpstr>
      <vt:lpstr>宋体</vt:lpstr>
      <vt:lpstr>Arial Unicode MS</vt:lpstr>
      <vt:lpstr>Calibri</vt:lpstr>
      <vt:lpstr>Helvetica Neue</vt:lpstr>
      <vt:lpstr>汉仪书宋二KW</vt:lpstr>
      <vt:lpstr>Office 主题​​</vt:lpstr>
      <vt:lpstr>容器化分享</vt:lpstr>
      <vt:lpstr>主要内容</vt:lpstr>
      <vt:lpstr>FS &amp; Union mount</vt:lpstr>
      <vt:lpstr>UnionFS</vt:lpstr>
      <vt:lpstr>Docker</vt:lpstr>
      <vt:lpstr>Docker Image</vt:lpstr>
      <vt:lpstr>Dockerfile &amp; 镜像分层 &amp; 镜像复用</vt:lpstr>
      <vt:lpstr>Namespace</vt:lpstr>
      <vt:lpstr>Docker Container</vt:lpstr>
      <vt:lpstr>docker容器网络</vt:lpstr>
      <vt:lpstr>容器编排引擎(kubernetes,k8s,rancher,k3s)</vt:lpstr>
      <vt:lpstr>pod</vt:lpstr>
      <vt:lpstr>ARP &amp; ipam ( ip address manager )</vt:lpstr>
      <vt:lpstr>Kubernetes 集群网络-集群内多主机互联方案</vt:lpstr>
      <vt:lpstr>PowerPoint 演示文稿</vt:lpstr>
      <vt:lpstr>PowerPoint 演示文稿</vt:lpstr>
      <vt:lpstr>kubernetes 集群网络-外部请求</vt:lpstr>
      <vt:lpstr>PowerPoint 演示文稿</vt:lpstr>
      <vt:lpstr>PowerPoint 演示文稿</vt:lpstr>
      <vt:lpstr>系统开发时需要注意哪些问题 </vt:lpstr>
      <vt:lpstr>应用发布策略之 Ramped</vt:lpstr>
      <vt:lpstr>应用发布策略之 Blue/Green</vt:lpstr>
      <vt:lpstr>其他发布策略</vt:lpstr>
      <vt:lpstr>下一版发布模式（也可能是其他方案，还没有确定）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zhangwei</dc:creator>
  <cp:lastModifiedBy>zhangwei</cp:lastModifiedBy>
  <cp:revision>364</cp:revision>
  <dcterms:created xsi:type="dcterms:W3CDTF">2019-06-03T09:57:16Z</dcterms:created>
  <dcterms:modified xsi:type="dcterms:W3CDTF">2019-06-03T09:57:16Z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