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evin.troy\Documents\marketing%20presentations\LatAm_regional_trends_CN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artchay Explanationhay</a:t>
            </a:r>
            <a:r>
              <a:rPr lang="en-US" baseline="0"/>
              <a:t> otnay arsedpay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Sheet1!$C$7</c:f>
              <c:strCache>
                <c:ptCount val="1"/>
                <c:pt idx="0">
                  <c:v>% choosing FMCG industry as preferred destination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Sheet1!$D$7:$K$7</c:f>
              <c:numCache>
                <c:formatCode>0.0"%"</c:formatCode>
                <c:ptCount val="8"/>
                <c:pt idx="0">
                  <c:v>7.150999999999997</c:v>
                </c:pt>
                <c:pt idx="1">
                  <c:v>1.393</c:v>
                </c:pt>
                <c:pt idx="2">
                  <c:v>7.992</c:v>
                </c:pt>
                <c:pt idx="3">
                  <c:v>9.012</c:v>
                </c:pt>
                <c:pt idx="4">
                  <c:v>4.672</c:v>
                </c:pt>
                <c:pt idx="5">
                  <c:v>6.276</c:v>
                </c:pt>
                <c:pt idx="6">
                  <c:v>4.749</c:v>
                </c:pt>
                <c:pt idx="7">
                  <c:v>8.201000000000001</c:v>
                </c:pt>
              </c:numCache>
            </c:numRef>
          </c:val>
        </c:ser>
        <c:ser>
          <c:idx val="1"/>
          <c:order val="1"/>
          <c:tx>
            <c:strRef>
              <c:f>Sheet1!$C$8</c:f>
              <c:strCache>
                <c:ptCount val="1"/>
                <c:pt idx="0">
                  <c:v>% choosing Coca-Cola as ideal employer</c:v>
                </c:pt>
              </c:strCache>
            </c:strRef>
          </c:tx>
          <c:invertIfNegative val="0"/>
          <c:cat>
            <c:strRef>
              <c:f>Sheet1!$D$6:$K$6</c:f>
              <c:strCache>
                <c:ptCount val="8"/>
                <c:pt idx="0">
                  <c:v>Argentina</c:v>
                </c:pt>
                <c:pt idx="1">
                  <c:v>Brazil</c:v>
                </c:pt>
                <c:pt idx="2">
                  <c:v>Chile</c:v>
                </c:pt>
                <c:pt idx="3">
                  <c:v>Colombia</c:v>
                </c:pt>
                <c:pt idx="4">
                  <c:v>Costa Rica</c:v>
                </c:pt>
                <c:pt idx="5">
                  <c:v>Mexico</c:v>
                </c:pt>
                <c:pt idx="6">
                  <c:v>Panama</c:v>
                </c:pt>
                <c:pt idx="7">
                  <c:v>Peru</c:v>
                </c:pt>
              </c:strCache>
            </c:strRef>
          </c:cat>
          <c:val>
            <c:numRef>
              <c:f>Sheet1!$D$8:$K$8</c:f>
              <c:numCache>
                <c:formatCode>0.0"%"</c:formatCode>
                <c:ptCount val="8"/>
                <c:pt idx="0">
                  <c:v>17.899</c:v>
                </c:pt>
                <c:pt idx="1">
                  <c:v>11.942</c:v>
                </c:pt>
                <c:pt idx="2">
                  <c:v>11.478</c:v>
                </c:pt>
                <c:pt idx="3">
                  <c:v>12.398</c:v>
                </c:pt>
                <c:pt idx="4">
                  <c:v>15.603</c:v>
                </c:pt>
                <c:pt idx="5">
                  <c:v>15.621</c:v>
                </c:pt>
                <c:pt idx="6">
                  <c:v>10.131</c:v>
                </c:pt>
                <c:pt idx="7">
                  <c:v>14.907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9995576"/>
        <c:axId val="2094223160"/>
      </c:barChart>
      <c:catAx>
        <c:axId val="213999557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094223160"/>
        <c:crosses val="autoZero"/>
        <c:auto val="0"/>
        <c:lblAlgn val="ctr"/>
        <c:lblOffset val="100"/>
        <c:noMultiLvlLbl val="0"/>
      </c:catAx>
      <c:valAx>
        <c:axId val="20942231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75000"/>
                </a:schemeClr>
              </a:solidFill>
              <a:prstDash val="sysDot"/>
            </a:ln>
          </c:spPr>
        </c:majorGridlines>
        <c:numFmt formatCode="0.0&quot;%&quot;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213999557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ickclay otay edithay astermay itletay estylay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ickclay otay edithay astermay ubtitlesay estylay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14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2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0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162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2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453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14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2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4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en-US"/>
              <a:t>ickclay otay edithay astermay itletay estylay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en-US"/>
              <a:t>ickclay otay edithay astermay exttay esstylay</a:t>
            </a:r>
          </a:p>
          <a:p>
            <a:pPr lvl="1"/>
            <a:r>
              <a:rPr lang="en-US"/>
              <a:t>econdsay evellay</a:t>
            </a:r>
          </a:p>
          <a:p>
            <a:pPr lvl="2"/>
            <a:r>
              <a:rPr lang="en-US"/>
              <a:t>irdthay evellay</a:t>
            </a:r>
          </a:p>
          <a:p>
            <a:pPr lvl="3"/>
            <a:r>
              <a:rPr lang="en-US"/>
              <a:t>ourthfay evellay</a:t>
            </a:r>
          </a:p>
          <a:p>
            <a:pPr lvl="4"/>
            <a:r>
              <a:rPr lang="en-US"/>
              <a:t>ifthfay evellay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921A9-0B9D-DE46-B4C7-C42FE38D8CDD}" type="datetimeFigureOut">
              <a:rPr lang="en-US" smtClean="0"/>
              <a:t>9/15/15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CEE60-EFA0-2841-8059-809BAED2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7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99716" y="97877"/>
            <a:ext cx="8016262" cy="569199"/>
          </a:xfrm>
          <a:prstGeom prst="rect">
            <a:avLst/>
          </a:prstGeom>
        </p:spPr>
        <p:txBody>
          <a:bodyPr vert="horz" lIns="91440" tIns="45720" rIns="91440" bIns="45720" anchor="ctr">
            <a:normAutofit fontScale="8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omesay artchay ithway infohay</a:t>
            </a:r>
            <a:endParaRPr lang="en-US" dirty="0"/>
          </a:p>
        </p:txBody>
      </p:sp>
      <p:graphicFrame>
        <p:nvGraphicFramePr>
          <p:cNvPr id="7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1457018"/>
              </p:ext>
            </p:extLst>
          </p:nvPr>
        </p:nvGraphicFramePr>
        <p:xfrm>
          <a:off x="210201" y="897071"/>
          <a:ext cx="8265988" cy="5154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3878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owerPointpay esentationpray</dc:title>
  <dc:creator>athanaelnay urtbay</dc:creator>
  <cp:lastModifiedBy>Nathanael Burt</cp:lastModifiedBy>
  <cp:revision>1</cp:revision>
  <dcterms:created xsi:type="dcterms:W3CDTF">2015-09-15T16:00:45Z</dcterms:created>
  <dcterms:modified xsi:type="dcterms:W3CDTF">2015-09-15T16:02:59Z</dcterms:modified>
</cp:coreProperties>
</file>