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74" r:id="rId1"/>
  </p:sldMasterIdLst>
  <p:notesMasterIdLst>
    <p:notesMasterId r:id="rId49"/>
  </p:notesMasterIdLst>
  <p:sldIdLst>
    <p:sldId id="463" r:id="rId2"/>
    <p:sldId id="470" r:id="rId3"/>
    <p:sldId id="464" r:id="rId4"/>
    <p:sldId id="465" r:id="rId5"/>
    <p:sldId id="469" r:id="rId6"/>
    <p:sldId id="497" r:id="rId7"/>
    <p:sldId id="481" r:id="rId8"/>
    <p:sldId id="483" r:id="rId9"/>
    <p:sldId id="495" r:id="rId10"/>
    <p:sldId id="484" r:id="rId11"/>
    <p:sldId id="498" r:id="rId12"/>
    <p:sldId id="485" r:id="rId13"/>
    <p:sldId id="486" r:id="rId14"/>
    <p:sldId id="499" r:id="rId15"/>
    <p:sldId id="487" r:id="rId16"/>
    <p:sldId id="488" r:id="rId17"/>
    <p:sldId id="471" r:id="rId18"/>
    <p:sldId id="472" r:id="rId19"/>
    <p:sldId id="473" r:id="rId20"/>
    <p:sldId id="474" r:id="rId21"/>
    <p:sldId id="500" r:id="rId22"/>
    <p:sldId id="501" r:id="rId23"/>
    <p:sldId id="502" r:id="rId24"/>
    <p:sldId id="503" r:id="rId25"/>
    <p:sldId id="504" r:id="rId26"/>
    <p:sldId id="505" r:id="rId27"/>
    <p:sldId id="506" r:id="rId28"/>
    <p:sldId id="507" r:id="rId29"/>
    <p:sldId id="489" r:id="rId30"/>
    <p:sldId id="508" r:id="rId31"/>
    <p:sldId id="490" r:id="rId32"/>
    <p:sldId id="491" r:id="rId33"/>
    <p:sldId id="492" r:id="rId34"/>
    <p:sldId id="475" r:id="rId35"/>
    <p:sldId id="476" r:id="rId36"/>
    <p:sldId id="509" r:id="rId37"/>
    <p:sldId id="477" r:id="rId38"/>
    <p:sldId id="478" r:id="rId39"/>
    <p:sldId id="479" r:id="rId40"/>
    <p:sldId id="493" r:id="rId41"/>
    <p:sldId id="494" r:id="rId42"/>
    <p:sldId id="510" r:id="rId43"/>
    <p:sldId id="511" r:id="rId44"/>
    <p:sldId id="512" r:id="rId45"/>
    <p:sldId id="513" r:id="rId46"/>
    <p:sldId id="514" r:id="rId47"/>
    <p:sldId id="515" r:id="rId48"/>
  </p:sldIdLst>
  <p:sldSz cx="9144000" cy="6858000" type="screen4x3"/>
  <p:notesSz cx="6858000" cy="9144000"/>
  <p:defaultTextStyle>
    <a:defPPr>
      <a:defRPr lang="it-IT"/>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ADE2C1-012E-45DE-BAD6-595814D6E1E1}" v="8" dt="2023-12-10T14:58:05.09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6" autoAdjust="0"/>
    <p:restoredTop sz="94611"/>
  </p:normalViewPr>
  <p:slideViewPr>
    <p:cSldViewPr>
      <p:cViewPr varScale="1">
        <p:scale>
          <a:sx n="126" d="100"/>
          <a:sy n="126" d="100"/>
        </p:scale>
        <p:origin x="1971" y="75"/>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1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Micale" userId="900158ef-c1d8-4586-af5f-2505ea1d587c" providerId="ADAL" clId="{ECADE2C1-012E-45DE-BAD6-595814D6E1E1}"/>
    <pc:docChg chg="delSld modSld">
      <pc:chgData name="Giovanni Micale" userId="900158ef-c1d8-4586-af5f-2505ea1d587c" providerId="ADAL" clId="{ECADE2C1-012E-45DE-BAD6-595814D6E1E1}" dt="2023-12-19T09:51:00.825" v="27" actId="20577"/>
      <pc:docMkLst>
        <pc:docMk/>
      </pc:docMkLst>
      <pc:sldChg chg="del">
        <pc:chgData name="Giovanni Micale" userId="900158ef-c1d8-4586-af5f-2505ea1d587c" providerId="ADAL" clId="{ECADE2C1-012E-45DE-BAD6-595814D6E1E1}" dt="2021-11-30T15:33:14.002" v="0" actId="47"/>
        <pc:sldMkLst>
          <pc:docMk/>
          <pc:sldMk cId="1102747194" sldId="258"/>
        </pc:sldMkLst>
      </pc:sldChg>
      <pc:sldChg chg="del">
        <pc:chgData name="Giovanni Micale" userId="900158ef-c1d8-4586-af5f-2505ea1d587c" providerId="ADAL" clId="{ECADE2C1-012E-45DE-BAD6-595814D6E1E1}" dt="2021-11-30T15:33:14.002" v="0" actId="47"/>
        <pc:sldMkLst>
          <pc:docMk/>
          <pc:sldMk cId="3454622010" sldId="261"/>
        </pc:sldMkLst>
      </pc:sldChg>
      <pc:sldChg chg="del">
        <pc:chgData name="Giovanni Micale" userId="900158ef-c1d8-4586-af5f-2505ea1d587c" providerId="ADAL" clId="{ECADE2C1-012E-45DE-BAD6-595814D6E1E1}" dt="2021-11-30T15:33:14.002" v="0" actId="47"/>
        <pc:sldMkLst>
          <pc:docMk/>
          <pc:sldMk cId="715060668" sldId="426"/>
        </pc:sldMkLst>
      </pc:sldChg>
      <pc:sldChg chg="del">
        <pc:chgData name="Giovanni Micale" userId="900158ef-c1d8-4586-af5f-2505ea1d587c" providerId="ADAL" clId="{ECADE2C1-012E-45DE-BAD6-595814D6E1E1}" dt="2021-11-30T15:33:14.002" v="0" actId="47"/>
        <pc:sldMkLst>
          <pc:docMk/>
          <pc:sldMk cId="2111266496" sldId="432"/>
        </pc:sldMkLst>
      </pc:sldChg>
      <pc:sldChg chg="modSp mod">
        <pc:chgData name="Giovanni Micale" userId="900158ef-c1d8-4586-af5f-2505ea1d587c" providerId="ADAL" clId="{ECADE2C1-012E-45DE-BAD6-595814D6E1E1}" dt="2021-11-30T15:33:31.826" v="2" actId="20577"/>
        <pc:sldMkLst>
          <pc:docMk/>
          <pc:sldMk cId="1818276573" sldId="464"/>
        </pc:sldMkLst>
        <pc:spChg chg="mod">
          <ac:chgData name="Giovanni Micale" userId="900158ef-c1d8-4586-af5f-2505ea1d587c" providerId="ADAL" clId="{ECADE2C1-012E-45DE-BAD6-595814D6E1E1}" dt="2021-11-30T15:33:31.826" v="2" actId="20577"/>
          <ac:spMkLst>
            <pc:docMk/>
            <pc:sldMk cId="1818276573" sldId="464"/>
            <ac:spMk id="3075" creationId="{27B2A74D-ECCF-4B42-8DFF-ED90FAA2F5C3}"/>
          </ac:spMkLst>
        </pc:spChg>
      </pc:sldChg>
      <pc:sldChg chg="addSp delSp modSp mod">
        <pc:chgData name="Giovanni Micale" userId="900158ef-c1d8-4586-af5f-2505ea1d587c" providerId="ADAL" clId="{ECADE2C1-012E-45DE-BAD6-595814D6E1E1}" dt="2023-12-10T14:58:05.098" v="16" actId="1076"/>
        <pc:sldMkLst>
          <pc:docMk/>
          <pc:sldMk cId="769939376" sldId="469"/>
        </pc:sldMkLst>
        <pc:spChg chg="mod">
          <ac:chgData name="Giovanni Micale" userId="900158ef-c1d8-4586-af5f-2505ea1d587c" providerId="ADAL" clId="{ECADE2C1-012E-45DE-BAD6-595814D6E1E1}" dt="2023-12-10T14:57:52.972" v="12" actId="20577"/>
          <ac:spMkLst>
            <pc:docMk/>
            <pc:sldMk cId="769939376" sldId="469"/>
            <ac:spMk id="104451" creationId="{D5085B82-7FD0-4258-B945-7A29F788915D}"/>
          </ac:spMkLst>
        </pc:spChg>
        <pc:picChg chg="add mod">
          <ac:chgData name="Giovanni Micale" userId="900158ef-c1d8-4586-af5f-2505ea1d587c" providerId="ADAL" clId="{ECADE2C1-012E-45DE-BAD6-595814D6E1E1}" dt="2023-12-10T14:58:05.098" v="16" actId="1076"/>
          <ac:picMkLst>
            <pc:docMk/>
            <pc:sldMk cId="769939376" sldId="469"/>
            <ac:picMk id="1026" creationId="{5B7C662C-432D-9B29-81A7-60F6D1FF8046}"/>
          </ac:picMkLst>
        </pc:picChg>
        <pc:picChg chg="del">
          <ac:chgData name="Giovanni Micale" userId="900158ef-c1d8-4586-af5f-2505ea1d587c" providerId="ADAL" clId="{ECADE2C1-012E-45DE-BAD6-595814D6E1E1}" dt="2023-12-10T14:57:36.791" v="7" actId="478"/>
          <ac:picMkLst>
            <pc:docMk/>
            <pc:sldMk cId="769939376" sldId="469"/>
            <ac:picMk id="104452" creationId="{A037084A-C594-433B-9044-EDE9710E9D6C}"/>
          </ac:picMkLst>
        </pc:picChg>
      </pc:sldChg>
      <pc:sldChg chg="modSp mod">
        <pc:chgData name="Giovanni Micale" userId="900158ef-c1d8-4586-af5f-2505ea1d587c" providerId="ADAL" clId="{ECADE2C1-012E-45DE-BAD6-595814D6E1E1}" dt="2023-12-19T09:51:00.825" v="27" actId="20577"/>
        <pc:sldMkLst>
          <pc:docMk/>
          <pc:sldMk cId="905733890" sldId="494"/>
        </pc:sldMkLst>
        <pc:spChg chg="mod">
          <ac:chgData name="Giovanni Micale" userId="900158ef-c1d8-4586-af5f-2505ea1d587c" providerId="ADAL" clId="{ECADE2C1-012E-45DE-BAD6-595814D6E1E1}" dt="2023-12-19T09:51:00.825" v="27" actId="20577"/>
          <ac:spMkLst>
            <pc:docMk/>
            <pc:sldMk cId="905733890" sldId="494"/>
            <ac:spMk id="2" creationId="{0A69A622-7271-4FA2-8CF7-9626B9A3043B}"/>
          </ac:spMkLst>
        </pc:spChg>
      </pc:sldChg>
      <pc:sldChg chg="del">
        <pc:chgData name="Giovanni Micale" userId="900158ef-c1d8-4586-af5f-2505ea1d587c" providerId="ADAL" clId="{ECADE2C1-012E-45DE-BAD6-595814D6E1E1}" dt="2021-11-30T15:33:14.002" v="0" actId="47"/>
        <pc:sldMkLst>
          <pc:docMk/>
          <pc:sldMk cId="1274904646" sldId="496"/>
        </pc:sldMkLst>
      </pc:sldChg>
      <pc:sldChg chg="modSp mod">
        <pc:chgData name="Giovanni Micale" userId="900158ef-c1d8-4586-af5f-2505ea1d587c" providerId="ADAL" clId="{ECADE2C1-012E-45DE-BAD6-595814D6E1E1}" dt="2021-11-30T15:48:18.664" v="4" actId="20577"/>
        <pc:sldMkLst>
          <pc:docMk/>
          <pc:sldMk cId="235874786" sldId="507"/>
        </pc:sldMkLst>
        <pc:spChg chg="mod">
          <ac:chgData name="Giovanni Micale" userId="900158ef-c1d8-4586-af5f-2505ea1d587c" providerId="ADAL" clId="{ECADE2C1-012E-45DE-BAD6-595814D6E1E1}" dt="2021-11-30T15:48:18.664" v="4" actId="20577"/>
          <ac:spMkLst>
            <pc:docMk/>
            <pc:sldMk cId="235874786" sldId="507"/>
            <ac:spMk id="3075" creationId="{27B2A74D-ECCF-4B42-8DFF-ED90FAA2F5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374ECB8-83A7-6748-A915-043BB23521F2}" type="datetimeFigureOut">
              <a:rPr lang="it-IT"/>
              <a:pPr>
                <a:defRPr/>
              </a:pPr>
              <a:t>19/12/2023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4598D6F3-6846-7D41-BC59-1CD87F797BC2}" type="slidenum">
              <a:rPr lang="it-IT" altLang="it-IT"/>
              <a:pPr/>
              <a:t>‹N›</a:t>
            </a:fld>
            <a:endParaRPr lang="it-IT" altLang="it-IT"/>
          </a:p>
        </p:txBody>
      </p:sp>
    </p:spTree>
    <p:extLst>
      <p:ext uri="{BB962C8B-B14F-4D97-AF65-F5344CB8AC3E}">
        <p14:creationId xmlns:p14="http://schemas.microsoft.com/office/powerpoint/2010/main" val="491481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628650" y="2061006"/>
            <a:ext cx="7886700" cy="2387600"/>
          </a:xfrm>
        </p:spPr>
        <p:txBody>
          <a:bodyPr anchor="b">
            <a:normAutofit/>
          </a:bodyPr>
          <a:lstStyle>
            <a:lvl1pPr algn="l">
              <a:defRPr sz="4050">
                <a:solidFill>
                  <a:schemeClr val="bg1"/>
                </a:solidFill>
              </a:defRPr>
            </a:lvl1pPr>
          </a:lstStyle>
          <a:p>
            <a:r>
              <a:rPr lang="it-IT"/>
              <a:t>Fare clic per modificare stile</a:t>
            </a:r>
            <a:endParaRPr lang="en-US" dirty="0"/>
          </a:p>
        </p:txBody>
      </p:sp>
      <p:sp>
        <p:nvSpPr>
          <p:cNvPr id="3" name="Subtitle 2"/>
          <p:cNvSpPr>
            <a:spLocks noGrp="1"/>
          </p:cNvSpPr>
          <p:nvPr>
            <p:ph type="subTitle" idx="1"/>
          </p:nvPr>
        </p:nvSpPr>
        <p:spPr>
          <a:xfrm>
            <a:off x="628653" y="5110612"/>
            <a:ext cx="5029199" cy="1657581"/>
          </a:xfrm>
        </p:spPr>
        <p:txBody>
          <a:bodyPr>
            <a:normAutofit/>
          </a:bodyPr>
          <a:lstStyle>
            <a:lvl1pPr marL="0" indent="0" algn="l">
              <a:lnSpc>
                <a:spcPct val="150000"/>
              </a:lnSpc>
              <a:spcBef>
                <a:spcPts val="450"/>
              </a:spcBef>
              <a:buNone/>
              <a:defRPr sz="2100">
                <a:solidFill>
                  <a:srgbClr val="D24726"/>
                </a:solidFill>
                <a:latin typeface="+mj-lt"/>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it-IT"/>
              <a:t>Fare clic per modificare lo stile del sottotitolo dello schema</a:t>
            </a:r>
            <a:endParaRPr lang="en-US" dirty="0"/>
          </a:p>
        </p:txBody>
      </p:sp>
      <p:sp>
        <p:nvSpPr>
          <p:cNvPr id="8" name="Rectangle 7"/>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4236720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Rectangle 6"/>
          <p:cNvSpPr/>
          <p:nvPr/>
        </p:nvSpPr>
        <p:spPr>
          <a:xfrm>
            <a:off x="0" y="0"/>
            <a:ext cx="9144000" cy="64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565200"/>
          </a:xfrm>
        </p:spPr>
        <p:txBody>
          <a:bodyPr anchor="b">
            <a:normAutofit/>
          </a:bodyPr>
          <a:lstStyle>
            <a:lvl1pPr>
              <a:defRPr sz="2700">
                <a:solidFill>
                  <a:schemeClr val="bg1"/>
                </a:solidFill>
              </a:defRPr>
            </a:lvl1pPr>
          </a:lstStyle>
          <a:p>
            <a:r>
              <a:rPr lang="it-IT"/>
              <a:t>Fare clic per modificare stile</a:t>
            </a:r>
            <a:endParaRPr lang="en-US"/>
          </a:p>
        </p:txBody>
      </p:sp>
      <p:sp>
        <p:nvSpPr>
          <p:cNvPr id="3" name="Vertical Text Placeholder 2"/>
          <p:cNvSpPr>
            <a:spLocks noGrp="1"/>
          </p:cNvSpPr>
          <p:nvPr>
            <p:ph type="body" orient="vert" idx="1"/>
          </p:nvPr>
        </p:nvSpPr>
        <p:spPr>
          <a:xfrm>
            <a:off x="628650" y="865413"/>
            <a:ext cx="7886700" cy="5400000"/>
          </a:xfrm>
        </p:spPr>
        <p:txBody>
          <a:bodyPr vert="eaVert"/>
          <a:lstStyle>
            <a:lvl1pPr algn="just">
              <a:defRPr/>
            </a:lvl1pPr>
            <a:lvl2pPr algn="just">
              <a:defRPr/>
            </a:lvl2pPr>
            <a:lvl3pPr algn="just">
              <a:defRPr/>
            </a:lvl3pPr>
            <a:lvl4pPr algn="just">
              <a:defRPr/>
            </a:lvl4pPr>
            <a:lvl5pPr algn="just">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a:defRPr/>
            </a:pPr>
            <a:endParaRPr lang="it-IT"/>
          </a:p>
        </p:txBody>
      </p:sp>
      <p:sp>
        <p:nvSpPr>
          <p:cNvPr id="5" name="Footer Placeholder 4"/>
          <p:cNvSpPr>
            <a:spLocks noGrp="1"/>
          </p:cNvSpPr>
          <p:nvPr>
            <p:ph type="ftr" sz="quarter" idx="11"/>
          </p:nvPr>
        </p:nvSpPr>
        <p:spPr/>
        <p:txBody>
          <a:bodyPr/>
          <a:lstStyle/>
          <a:p>
            <a:pPr>
              <a:defRPr/>
            </a:pPr>
            <a:r>
              <a:rPr lang="it-IT"/>
              <a:t>Bioinformatica</a:t>
            </a:r>
          </a:p>
        </p:txBody>
      </p:sp>
      <p:sp>
        <p:nvSpPr>
          <p:cNvPr id="6" name="Slide Number Placeholder 5"/>
          <p:cNvSpPr>
            <a:spLocks noGrp="1"/>
          </p:cNvSpPr>
          <p:nvPr>
            <p:ph type="sldNum" sz="quarter" idx="12"/>
          </p:nvPr>
        </p:nvSpPr>
        <p:spPr/>
        <p:txBody>
          <a:bodyPr/>
          <a:lstStyle/>
          <a:p>
            <a:fld id="{383CEEE8-6336-BF4D-A969-1B9D34366798}" type="slidenum">
              <a:rPr lang="it-IT" altLang="it-IT" smtClean="0"/>
              <a:pPr/>
              <a:t>‹N›</a:t>
            </a:fld>
            <a:endParaRPr lang="it-IT" altLang="it-IT"/>
          </a:p>
        </p:txBody>
      </p:sp>
      <p:sp>
        <p:nvSpPr>
          <p:cNvPr id="8" name="Rectangle 7"/>
          <p:cNvSpPr/>
          <p:nvPr/>
        </p:nvSpPr>
        <p:spPr>
          <a:xfrm>
            <a:off x="0" y="0"/>
            <a:ext cx="9144000" cy="64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685625872"/>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8486974" y="0"/>
            <a:ext cx="648000"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8578800" y="365125"/>
            <a:ext cx="565200" cy="5811838"/>
          </a:xfrm>
        </p:spPr>
        <p:txBody>
          <a:bodyPr vert="eaVert" anchor="b">
            <a:normAutofit/>
          </a:bodyPr>
          <a:lstStyle>
            <a:lvl1pPr>
              <a:defRPr sz="2700">
                <a:solidFill>
                  <a:schemeClr val="bg1"/>
                </a:solidFill>
              </a:defRPr>
            </a:lvl1pPr>
          </a:lstStyle>
          <a:p>
            <a:r>
              <a:rPr lang="it-IT"/>
              <a:t>Fare clic per modificare stile</a:t>
            </a:r>
            <a:endParaRPr lang="en-US" dirty="0"/>
          </a:p>
        </p:txBody>
      </p:sp>
      <p:sp>
        <p:nvSpPr>
          <p:cNvPr id="3" name="Vertical Text Placeholder 2"/>
          <p:cNvSpPr>
            <a:spLocks noGrp="1"/>
          </p:cNvSpPr>
          <p:nvPr>
            <p:ph type="body" orient="vert" idx="1"/>
          </p:nvPr>
        </p:nvSpPr>
        <p:spPr>
          <a:xfrm>
            <a:off x="628652" y="365125"/>
            <a:ext cx="7649934" cy="5811838"/>
          </a:xfrm>
        </p:spPr>
        <p:txBody>
          <a:bodyPr vert="eaVert"/>
          <a:lstStyle>
            <a:lvl1pPr algn="just">
              <a:defRPr/>
            </a:lvl1pPr>
            <a:lvl2pPr algn="just">
              <a:defRPr/>
            </a:lvl2pPr>
            <a:lvl3pPr algn="just">
              <a:defRPr/>
            </a:lvl3pPr>
            <a:lvl4pPr algn="just">
              <a:defRPr/>
            </a:lvl4pPr>
            <a:lvl5pPr algn="just">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pPr>
              <a:defRPr/>
            </a:pPr>
            <a:endParaRPr lang="it-IT"/>
          </a:p>
        </p:txBody>
      </p:sp>
      <p:sp>
        <p:nvSpPr>
          <p:cNvPr id="5" name="Footer Placeholder 4"/>
          <p:cNvSpPr>
            <a:spLocks noGrp="1"/>
          </p:cNvSpPr>
          <p:nvPr>
            <p:ph type="ftr" sz="quarter" idx="11"/>
          </p:nvPr>
        </p:nvSpPr>
        <p:spPr/>
        <p:txBody>
          <a:bodyPr/>
          <a:lstStyle/>
          <a:p>
            <a:pPr>
              <a:defRPr/>
            </a:pPr>
            <a:r>
              <a:rPr lang="it-IT"/>
              <a:t>Bioinformatica</a:t>
            </a:r>
          </a:p>
        </p:txBody>
      </p:sp>
      <p:sp>
        <p:nvSpPr>
          <p:cNvPr id="6" name="Slide Number Placeholder 5"/>
          <p:cNvSpPr>
            <a:spLocks noGrp="1"/>
          </p:cNvSpPr>
          <p:nvPr>
            <p:ph type="sldNum" sz="quarter" idx="12"/>
          </p:nvPr>
        </p:nvSpPr>
        <p:spPr/>
        <p:txBody>
          <a:bodyPr/>
          <a:lstStyle/>
          <a:p>
            <a:fld id="{FD6C32BC-EDEE-8B48-8180-660A9A17B6E5}" type="slidenum">
              <a:rPr lang="it-IT" altLang="it-IT" smtClean="0"/>
              <a:pPr/>
              <a:t>‹N›</a:t>
            </a:fld>
            <a:endParaRPr lang="it-IT" altLang="it-IT"/>
          </a:p>
        </p:txBody>
      </p:sp>
      <p:sp>
        <p:nvSpPr>
          <p:cNvPr id="8" name="Rectangle 7"/>
          <p:cNvSpPr/>
          <p:nvPr/>
        </p:nvSpPr>
        <p:spPr>
          <a:xfrm>
            <a:off x="8496000" y="0"/>
            <a:ext cx="648000"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70975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p:nvPr/>
        </p:nvSpPr>
        <p:spPr>
          <a:xfrm>
            <a:off x="0" y="1"/>
            <a:ext cx="9144000" cy="64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3327" y="1"/>
            <a:ext cx="8062025" cy="563335"/>
          </a:xfrm>
        </p:spPr>
        <p:txBody>
          <a:bodyPr anchor="b">
            <a:normAutofit/>
          </a:bodyPr>
          <a:lstStyle>
            <a:lvl1pPr>
              <a:defRPr sz="2700">
                <a:solidFill>
                  <a:schemeClr val="bg1"/>
                </a:solidFill>
              </a:defRPr>
            </a:lvl1pPr>
          </a:lstStyle>
          <a:p>
            <a:r>
              <a:rPr lang="it-IT"/>
              <a:t>Fare clic per modificare stile</a:t>
            </a:r>
            <a:endParaRPr lang="en-US" dirty="0"/>
          </a:p>
        </p:txBody>
      </p:sp>
      <p:sp>
        <p:nvSpPr>
          <p:cNvPr id="3" name="Content Placeholder 2"/>
          <p:cNvSpPr>
            <a:spLocks noGrp="1"/>
          </p:cNvSpPr>
          <p:nvPr>
            <p:ph idx="1"/>
          </p:nvPr>
        </p:nvSpPr>
        <p:spPr>
          <a:xfrm>
            <a:off x="628652" y="791935"/>
            <a:ext cx="7886698" cy="5965200"/>
          </a:xfrm>
        </p:spPr>
        <p:txBody>
          <a:bodyPr>
            <a:normAutofit/>
          </a:bodyPr>
          <a:lstStyle>
            <a:lvl1pPr marL="171450" indent="-171450" algn="just">
              <a:lnSpc>
                <a:spcPct val="150000"/>
              </a:lnSpc>
              <a:spcBef>
                <a:spcPts val="100"/>
              </a:spcBef>
              <a:spcAft>
                <a:spcPts val="300"/>
              </a:spcAft>
              <a:buFont typeface="Arial" panose="020B0604020202020204" pitchFamily="34" charset="0"/>
              <a:buChar char="•"/>
              <a:defRPr sz="1200">
                <a:solidFill>
                  <a:schemeClr val="tx1"/>
                </a:solidFill>
              </a:defRPr>
            </a:lvl1pPr>
            <a:lvl2pPr algn="just">
              <a:lnSpc>
                <a:spcPct val="150000"/>
              </a:lnSpc>
              <a:spcBef>
                <a:spcPts val="100"/>
              </a:spcBef>
              <a:spcAft>
                <a:spcPts val="300"/>
              </a:spcAft>
              <a:defRPr sz="1050">
                <a:solidFill>
                  <a:schemeClr val="tx1"/>
                </a:solidFill>
              </a:defRPr>
            </a:lvl2pPr>
            <a:lvl3pPr algn="just">
              <a:lnSpc>
                <a:spcPct val="150000"/>
              </a:lnSpc>
              <a:spcBef>
                <a:spcPts val="100"/>
              </a:spcBef>
              <a:spcAft>
                <a:spcPts val="300"/>
              </a:spcAft>
              <a:defRPr sz="900">
                <a:solidFill>
                  <a:schemeClr val="tx1"/>
                </a:solidFill>
              </a:defRPr>
            </a:lvl3pPr>
            <a:lvl4pPr algn="just">
              <a:lnSpc>
                <a:spcPct val="150000"/>
              </a:lnSpc>
              <a:spcBef>
                <a:spcPts val="100"/>
              </a:spcBef>
              <a:spcAft>
                <a:spcPts val="300"/>
              </a:spcAft>
              <a:defRPr sz="825">
                <a:solidFill>
                  <a:schemeClr val="tx1"/>
                </a:solidFill>
              </a:defRPr>
            </a:lvl4pPr>
            <a:lvl5pPr algn="just">
              <a:lnSpc>
                <a:spcPct val="150000"/>
              </a:lnSpc>
              <a:spcBef>
                <a:spcPts val="100"/>
              </a:spcBef>
              <a:spcAft>
                <a:spcPts val="300"/>
              </a:spcAft>
              <a:defRPr sz="825">
                <a:solidFill>
                  <a:schemeClr val="tx1"/>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8" name="Rectangle 7"/>
          <p:cNvSpPr/>
          <p:nvPr/>
        </p:nvSpPr>
        <p:spPr>
          <a:xfrm>
            <a:off x="0" y="0"/>
            <a:ext cx="9144000" cy="64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61743027"/>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1" y="2402239"/>
            <a:ext cx="3381536" cy="2187227"/>
          </a:xfrm>
        </p:spPr>
        <p:txBody>
          <a:bodyPr anchor="ctr">
            <a:noAutofit/>
          </a:bodyPr>
          <a:lstStyle>
            <a:lvl1pPr algn="l">
              <a:defRPr sz="3600">
                <a:solidFill>
                  <a:srgbClr val="D24726"/>
                </a:solidFill>
              </a:defRPr>
            </a:lvl1pPr>
          </a:lstStyle>
          <a:p>
            <a:r>
              <a:rPr lang="it-IT"/>
              <a:t>Fare clic per modificare stile</a:t>
            </a:r>
            <a:endParaRPr lang="en-US" dirty="0"/>
          </a:p>
        </p:txBody>
      </p:sp>
      <p:sp>
        <p:nvSpPr>
          <p:cNvPr id="3" name="Text Placeholder 2"/>
          <p:cNvSpPr>
            <a:spLocks noGrp="1"/>
          </p:cNvSpPr>
          <p:nvPr>
            <p:ph type="body" idx="1"/>
          </p:nvPr>
        </p:nvSpPr>
        <p:spPr>
          <a:xfrm>
            <a:off x="4742481" y="2402237"/>
            <a:ext cx="3952068" cy="2187226"/>
          </a:xfrm>
        </p:spPr>
        <p:txBody>
          <a:bodyPr anchor="ctr">
            <a:normAutofit/>
          </a:bodyPr>
          <a:lstStyle>
            <a:lvl1pPr marL="0" indent="0">
              <a:lnSpc>
                <a:spcPct val="150000"/>
              </a:lnSpc>
              <a:buNone/>
              <a:defRPr sz="2100">
                <a:solidFill>
                  <a:schemeClr val="bg1"/>
                </a:solidFill>
                <a:latin typeface="+mj-lt"/>
              </a:defRPr>
            </a:lvl1pPr>
            <a:lvl2pPr marL="342892" indent="0">
              <a:buNone/>
              <a:defRPr sz="1500"/>
            </a:lvl2pPr>
            <a:lvl3pPr marL="685783" indent="0">
              <a:buNone/>
              <a:defRPr sz="1350"/>
            </a:lvl3pPr>
            <a:lvl4pPr marL="1028675" indent="0">
              <a:buNone/>
              <a:defRPr sz="1200"/>
            </a:lvl4pPr>
            <a:lvl5pPr marL="1371566" indent="0">
              <a:buNone/>
              <a:defRPr sz="1200"/>
            </a:lvl5pPr>
            <a:lvl6pPr marL="1714457" indent="0">
              <a:buNone/>
              <a:defRPr sz="1200"/>
            </a:lvl6pPr>
            <a:lvl7pPr marL="2057348" indent="0">
              <a:buNone/>
              <a:defRPr sz="1200"/>
            </a:lvl7pPr>
            <a:lvl8pPr marL="2400240" indent="0">
              <a:buNone/>
              <a:defRPr sz="1200"/>
            </a:lvl8pPr>
            <a:lvl9pPr marL="2743132" indent="0">
              <a:buNone/>
              <a:defRPr sz="1200"/>
            </a:lvl9pPr>
          </a:lstStyle>
          <a:p>
            <a:pPr lvl="0"/>
            <a:r>
              <a:rPr lang="it-IT"/>
              <a:t>Fare clic per modificare gli stili del testo dello schema</a:t>
            </a:r>
          </a:p>
        </p:txBody>
      </p:sp>
      <p:sp>
        <p:nvSpPr>
          <p:cNvPr id="8" name="Rectangle 7"/>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61524311"/>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p:nvPr/>
        </p:nvSpPr>
        <p:spPr>
          <a:xfrm>
            <a:off x="0" y="0"/>
            <a:ext cx="9144000" cy="64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565200"/>
          </a:xfrm>
        </p:spPr>
        <p:txBody>
          <a:bodyPr anchor="b">
            <a:normAutofit/>
          </a:bodyPr>
          <a:lstStyle>
            <a:lvl1pPr>
              <a:defRPr sz="2700">
                <a:solidFill>
                  <a:schemeClr val="bg1"/>
                </a:solidFill>
              </a:defRPr>
            </a:lvl1pPr>
          </a:lstStyle>
          <a:p>
            <a:r>
              <a:rPr lang="it-IT"/>
              <a:t>Fare clic per modificare stile</a:t>
            </a:r>
            <a:endParaRPr lang="en-US" dirty="0"/>
          </a:p>
        </p:txBody>
      </p:sp>
      <p:sp>
        <p:nvSpPr>
          <p:cNvPr id="3" name="Content Placeholder 2"/>
          <p:cNvSpPr>
            <a:spLocks noGrp="1"/>
          </p:cNvSpPr>
          <p:nvPr>
            <p:ph sz="half" idx="1"/>
          </p:nvPr>
        </p:nvSpPr>
        <p:spPr>
          <a:xfrm>
            <a:off x="628650" y="776962"/>
            <a:ext cx="3886200" cy="5966737"/>
          </a:xfrm>
        </p:spPr>
        <p:txBody>
          <a:bodyPr vert="horz" lIns="91440" tIns="45720" rIns="91440" bIns="45720" rtlCol="0">
            <a:normAutofit/>
          </a:bodyPr>
          <a:lstStyle>
            <a:lvl1pPr algn="just">
              <a:spcBef>
                <a:spcPts val="100"/>
              </a:spcBef>
              <a:spcAft>
                <a:spcPts val="300"/>
              </a:spcAft>
              <a:defRPr lang="en-US" sz="1200" smtClean="0">
                <a:solidFill>
                  <a:schemeClr val="tx1"/>
                </a:solidFill>
              </a:defRPr>
            </a:lvl1pPr>
            <a:lvl2pPr algn="just">
              <a:spcBef>
                <a:spcPts val="100"/>
              </a:spcBef>
              <a:spcAft>
                <a:spcPts val="300"/>
              </a:spcAft>
              <a:defRPr lang="en-US" sz="1050" smtClean="0">
                <a:solidFill>
                  <a:schemeClr val="tx1"/>
                </a:solidFill>
              </a:defRPr>
            </a:lvl2pPr>
            <a:lvl3pPr algn="just">
              <a:spcBef>
                <a:spcPts val="100"/>
              </a:spcBef>
              <a:spcAft>
                <a:spcPts val="300"/>
              </a:spcAft>
              <a:defRPr lang="en-US" sz="900" smtClean="0">
                <a:solidFill>
                  <a:schemeClr val="tx1"/>
                </a:solidFill>
              </a:defRPr>
            </a:lvl3pPr>
            <a:lvl4pPr algn="just">
              <a:spcBef>
                <a:spcPts val="100"/>
              </a:spcBef>
              <a:spcAft>
                <a:spcPts val="300"/>
              </a:spcAft>
              <a:defRPr lang="en-US" sz="825" smtClean="0">
                <a:solidFill>
                  <a:schemeClr val="tx1"/>
                </a:solidFill>
              </a:defRPr>
            </a:lvl4pPr>
            <a:lvl5pPr algn="just">
              <a:spcBef>
                <a:spcPts val="100"/>
              </a:spcBef>
              <a:spcAft>
                <a:spcPts val="300"/>
              </a:spcAft>
              <a:defRPr lang="en-US" sz="825">
                <a:solidFill>
                  <a:schemeClr val="tx1"/>
                </a:solidFill>
              </a:defRPr>
            </a:lvl5pPr>
          </a:lstStyle>
          <a:p>
            <a:pPr marL="0" lvl="0" indent="0">
              <a:lnSpc>
                <a:spcPct val="150000"/>
              </a:lnSpc>
              <a:spcAft>
                <a:spcPts val="900"/>
              </a:spcAft>
              <a:buNone/>
            </a:pPr>
            <a:r>
              <a:rPr lang="it-IT"/>
              <a:t>Fare clic per modificare gli stili del testo dello schema</a:t>
            </a:r>
          </a:p>
          <a:p>
            <a:pPr marL="0" lvl="1" indent="0">
              <a:lnSpc>
                <a:spcPct val="150000"/>
              </a:lnSpc>
              <a:spcAft>
                <a:spcPts val="900"/>
              </a:spcAft>
              <a:buNone/>
            </a:pPr>
            <a:r>
              <a:rPr lang="it-IT"/>
              <a:t>Secondo livello</a:t>
            </a:r>
          </a:p>
          <a:p>
            <a:pPr marL="0" lvl="2" indent="0">
              <a:lnSpc>
                <a:spcPct val="150000"/>
              </a:lnSpc>
              <a:spcAft>
                <a:spcPts val="900"/>
              </a:spcAft>
              <a:buNone/>
            </a:pPr>
            <a:r>
              <a:rPr lang="it-IT"/>
              <a:t>Terzo livello</a:t>
            </a:r>
          </a:p>
          <a:p>
            <a:pPr marL="0" lvl="3" indent="0">
              <a:lnSpc>
                <a:spcPct val="150000"/>
              </a:lnSpc>
              <a:spcAft>
                <a:spcPts val="900"/>
              </a:spcAft>
              <a:buNone/>
            </a:pPr>
            <a:r>
              <a:rPr lang="it-IT"/>
              <a:t>Quarto livello</a:t>
            </a:r>
          </a:p>
          <a:p>
            <a:pPr marL="0" lvl="4" indent="0">
              <a:lnSpc>
                <a:spcPct val="150000"/>
              </a:lnSpc>
              <a:spcAft>
                <a:spcPts val="900"/>
              </a:spcAft>
              <a:buNone/>
            </a:pPr>
            <a:r>
              <a:rPr lang="it-IT"/>
              <a:t>Quinto livello</a:t>
            </a:r>
            <a:endParaRPr lang="en-US" dirty="0"/>
          </a:p>
        </p:txBody>
      </p:sp>
      <p:sp>
        <p:nvSpPr>
          <p:cNvPr id="4" name="Content Placeholder 3"/>
          <p:cNvSpPr>
            <a:spLocks noGrp="1"/>
          </p:cNvSpPr>
          <p:nvPr>
            <p:ph sz="half" idx="2"/>
          </p:nvPr>
        </p:nvSpPr>
        <p:spPr>
          <a:xfrm>
            <a:off x="4629150" y="776963"/>
            <a:ext cx="3886200" cy="5966736"/>
          </a:xfrm>
        </p:spPr>
        <p:txBody>
          <a:bodyPr vert="horz" lIns="91440" tIns="45720" rIns="91440" bIns="45720" rtlCol="0">
            <a:normAutofit/>
          </a:bodyPr>
          <a:lstStyle>
            <a:lvl1pPr algn="just">
              <a:spcBef>
                <a:spcPts val="100"/>
              </a:spcBef>
              <a:spcAft>
                <a:spcPts val="300"/>
              </a:spcAft>
              <a:defRPr lang="en-US" sz="1200" smtClean="0">
                <a:solidFill>
                  <a:schemeClr val="tx1"/>
                </a:solidFill>
              </a:defRPr>
            </a:lvl1pPr>
            <a:lvl2pPr algn="just">
              <a:spcBef>
                <a:spcPts val="100"/>
              </a:spcBef>
              <a:spcAft>
                <a:spcPts val="300"/>
              </a:spcAft>
              <a:defRPr lang="en-US" sz="1050" smtClean="0">
                <a:solidFill>
                  <a:schemeClr val="tx1"/>
                </a:solidFill>
              </a:defRPr>
            </a:lvl2pPr>
            <a:lvl3pPr algn="just">
              <a:spcBef>
                <a:spcPts val="100"/>
              </a:spcBef>
              <a:spcAft>
                <a:spcPts val="300"/>
              </a:spcAft>
              <a:defRPr lang="en-US" sz="900" smtClean="0">
                <a:solidFill>
                  <a:schemeClr val="tx1"/>
                </a:solidFill>
              </a:defRPr>
            </a:lvl3pPr>
            <a:lvl4pPr algn="just">
              <a:spcBef>
                <a:spcPts val="100"/>
              </a:spcBef>
              <a:spcAft>
                <a:spcPts val="300"/>
              </a:spcAft>
              <a:defRPr lang="en-US" sz="825" smtClean="0">
                <a:solidFill>
                  <a:schemeClr val="tx1"/>
                </a:solidFill>
              </a:defRPr>
            </a:lvl4pPr>
            <a:lvl5pPr algn="just">
              <a:spcBef>
                <a:spcPts val="100"/>
              </a:spcBef>
              <a:spcAft>
                <a:spcPts val="300"/>
              </a:spcAft>
              <a:defRPr lang="en-US" sz="825">
                <a:solidFill>
                  <a:schemeClr val="tx1"/>
                </a:solidFill>
              </a:defRPr>
            </a:lvl5pPr>
          </a:lstStyle>
          <a:p>
            <a:pPr marL="0" lvl="0" indent="0">
              <a:lnSpc>
                <a:spcPct val="150000"/>
              </a:lnSpc>
              <a:spcAft>
                <a:spcPts val="900"/>
              </a:spcAft>
              <a:buNone/>
            </a:pPr>
            <a:r>
              <a:rPr lang="it-IT"/>
              <a:t>Fare clic per modificare gli stili del testo dello schema</a:t>
            </a:r>
          </a:p>
          <a:p>
            <a:pPr marL="0" lvl="1" indent="0">
              <a:lnSpc>
                <a:spcPct val="150000"/>
              </a:lnSpc>
              <a:spcAft>
                <a:spcPts val="900"/>
              </a:spcAft>
              <a:buNone/>
            </a:pPr>
            <a:r>
              <a:rPr lang="it-IT"/>
              <a:t>Secondo livello</a:t>
            </a:r>
          </a:p>
          <a:p>
            <a:pPr marL="0" lvl="2" indent="0">
              <a:lnSpc>
                <a:spcPct val="150000"/>
              </a:lnSpc>
              <a:spcAft>
                <a:spcPts val="900"/>
              </a:spcAft>
              <a:buNone/>
            </a:pPr>
            <a:r>
              <a:rPr lang="it-IT"/>
              <a:t>Terzo livello</a:t>
            </a:r>
          </a:p>
          <a:p>
            <a:pPr marL="0" lvl="3" indent="0">
              <a:lnSpc>
                <a:spcPct val="150000"/>
              </a:lnSpc>
              <a:spcAft>
                <a:spcPts val="900"/>
              </a:spcAft>
              <a:buNone/>
            </a:pPr>
            <a:r>
              <a:rPr lang="it-IT"/>
              <a:t>Quarto livello</a:t>
            </a:r>
          </a:p>
          <a:p>
            <a:pPr marL="0" lvl="4" indent="0">
              <a:lnSpc>
                <a:spcPct val="150000"/>
              </a:lnSpc>
              <a:spcAft>
                <a:spcPts val="900"/>
              </a:spcAft>
              <a:buNone/>
            </a:pPr>
            <a:r>
              <a:rPr lang="it-IT"/>
              <a:t>Quinto livello</a:t>
            </a:r>
            <a:endParaRPr lang="en-US"/>
          </a:p>
        </p:txBody>
      </p:sp>
      <p:sp>
        <p:nvSpPr>
          <p:cNvPr id="9" name="Rectangle 8"/>
          <p:cNvSpPr/>
          <p:nvPr/>
        </p:nvSpPr>
        <p:spPr>
          <a:xfrm>
            <a:off x="0" y="0"/>
            <a:ext cx="9144000" cy="64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09732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Rectangle 9"/>
          <p:cNvSpPr/>
          <p:nvPr/>
        </p:nvSpPr>
        <p:spPr>
          <a:xfrm>
            <a:off x="0" y="0"/>
            <a:ext cx="9144000" cy="64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1" y="0"/>
            <a:ext cx="8053388" cy="565200"/>
          </a:xfrm>
        </p:spPr>
        <p:txBody>
          <a:bodyPr anchor="b">
            <a:normAutofit/>
          </a:bodyPr>
          <a:lstStyle>
            <a:lvl1pPr>
              <a:defRPr sz="2700">
                <a:solidFill>
                  <a:schemeClr val="bg1"/>
                </a:solidFill>
              </a:defRPr>
            </a:lvl1pPr>
          </a:lstStyle>
          <a:p>
            <a:r>
              <a:rPr lang="it-IT"/>
              <a:t>Fare clic per modificare stile</a:t>
            </a:r>
            <a:endParaRPr lang="en-US"/>
          </a:p>
        </p:txBody>
      </p:sp>
      <p:sp>
        <p:nvSpPr>
          <p:cNvPr id="3" name="Text Placeholder 2"/>
          <p:cNvSpPr>
            <a:spLocks noGrp="1"/>
          </p:cNvSpPr>
          <p:nvPr>
            <p:ph type="body" idx="1"/>
          </p:nvPr>
        </p:nvSpPr>
        <p:spPr>
          <a:xfrm>
            <a:off x="623888" y="779614"/>
            <a:ext cx="3867150" cy="641350"/>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623888" y="1552578"/>
            <a:ext cx="3867150" cy="5174793"/>
          </a:xfrm>
        </p:spPr>
        <p:txBody>
          <a:bodyPr vert="horz" lIns="91440" tIns="45720" rIns="91440" bIns="45720" rtlCol="0">
            <a:normAutofit/>
          </a:bodyPr>
          <a:lstStyle>
            <a:lvl1pPr algn="just">
              <a:spcBef>
                <a:spcPts val="100"/>
              </a:spcBef>
              <a:spcAft>
                <a:spcPts val="600"/>
              </a:spcAft>
              <a:defRPr lang="en-US" sz="1200" smtClean="0">
                <a:solidFill>
                  <a:schemeClr val="tx1"/>
                </a:solidFill>
              </a:defRPr>
            </a:lvl1pPr>
            <a:lvl2pPr algn="just">
              <a:spcBef>
                <a:spcPts val="100"/>
              </a:spcBef>
              <a:spcAft>
                <a:spcPts val="600"/>
              </a:spcAft>
              <a:defRPr lang="en-US" sz="1050" smtClean="0">
                <a:solidFill>
                  <a:schemeClr val="tx1"/>
                </a:solidFill>
              </a:defRPr>
            </a:lvl2pPr>
            <a:lvl3pPr algn="just">
              <a:spcBef>
                <a:spcPts val="100"/>
              </a:spcBef>
              <a:spcAft>
                <a:spcPts val="600"/>
              </a:spcAft>
              <a:defRPr lang="en-US" sz="900" smtClean="0">
                <a:solidFill>
                  <a:schemeClr val="tx1"/>
                </a:solidFill>
              </a:defRPr>
            </a:lvl3pPr>
            <a:lvl4pPr algn="just">
              <a:spcBef>
                <a:spcPts val="100"/>
              </a:spcBef>
              <a:spcAft>
                <a:spcPts val="600"/>
              </a:spcAft>
              <a:defRPr lang="en-US" sz="825" smtClean="0">
                <a:solidFill>
                  <a:schemeClr val="tx1"/>
                </a:solidFill>
              </a:defRPr>
            </a:lvl4pPr>
            <a:lvl5pPr algn="just">
              <a:spcBef>
                <a:spcPts val="100"/>
              </a:spcBef>
              <a:spcAft>
                <a:spcPts val="600"/>
              </a:spcAft>
              <a:defRPr lang="en-US" sz="825">
                <a:solidFill>
                  <a:schemeClr val="tx1"/>
                </a:solidFill>
              </a:defRPr>
            </a:lvl5pPr>
          </a:lstStyle>
          <a:p>
            <a:pPr marL="0" lvl="0" indent="0">
              <a:lnSpc>
                <a:spcPct val="150000"/>
              </a:lnSpc>
              <a:spcAft>
                <a:spcPts val="900"/>
              </a:spcAft>
              <a:buNone/>
            </a:pPr>
            <a:r>
              <a:rPr lang="it-IT"/>
              <a:t>Fare clic per modificare gli stili del testo dello schema</a:t>
            </a:r>
          </a:p>
          <a:p>
            <a:pPr marL="0" lvl="1" indent="0">
              <a:lnSpc>
                <a:spcPct val="150000"/>
              </a:lnSpc>
              <a:spcAft>
                <a:spcPts val="900"/>
              </a:spcAft>
              <a:buNone/>
            </a:pPr>
            <a:r>
              <a:rPr lang="it-IT"/>
              <a:t>Secondo livello</a:t>
            </a:r>
          </a:p>
          <a:p>
            <a:pPr marL="0" lvl="2" indent="0">
              <a:lnSpc>
                <a:spcPct val="150000"/>
              </a:lnSpc>
              <a:spcAft>
                <a:spcPts val="900"/>
              </a:spcAft>
              <a:buNone/>
            </a:pPr>
            <a:r>
              <a:rPr lang="it-IT"/>
              <a:t>Terzo livello</a:t>
            </a:r>
          </a:p>
          <a:p>
            <a:pPr marL="0" lvl="3" indent="0">
              <a:lnSpc>
                <a:spcPct val="150000"/>
              </a:lnSpc>
              <a:spcAft>
                <a:spcPts val="900"/>
              </a:spcAft>
              <a:buNone/>
            </a:pPr>
            <a:r>
              <a:rPr lang="it-IT"/>
              <a:t>Quarto livello</a:t>
            </a:r>
          </a:p>
          <a:p>
            <a:pPr marL="0" lvl="4" indent="0">
              <a:lnSpc>
                <a:spcPct val="150000"/>
              </a:lnSpc>
              <a:spcAft>
                <a:spcPts val="900"/>
              </a:spcAft>
              <a:buNone/>
            </a:pPr>
            <a:r>
              <a:rPr lang="it-IT"/>
              <a:t>Quinto livello</a:t>
            </a:r>
            <a:endParaRPr lang="en-US" dirty="0"/>
          </a:p>
        </p:txBody>
      </p:sp>
      <p:sp>
        <p:nvSpPr>
          <p:cNvPr id="5" name="Text Placeholder 4"/>
          <p:cNvSpPr>
            <a:spLocks noGrp="1"/>
          </p:cNvSpPr>
          <p:nvPr>
            <p:ph type="body" sz="quarter" idx="3"/>
          </p:nvPr>
        </p:nvSpPr>
        <p:spPr>
          <a:xfrm>
            <a:off x="4642249" y="782789"/>
            <a:ext cx="3868340" cy="641350"/>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4642249" y="1552579"/>
            <a:ext cx="3868340" cy="5174792"/>
          </a:xfrm>
        </p:spPr>
        <p:txBody>
          <a:bodyPr vert="horz" lIns="91440" tIns="45720" rIns="91440" bIns="45720" rtlCol="0">
            <a:normAutofit/>
          </a:bodyPr>
          <a:lstStyle>
            <a:lvl1pPr algn="just">
              <a:spcBef>
                <a:spcPts val="100"/>
              </a:spcBef>
              <a:spcAft>
                <a:spcPts val="300"/>
              </a:spcAft>
              <a:defRPr lang="en-US" sz="1200" smtClean="0">
                <a:solidFill>
                  <a:schemeClr val="tx1"/>
                </a:solidFill>
              </a:defRPr>
            </a:lvl1pPr>
            <a:lvl2pPr algn="just">
              <a:spcBef>
                <a:spcPts val="100"/>
              </a:spcBef>
              <a:spcAft>
                <a:spcPts val="300"/>
              </a:spcAft>
              <a:defRPr lang="en-US" sz="1050" smtClean="0">
                <a:solidFill>
                  <a:schemeClr val="tx1"/>
                </a:solidFill>
              </a:defRPr>
            </a:lvl2pPr>
            <a:lvl3pPr algn="just">
              <a:spcBef>
                <a:spcPts val="100"/>
              </a:spcBef>
              <a:spcAft>
                <a:spcPts val="300"/>
              </a:spcAft>
              <a:defRPr lang="en-US" sz="900" smtClean="0">
                <a:solidFill>
                  <a:schemeClr val="tx1"/>
                </a:solidFill>
              </a:defRPr>
            </a:lvl3pPr>
            <a:lvl4pPr algn="just">
              <a:spcBef>
                <a:spcPts val="100"/>
              </a:spcBef>
              <a:spcAft>
                <a:spcPts val="300"/>
              </a:spcAft>
              <a:defRPr lang="en-US" sz="825" smtClean="0">
                <a:solidFill>
                  <a:schemeClr val="tx1"/>
                </a:solidFill>
              </a:defRPr>
            </a:lvl4pPr>
            <a:lvl5pPr algn="just">
              <a:spcBef>
                <a:spcPts val="100"/>
              </a:spcBef>
              <a:spcAft>
                <a:spcPts val="300"/>
              </a:spcAft>
              <a:defRPr lang="en-US" sz="825">
                <a:solidFill>
                  <a:schemeClr val="tx1"/>
                </a:solidFill>
              </a:defRPr>
            </a:lvl5pPr>
          </a:lstStyle>
          <a:p>
            <a:pPr marL="0" lvl="0" indent="0">
              <a:lnSpc>
                <a:spcPct val="150000"/>
              </a:lnSpc>
              <a:spcAft>
                <a:spcPts val="900"/>
              </a:spcAft>
              <a:buNone/>
            </a:pPr>
            <a:r>
              <a:rPr lang="it-IT"/>
              <a:t>Fare clic per modificare gli stili del testo dello schema</a:t>
            </a:r>
          </a:p>
          <a:p>
            <a:pPr marL="0" lvl="1" indent="0">
              <a:lnSpc>
                <a:spcPct val="150000"/>
              </a:lnSpc>
              <a:spcAft>
                <a:spcPts val="900"/>
              </a:spcAft>
              <a:buNone/>
            </a:pPr>
            <a:r>
              <a:rPr lang="it-IT"/>
              <a:t>Secondo livello</a:t>
            </a:r>
          </a:p>
          <a:p>
            <a:pPr marL="0" lvl="2" indent="0">
              <a:lnSpc>
                <a:spcPct val="150000"/>
              </a:lnSpc>
              <a:spcAft>
                <a:spcPts val="900"/>
              </a:spcAft>
              <a:buNone/>
            </a:pPr>
            <a:r>
              <a:rPr lang="it-IT"/>
              <a:t>Terzo livello</a:t>
            </a:r>
          </a:p>
          <a:p>
            <a:pPr marL="0" lvl="3" indent="0">
              <a:lnSpc>
                <a:spcPct val="150000"/>
              </a:lnSpc>
              <a:spcAft>
                <a:spcPts val="900"/>
              </a:spcAft>
              <a:buNone/>
            </a:pPr>
            <a:r>
              <a:rPr lang="it-IT"/>
              <a:t>Quarto livello</a:t>
            </a:r>
          </a:p>
          <a:p>
            <a:pPr marL="0" lvl="4" indent="0">
              <a:lnSpc>
                <a:spcPct val="150000"/>
              </a:lnSpc>
              <a:spcAft>
                <a:spcPts val="900"/>
              </a:spcAft>
              <a:buNone/>
            </a:pPr>
            <a:r>
              <a:rPr lang="it-IT"/>
              <a:t>Quinto livello</a:t>
            </a:r>
            <a:endParaRPr lang="en-US"/>
          </a:p>
        </p:txBody>
      </p:sp>
      <p:sp>
        <p:nvSpPr>
          <p:cNvPr id="11" name="Rectangle 10"/>
          <p:cNvSpPr/>
          <p:nvPr/>
        </p:nvSpPr>
        <p:spPr>
          <a:xfrm>
            <a:off x="0" y="0"/>
            <a:ext cx="9144000" cy="64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52777309"/>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Rectangle 5"/>
          <p:cNvSpPr/>
          <p:nvPr/>
        </p:nvSpPr>
        <p:spPr>
          <a:xfrm>
            <a:off x="0" y="0"/>
            <a:ext cx="9144000" cy="64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57200" y="1"/>
            <a:ext cx="8058150" cy="565200"/>
          </a:xfrm>
        </p:spPr>
        <p:txBody>
          <a:bodyPr anchor="b">
            <a:normAutofit/>
          </a:bodyPr>
          <a:lstStyle>
            <a:lvl1pPr>
              <a:defRPr sz="2700">
                <a:solidFill>
                  <a:schemeClr val="bg1"/>
                </a:solidFill>
              </a:defRPr>
            </a:lvl1pPr>
          </a:lstStyle>
          <a:p>
            <a:r>
              <a:rPr lang="it-IT"/>
              <a:t>Fare clic per modificare stile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12/19/2023</a:t>
            </a:fld>
            <a:endParaRPr lang="en-US"/>
          </a:p>
        </p:txBody>
      </p:sp>
      <p:sp>
        <p:nvSpPr>
          <p:cNvPr id="4" name="Footer Placeholder 3"/>
          <p:cNvSpPr>
            <a:spLocks noGrp="1"/>
          </p:cNvSpPr>
          <p:nvPr>
            <p:ph type="ftr" sz="quarter" idx="11"/>
          </p:nvPr>
        </p:nvSpPr>
        <p:spPr/>
        <p:txBody>
          <a:bodyPr/>
          <a:lstStyle/>
          <a:p>
            <a:pPr>
              <a:defRPr/>
            </a:pPr>
            <a:r>
              <a:rPr lang="it-IT"/>
              <a:t>Bioinformatica</a:t>
            </a:r>
          </a:p>
        </p:txBody>
      </p:sp>
      <p:sp>
        <p:nvSpPr>
          <p:cNvPr id="5" name="Slide Number Placeholder 4"/>
          <p:cNvSpPr>
            <a:spLocks noGrp="1"/>
          </p:cNvSpPr>
          <p:nvPr>
            <p:ph type="sldNum" sz="quarter" idx="12"/>
          </p:nvPr>
        </p:nvSpPr>
        <p:spPr/>
        <p:txBody>
          <a:bodyPr/>
          <a:lstStyle/>
          <a:p>
            <a:fld id="{94EA64B5-8FBE-A444-BF46-93668E59E120}" type="slidenum">
              <a:rPr lang="it-IT" altLang="it-IT" smtClean="0"/>
              <a:pPr/>
              <a:t>‹N›</a:t>
            </a:fld>
            <a:endParaRPr lang="it-IT" altLang="it-IT"/>
          </a:p>
        </p:txBody>
      </p:sp>
      <p:sp>
        <p:nvSpPr>
          <p:cNvPr id="7" name="Rectangle 6"/>
          <p:cNvSpPr/>
          <p:nvPr/>
        </p:nvSpPr>
        <p:spPr>
          <a:xfrm>
            <a:off x="0" y="0"/>
            <a:ext cx="9144000" cy="64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690160331"/>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it-IT"/>
          </a:p>
        </p:txBody>
      </p:sp>
      <p:sp>
        <p:nvSpPr>
          <p:cNvPr id="3" name="Footer Placeholder 2"/>
          <p:cNvSpPr>
            <a:spLocks noGrp="1"/>
          </p:cNvSpPr>
          <p:nvPr>
            <p:ph type="ftr" sz="quarter" idx="11"/>
          </p:nvPr>
        </p:nvSpPr>
        <p:spPr/>
        <p:txBody>
          <a:bodyPr/>
          <a:lstStyle/>
          <a:p>
            <a:pPr>
              <a:defRPr/>
            </a:pPr>
            <a:r>
              <a:rPr lang="it-IT"/>
              <a:t>Bioinformatica</a:t>
            </a:r>
          </a:p>
        </p:txBody>
      </p:sp>
      <p:sp>
        <p:nvSpPr>
          <p:cNvPr id="4" name="Slide Number Placeholder 3"/>
          <p:cNvSpPr>
            <a:spLocks noGrp="1"/>
          </p:cNvSpPr>
          <p:nvPr>
            <p:ph type="sldNum" sz="quarter" idx="12"/>
          </p:nvPr>
        </p:nvSpPr>
        <p:spPr/>
        <p:txBody>
          <a:bodyPr/>
          <a:lstStyle/>
          <a:p>
            <a:fld id="{A84401CB-91B0-FF43-BE0E-7EC24625C69E}" type="slidenum">
              <a:rPr lang="it-IT" altLang="it-IT" smtClean="0"/>
              <a:pPr/>
              <a:t>‹N›</a:t>
            </a:fld>
            <a:endParaRPr lang="it-IT" altLang="it-IT"/>
          </a:p>
        </p:txBody>
      </p:sp>
    </p:spTree>
    <p:extLst>
      <p:ext uri="{BB962C8B-B14F-4D97-AF65-F5344CB8AC3E}">
        <p14:creationId xmlns:p14="http://schemas.microsoft.com/office/powerpoint/2010/main" val="175848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it-IT"/>
              <a:t>Fare clic per modificare stile</a:t>
            </a:r>
            <a:endParaRPr lang="en-US" dirty="0"/>
          </a:p>
        </p:txBody>
      </p:sp>
      <p:sp>
        <p:nvSpPr>
          <p:cNvPr id="3" name="Content Placeholder 2"/>
          <p:cNvSpPr>
            <a:spLocks noGrp="1"/>
          </p:cNvSpPr>
          <p:nvPr>
            <p:ph idx="1"/>
          </p:nvPr>
        </p:nvSpPr>
        <p:spPr>
          <a:xfrm>
            <a:off x="3887391" y="457200"/>
            <a:ext cx="4629150" cy="6261901"/>
          </a:xfrm>
        </p:spPr>
        <p:txBody>
          <a:bodyPr vert="horz" lIns="91440" tIns="45720" rIns="91440" bIns="45720" rtlCol="0">
            <a:normAutofit/>
          </a:bodyPr>
          <a:lstStyle>
            <a:lvl1pPr algn="just">
              <a:spcBef>
                <a:spcPts val="100"/>
              </a:spcBef>
              <a:spcAft>
                <a:spcPts val="300"/>
              </a:spcAft>
              <a:defRPr lang="en-US" sz="1200" smtClean="0">
                <a:solidFill>
                  <a:schemeClr val="tx1"/>
                </a:solidFill>
              </a:defRPr>
            </a:lvl1pPr>
            <a:lvl2pPr algn="just">
              <a:spcBef>
                <a:spcPts val="100"/>
              </a:spcBef>
              <a:spcAft>
                <a:spcPts val="300"/>
              </a:spcAft>
              <a:defRPr lang="en-US" sz="1050" smtClean="0">
                <a:solidFill>
                  <a:schemeClr val="tx1"/>
                </a:solidFill>
              </a:defRPr>
            </a:lvl2pPr>
            <a:lvl3pPr algn="just">
              <a:spcBef>
                <a:spcPts val="100"/>
              </a:spcBef>
              <a:spcAft>
                <a:spcPts val="300"/>
              </a:spcAft>
              <a:defRPr lang="en-US" sz="900" smtClean="0">
                <a:solidFill>
                  <a:schemeClr val="tx1"/>
                </a:solidFill>
              </a:defRPr>
            </a:lvl3pPr>
            <a:lvl4pPr algn="just">
              <a:spcBef>
                <a:spcPts val="100"/>
              </a:spcBef>
              <a:spcAft>
                <a:spcPts val="300"/>
              </a:spcAft>
              <a:defRPr lang="en-US" sz="825" smtClean="0">
                <a:solidFill>
                  <a:schemeClr val="tx1"/>
                </a:solidFill>
              </a:defRPr>
            </a:lvl4pPr>
            <a:lvl5pPr algn="just">
              <a:spcBef>
                <a:spcPts val="100"/>
              </a:spcBef>
              <a:spcAft>
                <a:spcPts val="300"/>
              </a:spcAft>
              <a:defRPr lang="en-US" sz="825">
                <a:solidFill>
                  <a:schemeClr val="tx1"/>
                </a:solidFill>
              </a:defRPr>
            </a:lvl5pPr>
          </a:lstStyle>
          <a:p>
            <a:pPr marL="0" lvl="0" indent="0">
              <a:lnSpc>
                <a:spcPct val="150000"/>
              </a:lnSpc>
              <a:spcAft>
                <a:spcPts val="900"/>
              </a:spcAft>
              <a:buNone/>
            </a:pPr>
            <a:r>
              <a:rPr lang="it-IT"/>
              <a:t>Fare clic per modificare gli stili del testo dello schema</a:t>
            </a:r>
          </a:p>
          <a:p>
            <a:pPr marL="0" lvl="1" indent="0">
              <a:lnSpc>
                <a:spcPct val="150000"/>
              </a:lnSpc>
              <a:spcAft>
                <a:spcPts val="900"/>
              </a:spcAft>
              <a:buNone/>
            </a:pPr>
            <a:r>
              <a:rPr lang="it-IT"/>
              <a:t>Secondo livello</a:t>
            </a:r>
          </a:p>
          <a:p>
            <a:pPr marL="0" lvl="2" indent="0">
              <a:lnSpc>
                <a:spcPct val="150000"/>
              </a:lnSpc>
              <a:spcAft>
                <a:spcPts val="900"/>
              </a:spcAft>
              <a:buNone/>
            </a:pPr>
            <a:r>
              <a:rPr lang="it-IT"/>
              <a:t>Terzo livello</a:t>
            </a:r>
          </a:p>
          <a:p>
            <a:pPr marL="0" lvl="3" indent="0">
              <a:lnSpc>
                <a:spcPct val="150000"/>
              </a:lnSpc>
              <a:spcAft>
                <a:spcPts val="900"/>
              </a:spcAft>
              <a:buNone/>
            </a:pPr>
            <a:r>
              <a:rPr lang="it-IT"/>
              <a:t>Quarto livello</a:t>
            </a:r>
          </a:p>
          <a:p>
            <a:pPr marL="0" lvl="4" indent="0">
              <a:lnSpc>
                <a:spcPct val="150000"/>
              </a:lnSpc>
              <a:spcAft>
                <a:spcPts val="900"/>
              </a:spcAft>
              <a:buNone/>
            </a:pPr>
            <a:r>
              <a:rPr lang="it-IT"/>
              <a:t>Quinto livello</a:t>
            </a:r>
            <a:endParaRPr lang="en-US" dirty="0"/>
          </a:p>
        </p:txBody>
      </p:sp>
      <p:sp>
        <p:nvSpPr>
          <p:cNvPr id="4" name="Text Placeholder 3"/>
          <p:cNvSpPr>
            <a:spLocks noGrp="1"/>
          </p:cNvSpPr>
          <p:nvPr>
            <p:ph type="body" sz="half" idx="2"/>
          </p:nvPr>
        </p:nvSpPr>
        <p:spPr>
          <a:xfrm>
            <a:off x="629841" y="2101849"/>
            <a:ext cx="2949178" cy="435610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it-IT"/>
              <a:t>Fare clic per modificare gli stili del testo dello schema</a:t>
            </a:r>
          </a:p>
        </p:txBody>
      </p:sp>
    </p:spTree>
    <p:extLst>
      <p:ext uri="{BB962C8B-B14F-4D97-AF65-F5344CB8AC3E}">
        <p14:creationId xmlns:p14="http://schemas.microsoft.com/office/powerpoint/2010/main" val="1174806122"/>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it-IT"/>
              <a:t>Fare clic per modificare stile</a:t>
            </a:r>
            <a:endParaRPr lang="en-US"/>
          </a:p>
        </p:txBody>
      </p:sp>
      <p:sp>
        <p:nvSpPr>
          <p:cNvPr id="3" name="Picture Placeholder 2"/>
          <p:cNvSpPr>
            <a:spLocks noGrp="1"/>
          </p:cNvSpPr>
          <p:nvPr>
            <p:ph type="pic" idx="1"/>
          </p:nvPr>
        </p:nvSpPr>
        <p:spPr>
          <a:xfrm>
            <a:off x="3887391" y="457200"/>
            <a:ext cx="4629150" cy="6308844"/>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it-IT"/>
              <a:t>Trascinare l'immagine su un segnaposto o fare clic sull'icona per aggiungerla</a:t>
            </a:r>
            <a:endParaRPr lang="en-US"/>
          </a:p>
        </p:txBody>
      </p:sp>
      <p:sp>
        <p:nvSpPr>
          <p:cNvPr id="4" name="Text Placeholder 3"/>
          <p:cNvSpPr>
            <a:spLocks noGrp="1"/>
          </p:cNvSpPr>
          <p:nvPr>
            <p:ph type="body" sz="half" idx="2"/>
          </p:nvPr>
        </p:nvSpPr>
        <p:spPr>
          <a:xfrm>
            <a:off x="629841" y="2101849"/>
            <a:ext cx="2949178" cy="4388757"/>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it-IT"/>
              <a:t>Fare clic per modificare gli stili del testo dello schema</a:t>
            </a:r>
          </a:p>
        </p:txBody>
      </p:sp>
    </p:spTree>
    <p:extLst>
      <p:ext uri="{BB962C8B-B14F-4D97-AF65-F5344CB8AC3E}">
        <p14:creationId xmlns:p14="http://schemas.microsoft.com/office/powerpoint/2010/main" val="1001841936"/>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it-IT"/>
              <a:t>Fare clic per modificare lo stile del titolo</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BEEBAAA-29B5-4AF5-BC5F-7E580C29002D}" type="datetimeFigureOut">
              <a:rPr lang="en-US" smtClean="0"/>
              <a:t>12/19/2023</a:t>
            </a:fld>
            <a:endParaRPr lang="en-US"/>
          </a:p>
        </p:txBody>
      </p:sp>
      <p:sp>
        <p:nvSpPr>
          <p:cNvPr id="5" name="Footer Placeholder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it-IT"/>
              <a:t>Bioinformatica</a:t>
            </a:r>
            <a:endParaRPr lang="it-IT" dirty="0"/>
          </a:p>
        </p:txBody>
      </p:sp>
      <p:sp>
        <p:nvSpPr>
          <p:cNvPr id="6" name="Slide Number Placeholder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3BB20D-734F-8341-ACA8-ACAC4F93C730}" type="slidenum">
              <a:rPr lang="it-IT" altLang="it-IT" smtClean="0"/>
              <a:pPr/>
              <a:t>‹N›</a:t>
            </a:fld>
            <a:endParaRPr lang="it-IT" altLang="it-IT"/>
          </a:p>
        </p:txBody>
      </p:sp>
    </p:spTree>
    <p:extLst>
      <p:ext uri="{BB962C8B-B14F-4D97-AF65-F5344CB8AC3E}">
        <p14:creationId xmlns:p14="http://schemas.microsoft.com/office/powerpoint/2010/main" val="1948608793"/>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7" r:id="rId3"/>
    <p:sldLayoutId id="2147484578" r:id="rId4"/>
    <p:sldLayoutId id="2147484579" r:id="rId5"/>
    <p:sldLayoutId id="2147484580" r:id="rId6"/>
    <p:sldLayoutId id="2147484581" r:id="rId7"/>
    <p:sldLayoutId id="2147484582" r:id="rId8"/>
    <p:sldLayoutId id="2147484583" r:id="rId9"/>
    <p:sldLayoutId id="2147484584" r:id="rId10"/>
    <p:sldLayoutId id="2147484585" r:id="rId11"/>
  </p:sldLayoutIdLst>
  <p:transition>
    <p:zoom/>
  </p:transition>
  <p:hf hdr="0" dt="0"/>
  <p:txStyles>
    <p:titleStyle>
      <a:lvl1pPr algn="l" defTabSz="685783" rtl="0" eaLnBrk="1" latinLnBrk="0" hangingPunct="1">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bioconductor.org/packages/release/BiocViews.html#___Annotation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bioconductor.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bioconductor.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Analisi di </a:t>
            </a:r>
            <a:r>
              <a:rPr lang="it-IT" dirty="0" err="1"/>
              <a:t>Microarray</a:t>
            </a:r>
            <a:r>
              <a:rPr lang="it-IT" dirty="0"/>
              <a:t> in R</a:t>
            </a:r>
          </a:p>
        </p:txBody>
      </p:sp>
      <p:sp>
        <p:nvSpPr>
          <p:cNvPr id="5" name="Sottotitolo 4">
            <a:extLst>
              <a:ext uri="{FF2B5EF4-FFF2-40B4-BE49-F238E27FC236}">
                <a16:creationId xmlns:a16="http://schemas.microsoft.com/office/drawing/2014/main" id="{353A4086-32DD-41FF-AA3B-BAA0499CD07B}"/>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252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Estrazione espressioni - Workflow di base</a:t>
            </a:r>
          </a:p>
        </p:txBody>
      </p:sp>
      <p:pic>
        <p:nvPicPr>
          <p:cNvPr id="9" name="Segnaposto contenuto 8">
            <a:extLst>
              <a:ext uri="{FF2B5EF4-FFF2-40B4-BE49-F238E27FC236}">
                <a16:creationId xmlns:a16="http://schemas.microsoft.com/office/drawing/2014/main" id="{E5C9C249-1BC4-4CAB-951D-1A93E94A8E8C}"/>
              </a:ext>
            </a:extLst>
          </p:cNvPr>
          <p:cNvPicPr>
            <a:picLocks noGrp="1" noChangeAspect="1"/>
          </p:cNvPicPr>
          <p:nvPr>
            <p:ph idx="1"/>
          </p:nvPr>
        </p:nvPicPr>
        <p:blipFill>
          <a:blip r:embed="rId2"/>
          <a:stretch>
            <a:fillRect/>
          </a:stretch>
        </p:blipFill>
        <p:spPr>
          <a:xfrm>
            <a:off x="1282156" y="836712"/>
            <a:ext cx="6579687" cy="5832648"/>
          </a:xfrm>
          <a:prstGeom prst="rect">
            <a:avLst/>
          </a:prstGeom>
        </p:spPr>
      </p:pic>
    </p:spTree>
    <p:extLst>
      <p:ext uri="{BB962C8B-B14F-4D97-AF65-F5344CB8AC3E}">
        <p14:creationId xmlns:p14="http://schemas.microsoft.com/office/powerpoint/2010/main" val="3508453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Estrazione espressioni – Workflow di base interattivo</a:t>
            </a:r>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sz="2000" dirty="0"/>
              <a:t>E’ possibile selezionare in maniera interattiva (tramite apertura di una finestra) i file .CEL da caricare;</a:t>
            </a:r>
          </a:p>
          <a:p>
            <a:r>
              <a:rPr lang="it-IT" sz="2000" dirty="0"/>
              <a:t>Per fare questo occorre installare il pacchetto aggiuntivo </a:t>
            </a:r>
            <a:r>
              <a:rPr lang="it-IT" sz="2000" b="1" dirty="0" err="1"/>
              <a:t>tkWidgets</a:t>
            </a:r>
            <a:r>
              <a:rPr lang="it-IT" sz="2000" dirty="0"/>
              <a:t>:</a:t>
            </a:r>
            <a:endParaRPr lang="it-IT" sz="2000" b="1" dirty="0"/>
          </a:p>
          <a:p>
            <a:endParaRPr lang="it-IT" sz="2000" dirty="0"/>
          </a:p>
        </p:txBody>
      </p:sp>
      <p:pic>
        <p:nvPicPr>
          <p:cNvPr id="5" name="Immagine 4">
            <a:extLst>
              <a:ext uri="{FF2B5EF4-FFF2-40B4-BE49-F238E27FC236}">
                <a16:creationId xmlns:a16="http://schemas.microsoft.com/office/drawing/2014/main" id="{E13723BC-C62F-4303-A37B-C6B24864DA64}"/>
              </a:ext>
            </a:extLst>
          </p:cNvPr>
          <p:cNvPicPr>
            <a:picLocks noChangeAspect="1"/>
          </p:cNvPicPr>
          <p:nvPr/>
        </p:nvPicPr>
        <p:blipFill>
          <a:blip r:embed="rId2"/>
          <a:stretch>
            <a:fillRect/>
          </a:stretch>
        </p:blipFill>
        <p:spPr>
          <a:xfrm>
            <a:off x="646703" y="3140968"/>
            <a:ext cx="7886698" cy="1254154"/>
          </a:xfrm>
          <a:prstGeom prst="rect">
            <a:avLst/>
          </a:prstGeom>
        </p:spPr>
      </p:pic>
    </p:spTree>
    <p:extLst>
      <p:ext uri="{BB962C8B-B14F-4D97-AF65-F5344CB8AC3E}">
        <p14:creationId xmlns:p14="http://schemas.microsoft.com/office/powerpoint/2010/main" val="23493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normAutofit/>
          </a:bodyPr>
          <a:lstStyle/>
          <a:p>
            <a:r>
              <a:rPr lang="it-IT" altLang="it-IT" dirty="0"/>
              <a:t>Estrazione espressioni - Workflow di base interattivo</a:t>
            </a:r>
          </a:p>
        </p:txBody>
      </p:sp>
      <p:pic>
        <p:nvPicPr>
          <p:cNvPr id="4" name="Segnaposto contenuto 3">
            <a:extLst>
              <a:ext uri="{FF2B5EF4-FFF2-40B4-BE49-F238E27FC236}">
                <a16:creationId xmlns:a16="http://schemas.microsoft.com/office/drawing/2014/main" id="{4CCC9EE6-43B6-4564-9634-4ECE1C9EA4BC}"/>
              </a:ext>
            </a:extLst>
          </p:cNvPr>
          <p:cNvPicPr>
            <a:picLocks noGrp="1" noChangeAspect="1"/>
          </p:cNvPicPr>
          <p:nvPr>
            <p:ph idx="1"/>
          </p:nvPr>
        </p:nvPicPr>
        <p:blipFill>
          <a:blip r:embed="rId2"/>
          <a:stretch>
            <a:fillRect/>
          </a:stretch>
        </p:blipFill>
        <p:spPr>
          <a:xfrm>
            <a:off x="107503" y="836712"/>
            <a:ext cx="5414763" cy="5760640"/>
          </a:xfrm>
          <a:prstGeom prst="rect">
            <a:avLst/>
          </a:prstGeom>
        </p:spPr>
      </p:pic>
      <p:pic>
        <p:nvPicPr>
          <p:cNvPr id="7" name="Immagine 6">
            <a:extLst>
              <a:ext uri="{FF2B5EF4-FFF2-40B4-BE49-F238E27FC236}">
                <a16:creationId xmlns:a16="http://schemas.microsoft.com/office/drawing/2014/main" id="{E0BA2D31-F29F-4A0F-A690-4E3A6D044852}"/>
              </a:ext>
            </a:extLst>
          </p:cNvPr>
          <p:cNvPicPr>
            <a:picLocks noChangeAspect="1"/>
          </p:cNvPicPr>
          <p:nvPr/>
        </p:nvPicPr>
        <p:blipFill>
          <a:blip r:embed="rId3"/>
          <a:stretch>
            <a:fillRect/>
          </a:stretch>
        </p:blipFill>
        <p:spPr>
          <a:xfrm>
            <a:off x="3923928" y="2296274"/>
            <a:ext cx="4895850" cy="4333875"/>
          </a:xfrm>
          <a:prstGeom prst="rect">
            <a:avLst/>
          </a:prstGeom>
        </p:spPr>
      </p:pic>
      <p:cxnSp>
        <p:nvCxnSpPr>
          <p:cNvPr id="10" name="Connettore 2 9">
            <a:extLst>
              <a:ext uri="{FF2B5EF4-FFF2-40B4-BE49-F238E27FC236}">
                <a16:creationId xmlns:a16="http://schemas.microsoft.com/office/drawing/2014/main" id="{26C48603-2076-43A0-8B81-85F797B128FD}"/>
              </a:ext>
            </a:extLst>
          </p:cNvPr>
          <p:cNvCxnSpPr>
            <a:cxnSpLocks/>
            <a:endCxn id="7" idx="0"/>
          </p:cNvCxnSpPr>
          <p:nvPr/>
        </p:nvCxnSpPr>
        <p:spPr>
          <a:xfrm>
            <a:off x="3203848" y="1412776"/>
            <a:ext cx="3168005" cy="88349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86589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RMA e MAS 5</a:t>
            </a:r>
          </a:p>
        </p:txBody>
      </p:sp>
      <p:sp>
        <p:nvSpPr>
          <p:cNvPr id="3" name="Segnaposto contenuto 2">
            <a:extLst>
              <a:ext uri="{FF2B5EF4-FFF2-40B4-BE49-F238E27FC236}">
                <a16:creationId xmlns:a16="http://schemas.microsoft.com/office/drawing/2014/main" id="{5A953384-1891-427E-822E-C9E52969EC39}"/>
              </a:ext>
            </a:extLst>
          </p:cNvPr>
          <p:cNvSpPr>
            <a:spLocks noGrp="1"/>
          </p:cNvSpPr>
          <p:nvPr>
            <p:ph idx="1"/>
          </p:nvPr>
        </p:nvSpPr>
        <p:spPr/>
        <p:txBody>
          <a:bodyPr>
            <a:normAutofit/>
          </a:bodyPr>
          <a:lstStyle/>
          <a:p>
            <a:r>
              <a:rPr lang="it-IT" sz="1800" dirty="0"/>
              <a:t>Sono le due </a:t>
            </a:r>
            <a:r>
              <a:rPr lang="it-IT" sz="1800" b="1" dirty="0"/>
              <a:t>tecniche</a:t>
            </a:r>
            <a:r>
              <a:rPr lang="it-IT" sz="1800" dirty="0"/>
              <a:t> più usate per </a:t>
            </a:r>
            <a:r>
              <a:rPr lang="it-IT" sz="1800" b="1" dirty="0"/>
              <a:t>estrarre i livelli di espressione delle </a:t>
            </a:r>
            <a:r>
              <a:rPr lang="it-IT" sz="1800" b="1" dirty="0" err="1"/>
              <a:t>probes</a:t>
            </a:r>
            <a:r>
              <a:rPr lang="it-IT" sz="1800" b="1" dirty="0"/>
              <a:t> da dati </a:t>
            </a:r>
            <a:r>
              <a:rPr lang="it-IT" sz="1800" b="1" dirty="0" err="1"/>
              <a:t>Affymetrix</a:t>
            </a:r>
            <a:endParaRPr lang="it-IT" sz="1800" b="1" dirty="0"/>
          </a:p>
          <a:p>
            <a:r>
              <a:rPr lang="it-IT" sz="1800" dirty="0"/>
              <a:t>Non c’è un parere uniforme su quale tecnica sia migliore.</a:t>
            </a:r>
          </a:p>
          <a:p>
            <a:r>
              <a:rPr lang="it-IT" sz="1800" dirty="0"/>
              <a:t>La più usata è RMA.</a:t>
            </a:r>
          </a:p>
          <a:p>
            <a:r>
              <a:rPr lang="it-IT" sz="1800" dirty="0"/>
              <a:t>Le principali differenze sono:</a:t>
            </a:r>
          </a:p>
          <a:p>
            <a:pPr lvl="1"/>
            <a:r>
              <a:rPr lang="it-IT" sz="1600" b="1" dirty="0"/>
              <a:t>MAS5</a:t>
            </a:r>
            <a:r>
              <a:rPr lang="it-IT" sz="1600" dirty="0"/>
              <a:t> normalizza ogni array indipendentemente e in sequenza mentre RMA normalizza tutti gli array assieme per valutare eventuali effetti batch.</a:t>
            </a:r>
          </a:p>
          <a:p>
            <a:pPr lvl="1"/>
            <a:r>
              <a:rPr lang="it-IT" sz="1600" b="1" dirty="0"/>
              <a:t>MAS5</a:t>
            </a:r>
            <a:r>
              <a:rPr lang="it-IT" sz="1600" dirty="0"/>
              <a:t> usa le probe che non possono essere mappate ad alcun gene come ulteriore background nel calcolo del valore medio mentre RMA non li usa perché le intensità potrebbero essere troppo elevate.</a:t>
            </a:r>
          </a:p>
          <a:p>
            <a:pPr lvl="1"/>
            <a:r>
              <a:rPr lang="it-IT" sz="1600" b="1" dirty="0"/>
              <a:t>RMA</a:t>
            </a:r>
            <a:r>
              <a:rPr lang="it-IT" sz="1600" dirty="0"/>
              <a:t> restituisce valori in log2 mentre MAS5 no (quindi con MAS5 i valori non sono direttamente confrontabili).</a:t>
            </a:r>
          </a:p>
        </p:txBody>
      </p:sp>
    </p:spTree>
    <p:extLst>
      <p:ext uri="{BB962C8B-B14F-4D97-AF65-F5344CB8AC3E}">
        <p14:creationId xmlns:p14="http://schemas.microsoft.com/office/powerpoint/2010/main" val="2813070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Estrazione espressioni – Metodo avanzato</a:t>
            </a:r>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sz="2000" dirty="0" err="1"/>
              <a:t>rma</a:t>
            </a:r>
            <a:r>
              <a:rPr lang="it-IT" sz="2000" dirty="0"/>
              <a:t>() e mas5() implementano gli algoritmi RMA e MAS5 che effettuano tre operazioni:</a:t>
            </a:r>
          </a:p>
          <a:p>
            <a:pPr lvl="1"/>
            <a:r>
              <a:rPr lang="it-IT" sz="1800" dirty="0"/>
              <a:t>Correzione del background;</a:t>
            </a:r>
          </a:p>
          <a:p>
            <a:pPr lvl="1"/>
            <a:r>
              <a:rPr lang="it-IT" sz="1800" dirty="0"/>
              <a:t>Normalizzazione;</a:t>
            </a:r>
          </a:p>
          <a:p>
            <a:pPr lvl="1"/>
            <a:r>
              <a:rPr lang="it-IT" sz="1800" dirty="0"/>
              <a:t>Estrazione finale dei valori di espressione</a:t>
            </a:r>
          </a:p>
          <a:p>
            <a:r>
              <a:rPr lang="it-IT" sz="2000" dirty="0"/>
              <a:t>Ogni operazione è effettuata usando una metodologia ben precisa.</a:t>
            </a:r>
          </a:p>
          <a:p>
            <a:r>
              <a:rPr lang="it-IT" sz="2000" dirty="0"/>
              <a:t>Ad esempio la normalizzazione può essere fatta sottraendo la media o mediante calcolo dei quantili;</a:t>
            </a:r>
          </a:p>
          <a:p>
            <a:r>
              <a:rPr lang="it-IT" sz="2000" dirty="0"/>
              <a:t>Questi metodi non consentono di modificare le metodologie usate per correggere, normalizzare o estrarre le espressioni.</a:t>
            </a:r>
          </a:p>
          <a:p>
            <a:r>
              <a:rPr lang="it-IT" sz="2000" dirty="0"/>
              <a:t>Per una maggiore personalizzazione, occorre il metodo </a:t>
            </a:r>
            <a:r>
              <a:rPr lang="it-IT" sz="2000" dirty="0" err="1"/>
              <a:t>expresso</a:t>
            </a:r>
            <a:r>
              <a:rPr lang="it-IT" sz="2000" dirty="0"/>
              <a:t>().</a:t>
            </a:r>
          </a:p>
        </p:txBody>
      </p:sp>
    </p:spTree>
    <p:extLst>
      <p:ext uri="{BB962C8B-B14F-4D97-AF65-F5344CB8AC3E}">
        <p14:creationId xmlns:p14="http://schemas.microsoft.com/office/powerpoint/2010/main" val="996615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err="1"/>
              <a:t>Expresso</a:t>
            </a:r>
            <a:endParaRPr lang="it-IT" altLang="it-IT" dirty="0"/>
          </a:p>
        </p:txBody>
      </p:sp>
      <p:pic>
        <p:nvPicPr>
          <p:cNvPr id="4" name="Segnaposto contenuto 3">
            <a:extLst>
              <a:ext uri="{FF2B5EF4-FFF2-40B4-BE49-F238E27FC236}">
                <a16:creationId xmlns:a16="http://schemas.microsoft.com/office/drawing/2014/main" id="{7B4F007E-D8AF-443B-ABF6-49D84575083C}"/>
              </a:ext>
            </a:extLst>
          </p:cNvPr>
          <p:cNvPicPr>
            <a:picLocks noGrp="1" noChangeAspect="1"/>
          </p:cNvPicPr>
          <p:nvPr>
            <p:ph idx="1"/>
          </p:nvPr>
        </p:nvPicPr>
        <p:blipFill>
          <a:blip r:embed="rId2"/>
          <a:stretch>
            <a:fillRect/>
          </a:stretch>
        </p:blipFill>
        <p:spPr>
          <a:xfrm>
            <a:off x="395536" y="764704"/>
            <a:ext cx="4808173" cy="5964237"/>
          </a:xfrm>
          <a:prstGeom prst="rect">
            <a:avLst/>
          </a:prstGeom>
        </p:spPr>
      </p:pic>
      <p:sp>
        <p:nvSpPr>
          <p:cNvPr id="5" name="Rettangolo con angoli arrotondati 4">
            <a:extLst>
              <a:ext uri="{FF2B5EF4-FFF2-40B4-BE49-F238E27FC236}">
                <a16:creationId xmlns:a16="http://schemas.microsoft.com/office/drawing/2014/main" id="{C34E84E5-103F-4530-B069-8CBE1E579991}"/>
              </a:ext>
            </a:extLst>
          </p:cNvPr>
          <p:cNvSpPr/>
          <p:nvPr/>
        </p:nvSpPr>
        <p:spPr>
          <a:xfrm>
            <a:off x="5940152" y="129058"/>
            <a:ext cx="2952328" cy="2939901"/>
          </a:xfrm>
          <a:prstGeom prst="roundRect">
            <a:avLst/>
          </a:prstGeom>
          <a:ln w="25400"/>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r>
              <a:rPr lang="it-IT" sz="1600" b="1" dirty="0"/>
              <a:t>Metodo di normalizzazione:</a:t>
            </a:r>
          </a:p>
          <a:p>
            <a:endParaRPr lang="it-IT" sz="1600" b="1" dirty="0"/>
          </a:p>
          <a:p>
            <a:pPr marL="342900" indent="-342900">
              <a:buFont typeface="+mj-lt"/>
              <a:buAutoNum type="arabicPeriod"/>
            </a:pPr>
            <a:r>
              <a:rPr lang="it-IT" sz="1600" b="1" dirty="0" err="1"/>
              <a:t>quantiles</a:t>
            </a:r>
            <a:r>
              <a:rPr lang="it-IT" sz="1600" dirty="0"/>
              <a:t>: normalizza </a:t>
            </a:r>
            <a:br>
              <a:rPr lang="it-IT" sz="1600" dirty="0"/>
            </a:br>
            <a:r>
              <a:rPr lang="it-IT" sz="1600" dirty="0"/>
              <a:t>gli array per avere la </a:t>
            </a:r>
            <a:br>
              <a:rPr lang="it-IT" sz="1600" dirty="0"/>
            </a:br>
            <a:r>
              <a:rPr lang="it-IT" sz="1600" dirty="0"/>
              <a:t>stessa distribuzione </a:t>
            </a:r>
            <a:br>
              <a:rPr lang="it-IT" sz="1600" dirty="0"/>
            </a:br>
            <a:r>
              <a:rPr lang="it-IT" sz="1600" dirty="0"/>
              <a:t>empirica</a:t>
            </a:r>
          </a:p>
          <a:p>
            <a:pPr marL="342900" indent="-342900">
              <a:buFont typeface="+mj-lt"/>
              <a:buAutoNum type="arabicPeriod"/>
            </a:pPr>
            <a:r>
              <a:rPr lang="it-IT" sz="1600" b="1" dirty="0" err="1"/>
              <a:t>constant</a:t>
            </a:r>
            <a:r>
              <a:rPr lang="it-IT" sz="1600" dirty="0"/>
              <a:t>: sottrae la</a:t>
            </a:r>
            <a:br>
              <a:rPr lang="it-IT" sz="1600" dirty="0"/>
            </a:br>
            <a:r>
              <a:rPr lang="it-IT" sz="1600" dirty="0"/>
              <a:t>media da ogni array</a:t>
            </a:r>
          </a:p>
          <a:p>
            <a:pPr marL="342900" indent="-342900">
              <a:buFont typeface="+mj-lt"/>
              <a:buAutoNum type="arabicPeriod"/>
            </a:pPr>
            <a:r>
              <a:rPr lang="it-IT" sz="1600" b="1" dirty="0" err="1"/>
              <a:t>qspline</a:t>
            </a:r>
            <a:r>
              <a:rPr lang="it-IT" sz="1600" dirty="0"/>
              <a:t>: usa una </a:t>
            </a:r>
            <a:r>
              <a:rPr lang="it-IT" sz="1600" dirty="0" err="1"/>
              <a:t>spline</a:t>
            </a:r>
            <a:br>
              <a:rPr lang="it-IT" sz="1600" dirty="0"/>
            </a:br>
            <a:r>
              <a:rPr lang="it-IT" sz="1600" dirty="0"/>
              <a:t>per approssimare i dati</a:t>
            </a:r>
            <a:br>
              <a:rPr lang="it-IT" dirty="0"/>
            </a:br>
            <a:br>
              <a:rPr lang="it-IT" dirty="0"/>
            </a:br>
            <a:endParaRPr lang="it-IT" dirty="0"/>
          </a:p>
        </p:txBody>
      </p:sp>
      <p:cxnSp>
        <p:nvCxnSpPr>
          <p:cNvPr id="7" name="Connettore 2 6">
            <a:extLst>
              <a:ext uri="{FF2B5EF4-FFF2-40B4-BE49-F238E27FC236}">
                <a16:creationId xmlns:a16="http://schemas.microsoft.com/office/drawing/2014/main" id="{A3246468-F2B3-4DE8-BF8A-4206BE0084F9}"/>
              </a:ext>
            </a:extLst>
          </p:cNvPr>
          <p:cNvCxnSpPr>
            <a:cxnSpLocks/>
            <a:stCxn id="5" idx="1"/>
          </p:cNvCxnSpPr>
          <p:nvPr/>
        </p:nvCxnSpPr>
        <p:spPr>
          <a:xfrm flipH="1" flipV="1">
            <a:off x="4427984" y="1101167"/>
            <a:ext cx="1512168" cy="49784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8" name="Rettangolo con angoli arrotondati 17">
            <a:extLst>
              <a:ext uri="{FF2B5EF4-FFF2-40B4-BE49-F238E27FC236}">
                <a16:creationId xmlns:a16="http://schemas.microsoft.com/office/drawing/2014/main" id="{61D0E271-94BB-4493-9ADB-69E89CDD900E}"/>
              </a:ext>
            </a:extLst>
          </p:cNvPr>
          <p:cNvSpPr/>
          <p:nvPr/>
        </p:nvSpPr>
        <p:spPr>
          <a:xfrm>
            <a:off x="5940152" y="3213354"/>
            <a:ext cx="2952328" cy="2939901"/>
          </a:xfrm>
          <a:prstGeom prst="roundRect">
            <a:avLst/>
          </a:prstGeom>
          <a:ln w="25400"/>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r>
              <a:rPr lang="it-IT" sz="1600" b="1" dirty="0"/>
              <a:t>Correzione rispetto al</a:t>
            </a:r>
            <a:br>
              <a:rPr lang="it-IT" sz="1600" b="1" dirty="0"/>
            </a:br>
            <a:r>
              <a:rPr lang="it-IT" sz="1600" b="1" dirty="0"/>
              <a:t>background:</a:t>
            </a:r>
          </a:p>
          <a:p>
            <a:endParaRPr lang="it-IT" sz="1600" b="1" dirty="0"/>
          </a:p>
          <a:p>
            <a:pPr marL="342900" indent="-342900">
              <a:buFont typeface="+mj-lt"/>
              <a:buAutoNum type="arabicPeriod"/>
            </a:pPr>
            <a:r>
              <a:rPr lang="it-IT" sz="1400" b="1" dirty="0" err="1"/>
              <a:t>rma</a:t>
            </a:r>
            <a:r>
              <a:rPr lang="it-IT" sz="1400" dirty="0"/>
              <a:t>: distribuzione empirica</a:t>
            </a:r>
            <a:br>
              <a:rPr lang="it-IT" sz="1400" dirty="0"/>
            </a:br>
            <a:r>
              <a:rPr lang="it-IT" sz="1400" dirty="0"/>
              <a:t>dei valori di intensità per </a:t>
            </a:r>
            <a:br>
              <a:rPr lang="it-IT" sz="1400" dirty="0"/>
            </a:br>
            <a:r>
              <a:rPr lang="it-IT" sz="1400" dirty="0"/>
              <a:t>tutti gli array per calcolare</a:t>
            </a:r>
            <a:br>
              <a:rPr lang="it-IT" sz="1400" dirty="0"/>
            </a:br>
            <a:r>
              <a:rPr lang="it-IT" sz="1400" dirty="0"/>
              <a:t>valore atteso del background</a:t>
            </a:r>
          </a:p>
          <a:p>
            <a:pPr marL="342900" indent="-342900">
              <a:buFont typeface="+mj-lt"/>
              <a:buAutoNum type="arabicPeriod"/>
            </a:pPr>
            <a:r>
              <a:rPr lang="it-IT" sz="1400" b="1" dirty="0"/>
              <a:t>mas</a:t>
            </a:r>
            <a:r>
              <a:rPr lang="it-IT" sz="1400" dirty="0"/>
              <a:t>: il chip è diviso in una</a:t>
            </a:r>
            <a:br>
              <a:rPr lang="it-IT" sz="1400" dirty="0"/>
            </a:br>
            <a:r>
              <a:rPr lang="it-IT" sz="1400" dirty="0"/>
              <a:t>griglia 16x16 e fa la media</a:t>
            </a:r>
            <a:br>
              <a:rPr lang="it-IT" sz="1400" dirty="0"/>
            </a:br>
            <a:r>
              <a:rPr lang="it-IT" sz="1400" dirty="0"/>
              <a:t>pesata delle regioni a bassa</a:t>
            </a:r>
            <a:br>
              <a:rPr lang="it-IT" sz="1400" dirty="0"/>
            </a:br>
            <a:r>
              <a:rPr lang="it-IT" sz="1400" dirty="0"/>
              <a:t>intensità (&lt; 2%)</a:t>
            </a:r>
          </a:p>
          <a:p>
            <a:pPr marL="342900" indent="-342900">
              <a:buFont typeface="+mj-lt"/>
              <a:buAutoNum type="arabicPeriod"/>
            </a:pPr>
            <a:r>
              <a:rPr lang="it-IT" sz="1400" b="1" dirty="0"/>
              <a:t>none</a:t>
            </a:r>
            <a:endParaRPr lang="it-IT" dirty="0"/>
          </a:p>
        </p:txBody>
      </p:sp>
      <p:cxnSp>
        <p:nvCxnSpPr>
          <p:cNvPr id="19" name="Connettore 2 18">
            <a:extLst>
              <a:ext uri="{FF2B5EF4-FFF2-40B4-BE49-F238E27FC236}">
                <a16:creationId xmlns:a16="http://schemas.microsoft.com/office/drawing/2014/main" id="{FF3D3BD4-666E-470B-84A1-9F3C0858B678}"/>
              </a:ext>
            </a:extLst>
          </p:cNvPr>
          <p:cNvCxnSpPr>
            <a:cxnSpLocks/>
            <a:stCxn id="18" idx="1"/>
          </p:cNvCxnSpPr>
          <p:nvPr/>
        </p:nvCxnSpPr>
        <p:spPr>
          <a:xfrm flipH="1" flipV="1">
            <a:off x="2339752" y="1268761"/>
            <a:ext cx="3600400" cy="341454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9610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err="1"/>
              <a:t>Expresso</a:t>
            </a:r>
            <a:endParaRPr lang="it-IT" altLang="it-IT" dirty="0"/>
          </a:p>
        </p:txBody>
      </p:sp>
      <p:pic>
        <p:nvPicPr>
          <p:cNvPr id="4" name="Segnaposto contenuto 3">
            <a:extLst>
              <a:ext uri="{FF2B5EF4-FFF2-40B4-BE49-F238E27FC236}">
                <a16:creationId xmlns:a16="http://schemas.microsoft.com/office/drawing/2014/main" id="{7B4F007E-D8AF-443B-ABF6-49D84575083C}"/>
              </a:ext>
            </a:extLst>
          </p:cNvPr>
          <p:cNvPicPr>
            <a:picLocks noGrp="1" noChangeAspect="1"/>
          </p:cNvPicPr>
          <p:nvPr>
            <p:ph idx="1"/>
          </p:nvPr>
        </p:nvPicPr>
        <p:blipFill>
          <a:blip r:embed="rId2"/>
          <a:stretch>
            <a:fillRect/>
          </a:stretch>
        </p:blipFill>
        <p:spPr>
          <a:xfrm>
            <a:off x="395536" y="764704"/>
            <a:ext cx="4808173" cy="5964237"/>
          </a:xfrm>
          <a:prstGeom prst="rect">
            <a:avLst/>
          </a:prstGeom>
        </p:spPr>
      </p:pic>
      <p:sp>
        <p:nvSpPr>
          <p:cNvPr id="5" name="Rettangolo con angoli arrotondati 4">
            <a:extLst>
              <a:ext uri="{FF2B5EF4-FFF2-40B4-BE49-F238E27FC236}">
                <a16:creationId xmlns:a16="http://schemas.microsoft.com/office/drawing/2014/main" id="{C34E84E5-103F-4530-B069-8CBE1E579991}"/>
              </a:ext>
            </a:extLst>
          </p:cNvPr>
          <p:cNvSpPr/>
          <p:nvPr/>
        </p:nvSpPr>
        <p:spPr>
          <a:xfrm>
            <a:off x="5940152" y="129058"/>
            <a:ext cx="2952328" cy="2939901"/>
          </a:xfrm>
          <a:prstGeom prst="roundRect">
            <a:avLst/>
          </a:prstGeom>
          <a:ln w="25400"/>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r>
              <a:rPr lang="it-IT" sz="1600" b="1" dirty="0"/>
              <a:t>Ulteriore correzione:</a:t>
            </a:r>
          </a:p>
          <a:p>
            <a:endParaRPr lang="it-IT" sz="1600" b="1" dirty="0"/>
          </a:p>
          <a:p>
            <a:pPr marL="342900" indent="-342900">
              <a:buFont typeface="+mj-lt"/>
              <a:buAutoNum type="arabicPeriod"/>
            </a:pPr>
            <a:r>
              <a:rPr lang="it-IT" sz="1600" b="1" dirty="0" err="1"/>
              <a:t>subtractmm</a:t>
            </a:r>
            <a:r>
              <a:rPr lang="it-IT" sz="1600" dirty="0"/>
              <a:t>: sottrae il</a:t>
            </a:r>
            <a:br>
              <a:rPr lang="it-IT" sz="1600" dirty="0"/>
            </a:br>
            <a:r>
              <a:rPr lang="it-IT" sz="1600" dirty="0"/>
              <a:t>valore delle probe non </a:t>
            </a:r>
            <a:br>
              <a:rPr lang="it-IT" sz="1600" dirty="0"/>
            </a:br>
            <a:r>
              <a:rPr lang="it-IT" sz="1600" dirty="0"/>
              <a:t>associate ad alcun gene</a:t>
            </a:r>
          </a:p>
          <a:p>
            <a:pPr marL="342900" indent="-342900">
              <a:buFont typeface="+mj-lt"/>
              <a:buAutoNum type="arabicPeriod"/>
            </a:pPr>
            <a:r>
              <a:rPr lang="it-IT" sz="1600" b="1" dirty="0"/>
              <a:t>mas</a:t>
            </a:r>
            <a:r>
              <a:rPr lang="it-IT" sz="1600" dirty="0"/>
              <a:t>: come </a:t>
            </a:r>
            <a:r>
              <a:rPr lang="it-IT" sz="1600" dirty="0" err="1"/>
              <a:t>subtractmm</a:t>
            </a:r>
            <a:br>
              <a:rPr lang="it-IT" sz="1600" dirty="0"/>
            </a:br>
            <a:r>
              <a:rPr lang="it-IT" sz="1600" dirty="0"/>
              <a:t>ma se non ci sono probe</a:t>
            </a:r>
            <a:br>
              <a:rPr lang="it-IT" sz="1600" dirty="0"/>
            </a:br>
            <a:r>
              <a:rPr lang="it-IT" sz="1600" dirty="0"/>
              <a:t>non associate calcola un</a:t>
            </a:r>
            <a:br>
              <a:rPr lang="it-IT" sz="1600" dirty="0"/>
            </a:br>
            <a:r>
              <a:rPr lang="it-IT" sz="1600" dirty="0"/>
              <a:t>valore ideale</a:t>
            </a:r>
          </a:p>
          <a:p>
            <a:pPr marL="342900" indent="-342900">
              <a:buFont typeface="+mj-lt"/>
              <a:buAutoNum type="arabicPeriod"/>
            </a:pPr>
            <a:r>
              <a:rPr lang="it-IT" sz="1600" b="1" dirty="0" err="1"/>
              <a:t>pmonly</a:t>
            </a:r>
            <a:r>
              <a:rPr lang="it-IT" sz="1600" dirty="0"/>
              <a:t>: non fa nulla</a:t>
            </a:r>
            <a:br>
              <a:rPr lang="it-IT" dirty="0"/>
            </a:br>
            <a:br>
              <a:rPr lang="it-IT" dirty="0"/>
            </a:br>
            <a:endParaRPr lang="it-IT" dirty="0"/>
          </a:p>
        </p:txBody>
      </p:sp>
      <p:cxnSp>
        <p:nvCxnSpPr>
          <p:cNvPr id="7" name="Connettore 2 6">
            <a:extLst>
              <a:ext uri="{FF2B5EF4-FFF2-40B4-BE49-F238E27FC236}">
                <a16:creationId xmlns:a16="http://schemas.microsoft.com/office/drawing/2014/main" id="{A3246468-F2B3-4DE8-BF8A-4206BE0084F9}"/>
              </a:ext>
            </a:extLst>
          </p:cNvPr>
          <p:cNvCxnSpPr>
            <a:cxnSpLocks/>
            <a:stCxn id="5" idx="1"/>
          </p:cNvCxnSpPr>
          <p:nvPr/>
        </p:nvCxnSpPr>
        <p:spPr>
          <a:xfrm flipH="1" flipV="1">
            <a:off x="5203709" y="1268761"/>
            <a:ext cx="736443" cy="33024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8" name="Rettangolo con angoli arrotondati 17">
            <a:extLst>
              <a:ext uri="{FF2B5EF4-FFF2-40B4-BE49-F238E27FC236}">
                <a16:creationId xmlns:a16="http://schemas.microsoft.com/office/drawing/2014/main" id="{61D0E271-94BB-4493-9ADB-69E89CDD900E}"/>
              </a:ext>
            </a:extLst>
          </p:cNvPr>
          <p:cNvSpPr/>
          <p:nvPr/>
        </p:nvSpPr>
        <p:spPr>
          <a:xfrm>
            <a:off x="5940152" y="3213354"/>
            <a:ext cx="2952328" cy="2939901"/>
          </a:xfrm>
          <a:prstGeom prst="roundRect">
            <a:avLst/>
          </a:prstGeom>
          <a:ln w="25400"/>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r>
              <a:rPr lang="it-IT" sz="1600" b="1" dirty="0"/>
              <a:t>Metodo per il calcolo delle </a:t>
            </a:r>
            <a:br>
              <a:rPr lang="it-IT" sz="1600" b="1" dirty="0"/>
            </a:br>
            <a:r>
              <a:rPr lang="it-IT" sz="1600" b="1" dirty="0"/>
              <a:t>espressioni:</a:t>
            </a:r>
          </a:p>
          <a:p>
            <a:endParaRPr lang="it-IT" sz="1600" b="1" dirty="0"/>
          </a:p>
          <a:p>
            <a:pPr marL="342900" indent="-342900">
              <a:buFont typeface="+mj-lt"/>
              <a:buAutoNum type="arabicPeriod"/>
            </a:pPr>
            <a:r>
              <a:rPr lang="it-IT" sz="1400" b="1" dirty="0" err="1"/>
              <a:t>avgdiff</a:t>
            </a:r>
            <a:r>
              <a:rPr lang="it-IT" sz="1400" dirty="0"/>
              <a:t>: una semplice media</a:t>
            </a:r>
          </a:p>
          <a:p>
            <a:pPr marL="342900" indent="-342900">
              <a:buFont typeface="+mj-lt"/>
              <a:buAutoNum type="arabicPeriod"/>
            </a:pPr>
            <a:r>
              <a:rPr lang="it-IT" sz="1400" b="1" dirty="0" err="1"/>
              <a:t>liwong</a:t>
            </a:r>
            <a:r>
              <a:rPr lang="it-IT" sz="1400" dirty="0"/>
              <a:t>: crea un modello</a:t>
            </a:r>
            <a:br>
              <a:rPr lang="it-IT" sz="1400" dirty="0"/>
            </a:br>
            <a:r>
              <a:rPr lang="it-IT" sz="1400" dirty="0"/>
              <a:t>lineare tra tutti i chip e usa</a:t>
            </a:r>
            <a:br>
              <a:rPr lang="it-IT" sz="1400" dirty="0"/>
            </a:br>
            <a:r>
              <a:rPr lang="it-IT" sz="1400" dirty="0"/>
              <a:t>tale modello per restituire</a:t>
            </a:r>
            <a:br>
              <a:rPr lang="it-IT" sz="1400" dirty="0"/>
            </a:br>
            <a:r>
              <a:rPr lang="it-IT" sz="1400" dirty="0"/>
              <a:t>le espressioni finali</a:t>
            </a:r>
          </a:p>
          <a:p>
            <a:pPr marL="342900" indent="-342900">
              <a:buFont typeface="+mj-lt"/>
              <a:buAutoNum type="arabicPeriod"/>
            </a:pPr>
            <a:r>
              <a:rPr lang="it-IT" sz="1400" b="1" dirty="0" err="1"/>
              <a:t>medianpolish</a:t>
            </a:r>
            <a:r>
              <a:rPr lang="it-IT" sz="1400" dirty="0"/>
              <a:t>: simile a</a:t>
            </a:r>
            <a:br>
              <a:rPr lang="it-IT" sz="1400" dirty="0"/>
            </a:br>
            <a:r>
              <a:rPr lang="it-IT" sz="1400" dirty="0" err="1"/>
              <a:t>avgdiff</a:t>
            </a:r>
            <a:r>
              <a:rPr lang="it-IT" sz="1400" dirty="0"/>
              <a:t> ma usa logaritmi</a:t>
            </a:r>
          </a:p>
        </p:txBody>
      </p:sp>
      <p:cxnSp>
        <p:nvCxnSpPr>
          <p:cNvPr id="19" name="Connettore 2 18">
            <a:extLst>
              <a:ext uri="{FF2B5EF4-FFF2-40B4-BE49-F238E27FC236}">
                <a16:creationId xmlns:a16="http://schemas.microsoft.com/office/drawing/2014/main" id="{FF3D3BD4-666E-470B-84A1-9F3C0858B678}"/>
              </a:ext>
            </a:extLst>
          </p:cNvPr>
          <p:cNvCxnSpPr>
            <a:cxnSpLocks/>
            <a:stCxn id="18" idx="1"/>
          </p:cNvCxnSpPr>
          <p:nvPr/>
        </p:nvCxnSpPr>
        <p:spPr>
          <a:xfrm flipH="1" flipV="1">
            <a:off x="3707904" y="1412776"/>
            <a:ext cx="2232248" cy="327052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1273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0D714-CA4F-47C6-82E0-3AB0DF5308F4}"/>
              </a:ext>
            </a:extLst>
          </p:cNvPr>
          <p:cNvSpPr>
            <a:spLocks noGrp="1"/>
          </p:cNvSpPr>
          <p:nvPr>
            <p:ph type="title"/>
          </p:nvPr>
        </p:nvSpPr>
        <p:spPr/>
        <p:txBody>
          <a:bodyPr/>
          <a:lstStyle/>
          <a:p>
            <a:r>
              <a:rPr lang="it-IT" dirty="0" err="1"/>
              <a:t>ExpressionSet</a:t>
            </a:r>
            <a:endParaRPr lang="it-IT" dirty="0"/>
          </a:p>
        </p:txBody>
      </p:sp>
      <p:sp>
        <p:nvSpPr>
          <p:cNvPr id="3" name="Segnaposto testo 2">
            <a:extLst>
              <a:ext uri="{FF2B5EF4-FFF2-40B4-BE49-F238E27FC236}">
                <a16:creationId xmlns:a16="http://schemas.microsoft.com/office/drawing/2014/main" id="{ECB1DD9A-DCD8-424A-8C75-37911ADF892D}"/>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102690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err="1"/>
              <a:t>Biobase</a:t>
            </a:r>
            <a:r>
              <a:rPr lang="it-IT" altLang="it-IT" dirty="0"/>
              <a:t> e gli </a:t>
            </a:r>
            <a:r>
              <a:rPr lang="it-IT" altLang="it-IT" dirty="0" err="1"/>
              <a:t>ExpressionSet</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fontScale="92500"/>
          </a:bodyPr>
          <a:lstStyle/>
          <a:p>
            <a:r>
              <a:rPr lang="it-IT" sz="2000" b="1" dirty="0" err="1"/>
              <a:t>Biobase</a:t>
            </a:r>
            <a:r>
              <a:rPr lang="it-IT" sz="2000" dirty="0"/>
              <a:t> è la libreria che contiene le strutture dati principali per rappresentare dati genomici.</a:t>
            </a:r>
          </a:p>
          <a:p>
            <a:r>
              <a:rPr lang="it-IT" sz="2000" dirty="0"/>
              <a:t>La classe </a:t>
            </a:r>
            <a:r>
              <a:rPr lang="it-IT" sz="2000" b="1" dirty="0" err="1"/>
              <a:t>ExpressionSet</a:t>
            </a:r>
            <a:r>
              <a:rPr lang="it-IT" sz="2000" dirty="0"/>
              <a:t> è stata pensata appositamente per i dati di espressione.</a:t>
            </a:r>
          </a:p>
          <a:p>
            <a:r>
              <a:rPr lang="it-IT" sz="2000" dirty="0"/>
              <a:t>Contiene tutte le informazioni principali generati da un esperimento di analisi dell’espressione genica.</a:t>
            </a:r>
          </a:p>
          <a:p>
            <a:r>
              <a:rPr lang="it-IT" sz="2000" dirty="0"/>
              <a:t>In particolare </a:t>
            </a:r>
            <a:r>
              <a:rPr lang="it-IT" sz="2000" b="1" dirty="0"/>
              <a:t>l’</a:t>
            </a:r>
            <a:r>
              <a:rPr lang="it-IT" sz="2000" b="1" dirty="0" err="1"/>
              <a:t>ExpressionSet</a:t>
            </a:r>
            <a:r>
              <a:rPr lang="it-IT" sz="2000" dirty="0"/>
              <a:t> serve a coordinare diverse informazioni:</a:t>
            </a:r>
          </a:p>
          <a:p>
            <a:pPr lvl="1"/>
            <a:r>
              <a:rPr lang="it-IT" sz="1850" b="1" dirty="0" err="1"/>
              <a:t>phenoData</a:t>
            </a:r>
            <a:r>
              <a:rPr lang="it-IT" sz="1850" dirty="0"/>
              <a:t>: descrizione dei campioni dell’esperimento</a:t>
            </a:r>
          </a:p>
          <a:p>
            <a:pPr lvl="1"/>
            <a:r>
              <a:rPr lang="it-IT" sz="1850" b="1" dirty="0" err="1"/>
              <a:t>featureData</a:t>
            </a:r>
            <a:r>
              <a:rPr lang="it-IT" sz="1850" dirty="0"/>
              <a:t>: informazioni sui probes (ed eventualmente geni che mappano ad ogni probe)</a:t>
            </a:r>
          </a:p>
          <a:p>
            <a:pPr lvl="1"/>
            <a:r>
              <a:rPr lang="it-IT" sz="1850" b="1" dirty="0" err="1"/>
              <a:t>protocolData</a:t>
            </a:r>
            <a:r>
              <a:rPr lang="it-IT" sz="1850" dirty="0"/>
              <a:t>: informazioni sul protocollo usato per processare ogni campione</a:t>
            </a:r>
          </a:p>
          <a:p>
            <a:pPr lvl="1"/>
            <a:r>
              <a:rPr lang="it-IT" sz="1850" b="1" dirty="0" err="1"/>
              <a:t>experimentData</a:t>
            </a:r>
            <a:r>
              <a:rPr lang="it-IT" sz="1850" dirty="0"/>
              <a:t>: una struttura dati che descrive l’esperimento</a:t>
            </a:r>
            <a:endParaRPr lang="it-IT" altLang="it-IT" sz="2000" dirty="0"/>
          </a:p>
        </p:txBody>
      </p:sp>
    </p:spTree>
    <p:extLst>
      <p:ext uri="{BB962C8B-B14F-4D97-AF65-F5344CB8AC3E}">
        <p14:creationId xmlns:p14="http://schemas.microsoft.com/office/powerpoint/2010/main" val="3587370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err="1"/>
              <a:t>ExpressionSet</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altLang="it-IT" sz="2000" dirty="0"/>
              <a:t>Per accedere ai dati contenuti nell’</a:t>
            </a:r>
            <a:r>
              <a:rPr lang="it-IT" altLang="it-IT" sz="2000" b="1" dirty="0" err="1"/>
              <a:t>ExpressionSet</a:t>
            </a:r>
            <a:r>
              <a:rPr lang="it-IT" altLang="it-IT" sz="2000" dirty="0"/>
              <a:t> si usano le seguenti </a:t>
            </a:r>
            <a:r>
              <a:rPr lang="it-IT" altLang="it-IT" sz="2000" b="1" dirty="0"/>
              <a:t>funzioni</a:t>
            </a:r>
            <a:r>
              <a:rPr lang="it-IT" altLang="it-IT" sz="2000" dirty="0"/>
              <a:t>:</a:t>
            </a:r>
          </a:p>
          <a:p>
            <a:pPr lvl="1"/>
            <a:r>
              <a:rPr lang="it-IT" altLang="it-IT" sz="1850" b="1" i="1" dirty="0" err="1"/>
              <a:t>exprs</a:t>
            </a:r>
            <a:r>
              <a:rPr lang="it-IT" altLang="it-IT" sz="1850" b="1" dirty="0"/>
              <a:t>(</a:t>
            </a:r>
            <a:r>
              <a:rPr lang="it-IT" altLang="it-IT" sz="1850" b="1" dirty="0" err="1"/>
              <a:t>eset</a:t>
            </a:r>
            <a:r>
              <a:rPr lang="it-IT" altLang="it-IT" sz="1850" b="1" dirty="0"/>
              <a:t>)</a:t>
            </a:r>
            <a:r>
              <a:rPr lang="it-IT" altLang="it-IT" sz="1850" dirty="0"/>
              <a:t>: restituisce la matrice delle espressioni</a:t>
            </a:r>
          </a:p>
          <a:p>
            <a:pPr lvl="1"/>
            <a:r>
              <a:rPr lang="it-IT" altLang="it-IT" sz="1850" b="1" i="1" dirty="0" err="1"/>
              <a:t>phenoData</a:t>
            </a:r>
            <a:r>
              <a:rPr lang="it-IT" altLang="it-IT" sz="1850" b="1" dirty="0"/>
              <a:t>(</a:t>
            </a:r>
            <a:r>
              <a:rPr lang="it-IT" altLang="it-IT" sz="1850" b="1" dirty="0" err="1"/>
              <a:t>eset</a:t>
            </a:r>
            <a:r>
              <a:rPr lang="it-IT" altLang="it-IT" sz="1850" b="1" dirty="0"/>
              <a:t>)</a:t>
            </a:r>
            <a:r>
              <a:rPr lang="it-IT" altLang="it-IT" sz="1850" dirty="0"/>
              <a:t>: restituisce un oggetto di classe «</a:t>
            </a:r>
            <a:r>
              <a:rPr lang="it-IT" altLang="it-IT" sz="1850" i="1" dirty="0" err="1"/>
              <a:t>AnnotatedDataFrame</a:t>
            </a:r>
            <a:r>
              <a:rPr lang="it-IT" altLang="it-IT" sz="1850" dirty="0"/>
              <a:t>» che contiene la descrizione dei campioni</a:t>
            </a:r>
          </a:p>
          <a:p>
            <a:pPr lvl="1"/>
            <a:r>
              <a:rPr lang="it-IT" altLang="it-IT" sz="1850" b="1" i="1" dirty="0" err="1"/>
              <a:t>featureData</a:t>
            </a:r>
            <a:r>
              <a:rPr lang="it-IT" altLang="it-IT" sz="1850" b="1" dirty="0"/>
              <a:t>(</a:t>
            </a:r>
            <a:r>
              <a:rPr lang="it-IT" altLang="it-IT" sz="1850" b="1" dirty="0" err="1"/>
              <a:t>eset</a:t>
            </a:r>
            <a:r>
              <a:rPr lang="it-IT" altLang="it-IT" sz="1850" b="1" dirty="0"/>
              <a:t>)</a:t>
            </a:r>
            <a:r>
              <a:rPr lang="it-IT" altLang="it-IT" sz="1850" dirty="0"/>
              <a:t>: restituisce un oggetto di classe «</a:t>
            </a:r>
            <a:r>
              <a:rPr lang="it-IT" altLang="it-IT" sz="1850" i="1" dirty="0" err="1"/>
              <a:t>AnnotatedDataFrame</a:t>
            </a:r>
            <a:r>
              <a:rPr lang="it-IT" altLang="it-IT" sz="1850" dirty="0"/>
              <a:t>» che contiene la descrizione delle probe nell’array.</a:t>
            </a:r>
          </a:p>
          <a:p>
            <a:pPr lvl="1"/>
            <a:r>
              <a:rPr lang="it-IT" altLang="it-IT" sz="1850" b="1" i="1" dirty="0" err="1"/>
              <a:t>featureNames</a:t>
            </a:r>
            <a:r>
              <a:rPr lang="it-IT" altLang="it-IT" sz="1850" b="1" dirty="0"/>
              <a:t>(</a:t>
            </a:r>
            <a:r>
              <a:rPr lang="it-IT" altLang="it-IT" sz="1850" b="1" dirty="0" err="1"/>
              <a:t>eset</a:t>
            </a:r>
            <a:r>
              <a:rPr lang="it-IT" altLang="it-IT" sz="1850" b="1" dirty="0"/>
              <a:t>)</a:t>
            </a:r>
            <a:r>
              <a:rPr lang="it-IT" altLang="it-IT" sz="1850" dirty="0"/>
              <a:t> e </a:t>
            </a:r>
            <a:r>
              <a:rPr lang="it-IT" altLang="it-IT" sz="1850" b="1" i="1" dirty="0" err="1"/>
              <a:t>sampleNames</a:t>
            </a:r>
            <a:r>
              <a:rPr lang="it-IT" altLang="it-IT" sz="1850" b="1" dirty="0"/>
              <a:t>(</a:t>
            </a:r>
            <a:r>
              <a:rPr lang="it-IT" altLang="it-IT" sz="1850" b="1" dirty="0" err="1"/>
              <a:t>eset</a:t>
            </a:r>
            <a:r>
              <a:rPr lang="it-IT" altLang="it-IT" sz="1850" b="1" dirty="0"/>
              <a:t>)</a:t>
            </a:r>
            <a:r>
              <a:rPr lang="it-IT" altLang="it-IT" sz="1850" dirty="0"/>
              <a:t>: restituisce il nome delle features e dei campioni</a:t>
            </a:r>
          </a:p>
          <a:p>
            <a:pPr lvl="1"/>
            <a:r>
              <a:rPr lang="it-IT" altLang="it-IT" sz="1850" b="1" i="1" dirty="0" err="1"/>
              <a:t>experimentData</a:t>
            </a:r>
            <a:r>
              <a:rPr lang="it-IT" altLang="it-IT" sz="1850" b="1" dirty="0"/>
              <a:t>(</a:t>
            </a:r>
            <a:r>
              <a:rPr lang="it-IT" altLang="it-IT" sz="1850" b="1" dirty="0" err="1"/>
              <a:t>eset</a:t>
            </a:r>
            <a:r>
              <a:rPr lang="it-IT" altLang="it-IT" sz="1850" b="1" dirty="0"/>
              <a:t>)</a:t>
            </a:r>
            <a:r>
              <a:rPr lang="it-IT" altLang="it-IT" sz="1850" dirty="0"/>
              <a:t>: restituisce un oggetto che fornisce la descrizione dell’esperimento</a:t>
            </a:r>
          </a:p>
        </p:txBody>
      </p:sp>
    </p:spTree>
    <p:extLst>
      <p:ext uri="{BB962C8B-B14F-4D97-AF65-F5344CB8AC3E}">
        <p14:creationId xmlns:p14="http://schemas.microsoft.com/office/powerpoint/2010/main" val="112029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0D714-CA4F-47C6-82E0-3AB0DF5308F4}"/>
              </a:ext>
            </a:extLst>
          </p:cNvPr>
          <p:cNvSpPr>
            <a:spLocks noGrp="1"/>
          </p:cNvSpPr>
          <p:nvPr>
            <p:ph type="title"/>
          </p:nvPr>
        </p:nvSpPr>
        <p:spPr/>
        <p:txBody>
          <a:bodyPr/>
          <a:lstStyle/>
          <a:p>
            <a:r>
              <a:rPr lang="it-IT" dirty="0" err="1"/>
              <a:t>Bioconductor</a:t>
            </a:r>
            <a:endParaRPr lang="it-IT" dirty="0"/>
          </a:p>
        </p:txBody>
      </p:sp>
      <p:sp>
        <p:nvSpPr>
          <p:cNvPr id="3" name="Segnaposto testo 2">
            <a:extLst>
              <a:ext uri="{FF2B5EF4-FFF2-40B4-BE49-F238E27FC236}">
                <a16:creationId xmlns:a16="http://schemas.microsoft.com/office/drawing/2014/main" id="{ECB1DD9A-DCD8-424A-8C75-37911ADF892D}"/>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3605750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err="1"/>
              <a:t>AnnotatedDataFrame</a:t>
            </a:r>
            <a:r>
              <a:rPr lang="it-IT" altLang="it-IT" dirty="0"/>
              <a:t>	</a:t>
            </a:r>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pPr algn="l"/>
            <a:r>
              <a:rPr lang="it-IT" altLang="it-IT" sz="2000" dirty="0"/>
              <a:t>Un </a:t>
            </a:r>
            <a:r>
              <a:rPr lang="it-IT" altLang="it-IT" sz="2000" b="1" dirty="0" err="1"/>
              <a:t>AnnotatedDataFrame</a:t>
            </a:r>
            <a:r>
              <a:rPr lang="it-IT" altLang="it-IT" sz="2000" dirty="0"/>
              <a:t> è una struttura dati che contiene una collezione di oggetti e dei valori misurati per tali oggetti.</a:t>
            </a:r>
          </a:p>
          <a:p>
            <a:pPr lvl="1" algn="l"/>
            <a:r>
              <a:rPr lang="it-IT" altLang="it-IT" sz="1850" dirty="0"/>
              <a:t>Esempio: per ogni campione del mio esperimento potrei misurare l’età, il tipo di campione,…</a:t>
            </a:r>
          </a:p>
          <a:p>
            <a:pPr algn="l"/>
            <a:r>
              <a:rPr lang="it-IT" altLang="it-IT" sz="2000" dirty="0"/>
              <a:t>Per estrarre i dati contenuti si usa il comando:</a:t>
            </a:r>
          </a:p>
          <a:p>
            <a:pPr lvl="1" algn="l"/>
            <a:r>
              <a:rPr lang="it-IT" altLang="it-IT" sz="1850" b="1" i="1" dirty="0" err="1"/>
              <a:t>as</a:t>
            </a:r>
            <a:r>
              <a:rPr lang="it-IT" altLang="it-IT" sz="1850" b="1" dirty="0"/>
              <a:t>(</a:t>
            </a:r>
            <a:r>
              <a:rPr lang="it-IT" altLang="it-IT" sz="1850" b="1" dirty="0" err="1"/>
              <a:t>adf</a:t>
            </a:r>
            <a:r>
              <a:rPr lang="it-IT" altLang="it-IT" sz="1850" b="1" dirty="0"/>
              <a:t>, "</a:t>
            </a:r>
            <a:r>
              <a:rPr lang="it-IT" altLang="it-IT" sz="1850" b="1" dirty="0" err="1"/>
              <a:t>data.frame</a:t>
            </a:r>
            <a:r>
              <a:rPr lang="it-IT" altLang="it-IT" sz="1850" b="1" dirty="0"/>
              <a:t>")</a:t>
            </a:r>
          </a:p>
          <a:p>
            <a:pPr lvl="1" algn="l"/>
            <a:r>
              <a:rPr lang="it-IT" altLang="it-IT" sz="1850" dirty="0"/>
              <a:t>Dove </a:t>
            </a:r>
            <a:r>
              <a:rPr lang="it-IT" altLang="it-IT" sz="1850" b="1" i="1" dirty="0" err="1"/>
              <a:t>adf</a:t>
            </a:r>
            <a:r>
              <a:rPr lang="it-IT" altLang="it-IT" sz="1850" dirty="0"/>
              <a:t> è il nome della variabile che contiene l’oggetto </a:t>
            </a:r>
            <a:r>
              <a:rPr lang="it-IT" altLang="it-IT" sz="1850" b="1" dirty="0" err="1"/>
              <a:t>AnnotatedDataFrame</a:t>
            </a:r>
            <a:endParaRPr lang="it-IT" altLang="it-IT" sz="1850" b="1" dirty="0"/>
          </a:p>
          <a:p>
            <a:pPr lvl="1" algn="l"/>
            <a:r>
              <a:rPr lang="it-IT" altLang="it-IT" sz="1850" dirty="0"/>
              <a:t>Il risultato è un oggetto </a:t>
            </a:r>
            <a:r>
              <a:rPr lang="it-IT" altLang="it-IT" sz="1850" dirty="0" err="1"/>
              <a:t>dataframe</a:t>
            </a:r>
            <a:r>
              <a:rPr lang="it-IT" altLang="it-IT" sz="1850" dirty="0"/>
              <a:t> che può essere visualizzato e manipolato usando le funzioni di R</a:t>
            </a:r>
          </a:p>
          <a:p>
            <a:pPr algn="l"/>
            <a:r>
              <a:rPr lang="it-IT" altLang="it-IT" sz="2000" dirty="0"/>
              <a:t>Salvare la matrice di espressione di un </a:t>
            </a:r>
            <a:r>
              <a:rPr lang="it-IT" altLang="it-IT" sz="2000" dirty="0" err="1"/>
              <a:t>ExpressionSet</a:t>
            </a:r>
            <a:r>
              <a:rPr lang="it-IT" altLang="it-IT" sz="2000" dirty="0"/>
              <a:t> su file</a:t>
            </a:r>
          </a:p>
        </p:txBody>
      </p:sp>
      <p:pic>
        <p:nvPicPr>
          <p:cNvPr id="3" name="Immagine 2">
            <a:extLst>
              <a:ext uri="{FF2B5EF4-FFF2-40B4-BE49-F238E27FC236}">
                <a16:creationId xmlns:a16="http://schemas.microsoft.com/office/drawing/2014/main" id="{CAA2B268-7EF1-4F9E-B174-A87561CBA8AF}"/>
              </a:ext>
            </a:extLst>
          </p:cNvPr>
          <p:cNvPicPr>
            <a:picLocks noChangeAspect="1"/>
          </p:cNvPicPr>
          <p:nvPr/>
        </p:nvPicPr>
        <p:blipFill>
          <a:blip r:embed="rId2"/>
          <a:stretch>
            <a:fillRect/>
          </a:stretch>
        </p:blipFill>
        <p:spPr>
          <a:xfrm>
            <a:off x="971600" y="6093296"/>
            <a:ext cx="6588224" cy="313244"/>
          </a:xfrm>
          <a:prstGeom prst="rect">
            <a:avLst/>
          </a:prstGeom>
        </p:spPr>
      </p:pic>
    </p:spTree>
    <p:extLst>
      <p:ext uri="{BB962C8B-B14F-4D97-AF65-F5344CB8AC3E}">
        <p14:creationId xmlns:p14="http://schemas.microsoft.com/office/powerpoint/2010/main" val="1485080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0D714-CA4F-47C6-82E0-3AB0DF5308F4}"/>
              </a:ext>
            </a:extLst>
          </p:cNvPr>
          <p:cNvSpPr>
            <a:spLocks noGrp="1"/>
          </p:cNvSpPr>
          <p:nvPr>
            <p:ph type="title"/>
          </p:nvPr>
        </p:nvSpPr>
        <p:spPr/>
        <p:txBody>
          <a:bodyPr/>
          <a:lstStyle/>
          <a:p>
            <a:r>
              <a:rPr lang="it-IT" dirty="0" err="1"/>
              <a:t>AnnotationDbi</a:t>
            </a:r>
            <a:endParaRPr lang="it-IT" dirty="0"/>
          </a:p>
        </p:txBody>
      </p:sp>
      <p:sp>
        <p:nvSpPr>
          <p:cNvPr id="3" name="Segnaposto testo 2">
            <a:extLst>
              <a:ext uri="{FF2B5EF4-FFF2-40B4-BE49-F238E27FC236}">
                <a16:creationId xmlns:a16="http://schemas.microsoft.com/office/drawing/2014/main" id="{ECB1DD9A-DCD8-424A-8C75-37911ADF892D}"/>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2701883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err="1"/>
              <a:t>AnnotationDbi</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sz="2000" b="1" dirty="0" err="1"/>
              <a:t>AnnotationDBI</a:t>
            </a:r>
            <a:r>
              <a:rPr lang="it-IT" sz="2000" dirty="0"/>
              <a:t> contiene metodi di base per interrogare database di annotazione di vario tipo, </a:t>
            </a:r>
            <a:r>
              <a:rPr lang="it-IT" sz="2000" dirty="0" err="1"/>
              <a:t>contenenenti</a:t>
            </a:r>
            <a:r>
              <a:rPr lang="it-IT" sz="2000" dirty="0"/>
              <a:t> informazioni su geni, genomi, probes, ontologie, </a:t>
            </a:r>
            <a:r>
              <a:rPr lang="it-IT" sz="2000" dirty="0" err="1"/>
              <a:t>ecc</a:t>
            </a:r>
            <a:r>
              <a:rPr lang="it-IT" sz="2000" dirty="0"/>
              <a:t>…</a:t>
            </a:r>
          </a:p>
          <a:p>
            <a:r>
              <a:rPr lang="it-IT" altLang="it-IT" sz="2000" dirty="0" err="1"/>
              <a:t>AnnotationDBI</a:t>
            </a:r>
            <a:r>
              <a:rPr lang="it-IT" altLang="it-IT" sz="2000" dirty="0"/>
              <a:t> permette di:</a:t>
            </a:r>
          </a:p>
          <a:p>
            <a:pPr lvl="1"/>
            <a:r>
              <a:rPr lang="it-IT" altLang="it-IT" sz="1850" dirty="0"/>
              <a:t>Mappare id da un database ad un altro (ad es. da </a:t>
            </a:r>
            <a:r>
              <a:rPr lang="it-IT" altLang="it-IT" sz="1850" dirty="0" err="1"/>
              <a:t>Uniprot</a:t>
            </a:r>
            <a:r>
              <a:rPr lang="it-IT" altLang="it-IT" sz="1850" dirty="0"/>
              <a:t> a NCBI </a:t>
            </a:r>
            <a:r>
              <a:rPr lang="it-IT" altLang="it-IT" sz="1850" dirty="0" err="1"/>
              <a:t>protein</a:t>
            </a:r>
            <a:r>
              <a:rPr lang="it-IT" altLang="it-IT" sz="1850" dirty="0"/>
              <a:t>);</a:t>
            </a:r>
          </a:p>
          <a:p>
            <a:pPr lvl="1"/>
            <a:r>
              <a:rPr lang="it-IT" altLang="it-IT" sz="1850" dirty="0"/>
              <a:t>Aggiungere informazioni ovvero annotare (ad es. associare all’ID </a:t>
            </a:r>
            <a:r>
              <a:rPr lang="it-IT" altLang="it-IT" sz="1850" dirty="0" err="1"/>
              <a:t>Entrez</a:t>
            </a:r>
            <a:r>
              <a:rPr lang="it-IT" altLang="it-IT" sz="1850" dirty="0"/>
              <a:t> di un gene il suo simbolo ufficiale (tipo TP53), il suo nome completo o una sua descrizione).</a:t>
            </a:r>
          </a:p>
        </p:txBody>
      </p:sp>
    </p:spTree>
    <p:extLst>
      <p:ext uri="{BB962C8B-B14F-4D97-AF65-F5344CB8AC3E}">
        <p14:creationId xmlns:p14="http://schemas.microsoft.com/office/powerpoint/2010/main" val="1747079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Pacchetti di annotazione</a:t>
            </a:r>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altLang="it-IT" sz="2000" dirty="0"/>
              <a:t>I metodi di interrogazione di </a:t>
            </a:r>
            <a:r>
              <a:rPr lang="it-IT" altLang="it-IT" sz="2000" dirty="0" err="1"/>
              <a:t>AnnotationDbi</a:t>
            </a:r>
            <a:r>
              <a:rPr lang="it-IT" altLang="it-IT" sz="2000" dirty="0"/>
              <a:t> sono generali e lavorano su qualsiasi database di annotazione.</a:t>
            </a:r>
          </a:p>
          <a:p>
            <a:r>
              <a:rPr lang="it-IT" altLang="it-IT" sz="2000" dirty="0"/>
              <a:t>I database di annotazione sono incapsulati in pacchetti R (uno per ogni database).</a:t>
            </a:r>
          </a:p>
          <a:p>
            <a:r>
              <a:rPr lang="it-IT" altLang="it-IT" sz="2000" dirty="0"/>
              <a:t>Un elenco completo dei pacchetti di annotazione è presente su </a:t>
            </a:r>
            <a:r>
              <a:rPr lang="it-IT" altLang="it-IT" sz="2000" dirty="0">
                <a:hlinkClick r:id="rId2"/>
              </a:rPr>
              <a:t>https://www.bioconductor.org/packages/release/BiocViews.html#___AnnotationData</a:t>
            </a:r>
            <a:endParaRPr lang="it-IT" altLang="it-IT" sz="1850" dirty="0"/>
          </a:p>
        </p:txBody>
      </p:sp>
    </p:spTree>
    <p:extLst>
      <p:ext uri="{BB962C8B-B14F-4D97-AF65-F5344CB8AC3E}">
        <p14:creationId xmlns:p14="http://schemas.microsoft.com/office/powerpoint/2010/main" val="275694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Pacchetti di annotazione</a:t>
            </a:r>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altLang="it-IT" sz="2000" dirty="0"/>
              <a:t>I pacchetti di annotazione si possono raggruppare in due macrocategorie e sottocategorie, a seconda dell’oggetto centrale su cui si basano e sulla tipologia di informazioni contenute</a:t>
            </a:r>
          </a:p>
          <a:p>
            <a:r>
              <a:rPr lang="it-IT" altLang="it-IT" sz="2000" dirty="0"/>
              <a:t>Pacchetti Gene-centrici:</a:t>
            </a:r>
          </a:p>
          <a:p>
            <a:pPr lvl="1"/>
            <a:r>
              <a:rPr lang="it-IT" altLang="it-IT" sz="1850" dirty="0"/>
              <a:t>Organismi: ad es. </a:t>
            </a:r>
            <a:r>
              <a:rPr lang="it-IT" altLang="it-IT" sz="1850" b="1" dirty="0" err="1"/>
              <a:t>org.Mm.eg.db</a:t>
            </a:r>
            <a:r>
              <a:rPr lang="it-IT" altLang="it-IT" sz="1850" dirty="0"/>
              <a:t>, </a:t>
            </a:r>
            <a:r>
              <a:rPr lang="it-IT" altLang="it-IT" sz="1850" b="1" dirty="0" err="1"/>
              <a:t>org.Hs.eg.db</a:t>
            </a:r>
            <a:r>
              <a:rPr lang="it-IT" altLang="it-IT" sz="1850" b="1" dirty="0"/>
              <a:t>;</a:t>
            </a:r>
          </a:p>
          <a:p>
            <a:pPr lvl="1"/>
            <a:r>
              <a:rPr lang="it-IT" altLang="it-IT" sz="1850" dirty="0"/>
              <a:t>Piattaforme: ad es. hgu133plus2.db;</a:t>
            </a:r>
          </a:p>
          <a:p>
            <a:pPr lvl="1"/>
            <a:r>
              <a:rPr lang="it-IT" altLang="it-IT" sz="1850" dirty="0"/>
              <a:t>Omologie: ad es. </a:t>
            </a:r>
            <a:r>
              <a:rPr lang="it-IT" altLang="it-IT" sz="1850" dirty="0" err="1"/>
              <a:t>hom.Dm.inp.db</a:t>
            </a:r>
            <a:r>
              <a:rPr lang="it-IT" altLang="it-IT" sz="1850" dirty="0"/>
              <a:t>;</a:t>
            </a:r>
          </a:p>
          <a:p>
            <a:pPr lvl="1"/>
            <a:r>
              <a:rPr lang="it-IT" altLang="it-IT" sz="1850" dirty="0"/>
              <a:t>System-</a:t>
            </a:r>
            <a:r>
              <a:rPr lang="it-IT" altLang="it-IT" sz="1850" dirty="0" err="1"/>
              <a:t>biology</a:t>
            </a:r>
            <a:r>
              <a:rPr lang="it-IT" altLang="it-IT" sz="1850" dirty="0"/>
              <a:t>: ad es. </a:t>
            </a:r>
            <a:r>
              <a:rPr lang="it-IT" altLang="it-IT" sz="1850" dirty="0" err="1"/>
              <a:t>GO.db</a:t>
            </a:r>
            <a:r>
              <a:rPr lang="it-IT" altLang="it-IT" sz="1850" dirty="0"/>
              <a:t>. </a:t>
            </a:r>
          </a:p>
          <a:p>
            <a:r>
              <a:rPr lang="it-IT" altLang="it-IT" sz="2000" dirty="0"/>
              <a:t>Pacchetti Genoma-centrici: </a:t>
            </a:r>
          </a:p>
          <a:p>
            <a:pPr lvl="1"/>
            <a:r>
              <a:rPr lang="it-IT" altLang="it-IT" sz="1700" dirty="0" err="1"/>
              <a:t>Trascrittoma</a:t>
            </a:r>
            <a:r>
              <a:rPr lang="it-IT" altLang="it-IT" sz="1700" dirty="0"/>
              <a:t>: ad es. TxDb.Hsapiens.UCSC.hg19.knownGene, EnsDb.Hsapiens.v75;</a:t>
            </a:r>
          </a:p>
          <a:p>
            <a:pPr lvl="1"/>
            <a:r>
              <a:rPr lang="it-IT" altLang="it-IT" sz="1700" dirty="0"/>
              <a:t>…</a:t>
            </a:r>
          </a:p>
        </p:txBody>
      </p:sp>
    </p:spTree>
    <p:extLst>
      <p:ext uri="{BB962C8B-B14F-4D97-AF65-F5344CB8AC3E}">
        <p14:creationId xmlns:p14="http://schemas.microsoft.com/office/powerpoint/2010/main" val="2102016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Annotazione con </a:t>
            </a:r>
            <a:r>
              <a:rPr lang="it-IT" altLang="it-IT" dirty="0" err="1"/>
              <a:t>AnnotationDbi</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altLang="it-IT" sz="2000" dirty="0"/>
              <a:t>Per annotare con </a:t>
            </a:r>
            <a:r>
              <a:rPr lang="it-IT" altLang="it-IT" sz="2000" dirty="0" err="1"/>
              <a:t>AnnotationDbi</a:t>
            </a:r>
            <a:r>
              <a:rPr lang="it-IT" altLang="it-IT" sz="2000" dirty="0"/>
              <a:t> bisogna anzitutto scaricare il pacchetto di annotazione relativo alle informazioni desiderate;</a:t>
            </a:r>
          </a:p>
          <a:p>
            <a:r>
              <a:rPr lang="it-IT" altLang="it-IT" sz="2000" dirty="0"/>
              <a:t>Ad esempio, per annotare le probes (in assenza di informazioni già contenute nell’oggetto </a:t>
            </a:r>
            <a:r>
              <a:rPr lang="it-IT" altLang="it-IT" sz="2000" dirty="0" err="1"/>
              <a:t>ExpressionSet</a:t>
            </a:r>
            <a:r>
              <a:rPr lang="it-IT" altLang="it-IT" sz="2000" dirty="0"/>
              <a:t>) con i geni corrispondenti ci servirà il pacchetto corrispondente al chip usato (tipo </a:t>
            </a:r>
            <a:r>
              <a:rPr lang="it-IT" altLang="it-IT" sz="2000" b="1" dirty="0"/>
              <a:t>hgu95av2.db </a:t>
            </a:r>
            <a:r>
              <a:rPr lang="it-IT" altLang="it-IT" sz="2000" dirty="0"/>
              <a:t>per il chip </a:t>
            </a:r>
            <a:r>
              <a:rPr lang="it-IT" altLang="it-IT" sz="2000" dirty="0" err="1"/>
              <a:t>Affymetrix</a:t>
            </a:r>
            <a:r>
              <a:rPr lang="it-IT" altLang="it-IT" sz="2000" dirty="0"/>
              <a:t> Human </a:t>
            </a:r>
            <a:r>
              <a:rPr lang="it-IT" altLang="it-IT" sz="2000" dirty="0" err="1"/>
              <a:t>Genome</a:t>
            </a:r>
            <a:r>
              <a:rPr lang="it-IT" altLang="it-IT" sz="2000" dirty="0"/>
              <a:t> U95);</a:t>
            </a:r>
          </a:p>
          <a:p>
            <a:r>
              <a:rPr lang="it-IT" altLang="it-IT" sz="2000" dirty="0"/>
              <a:t>Il database contenuto in </a:t>
            </a:r>
            <a:r>
              <a:rPr lang="it-IT" altLang="it-IT" sz="2000" b="1" dirty="0"/>
              <a:t>hgu95av2.db </a:t>
            </a:r>
            <a:r>
              <a:rPr lang="it-IT" altLang="it-IT" sz="2000" dirty="0"/>
              <a:t>si presenta in formato di tabella SQL con vari campi.</a:t>
            </a:r>
          </a:p>
        </p:txBody>
      </p:sp>
    </p:spTree>
    <p:extLst>
      <p:ext uri="{BB962C8B-B14F-4D97-AF65-F5344CB8AC3E}">
        <p14:creationId xmlns:p14="http://schemas.microsoft.com/office/powerpoint/2010/main" val="217631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Annotazione con </a:t>
            </a:r>
            <a:r>
              <a:rPr lang="it-IT" altLang="it-IT" dirty="0" err="1"/>
              <a:t>AnnotationDbi</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altLang="it-IT" sz="2000" dirty="0"/>
              <a:t>La funzione </a:t>
            </a:r>
            <a:r>
              <a:rPr lang="it-IT" altLang="it-IT" sz="2000" dirty="0" err="1"/>
              <a:t>keytypes</a:t>
            </a:r>
            <a:r>
              <a:rPr lang="it-IT" altLang="it-IT" sz="2000" dirty="0"/>
              <a:t>() permette di conoscere i campi presenti nel database;</a:t>
            </a:r>
          </a:p>
          <a:p>
            <a:endParaRPr lang="it-IT" altLang="it-IT" sz="2000" dirty="0"/>
          </a:p>
          <a:p>
            <a:endParaRPr lang="it-IT" altLang="it-IT" sz="2000" dirty="0"/>
          </a:p>
          <a:p>
            <a:endParaRPr lang="it-IT" altLang="it-IT" sz="2000" dirty="0"/>
          </a:p>
          <a:p>
            <a:endParaRPr lang="it-IT" altLang="it-IT" sz="2000" dirty="0"/>
          </a:p>
          <a:p>
            <a:pPr marL="0" indent="0">
              <a:buNone/>
            </a:pPr>
            <a:endParaRPr lang="it-IT" altLang="it-IT" sz="2000" dirty="0"/>
          </a:p>
          <a:p>
            <a:r>
              <a:rPr lang="it-IT" altLang="it-IT" sz="2000" dirty="0"/>
              <a:t>La funzione help richiamata uno qualsiasi dei campi consente di avere informazioni più dettagliate sui campi presenti:</a:t>
            </a:r>
          </a:p>
        </p:txBody>
      </p:sp>
      <p:pic>
        <p:nvPicPr>
          <p:cNvPr id="3" name="Immagine 2">
            <a:extLst>
              <a:ext uri="{FF2B5EF4-FFF2-40B4-BE49-F238E27FC236}">
                <a16:creationId xmlns:a16="http://schemas.microsoft.com/office/drawing/2014/main" id="{70022506-2CC1-4437-AE23-432C6CFB5AE9}"/>
              </a:ext>
            </a:extLst>
          </p:cNvPr>
          <p:cNvPicPr>
            <a:picLocks noChangeAspect="1"/>
          </p:cNvPicPr>
          <p:nvPr/>
        </p:nvPicPr>
        <p:blipFill>
          <a:blip r:embed="rId2"/>
          <a:stretch>
            <a:fillRect/>
          </a:stretch>
        </p:blipFill>
        <p:spPr>
          <a:xfrm>
            <a:off x="540987" y="1844824"/>
            <a:ext cx="8062025" cy="2204717"/>
          </a:xfrm>
          <a:prstGeom prst="rect">
            <a:avLst/>
          </a:prstGeom>
        </p:spPr>
      </p:pic>
      <p:pic>
        <p:nvPicPr>
          <p:cNvPr id="5" name="Immagine 4">
            <a:extLst>
              <a:ext uri="{FF2B5EF4-FFF2-40B4-BE49-F238E27FC236}">
                <a16:creationId xmlns:a16="http://schemas.microsoft.com/office/drawing/2014/main" id="{49445B3A-5B7D-428B-95F9-03674430CA99}"/>
              </a:ext>
            </a:extLst>
          </p:cNvPr>
          <p:cNvPicPr>
            <a:picLocks noChangeAspect="1"/>
          </p:cNvPicPr>
          <p:nvPr/>
        </p:nvPicPr>
        <p:blipFill>
          <a:blip r:embed="rId3"/>
          <a:stretch>
            <a:fillRect/>
          </a:stretch>
        </p:blipFill>
        <p:spPr>
          <a:xfrm>
            <a:off x="661104" y="5445224"/>
            <a:ext cx="2297511" cy="302773"/>
          </a:xfrm>
          <a:prstGeom prst="rect">
            <a:avLst/>
          </a:prstGeom>
        </p:spPr>
      </p:pic>
    </p:spTree>
    <p:extLst>
      <p:ext uri="{BB962C8B-B14F-4D97-AF65-F5344CB8AC3E}">
        <p14:creationId xmlns:p14="http://schemas.microsoft.com/office/powerpoint/2010/main" val="3932803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Annotazione con </a:t>
            </a:r>
            <a:r>
              <a:rPr lang="it-IT" altLang="it-IT" dirty="0" err="1"/>
              <a:t>AnnotationDbi</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altLang="it-IT" sz="2000" dirty="0"/>
              <a:t>La funzione </a:t>
            </a:r>
            <a:r>
              <a:rPr lang="it-IT" altLang="it-IT" sz="2000" dirty="0" err="1"/>
              <a:t>select</a:t>
            </a:r>
            <a:r>
              <a:rPr lang="it-IT" altLang="it-IT" sz="2000" dirty="0"/>
              <a:t>() permette di ottenere tutti le mappe possibili tra i valori di una chiave A e i valori di un’altra chiave B (o più chiavi). Il risultato viene salvato in un </a:t>
            </a:r>
            <a:r>
              <a:rPr lang="it-IT" altLang="it-IT" sz="2000" dirty="0" err="1"/>
              <a:t>dataframe</a:t>
            </a:r>
            <a:r>
              <a:rPr lang="it-IT" altLang="it-IT" sz="2000" dirty="0"/>
              <a:t> con possibili valori ripetuti della chiave A che indicano mapping multipli.</a:t>
            </a:r>
          </a:p>
        </p:txBody>
      </p:sp>
      <p:pic>
        <p:nvPicPr>
          <p:cNvPr id="4" name="Immagine 3">
            <a:extLst>
              <a:ext uri="{FF2B5EF4-FFF2-40B4-BE49-F238E27FC236}">
                <a16:creationId xmlns:a16="http://schemas.microsoft.com/office/drawing/2014/main" id="{26E0D423-C5F9-4D83-9720-2BE7523E43D2}"/>
              </a:ext>
            </a:extLst>
          </p:cNvPr>
          <p:cNvPicPr>
            <a:picLocks noChangeAspect="1"/>
          </p:cNvPicPr>
          <p:nvPr/>
        </p:nvPicPr>
        <p:blipFill>
          <a:blip r:embed="rId2"/>
          <a:stretch>
            <a:fillRect/>
          </a:stretch>
        </p:blipFill>
        <p:spPr>
          <a:xfrm>
            <a:off x="739278" y="2852936"/>
            <a:ext cx="7776070" cy="3577421"/>
          </a:xfrm>
          <a:prstGeom prst="rect">
            <a:avLst/>
          </a:prstGeom>
        </p:spPr>
      </p:pic>
    </p:spTree>
    <p:extLst>
      <p:ext uri="{BB962C8B-B14F-4D97-AF65-F5344CB8AC3E}">
        <p14:creationId xmlns:p14="http://schemas.microsoft.com/office/powerpoint/2010/main" val="1377973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Annotazione con </a:t>
            </a:r>
            <a:r>
              <a:rPr lang="it-IT" altLang="it-IT" dirty="0" err="1"/>
              <a:t>AnnotationDbi</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altLang="it-IT" sz="2000" dirty="0"/>
              <a:t>La funzione </a:t>
            </a:r>
            <a:r>
              <a:rPr lang="it-IT" altLang="it-IT" sz="2000" dirty="0" err="1"/>
              <a:t>mapIds</a:t>
            </a:r>
            <a:r>
              <a:rPr lang="it-IT" altLang="it-IT" sz="2000" dirty="0"/>
              <a:t>() permette di ottenere tutte le mappe possibili tra i valori di una chiave A e i valori di un’altra chiave B. Il risultato è un vettore indicizzato con i nomi della chiave A. Di default solo il primo mapping trovato viene restituito.</a:t>
            </a:r>
          </a:p>
          <a:p>
            <a:r>
              <a:rPr lang="it-IT" altLang="it-IT" sz="2000" dirty="0"/>
              <a:t>Se si specifica l’opzione </a:t>
            </a:r>
            <a:r>
              <a:rPr lang="it-IT" altLang="it-IT" sz="2000" dirty="0" err="1"/>
              <a:t>multivals</a:t>
            </a:r>
            <a:r>
              <a:rPr lang="it-IT" altLang="it-IT" sz="2000" dirty="0"/>
              <a:t>=«list» viene restituita una lista contenente per ogni valore i mapping trovati</a:t>
            </a:r>
          </a:p>
        </p:txBody>
      </p:sp>
      <p:pic>
        <p:nvPicPr>
          <p:cNvPr id="6" name="Immagine 5">
            <a:extLst>
              <a:ext uri="{FF2B5EF4-FFF2-40B4-BE49-F238E27FC236}">
                <a16:creationId xmlns:a16="http://schemas.microsoft.com/office/drawing/2014/main" id="{2FB696AF-333E-4665-88E0-E80E14247085}"/>
              </a:ext>
            </a:extLst>
          </p:cNvPr>
          <p:cNvPicPr>
            <a:picLocks noChangeAspect="1"/>
          </p:cNvPicPr>
          <p:nvPr/>
        </p:nvPicPr>
        <p:blipFill>
          <a:blip r:embed="rId2"/>
          <a:stretch>
            <a:fillRect/>
          </a:stretch>
        </p:blipFill>
        <p:spPr>
          <a:xfrm>
            <a:off x="287524" y="4005064"/>
            <a:ext cx="8568952" cy="1628239"/>
          </a:xfrm>
          <a:prstGeom prst="rect">
            <a:avLst/>
          </a:prstGeom>
        </p:spPr>
      </p:pic>
    </p:spTree>
    <p:extLst>
      <p:ext uri="{BB962C8B-B14F-4D97-AF65-F5344CB8AC3E}">
        <p14:creationId xmlns:p14="http://schemas.microsoft.com/office/powerpoint/2010/main" val="235874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0D714-CA4F-47C6-82E0-3AB0DF5308F4}"/>
              </a:ext>
            </a:extLst>
          </p:cNvPr>
          <p:cNvSpPr>
            <a:spLocks noGrp="1"/>
          </p:cNvSpPr>
          <p:nvPr>
            <p:ph type="title"/>
          </p:nvPr>
        </p:nvSpPr>
        <p:spPr/>
        <p:txBody>
          <a:bodyPr/>
          <a:lstStyle/>
          <a:p>
            <a:r>
              <a:rPr lang="it-IT" dirty="0" err="1"/>
              <a:t>marray</a:t>
            </a:r>
            <a:endParaRPr lang="it-IT" dirty="0"/>
          </a:p>
        </p:txBody>
      </p:sp>
      <p:sp>
        <p:nvSpPr>
          <p:cNvPr id="3" name="Segnaposto testo 2">
            <a:extLst>
              <a:ext uri="{FF2B5EF4-FFF2-40B4-BE49-F238E27FC236}">
                <a16:creationId xmlns:a16="http://schemas.microsoft.com/office/drawing/2014/main" id="{ECB1DD9A-DCD8-424A-8C75-37911ADF892D}"/>
              </a:ext>
            </a:extLst>
          </p:cNvPr>
          <p:cNvSpPr>
            <a:spLocks noGrp="1"/>
          </p:cNvSpPr>
          <p:nvPr>
            <p:ph type="body" idx="1"/>
          </p:nvPr>
        </p:nvSpPr>
        <p:spPr/>
        <p:txBody>
          <a:bodyPr/>
          <a:lstStyle/>
          <a:p>
            <a:r>
              <a:rPr lang="it-IT" dirty="0"/>
              <a:t>Analisi Microarray </a:t>
            </a:r>
            <a:r>
              <a:rPr lang="it-IT" dirty="0" err="1"/>
              <a:t>cDNA</a:t>
            </a:r>
            <a:endParaRPr lang="it-IT" dirty="0"/>
          </a:p>
        </p:txBody>
      </p:sp>
    </p:spTree>
    <p:extLst>
      <p:ext uri="{BB962C8B-B14F-4D97-AF65-F5344CB8AC3E}">
        <p14:creationId xmlns:p14="http://schemas.microsoft.com/office/powerpoint/2010/main" val="1157754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err="1"/>
              <a:t>Bioconductor</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altLang="it-IT" sz="2200" dirty="0"/>
              <a:t>È un progetto </a:t>
            </a:r>
            <a:r>
              <a:rPr lang="it-IT" altLang="it-IT" sz="2200" b="1" dirty="0"/>
              <a:t>open source </a:t>
            </a:r>
            <a:r>
              <a:rPr lang="it-IT" altLang="it-IT" sz="2200" dirty="0"/>
              <a:t>per </a:t>
            </a:r>
            <a:r>
              <a:rPr lang="it-IT" altLang="it-IT" sz="2200" b="1" dirty="0"/>
              <a:t>l’analisi e la comprensione di dati genomici</a:t>
            </a:r>
            <a:r>
              <a:rPr lang="it-IT" altLang="it-IT" sz="2200" dirty="0"/>
              <a:t>.</a:t>
            </a:r>
          </a:p>
          <a:p>
            <a:r>
              <a:rPr lang="it-IT" altLang="it-IT" sz="2200" dirty="0"/>
              <a:t>Iniziato nel </a:t>
            </a:r>
            <a:r>
              <a:rPr lang="it-IT" altLang="it-IT" sz="2200" b="1" dirty="0"/>
              <a:t>2001</a:t>
            </a:r>
            <a:r>
              <a:rPr lang="it-IT" altLang="it-IT" sz="2200" dirty="0"/>
              <a:t>. Il team ha sede al </a:t>
            </a:r>
            <a:r>
              <a:rPr lang="it-IT" altLang="it-IT" sz="2200" b="1" dirty="0"/>
              <a:t>Fred Hutchinson Cancer </a:t>
            </a:r>
            <a:r>
              <a:rPr lang="it-IT" altLang="it-IT" sz="2200" b="1" dirty="0" err="1"/>
              <a:t>Research</a:t>
            </a:r>
            <a:r>
              <a:rPr lang="it-IT" altLang="it-IT" sz="2200" b="1" dirty="0"/>
              <a:t> Center</a:t>
            </a:r>
            <a:r>
              <a:rPr lang="it-IT" altLang="it-IT" sz="2200" dirty="0"/>
              <a:t>.</a:t>
            </a:r>
          </a:p>
          <a:p>
            <a:r>
              <a:rPr lang="it-IT" altLang="it-IT" sz="2200" dirty="0"/>
              <a:t>Gli strumenti presenti in </a:t>
            </a:r>
            <a:r>
              <a:rPr lang="it-IT" altLang="it-IT" sz="2200" b="1" dirty="0" err="1"/>
              <a:t>Bioconductor</a:t>
            </a:r>
            <a:r>
              <a:rPr lang="it-IT" altLang="it-IT" sz="2200" dirty="0"/>
              <a:t> sono principalmente sviluppati in </a:t>
            </a:r>
            <a:r>
              <a:rPr lang="it-IT" altLang="it-IT" sz="2200" b="1" dirty="0"/>
              <a:t>R</a:t>
            </a:r>
            <a:r>
              <a:rPr lang="it-IT" altLang="it-IT" sz="2200" dirty="0"/>
              <a:t>.</a:t>
            </a:r>
          </a:p>
          <a:p>
            <a:r>
              <a:rPr lang="it-IT" altLang="it-IT" sz="2200" dirty="0"/>
              <a:t>Ci sono almeno due release ogni anno.</a:t>
            </a:r>
          </a:p>
          <a:p>
            <a:r>
              <a:rPr lang="it-IT" altLang="it-IT" sz="2200" dirty="0"/>
              <a:t>Sito di riferimento:</a:t>
            </a:r>
          </a:p>
          <a:p>
            <a:pPr lvl="1"/>
            <a:r>
              <a:rPr lang="it-IT" altLang="it-IT" sz="1850" dirty="0">
                <a:hlinkClick r:id="rId2"/>
              </a:rPr>
              <a:t>https://www.bioconductor.org/</a:t>
            </a:r>
            <a:endParaRPr lang="it-IT" altLang="it-IT" sz="1850" dirty="0"/>
          </a:p>
        </p:txBody>
      </p:sp>
    </p:spTree>
    <p:extLst>
      <p:ext uri="{BB962C8B-B14F-4D97-AF65-F5344CB8AC3E}">
        <p14:creationId xmlns:p14="http://schemas.microsoft.com/office/powerpoint/2010/main" val="1818276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err="1"/>
              <a:t>marray</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altLang="it-IT" sz="2000" dirty="0"/>
              <a:t>Il pacchetto </a:t>
            </a:r>
            <a:r>
              <a:rPr lang="it-IT" altLang="it-IT" sz="2000" b="1" dirty="0" err="1"/>
              <a:t>marray</a:t>
            </a:r>
            <a:r>
              <a:rPr lang="it-IT" altLang="it-IT" sz="2000" dirty="0"/>
              <a:t> consente di produrre dati di espressione di esperimenti di </a:t>
            </a:r>
            <a:r>
              <a:rPr lang="it-IT" altLang="it-IT" sz="2000" dirty="0" err="1"/>
              <a:t>cDNA</a:t>
            </a:r>
            <a:r>
              <a:rPr lang="it-IT" altLang="it-IT" sz="2000" dirty="0"/>
              <a:t> microarray a partire dai dati </a:t>
            </a:r>
            <a:r>
              <a:rPr lang="it-IT" altLang="it-IT" sz="2000" dirty="0" err="1"/>
              <a:t>raw</a:t>
            </a:r>
            <a:r>
              <a:rPr lang="it-IT" altLang="it-IT" sz="2000" dirty="0"/>
              <a:t> (ovvero i valori di intensità dei probes).</a:t>
            </a:r>
          </a:p>
          <a:p>
            <a:r>
              <a:rPr lang="it-IT" altLang="it-IT" sz="2000" dirty="0"/>
              <a:t>I file richiesti per l’analisi con </a:t>
            </a:r>
            <a:r>
              <a:rPr lang="it-IT" altLang="it-IT" sz="2000" dirty="0" err="1"/>
              <a:t>marray</a:t>
            </a:r>
            <a:r>
              <a:rPr lang="it-IT" altLang="it-IT" sz="2000" dirty="0"/>
              <a:t> sono:</a:t>
            </a:r>
          </a:p>
          <a:p>
            <a:pPr lvl="1"/>
            <a:r>
              <a:rPr lang="it-IT" altLang="it-IT" sz="1850" dirty="0" err="1"/>
              <a:t>Raw</a:t>
            </a:r>
            <a:r>
              <a:rPr lang="it-IT" altLang="it-IT" sz="1850" dirty="0"/>
              <a:t> file, contenenti i valori di intensità delle probes. Essi sono restituiti dalla macchina e sono il risultato dell’applicazione di software di elaborazione di immagini (ad es. Spot o </a:t>
            </a:r>
            <a:r>
              <a:rPr lang="it-IT" altLang="it-IT" sz="1850" dirty="0" err="1"/>
              <a:t>GenePix</a:t>
            </a:r>
            <a:r>
              <a:rPr lang="it-IT" altLang="it-IT" sz="1850" dirty="0"/>
              <a:t>). Hanno estensione .spot (per Spot) o .</a:t>
            </a:r>
            <a:r>
              <a:rPr lang="it-IT" altLang="it-IT" sz="1850" dirty="0" err="1"/>
              <a:t>gpr</a:t>
            </a:r>
            <a:r>
              <a:rPr lang="it-IT" altLang="it-IT" sz="1850" dirty="0"/>
              <a:t> (per </a:t>
            </a:r>
            <a:r>
              <a:rPr lang="it-IT" altLang="it-IT" sz="1850" dirty="0" err="1"/>
              <a:t>GenePix</a:t>
            </a:r>
            <a:r>
              <a:rPr lang="it-IT" altLang="it-IT" sz="1850" dirty="0"/>
              <a:t>);</a:t>
            </a:r>
          </a:p>
          <a:p>
            <a:pPr lvl="1"/>
            <a:r>
              <a:rPr lang="it-IT" altLang="it-IT" sz="1850" dirty="0"/>
              <a:t>Un file di testo contenente informazioni sui sample utilizzati;</a:t>
            </a:r>
          </a:p>
          <a:p>
            <a:pPr lvl="1"/>
            <a:r>
              <a:rPr lang="it-IT" altLang="it-IT" sz="1850" dirty="0"/>
              <a:t>Un eventuale file di annotazione (.</a:t>
            </a:r>
            <a:r>
              <a:rPr lang="it-IT" altLang="it-IT" sz="1850" dirty="0" err="1"/>
              <a:t>gal</a:t>
            </a:r>
            <a:r>
              <a:rPr lang="it-IT" altLang="it-IT" sz="1850" dirty="0"/>
              <a:t>) per le probes del chip usato.</a:t>
            </a:r>
          </a:p>
          <a:p>
            <a:pPr lvl="1"/>
            <a:endParaRPr lang="it-IT" altLang="it-IT" sz="1850" dirty="0"/>
          </a:p>
        </p:txBody>
      </p:sp>
    </p:spTree>
    <p:extLst>
      <p:ext uri="{BB962C8B-B14F-4D97-AF65-F5344CB8AC3E}">
        <p14:creationId xmlns:p14="http://schemas.microsoft.com/office/powerpoint/2010/main" val="2026188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89914E-6602-4E75-87E9-78CFD3B116DF}"/>
              </a:ext>
            </a:extLst>
          </p:cNvPr>
          <p:cNvSpPr>
            <a:spLocks noGrp="1"/>
          </p:cNvSpPr>
          <p:nvPr>
            <p:ph type="title"/>
          </p:nvPr>
        </p:nvSpPr>
        <p:spPr/>
        <p:txBody>
          <a:bodyPr/>
          <a:lstStyle/>
          <a:p>
            <a:r>
              <a:rPr lang="it-IT" dirty="0"/>
              <a:t>Lettura dei file</a:t>
            </a:r>
          </a:p>
        </p:txBody>
      </p:sp>
      <p:pic>
        <p:nvPicPr>
          <p:cNvPr id="4" name="Segnaposto contenuto 3">
            <a:extLst>
              <a:ext uri="{FF2B5EF4-FFF2-40B4-BE49-F238E27FC236}">
                <a16:creationId xmlns:a16="http://schemas.microsoft.com/office/drawing/2014/main" id="{A3A63763-77A4-4577-8FD6-951C5CFBB6B9}"/>
              </a:ext>
            </a:extLst>
          </p:cNvPr>
          <p:cNvPicPr>
            <a:picLocks noGrp="1" noChangeAspect="1"/>
          </p:cNvPicPr>
          <p:nvPr>
            <p:ph idx="1"/>
          </p:nvPr>
        </p:nvPicPr>
        <p:blipFill>
          <a:blip r:embed="rId2"/>
          <a:stretch>
            <a:fillRect/>
          </a:stretch>
        </p:blipFill>
        <p:spPr>
          <a:xfrm>
            <a:off x="214274" y="1340768"/>
            <a:ext cx="8715452" cy="3888432"/>
          </a:xfrm>
          <a:prstGeom prst="rect">
            <a:avLst/>
          </a:prstGeom>
        </p:spPr>
      </p:pic>
    </p:spTree>
    <p:extLst>
      <p:ext uri="{BB962C8B-B14F-4D97-AF65-F5344CB8AC3E}">
        <p14:creationId xmlns:p14="http://schemas.microsoft.com/office/powerpoint/2010/main" val="1393408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89914E-6602-4E75-87E9-78CFD3B116DF}"/>
              </a:ext>
            </a:extLst>
          </p:cNvPr>
          <p:cNvSpPr>
            <a:spLocks noGrp="1"/>
          </p:cNvSpPr>
          <p:nvPr>
            <p:ph type="title"/>
          </p:nvPr>
        </p:nvSpPr>
        <p:spPr/>
        <p:txBody>
          <a:bodyPr/>
          <a:lstStyle/>
          <a:p>
            <a:r>
              <a:rPr lang="it-IT" dirty="0"/>
              <a:t>Lettura dei file</a:t>
            </a:r>
          </a:p>
        </p:txBody>
      </p:sp>
      <p:pic>
        <p:nvPicPr>
          <p:cNvPr id="6" name="Segnaposto contenuto 5">
            <a:extLst>
              <a:ext uri="{FF2B5EF4-FFF2-40B4-BE49-F238E27FC236}">
                <a16:creationId xmlns:a16="http://schemas.microsoft.com/office/drawing/2014/main" id="{F08B2EFE-0E5B-4BF0-A97C-F942380DCC9A}"/>
              </a:ext>
            </a:extLst>
          </p:cNvPr>
          <p:cNvPicPr>
            <a:picLocks noGrp="1" noChangeAspect="1"/>
          </p:cNvPicPr>
          <p:nvPr>
            <p:ph idx="1"/>
          </p:nvPr>
        </p:nvPicPr>
        <p:blipFill>
          <a:blip r:embed="rId2"/>
          <a:stretch>
            <a:fillRect/>
          </a:stretch>
        </p:blipFill>
        <p:spPr>
          <a:xfrm>
            <a:off x="1279770" y="792163"/>
            <a:ext cx="6584459" cy="5964237"/>
          </a:xfrm>
          <a:prstGeom prst="rect">
            <a:avLst/>
          </a:prstGeom>
        </p:spPr>
      </p:pic>
    </p:spTree>
    <p:extLst>
      <p:ext uri="{BB962C8B-B14F-4D97-AF65-F5344CB8AC3E}">
        <p14:creationId xmlns:p14="http://schemas.microsoft.com/office/powerpoint/2010/main" val="3488562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89914E-6602-4E75-87E9-78CFD3B116DF}"/>
              </a:ext>
            </a:extLst>
          </p:cNvPr>
          <p:cNvSpPr>
            <a:spLocks noGrp="1"/>
          </p:cNvSpPr>
          <p:nvPr>
            <p:ph type="title"/>
          </p:nvPr>
        </p:nvSpPr>
        <p:spPr/>
        <p:txBody>
          <a:bodyPr/>
          <a:lstStyle/>
          <a:p>
            <a:r>
              <a:rPr lang="it-IT" dirty="0"/>
              <a:t>Normalizzazione e calcolo delle espressioni</a:t>
            </a:r>
          </a:p>
        </p:txBody>
      </p:sp>
      <p:pic>
        <p:nvPicPr>
          <p:cNvPr id="5" name="Segnaposto contenuto 4">
            <a:extLst>
              <a:ext uri="{FF2B5EF4-FFF2-40B4-BE49-F238E27FC236}">
                <a16:creationId xmlns:a16="http://schemas.microsoft.com/office/drawing/2014/main" id="{121F0956-8798-41F3-84F1-0DF88B7F3247}"/>
              </a:ext>
            </a:extLst>
          </p:cNvPr>
          <p:cNvPicPr>
            <a:picLocks noGrp="1" noChangeAspect="1"/>
          </p:cNvPicPr>
          <p:nvPr>
            <p:ph idx="1"/>
          </p:nvPr>
        </p:nvPicPr>
        <p:blipFill>
          <a:blip r:embed="rId2"/>
          <a:stretch>
            <a:fillRect/>
          </a:stretch>
        </p:blipFill>
        <p:spPr>
          <a:xfrm>
            <a:off x="1079612" y="908720"/>
            <a:ext cx="6984776" cy="5587821"/>
          </a:xfrm>
          <a:prstGeom prst="rect">
            <a:avLst/>
          </a:prstGeom>
        </p:spPr>
      </p:pic>
      <p:sp>
        <p:nvSpPr>
          <p:cNvPr id="7" name="Rettangolo con angoli arrotondati 6">
            <a:extLst>
              <a:ext uri="{FF2B5EF4-FFF2-40B4-BE49-F238E27FC236}">
                <a16:creationId xmlns:a16="http://schemas.microsoft.com/office/drawing/2014/main" id="{A36D0741-CF06-4DB8-AF46-5E077235450E}"/>
              </a:ext>
            </a:extLst>
          </p:cNvPr>
          <p:cNvSpPr/>
          <p:nvPr/>
        </p:nvSpPr>
        <p:spPr>
          <a:xfrm>
            <a:off x="5940152" y="260648"/>
            <a:ext cx="2952328" cy="3744416"/>
          </a:xfrm>
          <a:prstGeom prst="roundRect">
            <a:avLst/>
          </a:prstGeom>
          <a:ln w="25400"/>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r>
              <a:rPr lang="it-IT" sz="1600" b="1" dirty="0"/>
              <a:t>Metodo di normalizzazione:</a:t>
            </a:r>
          </a:p>
          <a:p>
            <a:endParaRPr lang="it-IT" sz="1600" b="1" dirty="0"/>
          </a:p>
          <a:p>
            <a:pPr marL="342900" indent="-342900">
              <a:buFont typeface="+mj-lt"/>
              <a:buAutoNum type="arabicPeriod"/>
            </a:pPr>
            <a:r>
              <a:rPr lang="it-IT" sz="1400" b="1" dirty="0"/>
              <a:t>m</a:t>
            </a:r>
            <a:r>
              <a:rPr lang="it-IT" sz="1400" dirty="0"/>
              <a:t>: usa la mediana per </a:t>
            </a:r>
            <a:br>
              <a:rPr lang="it-IT" sz="1400" dirty="0"/>
            </a:br>
            <a:r>
              <a:rPr lang="it-IT" sz="1400" dirty="0"/>
              <a:t>normalizzare rispetto al</a:t>
            </a:r>
            <a:br>
              <a:rPr lang="it-IT" sz="1400" dirty="0"/>
            </a:br>
            <a:r>
              <a:rPr lang="it-IT" sz="1400" dirty="0"/>
              <a:t>background</a:t>
            </a:r>
          </a:p>
          <a:p>
            <a:pPr marL="342900" indent="-342900" algn="just">
              <a:buFont typeface="+mj-lt"/>
              <a:buAutoNum type="arabicPeriod"/>
            </a:pPr>
            <a:r>
              <a:rPr lang="it-IT" sz="1600" b="1" dirty="0"/>
              <a:t>l</a:t>
            </a:r>
            <a:r>
              <a:rPr lang="it-IT" sz="1600" dirty="0"/>
              <a:t>: usa una funzione</a:t>
            </a:r>
            <a:br>
              <a:rPr lang="it-IT" sz="1600" dirty="0"/>
            </a:br>
            <a:r>
              <a:rPr lang="it-IT" sz="1600" dirty="0"/>
              <a:t>polinomiale che</a:t>
            </a:r>
            <a:br>
              <a:rPr lang="it-IT" sz="1600" dirty="0"/>
            </a:br>
            <a:r>
              <a:rPr lang="it-IT" sz="1600" dirty="0"/>
              <a:t>approssima la superficie</a:t>
            </a:r>
            <a:br>
              <a:rPr lang="it-IT" sz="1600" dirty="0"/>
            </a:br>
            <a:r>
              <a:rPr lang="it-IT" sz="1600" dirty="0"/>
              <a:t>dello spot</a:t>
            </a:r>
          </a:p>
          <a:p>
            <a:pPr marL="342900" indent="-342900" algn="just">
              <a:buFont typeface="+mj-lt"/>
              <a:buAutoNum type="arabicPeriod"/>
            </a:pPr>
            <a:r>
              <a:rPr lang="it-IT" sz="1600" b="1" dirty="0"/>
              <a:t>p</a:t>
            </a:r>
            <a:r>
              <a:rPr lang="it-IT" sz="1600" dirty="0"/>
              <a:t>: simile a p ma la</a:t>
            </a:r>
            <a:br>
              <a:rPr lang="it-IT" sz="1600" dirty="0"/>
            </a:br>
            <a:r>
              <a:rPr lang="it-IT" sz="1600" dirty="0"/>
              <a:t>dimensione della </a:t>
            </a:r>
            <a:br>
              <a:rPr lang="it-IT" sz="1600" dirty="0"/>
            </a:br>
            <a:r>
              <a:rPr lang="it-IT" sz="1600" dirty="0"/>
              <a:t>superficie è determinata</a:t>
            </a:r>
            <a:br>
              <a:rPr lang="it-IT" sz="1600" dirty="0"/>
            </a:br>
            <a:r>
              <a:rPr lang="it-IT" sz="1600" dirty="0"/>
              <a:t>dal metodo di </a:t>
            </a:r>
            <a:br>
              <a:rPr lang="it-IT" sz="1600" dirty="0"/>
            </a:br>
            <a:r>
              <a:rPr lang="it-IT" sz="1600" dirty="0"/>
              <a:t>stampa dell’array</a:t>
            </a:r>
            <a:br>
              <a:rPr lang="it-IT" dirty="0"/>
            </a:br>
            <a:br>
              <a:rPr lang="it-IT" dirty="0"/>
            </a:br>
            <a:endParaRPr lang="it-IT" dirty="0"/>
          </a:p>
        </p:txBody>
      </p:sp>
      <p:cxnSp>
        <p:nvCxnSpPr>
          <p:cNvPr id="8" name="Connettore 2 7">
            <a:extLst>
              <a:ext uri="{FF2B5EF4-FFF2-40B4-BE49-F238E27FC236}">
                <a16:creationId xmlns:a16="http://schemas.microsoft.com/office/drawing/2014/main" id="{EBB7B6C0-4144-4E4F-B31B-85D45E93E623}"/>
              </a:ext>
            </a:extLst>
          </p:cNvPr>
          <p:cNvCxnSpPr>
            <a:cxnSpLocks/>
            <a:stCxn id="7" idx="1"/>
          </p:cNvCxnSpPr>
          <p:nvPr/>
        </p:nvCxnSpPr>
        <p:spPr>
          <a:xfrm flipH="1" flipV="1">
            <a:off x="4427984" y="1232758"/>
            <a:ext cx="1512168" cy="90009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6211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0D714-CA4F-47C6-82E0-3AB0DF5308F4}"/>
              </a:ext>
            </a:extLst>
          </p:cNvPr>
          <p:cNvSpPr>
            <a:spLocks noGrp="1"/>
          </p:cNvSpPr>
          <p:nvPr>
            <p:ph type="title"/>
          </p:nvPr>
        </p:nvSpPr>
        <p:spPr/>
        <p:txBody>
          <a:bodyPr/>
          <a:lstStyle/>
          <a:p>
            <a:r>
              <a:rPr lang="it-IT" dirty="0" err="1"/>
              <a:t>GEOquery</a:t>
            </a:r>
            <a:endParaRPr lang="it-IT" dirty="0"/>
          </a:p>
        </p:txBody>
      </p:sp>
      <p:sp>
        <p:nvSpPr>
          <p:cNvPr id="3" name="Segnaposto testo 2">
            <a:extLst>
              <a:ext uri="{FF2B5EF4-FFF2-40B4-BE49-F238E27FC236}">
                <a16:creationId xmlns:a16="http://schemas.microsoft.com/office/drawing/2014/main" id="{ECB1DD9A-DCD8-424A-8C75-37911ADF892D}"/>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139309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err="1"/>
              <a:t>GEOquery</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sz="2000" b="1" dirty="0" err="1"/>
              <a:t>GEOquery</a:t>
            </a:r>
            <a:r>
              <a:rPr lang="it-IT" sz="2000" dirty="0"/>
              <a:t> permette l’interrogazione e il download automatizzato di dati presenti nella banca dati GEO</a:t>
            </a:r>
          </a:p>
          <a:p>
            <a:endParaRPr lang="it-IT" sz="2000" dirty="0"/>
          </a:p>
          <a:p>
            <a:r>
              <a:rPr lang="it-IT" altLang="it-IT" sz="2000" dirty="0"/>
              <a:t>I </a:t>
            </a:r>
            <a:r>
              <a:rPr lang="it-IT" altLang="it-IT" sz="2000" b="1" dirty="0"/>
              <a:t>dati di GEO</a:t>
            </a:r>
            <a:r>
              <a:rPr lang="it-IT" altLang="it-IT" sz="2000" dirty="0"/>
              <a:t> sono automaticamente processati e presentati all’utente tramite l’uso della classe </a:t>
            </a:r>
            <a:r>
              <a:rPr lang="it-IT" altLang="it-IT" sz="2000" b="1" dirty="0" err="1"/>
              <a:t>ExpressionSet</a:t>
            </a:r>
            <a:endParaRPr lang="it-IT" altLang="it-IT" sz="2000" b="1" dirty="0"/>
          </a:p>
          <a:p>
            <a:endParaRPr lang="it-IT" altLang="it-IT" sz="2000" dirty="0"/>
          </a:p>
          <a:p>
            <a:r>
              <a:rPr lang="it-IT" altLang="it-IT" sz="2000" dirty="0" err="1"/>
              <a:t>GEOquery</a:t>
            </a:r>
            <a:r>
              <a:rPr lang="it-IT" altLang="it-IT" sz="2000" dirty="0"/>
              <a:t> mette a disposizione anche altre classi per rappresentare </a:t>
            </a:r>
            <a:r>
              <a:rPr lang="it-IT" altLang="it-IT" sz="2000" dirty="0" err="1"/>
              <a:t>Platforms</a:t>
            </a:r>
            <a:r>
              <a:rPr lang="it-IT" altLang="it-IT" sz="2000" dirty="0"/>
              <a:t>, </a:t>
            </a:r>
            <a:r>
              <a:rPr lang="it-IT" altLang="it-IT" sz="2000" dirty="0" err="1"/>
              <a:t>Samples</a:t>
            </a:r>
            <a:r>
              <a:rPr lang="it-IT" altLang="it-IT" sz="2000" dirty="0"/>
              <a:t> e Dataset tuttavia l’uso degli </a:t>
            </a:r>
            <a:r>
              <a:rPr lang="it-IT" altLang="it-IT" sz="2000" dirty="0" err="1"/>
              <a:t>ExpressionSet</a:t>
            </a:r>
            <a:r>
              <a:rPr lang="it-IT" altLang="it-IT" sz="2000" dirty="0"/>
              <a:t> è la scelta migliore perché la libreria si occupa di fare automaticamente il </a:t>
            </a:r>
            <a:r>
              <a:rPr lang="it-IT" altLang="it-IT" sz="2000" dirty="0" err="1"/>
              <a:t>parsing</a:t>
            </a:r>
            <a:r>
              <a:rPr lang="it-IT" altLang="it-IT" sz="2000" dirty="0"/>
              <a:t> dei dati e restituisce tutto sotto forma di matrici e dataframe.</a:t>
            </a:r>
          </a:p>
        </p:txBody>
      </p:sp>
    </p:spTree>
    <p:extLst>
      <p:ext uri="{BB962C8B-B14F-4D97-AF65-F5344CB8AC3E}">
        <p14:creationId xmlns:p14="http://schemas.microsoft.com/office/powerpoint/2010/main" val="1486092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Modalità di scaricamento</a:t>
            </a:r>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altLang="it-IT" sz="2000" dirty="0"/>
              <a:t>La funzione principale per scaricare e leggere i dati di GEO è </a:t>
            </a:r>
            <a:r>
              <a:rPr lang="it-IT" altLang="it-IT" sz="2000" dirty="0" err="1"/>
              <a:t>getGeo</a:t>
            </a:r>
            <a:r>
              <a:rPr lang="it-IT" altLang="it-IT" sz="2000" dirty="0"/>
              <a:t>().</a:t>
            </a:r>
          </a:p>
          <a:p>
            <a:r>
              <a:rPr lang="it-IT" altLang="it-IT" sz="2000" dirty="0"/>
              <a:t>Può essere utilizzata in due modi:</a:t>
            </a:r>
          </a:p>
          <a:p>
            <a:pPr marL="457200" indent="-457200">
              <a:buFont typeface="+mj-lt"/>
              <a:buAutoNum type="arabicParenR"/>
            </a:pPr>
            <a:r>
              <a:rPr lang="it-IT" altLang="it-IT" sz="2000" dirty="0"/>
              <a:t>Scaricare i dati di microarray (file GSE o GDS) e i dati di annotazione (file GPL);</a:t>
            </a:r>
          </a:p>
          <a:p>
            <a:pPr marL="0" indent="0">
              <a:buNone/>
            </a:pPr>
            <a:endParaRPr lang="it-IT" altLang="it-IT" sz="2000" dirty="0"/>
          </a:p>
          <a:p>
            <a:pPr marL="457200" indent="-457200">
              <a:buFont typeface="+mj-lt"/>
              <a:buAutoNum type="arabicParenR" startAt="2"/>
            </a:pPr>
            <a:r>
              <a:rPr lang="it-IT" altLang="it-IT" sz="2000" dirty="0"/>
              <a:t>Scaricare solo i dati di microarray.</a:t>
            </a:r>
          </a:p>
          <a:p>
            <a:pPr marL="457200" indent="-457200">
              <a:buFont typeface="+mj-lt"/>
              <a:buAutoNum type="arabicParenR" startAt="2"/>
            </a:pPr>
            <a:endParaRPr lang="it-IT" altLang="it-IT" sz="2000" dirty="0"/>
          </a:p>
          <a:p>
            <a:r>
              <a:rPr lang="it-IT" altLang="it-IT" sz="2000" dirty="0"/>
              <a:t>Il dataset scaricato viene salvato in una cartella temporanea;</a:t>
            </a:r>
          </a:p>
          <a:p>
            <a:r>
              <a:rPr lang="it-IT" altLang="it-IT" sz="2000" dirty="0"/>
              <a:t>Richiamando una seconda volta </a:t>
            </a:r>
            <a:r>
              <a:rPr lang="it-IT" altLang="it-IT" sz="2000" dirty="0" err="1"/>
              <a:t>getGEO</a:t>
            </a:r>
            <a:r>
              <a:rPr lang="it-IT" altLang="it-IT" sz="2000" dirty="0"/>
              <a:t> si accede alla copia locale;</a:t>
            </a:r>
          </a:p>
        </p:txBody>
      </p:sp>
      <p:pic>
        <p:nvPicPr>
          <p:cNvPr id="3" name="Immagine 2">
            <a:extLst>
              <a:ext uri="{FF2B5EF4-FFF2-40B4-BE49-F238E27FC236}">
                <a16:creationId xmlns:a16="http://schemas.microsoft.com/office/drawing/2014/main" id="{4C898B8E-D8AA-486A-AB3F-8D7ED83C5DA4}"/>
              </a:ext>
            </a:extLst>
          </p:cNvPr>
          <p:cNvPicPr>
            <a:picLocks noChangeAspect="1"/>
          </p:cNvPicPr>
          <p:nvPr/>
        </p:nvPicPr>
        <p:blipFill>
          <a:blip r:embed="rId2"/>
          <a:stretch>
            <a:fillRect/>
          </a:stretch>
        </p:blipFill>
        <p:spPr>
          <a:xfrm>
            <a:off x="2267744" y="3356992"/>
            <a:ext cx="5037957" cy="334471"/>
          </a:xfrm>
          <a:prstGeom prst="rect">
            <a:avLst/>
          </a:prstGeom>
        </p:spPr>
      </p:pic>
      <p:pic>
        <p:nvPicPr>
          <p:cNvPr id="5" name="Immagine 4">
            <a:extLst>
              <a:ext uri="{FF2B5EF4-FFF2-40B4-BE49-F238E27FC236}">
                <a16:creationId xmlns:a16="http://schemas.microsoft.com/office/drawing/2014/main" id="{C2FB666F-2BF1-4156-A2E1-438D38B596AD}"/>
              </a:ext>
            </a:extLst>
          </p:cNvPr>
          <p:cNvPicPr>
            <a:picLocks noChangeAspect="1"/>
          </p:cNvPicPr>
          <p:nvPr/>
        </p:nvPicPr>
        <p:blipFill>
          <a:blip r:embed="rId3"/>
          <a:stretch>
            <a:fillRect/>
          </a:stretch>
        </p:blipFill>
        <p:spPr>
          <a:xfrm>
            <a:off x="1259632" y="4365104"/>
            <a:ext cx="6805550" cy="309343"/>
          </a:xfrm>
          <a:prstGeom prst="rect">
            <a:avLst/>
          </a:prstGeom>
        </p:spPr>
      </p:pic>
    </p:spTree>
    <p:extLst>
      <p:ext uri="{BB962C8B-B14F-4D97-AF65-F5344CB8AC3E}">
        <p14:creationId xmlns:p14="http://schemas.microsoft.com/office/powerpoint/2010/main" val="1871552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a:t>Come si usa GEOquery</a:t>
            </a:r>
            <a:endParaRPr lang="it-IT" altLang="it-IT" dirty="0"/>
          </a:p>
        </p:txBody>
      </p:sp>
      <p:pic>
        <p:nvPicPr>
          <p:cNvPr id="7" name="Segnaposto contenuto 6">
            <a:extLst>
              <a:ext uri="{FF2B5EF4-FFF2-40B4-BE49-F238E27FC236}">
                <a16:creationId xmlns:a16="http://schemas.microsoft.com/office/drawing/2014/main" id="{5F440414-2988-4006-BA8B-5BD5C4A27BC6}"/>
              </a:ext>
            </a:extLst>
          </p:cNvPr>
          <p:cNvPicPr>
            <a:picLocks noGrp="1" noChangeAspect="1"/>
          </p:cNvPicPr>
          <p:nvPr>
            <p:ph idx="1"/>
          </p:nvPr>
        </p:nvPicPr>
        <p:blipFill>
          <a:blip r:embed="rId2"/>
          <a:stretch>
            <a:fillRect/>
          </a:stretch>
        </p:blipFill>
        <p:spPr>
          <a:xfrm>
            <a:off x="540989" y="836712"/>
            <a:ext cx="7886700" cy="5606658"/>
          </a:xfrm>
          <a:prstGeom prst="rect">
            <a:avLst/>
          </a:prstGeom>
        </p:spPr>
      </p:pic>
    </p:spTree>
    <p:extLst>
      <p:ext uri="{BB962C8B-B14F-4D97-AF65-F5344CB8AC3E}">
        <p14:creationId xmlns:p14="http://schemas.microsoft.com/office/powerpoint/2010/main" val="1675155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a:t>Come si usa GEOquery</a:t>
            </a:r>
            <a:endParaRPr lang="it-IT" altLang="it-IT" dirty="0"/>
          </a:p>
        </p:txBody>
      </p:sp>
      <p:pic>
        <p:nvPicPr>
          <p:cNvPr id="4" name="Segnaposto contenuto 3">
            <a:extLst>
              <a:ext uri="{FF2B5EF4-FFF2-40B4-BE49-F238E27FC236}">
                <a16:creationId xmlns:a16="http://schemas.microsoft.com/office/drawing/2014/main" id="{3317155C-E0D1-4F96-BBBA-52C5AE85B4DA}"/>
              </a:ext>
            </a:extLst>
          </p:cNvPr>
          <p:cNvPicPr>
            <a:picLocks noGrp="1" noChangeAspect="1"/>
          </p:cNvPicPr>
          <p:nvPr>
            <p:ph idx="1"/>
          </p:nvPr>
        </p:nvPicPr>
        <p:blipFill>
          <a:blip r:embed="rId2"/>
          <a:stretch>
            <a:fillRect/>
          </a:stretch>
        </p:blipFill>
        <p:spPr>
          <a:xfrm>
            <a:off x="243763" y="1268760"/>
            <a:ext cx="8656474" cy="4464496"/>
          </a:xfrm>
          <a:prstGeom prst="rect">
            <a:avLst/>
          </a:prstGeom>
        </p:spPr>
      </p:pic>
    </p:spTree>
    <p:extLst>
      <p:ext uri="{BB962C8B-B14F-4D97-AF65-F5344CB8AC3E}">
        <p14:creationId xmlns:p14="http://schemas.microsoft.com/office/powerpoint/2010/main" val="2070975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a:t>Come si usa GEOquery</a:t>
            </a:r>
            <a:endParaRPr lang="it-IT" altLang="it-IT" dirty="0"/>
          </a:p>
        </p:txBody>
      </p:sp>
      <p:pic>
        <p:nvPicPr>
          <p:cNvPr id="6" name="Segnaposto contenuto 5">
            <a:extLst>
              <a:ext uri="{FF2B5EF4-FFF2-40B4-BE49-F238E27FC236}">
                <a16:creationId xmlns:a16="http://schemas.microsoft.com/office/drawing/2014/main" id="{A8547E21-548A-41F8-AA03-B14272F81AC6}"/>
              </a:ext>
            </a:extLst>
          </p:cNvPr>
          <p:cNvPicPr>
            <a:picLocks noGrp="1" noChangeAspect="1"/>
          </p:cNvPicPr>
          <p:nvPr>
            <p:ph idx="1"/>
          </p:nvPr>
        </p:nvPicPr>
        <p:blipFill>
          <a:blip r:embed="rId2"/>
          <a:stretch>
            <a:fillRect/>
          </a:stretch>
        </p:blipFill>
        <p:spPr>
          <a:xfrm>
            <a:off x="190521" y="1916832"/>
            <a:ext cx="8762958" cy="3672408"/>
          </a:xfrm>
          <a:prstGeom prst="rect">
            <a:avLst/>
          </a:prstGeom>
        </p:spPr>
      </p:pic>
    </p:spTree>
    <p:extLst>
      <p:ext uri="{BB962C8B-B14F-4D97-AF65-F5344CB8AC3E}">
        <p14:creationId xmlns:p14="http://schemas.microsoft.com/office/powerpoint/2010/main" val="3292689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7F89B59-8F23-4D8C-8AA5-433F7C594D6C}"/>
              </a:ext>
            </a:extLst>
          </p:cNvPr>
          <p:cNvSpPr>
            <a:spLocks noGrp="1" noChangeArrowheads="1"/>
          </p:cNvSpPr>
          <p:nvPr>
            <p:ph type="title"/>
          </p:nvPr>
        </p:nvSpPr>
        <p:spPr/>
        <p:txBody>
          <a:bodyPr/>
          <a:lstStyle/>
          <a:p>
            <a:r>
              <a:rPr lang="it-IT" altLang="it-IT"/>
              <a:t>Obiettivi</a:t>
            </a:r>
          </a:p>
        </p:txBody>
      </p:sp>
      <p:sp>
        <p:nvSpPr>
          <p:cNvPr id="30723" name="Rectangle 3">
            <a:extLst>
              <a:ext uri="{FF2B5EF4-FFF2-40B4-BE49-F238E27FC236}">
                <a16:creationId xmlns:a16="http://schemas.microsoft.com/office/drawing/2014/main" id="{2727C27B-9BAF-4036-8715-220766686A86}"/>
              </a:ext>
            </a:extLst>
          </p:cNvPr>
          <p:cNvSpPr>
            <a:spLocks noGrp="1" noChangeArrowheads="1"/>
          </p:cNvSpPr>
          <p:nvPr>
            <p:ph type="body" idx="1"/>
          </p:nvPr>
        </p:nvSpPr>
        <p:spPr>
          <a:xfrm>
            <a:off x="251520" y="791935"/>
            <a:ext cx="8640960" cy="5965200"/>
          </a:xfrm>
        </p:spPr>
        <p:txBody>
          <a:bodyPr>
            <a:normAutofit/>
          </a:bodyPr>
          <a:lstStyle/>
          <a:p>
            <a:r>
              <a:rPr lang="it-IT" altLang="it-IT" sz="1800" dirty="0"/>
              <a:t>Fornire l’accesso a </a:t>
            </a:r>
            <a:r>
              <a:rPr lang="it-IT" altLang="it-IT" sz="1800" b="1" dirty="0"/>
              <a:t>strumenti statistici e grafici per l’analisi di dati genomici</a:t>
            </a:r>
            <a:r>
              <a:rPr lang="it-IT" altLang="it-IT" sz="1800" dirty="0"/>
              <a:t>.</a:t>
            </a:r>
          </a:p>
          <a:p>
            <a:endParaRPr lang="it-IT" altLang="it-IT" sz="1800" dirty="0"/>
          </a:p>
          <a:p>
            <a:r>
              <a:rPr lang="it-IT" altLang="it-IT" sz="1800" dirty="0"/>
              <a:t>Facilitare l’integrazione dei metadati biologici nell’analisi dei dati sperimentali</a:t>
            </a:r>
          </a:p>
          <a:p>
            <a:pPr lvl="1"/>
            <a:r>
              <a:rPr lang="it-IT" altLang="it-IT" sz="1400" dirty="0"/>
              <a:t>Dati di letteratura, annotazioni,…</a:t>
            </a:r>
          </a:p>
          <a:p>
            <a:pPr lvl="1"/>
            <a:endParaRPr lang="it-IT" altLang="it-IT" sz="1400" dirty="0"/>
          </a:p>
          <a:p>
            <a:r>
              <a:rPr lang="it-IT" altLang="it-IT" sz="1800" dirty="0"/>
              <a:t>Fornire un ambiente di sviluppo semplice, estensibile, scalabile e interoperabile</a:t>
            </a:r>
          </a:p>
          <a:p>
            <a:endParaRPr lang="it-IT" altLang="it-IT" sz="1800" dirty="0"/>
          </a:p>
          <a:p>
            <a:r>
              <a:rPr lang="it-IT" altLang="it-IT" sz="1800" dirty="0"/>
              <a:t>Fornire documentazione di alta qualità e risultati riproducibili.</a:t>
            </a:r>
          </a:p>
          <a:p>
            <a:endParaRPr lang="it-IT" altLang="it-IT" sz="1800" dirty="0"/>
          </a:p>
          <a:p>
            <a:r>
              <a:rPr lang="it-IT" altLang="it-IT" sz="1800" dirty="0"/>
              <a:t>Fornire gli strumenti necessari per apprendere le metodologie computazionali e statistiche per l’analisi di dati genomici.</a:t>
            </a:r>
          </a:p>
        </p:txBody>
      </p:sp>
    </p:spTree>
    <p:extLst>
      <p:ext uri="{BB962C8B-B14F-4D97-AF65-F5344CB8AC3E}">
        <p14:creationId xmlns:p14="http://schemas.microsoft.com/office/powerpoint/2010/main" val="3104615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0D714-CA4F-47C6-82E0-3AB0DF5308F4}"/>
              </a:ext>
            </a:extLst>
          </p:cNvPr>
          <p:cNvSpPr>
            <a:spLocks noGrp="1"/>
          </p:cNvSpPr>
          <p:nvPr>
            <p:ph type="title"/>
          </p:nvPr>
        </p:nvSpPr>
        <p:spPr/>
        <p:txBody>
          <a:bodyPr/>
          <a:lstStyle/>
          <a:p>
            <a:r>
              <a:rPr lang="it-IT" dirty="0"/>
              <a:t>LIMMA</a:t>
            </a:r>
          </a:p>
        </p:txBody>
      </p:sp>
      <p:sp>
        <p:nvSpPr>
          <p:cNvPr id="3" name="Segnaposto testo 2">
            <a:extLst>
              <a:ext uri="{FF2B5EF4-FFF2-40B4-BE49-F238E27FC236}">
                <a16:creationId xmlns:a16="http://schemas.microsoft.com/office/drawing/2014/main" id="{ECB1DD9A-DCD8-424A-8C75-37911ADF892D}"/>
              </a:ext>
            </a:extLst>
          </p:cNvPr>
          <p:cNvSpPr>
            <a:spLocks noGrp="1"/>
          </p:cNvSpPr>
          <p:nvPr>
            <p:ph type="body" idx="1"/>
          </p:nvPr>
        </p:nvSpPr>
        <p:spPr/>
        <p:txBody>
          <a:bodyPr/>
          <a:lstStyle/>
          <a:p>
            <a:r>
              <a:rPr lang="it-IT" dirty="0"/>
              <a:t>Analisi dell’espressione differenziale</a:t>
            </a:r>
          </a:p>
        </p:txBody>
      </p:sp>
    </p:spTree>
    <p:extLst>
      <p:ext uri="{BB962C8B-B14F-4D97-AF65-F5344CB8AC3E}">
        <p14:creationId xmlns:p14="http://schemas.microsoft.com/office/powerpoint/2010/main" val="2662999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LIMMA</a:t>
            </a:r>
          </a:p>
        </p:txBody>
      </p:sp>
      <p:sp>
        <p:nvSpPr>
          <p:cNvPr id="2" name="Segnaposto contenuto 1">
            <a:extLst>
              <a:ext uri="{FF2B5EF4-FFF2-40B4-BE49-F238E27FC236}">
                <a16:creationId xmlns:a16="http://schemas.microsoft.com/office/drawing/2014/main" id="{0A69A622-7271-4FA2-8CF7-9626B9A3043B}"/>
              </a:ext>
            </a:extLst>
          </p:cNvPr>
          <p:cNvSpPr>
            <a:spLocks noGrp="1"/>
          </p:cNvSpPr>
          <p:nvPr>
            <p:ph idx="1"/>
          </p:nvPr>
        </p:nvSpPr>
        <p:spPr>
          <a:xfrm>
            <a:off x="395536" y="791935"/>
            <a:ext cx="8280920" cy="5229353"/>
          </a:xfrm>
        </p:spPr>
        <p:txBody>
          <a:bodyPr>
            <a:normAutofit/>
          </a:bodyPr>
          <a:lstStyle/>
          <a:p>
            <a:r>
              <a:rPr lang="it-IT" sz="2000" dirty="0"/>
              <a:t>Una volta ottenuti i dati di espressione (con i metodi sopra descritti) possiamo procedere con le analisi a valle che molte volte consistono nell’identificare i geni che hanno una espressione differente in campioni per esempio di pazienti con determinate patologie rispetto ai campioni controllo (sani). Questa tipologia d’analisi viene chiamata </a:t>
            </a:r>
            <a:r>
              <a:rPr lang="it-IT" sz="2000" b="1" dirty="0"/>
              <a:t>analisi dell’espressione differenziale</a:t>
            </a:r>
            <a:r>
              <a:rPr lang="it-IT" sz="2000" dirty="0"/>
              <a:t>.</a:t>
            </a:r>
          </a:p>
          <a:p>
            <a:r>
              <a:rPr lang="it-IT" sz="2000" dirty="0"/>
              <a:t>Uno dei pacchetti </a:t>
            </a:r>
            <a:r>
              <a:rPr lang="it-IT" sz="2000" dirty="0" err="1"/>
              <a:t>bioconductor</a:t>
            </a:r>
            <a:r>
              <a:rPr lang="it-IT" sz="2000" dirty="0"/>
              <a:t> </a:t>
            </a:r>
            <a:r>
              <a:rPr lang="it-IT" sz="2000" dirty="0" err="1"/>
              <a:t>piu’</a:t>
            </a:r>
            <a:r>
              <a:rPr lang="it-IT" sz="2000" dirty="0"/>
              <a:t> utilizzati per effettuare l’analisi dell’espressione differenziale su dati di microarray è LIMMA. </a:t>
            </a:r>
            <a:r>
              <a:rPr lang="it-IT" sz="2000" b="1" dirty="0"/>
              <a:t>LIMMA</a:t>
            </a:r>
            <a:r>
              <a:rPr lang="it-IT" sz="2000" dirty="0"/>
              <a:t> sta per </a:t>
            </a:r>
            <a:r>
              <a:rPr lang="it-IT" sz="2000" b="1" dirty="0"/>
              <a:t>Li</a:t>
            </a:r>
            <a:r>
              <a:rPr lang="it-IT" sz="2000" dirty="0"/>
              <a:t>near </a:t>
            </a:r>
            <a:r>
              <a:rPr lang="it-IT" sz="2000" b="1" dirty="0"/>
              <a:t>M</a:t>
            </a:r>
            <a:r>
              <a:rPr lang="it-IT" sz="2000" dirty="0"/>
              <a:t>odel for </a:t>
            </a:r>
            <a:r>
              <a:rPr lang="it-IT" sz="2000" b="1" dirty="0"/>
              <a:t>M</a:t>
            </a:r>
            <a:r>
              <a:rPr lang="it-IT" sz="2000" dirty="0"/>
              <a:t>icroarray </a:t>
            </a:r>
            <a:r>
              <a:rPr lang="it-IT" sz="2000" b="1" dirty="0"/>
              <a:t>A</a:t>
            </a:r>
            <a:r>
              <a:rPr lang="it-IT" sz="2000" dirty="0"/>
              <a:t>nalysis e consente appunto di estrapolare i geni differenzialmente espressi non solo da dati di microarray ma anche di RNA-</a:t>
            </a:r>
            <a:r>
              <a:rPr lang="it-IT" sz="2000" dirty="0" err="1"/>
              <a:t>Seq</a:t>
            </a:r>
            <a:r>
              <a:rPr lang="it-IT" sz="2000" dirty="0"/>
              <a:t>.</a:t>
            </a:r>
          </a:p>
          <a:p>
            <a:endParaRPr lang="it-IT" sz="1600" dirty="0"/>
          </a:p>
        </p:txBody>
      </p:sp>
    </p:spTree>
    <p:extLst>
      <p:ext uri="{BB962C8B-B14F-4D97-AF65-F5344CB8AC3E}">
        <p14:creationId xmlns:p14="http://schemas.microsoft.com/office/powerpoint/2010/main" val="90573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LIMMA</a:t>
            </a:r>
          </a:p>
        </p:txBody>
      </p:sp>
      <p:sp>
        <p:nvSpPr>
          <p:cNvPr id="2" name="Segnaposto contenuto 1">
            <a:extLst>
              <a:ext uri="{FF2B5EF4-FFF2-40B4-BE49-F238E27FC236}">
                <a16:creationId xmlns:a16="http://schemas.microsoft.com/office/drawing/2014/main" id="{0A69A622-7271-4FA2-8CF7-9626B9A3043B}"/>
              </a:ext>
            </a:extLst>
          </p:cNvPr>
          <p:cNvSpPr>
            <a:spLocks noGrp="1"/>
          </p:cNvSpPr>
          <p:nvPr>
            <p:ph idx="1"/>
          </p:nvPr>
        </p:nvSpPr>
        <p:spPr>
          <a:xfrm>
            <a:off x="395536" y="791935"/>
            <a:ext cx="8280920" cy="5589393"/>
          </a:xfrm>
        </p:spPr>
        <p:txBody>
          <a:bodyPr>
            <a:normAutofit/>
          </a:bodyPr>
          <a:lstStyle/>
          <a:p>
            <a:r>
              <a:rPr lang="it-IT" sz="2000" dirty="0"/>
              <a:t>Limma si basa sulla costruzione di modelli lineari.</a:t>
            </a:r>
          </a:p>
          <a:p>
            <a:r>
              <a:rPr lang="it-IT" sz="2000" dirty="0"/>
              <a:t>Si inizia con la costruzione di un modello lineare che cerca di descrivere al meglio la «struttura» o la «distribuzione» generale dei dati.</a:t>
            </a:r>
          </a:p>
          <a:p>
            <a:r>
              <a:rPr lang="it-IT" sz="2000" dirty="0"/>
              <a:t>Nella costruzione del modello si tiene conto delle variabili presenti, ovvero le varie tipologie di sample (casi, controlli).</a:t>
            </a:r>
          </a:p>
          <a:p>
            <a:r>
              <a:rPr lang="it-IT" sz="2000" dirty="0"/>
              <a:t>Nella formulazione più semplice il modello considera i valori di espressione come il risultato del contributo individuale dato dalle diverse tipologie di sample.</a:t>
            </a:r>
          </a:p>
          <a:p>
            <a:r>
              <a:rPr lang="it-IT" sz="2000" dirty="0"/>
              <a:t>Formulazioni più complesse considerano anche le interazioni tra le variabili. </a:t>
            </a:r>
          </a:p>
          <a:p>
            <a:endParaRPr lang="it-IT" sz="1600" dirty="0"/>
          </a:p>
        </p:txBody>
      </p:sp>
    </p:spTree>
    <p:extLst>
      <p:ext uri="{BB962C8B-B14F-4D97-AF65-F5344CB8AC3E}">
        <p14:creationId xmlns:p14="http://schemas.microsoft.com/office/powerpoint/2010/main" val="299061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Limma</a:t>
            </a:r>
          </a:p>
        </p:txBody>
      </p:sp>
      <mc:AlternateContent xmlns:mc="http://schemas.openxmlformats.org/markup-compatibility/2006" xmlns:a14="http://schemas.microsoft.com/office/drawing/2010/main">
        <mc:Choice Requires="a14">
          <p:sp>
            <p:nvSpPr>
              <p:cNvPr id="2" name="Segnaposto contenuto 1">
                <a:extLst>
                  <a:ext uri="{FF2B5EF4-FFF2-40B4-BE49-F238E27FC236}">
                    <a16:creationId xmlns:a16="http://schemas.microsoft.com/office/drawing/2014/main" id="{0A69A622-7271-4FA2-8CF7-9626B9A3043B}"/>
                  </a:ext>
                </a:extLst>
              </p:cNvPr>
              <p:cNvSpPr>
                <a:spLocks noGrp="1"/>
              </p:cNvSpPr>
              <p:nvPr>
                <p:ph idx="1"/>
              </p:nvPr>
            </p:nvSpPr>
            <p:spPr>
              <a:xfrm>
                <a:off x="395536" y="791935"/>
                <a:ext cx="8280920" cy="5589393"/>
              </a:xfrm>
            </p:spPr>
            <p:txBody>
              <a:bodyPr>
                <a:normAutofit/>
              </a:bodyPr>
              <a:lstStyle/>
              <a:p>
                <a:r>
                  <a:rPr lang="it-IT" sz="2000" dirty="0"/>
                  <a:t>Sia </a:t>
                </a:r>
                <a14:m>
                  <m:oMath xmlns:m="http://schemas.openxmlformats.org/officeDocument/2006/math">
                    <m:acc>
                      <m:accPr>
                        <m:chr m:val="⃗"/>
                        <m:ctrlPr>
                          <a:rPr lang="it-IT" sz="2000" i="1" smtClean="0">
                            <a:latin typeface="Cambria Math" panose="02040503050406030204" pitchFamily="18" charset="0"/>
                          </a:rPr>
                        </m:ctrlPr>
                      </m:accPr>
                      <m:e>
                        <m:r>
                          <a:rPr lang="it-IT" sz="2000" b="0" i="1" smtClean="0">
                            <a:latin typeface="Cambria Math" panose="02040503050406030204" pitchFamily="18" charset="0"/>
                          </a:rPr>
                          <m:t>𝑦</m:t>
                        </m:r>
                      </m:e>
                    </m:acc>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𝑦</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𝑦</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𝑦</m:t>
                        </m:r>
                      </m:e>
                      <m:sub>
                        <m:r>
                          <a:rPr lang="it-IT" sz="2000" b="0" i="1" smtClean="0">
                            <a:latin typeface="Cambria Math" panose="02040503050406030204" pitchFamily="18" charset="0"/>
                          </a:rPr>
                          <m:t>𝑛</m:t>
                        </m:r>
                      </m:sub>
                    </m:sSub>
                    <m:r>
                      <a:rPr lang="it-IT" sz="2000" b="0" i="1" smtClean="0">
                        <a:latin typeface="Cambria Math" panose="02040503050406030204" pitchFamily="18" charset="0"/>
                      </a:rPr>
                      <m:t>)</m:t>
                    </m:r>
                  </m:oMath>
                </a14:m>
                <a:r>
                  <a:rPr lang="it-IT" sz="2000" dirty="0"/>
                  <a:t> è il vettore delle espressioni di un gene in un set di n campioni;</a:t>
                </a:r>
              </a:p>
              <a:p>
                <a:r>
                  <a:rPr lang="it-IT" sz="2000" dirty="0"/>
                  <a:t>Limma costruisce un modello di regressione lineare del tipo:</a:t>
                </a:r>
              </a:p>
              <a:p>
                <a:pPr marL="0" indent="0" algn="ctr">
                  <a:buNone/>
                </a:pPr>
                <a14:m>
                  <m:oMathPara xmlns:m="http://schemas.openxmlformats.org/officeDocument/2006/math">
                    <m:oMathParaPr>
                      <m:jc m:val="centerGroup"/>
                    </m:oMathParaPr>
                    <m:oMath xmlns:m="http://schemas.openxmlformats.org/officeDocument/2006/math">
                      <m:acc>
                        <m:accPr>
                          <m:chr m:val="⃗"/>
                          <m:ctrlPr>
                            <a:rPr lang="it-IT" sz="2000" i="1" smtClean="0">
                              <a:latin typeface="Cambria Math" panose="02040503050406030204" pitchFamily="18" charset="0"/>
                            </a:rPr>
                          </m:ctrlPr>
                        </m:accPr>
                        <m:e>
                          <m:r>
                            <a:rPr lang="it-IT" sz="2000" b="0" i="1" smtClean="0">
                              <a:latin typeface="Cambria Math" panose="02040503050406030204" pitchFamily="18" charset="0"/>
                            </a:rPr>
                            <m:t>𝑦</m:t>
                          </m:r>
                        </m:e>
                      </m:acc>
                      <m:r>
                        <a:rPr lang="it-IT" sz="2000" b="0" i="1" smtClean="0">
                          <a:latin typeface="Cambria Math" panose="02040503050406030204" pitchFamily="18" charset="0"/>
                        </a:rPr>
                        <m:t>=</m:t>
                      </m:r>
                      <m:r>
                        <a:rPr lang="it-IT" sz="2000" b="0" i="1" smtClean="0">
                          <a:latin typeface="Cambria Math" panose="02040503050406030204" pitchFamily="18" charset="0"/>
                        </a:rPr>
                        <m:t>𝑋</m:t>
                      </m:r>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ea typeface="Cambria Math" panose="02040503050406030204" pitchFamily="18" charset="0"/>
                            </a:rPr>
                            <m:t>𝛽</m:t>
                          </m:r>
                        </m:e>
                      </m:acc>
                    </m:oMath>
                  </m:oMathPara>
                </a14:m>
                <a:endParaRPr lang="it-IT" sz="2000" dirty="0"/>
              </a:p>
              <a:p>
                <a:r>
                  <a:rPr lang="it-IT" sz="2000" dirty="0"/>
                  <a:t>dove </a:t>
                </a:r>
                <a14:m>
                  <m:oMath xmlns:m="http://schemas.openxmlformats.org/officeDocument/2006/math">
                    <m:acc>
                      <m:accPr>
                        <m:chr m:val="⃗"/>
                        <m:ctrlPr>
                          <a:rPr lang="it-IT" sz="2000" i="1" smtClean="0">
                            <a:latin typeface="Cambria Math" panose="02040503050406030204" pitchFamily="18" charset="0"/>
                          </a:rPr>
                        </m:ctrlPr>
                      </m:accPr>
                      <m:e>
                        <m:r>
                          <a:rPr lang="it-IT" sz="2000" i="1" smtClean="0">
                            <a:latin typeface="Cambria Math" panose="02040503050406030204" pitchFamily="18" charset="0"/>
                            <a:ea typeface="Cambria Math" panose="02040503050406030204" pitchFamily="18" charset="0"/>
                          </a:rPr>
                          <m:t>𝛽</m:t>
                        </m:r>
                      </m:e>
                    </m:acc>
                  </m:oMath>
                </a14:m>
                <a:r>
                  <a:rPr lang="it-IT" sz="2000" dirty="0"/>
                  <a:t> è un vettore di </a:t>
                </a:r>
                <a14:m>
                  <m:oMath xmlns:m="http://schemas.openxmlformats.org/officeDocument/2006/math">
                    <m:r>
                      <a:rPr lang="it-IT" sz="2000" i="1" dirty="0" smtClean="0">
                        <a:latin typeface="Cambria Math" panose="02040503050406030204" pitchFamily="18" charset="0"/>
                      </a:rPr>
                      <m:t>𝑝</m:t>
                    </m:r>
                  </m:oMath>
                </a14:m>
                <a:r>
                  <a:rPr lang="it-IT" sz="2000" dirty="0"/>
                  <a:t> parametri che deve essere calcolato dal modello e </a:t>
                </a:r>
                <a14:m>
                  <m:oMath xmlns:m="http://schemas.openxmlformats.org/officeDocument/2006/math">
                    <m:r>
                      <a:rPr lang="it-IT" sz="2000" i="1" dirty="0" smtClean="0">
                        <a:latin typeface="Cambria Math" panose="02040503050406030204" pitchFamily="18" charset="0"/>
                      </a:rPr>
                      <m:t>𝑋</m:t>
                    </m:r>
                  </m:oMath>
                </a14:m>
                <a:r>
                  <a:rPr lang="it-IT" sz="2000" dirty="0"/>
                  <a:t> è una matrice di dimensione </a:t>
                </a:r>
                <a14:m>
                  <m:oMath xmlns:m="http://schemas.openxmlformats.org/officeDocument/2006/math">
                    <m:r>
                      <a:rPr lang="it-IT" sz="2000" i="1" dirty="0" smtClean="0">
                        <a:latin typeface="Cambria Math" panose="02040503050406030204" pitchFamily="18" charset="0"/>
                      </a:rPr>
                      <m:t>𝑛</m:t>
                    </m:r>
                    <m:r>
                      <a:rPr lang="it-IT" sz="2000" i="1" dirty="0" smtClean="0">
                        <a:latin typeface="Cambria Math" panose="02040503050406030204" pitchFamily="18" charset="0"/>
                      </a:rPr>
                      <m:t> × </m:t>
                    </m:r>
                    <m:r>
                      <a:rPr lang="it-IT" sz="2000" i="1" dirty="0" smtClean="0">
                        <a:latin typeface="Cambria Math" panose="02040503050406030204" pitchFamily="18" charset="0"/>
                      </a:rPr>
                      <m:t>𝑝</m:t>
                    </m:r>
                    <m:r>
                      <a:rPr lang="it-IT" sz="2000" i="1" dirty="0" smtClean="0">
                        <a:latin typeface="Cambria Math" panose="02040503050406030204" pitchFamily="18" charset="0"/>
                      </a:rPr>
                      <m:t> </m:t>
                    </m:r>
                  </m:oMath>
                </a14:m>
                <a:r>
                  <a:rPr lang="it-IT" sz="2000" dirty="0"/>
                  <a:t>detta matrice di design;</a:t>
                </a:r>
              </a:p>
              <a:p>
                <a:r>
                  <a:rPr lang="it-IT" sz="2000" dirty="0"/>
                  <a:t>La matrice di design indica come i campioni sono distribuiti tra vari gruppi e p indica il numero di gruppi;</a:t>
                </a:r>
              </a:p>
              <a:p>
                <a:r>
                  <a:rPr lang="it-IT" sz="2000" dirty="0"/>
                  <a:t>Nel caso più semplice p=2, ovvero i campioni sono distribuiti in due gruppi (ovvero casi e controlli);</a:t>
                </a:r>
              </a:p>
            </p:txBody>
          </p:sp>
        </mc:Choice>
        <mc:Fallback xmlns="">
          <p:sp>
            <p:nvSpPr>
              <p:cNvPr id="2" name="Segnaposto contenuto 1">
                <a:extLst>
                  <a:ext uri="{FF2B5EF4-FFF2-40B4-BE49-F238E27FC236}">
                    <a16:creationId xmlns:a16="http://schemas.microsoft.com/office/drawing/2014/main" id="{0A69A622-7271-4FA2-8CF7-9626B9A3043B}"/>
                  </a:ext>
                </a:extLst>
              </p:cNvPr>
              <p:cNvSpPr>
                <a:spLocks noGrp="1" noRot="1" noChangeAspect="1" noMove="1" noResize="1" noEditPoints="1" noAdjustHandles="1" noChangeArrowheads="1" noChangeShapeType="1" noTextEdit="1"/>
              </p:cNvSpPr>
              <p:nvPr>
                <p:ph idx="1"/>
              </p:nvPr>
            </p:nvSpPr>
            <p:spPr>
              <a:xfrm>
                <a:off x="395536" y="791935"/>
                <a:ext cx="8280920" cy="5589393"/>
              </a:xfrm>
              <a:blipFill>
                <a:blip r:embed="rId2"/>
                <a:stretch>
                  <a:fillRect l="-663" r="-736"/>
                </a:stretch>
              </a:blipFill>
            </p:spPr>
            <p:txBody>
              <a:bodyPr/>
              <a:lstStyle/>
              <a:p>
                <a:r>
                  <a:rPr lang="it-IT">
                    <a:noFill/>
                  </a:rPr>
                  <a:t> </a:t>
                </a:r>
              </a:p>
            </p:txBody>
          </p:sp>
        </mc:Fallback>
      </mc:AlternateContent>
    </p:spTree>
    <p:extLst>
      <p:ext uri="{BB962C8B-B14F-4D97-AF65-F5344CB8AC3E}">
        <p14:creationId xmlns:p14="http://schemas.microsoft.com/office/powerpoint/2010/main" val="3090395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a:t>Limma</a:t>
            </a:r>
          </a:p>
        </p:txBody>
      </p:sp>
      <p:sp>
        <p:nvSpPr>
          <p:cNvPr id="2" name="Segnaposto contenuto 1">
            <a:extLst>
              <a:ext uri="{FF2B5EF4-FFF2-40B4-BE49-F238E27FC236}">
                <a16:creationId xmlns:a16="http://schemas.microsoft.com/office/drawing/2014/main" id="{0A69A622-7271-4FA2-8CF7-9626B9A3043B}"/>
              </a:ext>
            </a:extLst>
          </p:cNvPr>
          <p:cNvSpPr>
            <a:spLocks noGrp="1"/>
          </p:cNvSpPr>
          <p:nvPr>
            <p:ph idx="1"/>
          </p:nvPr>
        </p:nvSpPr>
        <p:spPr>
          <a:xfrm>
            <a:off x="395536" y="791935"/>
            <a:ext cx="8280920" cy="5589393"/>
          </a:xfrm>
        </p:spPr>
        <p:txBody>
          <a:bodyPr>
            <a:normAutofit/>
          </a:bodyPr>
          <a:lstStyle/>
          <a:p>
            <a:r>
              <a:rPr lang="it-IT" sz="2000" dirty="0"/>
              <a:t>Dopo aver definito il modello, Limma può essere utilizzato per effettuare test statistici di confronti </a:t>
            </a:r>
            <a:r>
              <a:rPr lang="it-IT" sz="2000" dirty="0" err="1"/>
              <a:t>pairwise</a:t>
            </a:r>
            <a:r>
              <a:rPr lang="it-IT" sz="2000" dirty="0"/>
              <a:t> tra gruppi di campione.</a:t>
            </a:r>
          </a:p>
          <a:p>
            <a:r>
              <a:rPr lang="it-IT" sz="2000" dirty="0"/>
              <a:t>Lo scopo è quello di confrontare le medie dei valori di espressione dei geni tra due campioni diversi al fine di individuare i geni la cui differenza di espressione (misurata tramite log-</a:t>
            </a:r>
            <a:r>
              <a:rPr lang="it-IT" sz="2000" dirty="0" err="1"/>
              <a:t>fold</a:t>
            </a:r>
            <a:r>
              <a:rPr lang="it-IT" sz="2000" dirty="0"/>
              <a:t> </a:t>
            </a:r>
            <a:r>
              <a:rPr lang="it-IT" sz="2000" dirty="0" err="1"/>
              <a:t>change</a:t>
            </a:r>
            <a:r>
              <a:rPr lang="it-IT" sz="2000" dirty="0"/>
              <a:t>, ovvero log del rapporto tra le medie) è significativa (sulla base di un p-</a:t>
            </a:r>
            <a:r>
              <a:rPr lang="it-IT" sz="2000" dirty="0" err="1"/>
              <a:t>value</a:t>
            </a:r>
            <a:r>
              <a:rPr lang="it-IT" sz="2000" dirty="0"/>
              <a:t>).</a:t>
            </a:r>
          </a:p>
          <a:p>
            <a:r>
              <a:rPr lang="it-IT" sz="2000" dirty="0"/>
              <a:t>I confronti che si vogliono effettuare tra gruppi di sample diversi vengono chiamati contrasti e sono espressi in limma per mezzo di una matrice, detta matrice di contrasti.</a:t>
            </a:r>
          </a:p>
          <a:p>
            <a:r>
              <a:rPr lang="it-IT" sz="2000" dirty="0"/>
              <a:t>Dal confronto tra gruppi si tirano fuori dei log-</a:t>
            </a:r>
            <a:r>
              <a:rPr lang="it-IT" sz="2000" dirty="0" err="1"/>
              <a:t>fold</a:t>
            </a:r>
            <a:r>
              <a:rPr lang="it-IT" sz="2000" dirty="0"/>
              <a:t> </a:t>
            </a:r>
            <a:r>
              <a:rPr lang="it-IT" sz="2000" dirty="0" err="1"/>
              <a:t>change</a:t>
            </a:r>
            <a:r>
              <a:rPr lang="it-IT" sz="2000" dirty="0"/>
              <a:t>, i cui errori standard vengono corretti tramite un metodo </a:t>
            </a:r>
            <a:r>
              <a:rPr lang="it-IT" sz="2000" dirty="0" err="1"/>
              <a:t>bayesiano</a:t>
            </a:r>
            <a:r>
              <a:rPr lang="it-IT" sz="2000" dirty="0"/>
              <a:t> empirico.</a:t>
            </a:r>
          </a:p>
        </p:txBody>
      </p:sp>
    </p:spTree>
    <p:extLst>
      <p:ext uri="{BB962C8B-B14F-4D97-AF65-F5344CB8AC3E}">
        <p14:creationId xmlns:p14="http://schemas.microsoft.com/office/powerpoint/2010/main" val="3831596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37D3A-5163-4634-826E-4D107F9E1F80}"/>
              </a:ext>
            </a:extLst>
          </p:cNvPr>
          <p:cNvSpPr>
            <a:spLocks noGrp="1"/>
          </p:cNvSpPr>
          <p:nvPr>
            <p:ph type="title"/>
          </p:nvPr>
        </p:nvSpPr>
        <p:spPr/>
        <p:txBody>
          <a:bodyPr/>
          <a:lstStyle/>
          <a:p>
            <a:r>
              <a:rPr lang="it-IT" dirty="0"/>
              <a:t>Esempio</a:t>
            </a:r>
          </a:p>
        </p:txBody>
      </p:sp>
      <p:pic>
        <p:nvPicPr>
          <p:cNvPr id="5" name="Immagine 4">
            <a:extLst>
              <a:ext uri="{FF2B5EF4-FFF2-40B4-BE49-F238E27FC236}">
                <a16:creationId xmlns:a16="http://schemas.microsoft.com/office/drawing/2014/main" id="{BC3A9B36-496A-4BC9-B845-1D2A3C771212}"/>
              </a:ext>
            </a:extLst>
          </p:cNvPr>
          <p:cNvPicPr>
            <a:picLocks noChangeAspect="1"/>
          </p:cNvPicPr>
          <p:nvPr/>
        </p:nvPicPr>
        <p:blipFill>
          <a:blip r:embed="rId2"/>
          <a:stretch>
            <a:fillRect/>
          </a:stretch>
        </p:blipFill>
        <p:spPr>
          <a:xfrm>
            <a:off x="314324" y="1196752"/>
            <a:ext cx="8515352" cy="4397731"/>
          </a:xfrm>
          <a:prstGeom prst="rect">
            <a:avLst/>
          </a:prstGeom>
        </p:spPr>
      </p:pic>
    </p:spTree>
    <p:extLst>
      <p:ext uri="{BB962C8B-B14F-4D97-AF65-F5344CB8AC3E}">
        <p14:creationId xmlns:p14="http://schemas.microsoft.com/office/powerpoint/2010/main" val="2982794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F19C27-E7A9-413A-97F2-3365E9D52D42}"/>
              </a:ext>
            </a:extLst>
          </p:cNvPr>
          <p:cNvSpPr>
            <a:spLocks noGrp="1"/>
          </p:cNvSpPr>
          <p:nvPr>
            <p:ph type="title"/>
          </p:nvPr>
        </p:nvSpPr>
        <p:spPr/>
        <p:txBody>
          <a:bodyPr/>
          <a:lstStyle/>
          <a:p>
            <a:r>
              <a:rPr lang="it-IT" dirty="0"/>
              <a:t>Esempio</a:t>
            </a:r>
          </a:p>
        </p:txBody>
      </p:sp>
      <p:pic>
        <p:nvPicPr>
          <p:cNvPr id="5" name="Immagine 4">
            <a:extLst>
              <a:ext uri="{FF2B5EF4-FFF2-40B4-BE49-F238E27FC236}">
                <a16:creationId xmlns:a16="http://schemas.microsoft.com/office/drawing/2014/main" id="{751A410B-5316-43B9-AEAD-5936782DF858}"/>
              </a:ext>
            </a:extLst>
          </p:cNvPr>
          <p:cNvPicPr>
            <a:picLocks noChangeAspect="1"/>
          </p:cNvPicPr>
          <p:nvPr/>
        </p:nvPicPr>
        <p:blipFill>
          <a:blip r:embed="rId2"/>
          <a:stretch>
            <a:fillRect/>
          </a:stretch>
        </p:blipFill>
        <p:spPr>
          <a:xfrm>
            <a:off x="251520" y="1126846"/>
            <a:ext cx="8515352" cy="4604307"/>
          </a:xfrm>
          <a:prstGeom prst="rect">
            <a:avLst/>
          </a:prstGeom>
        </p:spPr>
      </p:pic>
    </p:spTree>
    <p:extLst>
      <p:ext uri="{BB962C8B-B14F-4D97-AF65-F5344CB8AC3E}">
        <p14:creationId xmlns:p14="http://schemas.microsoft.com/office/powerpoint/2010/main" val="2107288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F75D54-67EA-4B0A-943A-64697B1AD4A4}"/>
              </a:ext>
            </a:extLst>
          </p:cNvPr>
          <p:cNvSpPr>
            <a:spLocks noGrp="1"/>
          </p:cNvSpPr>
          <p:nvPr>
            <p:ph type="title"/>
          </p:nvPr>
        </p:nvSpPr>
        <p:spPr/>
        <p:txBody>
          <a:bodyPr/>
          <a:lstStyle/>
          <a:p>
            <a:r>
              <a:rPr lang="it-IT" dirty="0"/>
              <a:t>Volcano plot</a:t>
            </a:r>
          </a:p>
        </p:txBody>
      </p:sp>
      <p:pic>
        <p:nvPicPr>
          <p:cNvPr id="5" name="Immagine 4">
            <a:extLst>
              <a:ext uri="{FF2B5EF4-FFF2-40B4-BE49-F238E27FC236}">
                <a16:creationId xmlns:a16="http://schemas.microsoft.com/office/drawing/2014/main" id="{D98C74BD-FFDE-4357-BDD5-E628FCD93328}"/>
              </a:ext>
            </a:extLst>
          </p:cNvPr>
          <p:cNvPicPr>
            <a:picLocks noChangeAspect="1"/>
          </p:cNvPicPr>
          <p:nvPr/>
        </p:nvPicPr>
        <p:blipFill>
          <a:blip r:embed="rId2"/>
          <a:stretch>
            <a:fillRect/>
          </a:stretch>
        </p:blipFill>
        <p:spPr>
          <a:xfrm>
            <a:off x="323528" y="836712"/>
            <a:ext cx="8496944" cy="1452326"/>
          </a:xfrm>
          <a:prstGeom prst="rect">
            <a:avLst/>
          </a:prstGeom>
        </p:spPr>
      </p:pic>
      <p:pic>
        <p:nvPicPr>
          <p:cNvPr id="9" name="Picture 2" descr="Risultati immagini per volcano plot rna-seq">
            <a:extLst>
              <a:ext uri="{FF2B5EF4-FFF2-40B4-BE49-F238E27FC236}">
                <a16:creationId xmlns:a16="http://schemas.microsoft.com/office/drawing/2014/main" id="{72DDC6B5-8ECD-45FD-914B-3A0A0D45A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431348"/>
            <a:ext cx="4248472" cy="4275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16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6BB3A24-6EA5-4F30-8F41-D97685B8C345}"/>
              </a:ext>
            </a:extLst>
          </p:cNvPr>
          <p:cNvSpPr>
            <a:spLocks noGrp="1"/>
          </p:cNvSpPr>
          <p:nvPr>
            <p:ph type="title"/>
          </p:nvPr>
        </p:nvSpPr>
        <p:spPr/>
        <p:txBody>
          <a:bodyPr/>
          <a:lstStyle/>
          <a:p>
            <a:r>
              <a:rPr lang="it-IT" dirty="0"/>
              <a:t>Un libro di testo su </a:t>
            </a:r>
            <a:r>
              <a:rPr lang="it-IT" dirty="0" err="1"/>
              <a:t>Bioconductor</a:t>
            </a:r>
            <a:endParaRPr lang="it-IT" dirty="0"/>
          </a:p>
        </p:txBody>
      </p:sp>
      <p:sp>
        <p:nvSpPr>
          <p:cNvPr id="104451" name="Rectangle 3">
            <a:extLst>
              <a:ext uri="{FF2B5EF4-FFF2-40B4-BE49-F238E27FC236}">
                <a16:creationId xmlns:a16="http://schemas.microsoft.com/office/drawing/2014/main" id="{D5085B82-7FD0-4258-B945-7A29F788915D}"/>
              </a:ext>
            </a:extLst>
          </p:cNvPr>
          <p:cNvSpPr>
            <a:spLocks noGrp="1" noChangeArrowheads="1"/>
          </p:cNvSpPr>
          <p:nvPr>
            <p:ph type="body" idx="1"/>
          </p:nvPr>
        </p:nvSpPr>
        <p:spPr/>
        <p:txBody>
          <a:bodyPr>
            <a:normAutofit/>
          </a:bodyPr>
          <a:lstStyle/>
          <a:p>
            <a:r>
              <a:rPr lang="it-IT" altLang="it-IT" sz="1600" dirty="0" err="1"/>
              <a:t>Bioconductor</a:t>
            </a:r>
            <a:r>
              <a:rPr lang="it-IT" altLang="it-IT" sz="1600" dirty="0"/>
              <a:t> </a:t>
            </a:r>
            <a:r>
              <a:rPr lang="it-IT" altLang="it-IT" sz="1600" dirty="0">
                <a:hlinkClick r:id="rId2"/>
              </a:rPr>
              <a:t>http://www.bioconductor.org/</a:t>
            </a:r>
            <a:endParaRPr lang="it-IT" altLang="it-IT" sz="1600" dirty="0"/>
          </a:p>
          <a:p>
            <a:r>
              <a:rPr lang="it-IT" altLang="it-IT" sz="1600" dirty="0"/>
              <a:t>Book:</a:t>
            </a:r>
          </a:p>
        </p:txBody>
      </p:sp>
      <p:pic>
        <p:nvPicPr>
          <p:cNvPr id="1026" name="Picture 2" descr="Amazon.com: Bioinformatics and Computational Biology Solutions Using R and  Bioconductor (Statistics for Biology and Health): 9780387251462: Gentleman,  Robert, Carey, Vincent, Huber, Wolfgang, Irizarry, Rafael, Dudoit,  Sandrine: Books">
            <a:extLst>
              <a:ext uri="{FF2B5EF4-FFF2-40B4-BE49-F238E27FC236}">
                <a16:creationId xmlns:a16="http://schemas.microsoft.com/office/drawing/2014/main" id="{5B7C662C-432D-9B29-81A7-60F6D1FF8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836" y="1772816"/>
            <a:ext cx="2952328" cy="4694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39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2E1893-DD73-45A1-B5C7-A95FA2F3CA98}"/>
              </a:ext>
            </a:extLst>
          </p:cNvPr>
          <p:cNvSpPr>
            <a:spLocks noGrp="1"/>
          </p:cNvSpPr>
          <p:nvPr>
            <p:ph type="title"/>
          </p:nvPr>
        </p:nvSpPr>
        <p:spPr/>
        <p:txBody>
          <a:bodyPr/>
          <a:lstStyle/>
          <a:p>
            <a:r>
              <a:rPr lang="it-IT" dirty="0"/>
              <a:t>Le librerie </a:t>
            </a:r>
            <a:r>
              <a:rPr lang="it-IT" dirty="0" err="1"/>
              <a:t>Bioconductor</a:t>
            </a:r>
            <a:r>
              <a:rPr lang="it-IT" dirty="0"/>
              <a:t> che vedremo</a:t>
            </a:r>
          </a:p>
        </p:txBody>
      </p:sp>
      <p:sp>
        <p:nvSpPr>
          <p:cNvPr id="4" name="Rectangle 3">
            <a:extLst>
              <a:ext uri="{FF2B5EF4-FFF2-40B4-BE49-F238E27FC236}">
                <a16:creationId xmlns:a16="http://schemas.microsoft.com/office/drawing/2014/main" id="{F73AC836-A2CF-43A4-B864-151B47164DCC}"/>
              </a:ext>
            </a:extLst>
          </p:cNvPr>
          <p:cNvSpPr txBox="1">
            <a:spLocks noChangeArrowheads="1"/>
          </p:cNvSpPr>
          <p:nvPr/>
        </p:nvSpPr>
        <p:spPr>
          <a:xfrm>
            <a:off x="251520" y="791935"/>
            <a:ext cx="8640960" cy="5965200"/>
          </a:xfrm>
          <a:prstGeom prst="rect">
            <a:avLst/>
          </a:prstGeom>
        </p:spPr>
        <p:txBody>
          <a:bodyPr vert="horz" lIns="91440" tIns="45720" rIns="91440" bIns="45720" rtlCol="0">
            <a:normAutofit/>
          </a:bodyPr>
          <a:lstStyle>
            <a:lvl1pPr marL="171450" indent="-171450" algn="just" defTabSz="685783" rtl="0" eaLnBrk="1" latinLnBrk="0" hangingPunct="1">
              <a:lnSpc>
                <a:spcPct val="150000"/>
              </a:lnSpc>
              <a:spcBef>
                <a:spcPts val="100"/>
              </a:spcBef>
              <a:spcAft>
                <a:spcPts val="300"/>
              </a:spcAft>
              <a:buFont typeface="Arial" panose="020B0604020202020204" pitchFamily="34" charset="0"/>
              <a:buChar char="•"/>
              <a:defRPr sz="1200" kern="1200">
                <a:solidFill>
                  <a:schemeClr val="tx1"/>
                </a:solidFill>
                <a:latin typeface="+mn-lt"/>
                <a:ea typeface="+mn-ea"/>
                <a:cs typeface="+mn-cs"/>
              </a:defRPr>
            </a:lvl1pPr>
            <a:lvl2pPr marL="514337" indent="-171446" algn="just" defTabSz="685783" rtl="0" eaLnBrk="1" latinLnBrk="0" hangingPunct="1">
              <a:lnSpc>
                <a:spcPct val="150000"/>
              </a:lnSpc>
              <a:spcBef>
                <a:spcPts val="100"/>
              </a:spcBef>
              <a:spcAft>
                <a:spcPts val="300"/>
              </a:spcAft>
              <a:buFont typeface="Arial" panose="020B0604020202020204" pitchFamily="34" charset="0"/>
              <a:buChar char="•"/>
              <a:defRPr sz="1050" kern="1200">
                <a:solidFill>
                  <a:schemeClr val="tx1"/>
                </a:solidFill>
                <a:latin typeface="+mn-lt"/>
                <a:ea typeface="+mn-ea"/>
                <a:cs typeface="+mn-cs"/>
              </a:defRPr>
            </a:lvl2pPr>
            <a:lvl3pPr marL="857228" indent="-171446" algn="just" defTabSz="685783" rtl="0" eaLnBrk="1" latinLnBrk="0" hangingPunct="1">
              <a:lnSpc>
                <a:spcPct val="150000"/>
              </a:lnSpc>
              <a:spcBef>
                <a:spcPts val="100"/>
              </a:spcBef>
              <a:spcAft>
                <a:spcPts val="300"/>
              </a:spcAft>
              <a:buFont typeface="Arial" panose="020B0604020202020204" pitchFamily="34" charset="0"/>
              <a:buChar char="•"/>
              <a:defRPr sz="900" kern="1200">
                <a:solidFill>
                  <a:schemeClr val="tx1"/>
                </a:solidFill>
                <a:latin typeface="+mn-lt"/>
                <a:ea typeface="+mn-ea"/>
                <a:cs typeface="+mn-cs"/>
              </a:defRPr>
            </a:lvl3pPr>
            <a:lvl4pPr marL="1200120" indent="-171446" algn="just" defTabSz="685783" rtl="0" eaLnBrk="1" latinLnBrk="0" hangingPunct="1">
              <a:lnSpc>
                <a:spcPct val="150000"/>
              </a:lnSpc>
              <a:spcBef>
                <a:spcPts val="100"/>
              </a:spcBef>
              <a:spcAft>
                <a:spcPts val="300"/>
              </a:spcAft>
              <a:buFont typeface="Arial" panose="020B0604020202020204" pitchFamily="34" charset="0"/>
              <a:buChar char="•"/>
              <a:defRPr sz="825" kern="1200">
                <a:solidFill>
                  <a:schemeClr val="tx1"/>
                </a:solidFill>
                <a:latin typeface="+mn-lt"/>
                <a:ea typeface="+mn-ea"/>
                <a:cs typeface="+mn-cs"/>
              </a:defRPr>
            </a:lvl4pPr>
            <a:lvl5pPr marL="1543012" indent="-171446" algn="just" defTabSz="685783" rtl="0" eaLnBrk="1" latinLnBrk="0" hangingPunct="1">
              <a:lnSpc>
                <a:spcPct val="150000"/>
              </a:lnSpc>
              <a:spcBef>
                <a:spcPts val="100"/>
              </a:spcBef>
              <a:spcAft>
                <a:spcPts val="300"/>
              </a:spcAft>
              <a:buFont typeface="Arial" panose="020B0604020202020204" pitchFamily="34" charset="0"/>
              <a:buChar char="•"/>
              <a:defRPr sz="825" kern="1200">
                <a:solidFill>
                  <a:schemeClr val="tx1"/>
                </a:solidFill>
                <a:latin typeface="+mn-lt"/>
                <a:ea typeface="+mn-ea"/>
                <a:cs typeface="+mn-cs"/>
              </a:defRPr>
            </a:lvl5pPr>
            <a:lvl6pPr marL="1885903"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a:lstStyle>
          <a:p>
            <a:pPr fontAlgn="auto"/>
            <a:r>
              <a:rPr lang="it-IT" altLang="it-IT" sz="2000" b="1" dirty="0" err="1"/>
              <a:t>Affy</a:t>
            </a:r>
            <a:r>
              <a:rPr lang="it-IT" altLang="it-IT" sz="2000" dirty="0"/>
              <a:t>: analisi di microarray </a:t>
            </a:r>
            <a:r>
              <a:rPr lang="it-IT" altLang="it-IT" sz="2000" dirty="0" err="1"/>
              <a:t>Affymetrix</a:t>
            </a:r>
            <a:r>
              <a:rPr lang="it-IT" altLang="it-IT" sz="2000" dirty="0"/>
              <a:t>;</a:t>
            </a:r>
          </a:p>
          <a:p>
            <a:pPr fontAlgn="auto"/>
            <a:r>
              <a:rPr lang="it-IT" altLang="it-IT" sz="2000" b="1" dirty="0" err="1"/>
              <a:t>Biobase</a:t>
            </a:r>
            <a:r>
              <a:rPr lang="it-IT" altLang="it-IT" sz="2000" dirty="0"/>
              <a:t>: contiene le strutture dati per rappresentare dati genomici, tra cui le matrici di espressione;</a:t>
            </a:r>
          </a:p>
          <a:p>
            <a:pPr fontAlgn="auto"/>
            <a:r>
              <a:rPr lang="it-IT" altLang="it-IT" sz="2000" b="1" dirty="0" err="1"/>
              <a:t>AnnotationDbi</a:t>
            </a:r>
            <a:r>
              <a:rPr lang="it-IT" altLang="it-IT" sz="2000" dirty="0"/>
              <a:t>: interrogazione di database di annotazione;</a:t>
            </a:r>
          </a:p>
          <a:p>
            <a:pPr fontAlgn="auto"/>
            <a:r>
              <a:rPr lang="it-IT" altLang="it-IT" sz="2000" dirty="0"/>
              <a:t>Librerie di annotazione (panoramica);</a:t>
            </a:r>
          </a:p>
          <a:p>
            <a:pPr fontAlgn="auto"/>
            <a:r>
              <a:rPr lang="it-IT" altLang="it-IT" sz="2000" b="1" dirty="0" err="1"/>
              <a:t>marray</a:t>
            </a:r>
            <a:r>
              <a:rPr lang="it-IT" altLang="it-IT" sz="2000" dirty="0"/>
              <a:t>: analisi di microarray </a:t>
            </a:r>
            <a:r>
              <a:rPr lang="it-IT" altLang="it-IT" sz="2000" dirty="0" err="1"/>
              <a:t>cDNA</a:t>
            </a:r>
            <a:r>
              <a:rPr lang="it-IT" altLang="it-IT" sz="2000" dirty="0"/>
              <a:t> (</a:t>
            </a:r>
            <a:r>
              <a:rPr lang="it-IT" altLang="it-IT" sz="2000" dirty="0" err="1"/>
              <a:t>two</a:t>
            </a:r>
            <a:r>
              <a:rPr lang="it-IT" altLang="it-IT" sz="2000" dirty="0"/>
              <a:t>-colors microarray);</a:t>
            </a:r>
          </a:p>
          <a:p>
            <a:pPr fontAlgn="auto"/>
            <a:r>
              <a:rPr lang="it-IT" altLang="it-IT" sz="2000" b="1" dirty="0" err="1"/>
              <a:t>GEOquery</a:t>
            </a:r>
            <a:r>
              <a:rPr lang="it-IT" altLang="it-IT" sz="2000" dirty="0"/>
              <a:t>: interrogazione del database GEO.</a:t>
            </a:r>
          </a:p>
          <a:p>
            <a:pPr fontAlgn="auto"/>
            <a:r>
              <a:rPr lang="it-IT" altLang="it-IT" sz="2000" b="1" dirty="0"/>
              <a:t>limma</a:t>
            </a:r>
            <a:r>
              <a:rPr lang="it-IT" altLang="it-IT" sz="2000" dirty="0"/>
              <a:t>: analisi differenziale delle espressioni</a:t>
            </a:r>
          </a:p>
        </p:txBody>
      </p:sp>
    </p:spTree>
    <p:extLst>
      <p:ext uri="{BB962C8B-B14F-4D97-AF65-F5344CB8AC3E}">
        <p14:creationId xmlns:p14="http://schemas.microsoft.com/office/powerpoint/2010/main" val="3383078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60D714-CA4F-47C6-82E0-3AB0DF5308F4}"/>
              </a:ext>
            </a:extLst>
          </p:cNvPr>
          <p:cNvSpPr>
            <a:spLocks noGrp="1"/>
          </p:cNvSpPr>
          <p:nvPr>
            <p:ph type="title"/>
          </p:nvPr>
        </p:nvSpPr>
        <p:spPr/>
        <p:txBody>
          <a:bodyPr/>
          <a:lstStyle/>
          <a:p>
            <a:r>
              <a:rPr lang="it-IT" dirty="0" err="1"/>
              <a:t>Affy</a:t>
            </a:r>
            <a:endParaRPr lang="it-IT" dirty="0"/>
          </a:p>
        </p:txBody>
      </p:sp>
      <p:sp>
        <p:nvSpPr>
          <p:cNvPr id="3" name="Segnaposto testo 2">
            <a:extLst>
              <a:ext uri="{FF2B5EF4-FFF2-40B4-BE49-F238E27FC236}">
                <a16:creationId xmlns:a16="http://schemas.microsoft.com/office/drawing/2014/main" id="{ECB1DD9A-DCD8-424A-8C75-37911ADF892D}"/>
              </a:ext>
            </a:extLst>
          </p:cNvPr>
          <p:cNvSpPr>
            <a:spLocks noGrp="1"/>
          </p:cNvSpPr>
          <p:nvPr>
            <p:ph type="body" idx="1"/>
          </p:nvPr>
        </p:nvSpPr>
        <p:spPr/>
        <p:txBody>
          <a:bodyPr/>
          <a:lstStyle/>
          <a:p>
            <a:r>
              <a:rPr lang="it-IT" dirty="0"/>
              <a:t>Analisi Microarray </a:t>
            </a:r>
            <a:r>
              <a:rPr lang="it-IT" dirty="0" err="1"/>
              <a:t>Affymetrix</a:t>
            </a:r>
            <a:endParaRPr lang="it-IT" dirty="0"/>
          </a:p>
        </p:txBody>
      </p:sp>
    </p:spTree>
    <p:extLst>
      <p:ext uri="{BB962C8B-B14F-4D97-AF65-F5344CB8AC3E}">
        <p14:creationId xmlns:p14="http://schemas.microsoft.com/office/powerpoint/2010/main" val="3094989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776A4A4-CD31-4387-A019-61568E3BFBC7}"/>
              </a:ext>
            </a:extLst>
          </p:cNvPr>
          <p:cNvSpPr>
            <a:spLocks noGrp="1" noChangeArrowheads="1"/>
          </p:cNvSpPr>
          <p:nvPr>
            <p:ph type="title"/>
          </p:nvPr>
        </p:nvSpPr>
        <p:spPr/>
        <p:txBody>
          <a:bodyPr/>
          <a:lstStyle/>
          <a:p>
            <a:r>
              <a:rPr lang="it-IT" altLang="it-IT" dirty="0" err="1"/>
              <a:t>affy</a:t>
            </a:r>
            <a:endParaRPr lang="it-IT" altLang="it-IT" dirty="0"/>
          </a:p>
        </p:txBody>
      </p:sp>
      <p:sp>
        <p:nvSpPr>
          <p:cNvPr id="3075" name="Rectangle 3">
            <a:extLst>
              <a:ext uri="{FF2B5EF4-FFF2-40B4-BE49-F238E27FC236}">
                <a16:creationId xmlns:a16="http://schemas.microsoft.com/office/drawing/2014/main" id="{27B2A74D-ECCF-4B42-8DFF-ED90FAA2F5C3}"/>
              </a:ext>
            </a:extLst>
          </p:cNvPr>
          <p:cNvSpPr>
            <a:spLocks noGrp="1" noChangeArrowheads="1"/>
          </p:cNvSpPr>
          <p:nvPr>
            <p:ph type="body" idx="1"/>
          </p:nvPr>
        </p:nvSpPr>
        <p:spPr/>
        <p:txBody>
          <a:bodyPr>
            <a:normAutofit/>
          </a:bodyPr>
          <a:lstStyle/>
          <a:p>
            <a:r>
              <a:rPr lang="it-IT" sz="2000" b="1" dirty="0" err="1"/>
              <a:t>affy</a:t>
            </a:r>
            <a:r>
              <a:rPr lang="it-IT" sz="2000" dirty="0"/>
              <a:t> è un ambiente estensibile e interattivo per </a:t>
            </a:r>
            <a:r>
              <a:rPr lang="it-IT" sz="2000" b="1" dirty="0"/>
              <a:t>l’analisi dei microarray</a:t>
            </a:r>
            <a:r>
              <a:rPr lang="it-IT" sz="2000" dirty="0"/>
              <a:t> prodotti dalla </a:t>
            </a:r>
            <a:r>
              <a:rPr lang="it-IT" sz="2000" b="1" dirty="0" err="1"/>
              <a:t>Affymetrix</a:t>
            </a:r>
            <a:r>
              <a:rPr lang="it-IT" sz="2000" dirty="0"/>
              <a:t>.</a:t>
            </a:r>
          </a:p>
          <a:p>
            <a:endParaRPr lang="it-IT" sz="2000" dirty="0"/>
          </a:p>
          <a:p>
            <a:r>
              <a:rPr lang="it-IT" sz="2000" dirty="0"/>
              <a:t>Il pacchetto include diverse tecniche per </a:t>
            </a:r>
            <a:r>
              <a:rPr lang="it-IT" sz="2000" b="1" dirty="0"/>
              <a:t>estrarre valori di espressione</a:t>
            </a:r>
            <a:r>
              <a:rPr lang="it-IT" sz="2000" dirty="0"/>
              <a:t> a partire dai dati RAW prodotti dalla strumentazione per la lettura del microarray.</a:t>
            </a:r>
            <a:endParaRPr lang="it-IT" altLang="it-IT" sz="2000" dirty="0"/>
          </a:p>
          <a:p>
            <a:endParaRPr lang="it-IT" sz="2000" dirty="0"/>
          </a:p>
          <a:p>
            <a:r>
              <a:rPr lang="it-IT" sz="2000" dirty="0"/>
              <a:t>Il pacchetto include, oltre a funzioni per </a:t>
            </a:r>
            <a:r>
              <a:rPr lang="it-IT" sz="2000" b="1" dirty="0"/>
              <a:t>l’estrazione delle espressioni</a:t>
            </a:r>
            <a:r>
              <a:rPr lang="it-IT" sz="2000" dirty="0"/>
              <a:t>, strumenti per il </a:t>
            </a:r>
            <a:r>
              <a:rPr lang="it-IT" sz="2000" b="1" dirty="0"/>
              <a:t>controllo della qualità</a:t>
            </a:r>
            <a:r>
              <a:rPr lang="it-IT" sz="2000" dirty="0"/>
              <a:t>, valutazione della degradazione dei campioni e  procedure per la </a:t>
            </a:r>
            <a:r>
              <a:rPr lang="it-IT" sz="2000" b="1" dirty="0"/>
              <a:t>valutazione del background</a:t>
            </a:r>
            <a:r>
              <a:rPr lang="it-IT" sz="2000" dirty="0"/>
              <a:t>.</a:t>
            </a:r>
          </a:p>
          <a:p>
            <a:endParaRPr lang="it-IT" sz="2000" dirty="0"/>
          </a:p>
        </p:txBody>
      </p:sp>
    </p:spTree>
    <p:extLst>
      <p:ext uri="{BB962C8B-B14F-4D97-AF65-F5344CB8AC3E}">
        <p14:creationId xmlns:p14="http://schemas.microsoft.com/office/powerpoint/2010/main" val="4057947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141856-D47C-4D3B-86E0-FCA796EC55E2}"/>
              </a:ext>
            </a:extLst>
          </p:cNvPr>
          <p:cNvSpPr>
            <a:spLocks noGrp="1"/>
          </p:cNvSpPr>
          <p:nvPr>
            <p:ph type="title"/>
          </p:nvPr>
        </p:nvSpPr>
        <p:spPr/>
        <p:txBody>
          <a:bodyPr/>
          <a:lstStyle/>
          <a:p>
            <a:r>
              <a:rPr lang="it-IT" dirty="0"/>
              <a:t>Installazione</a:t>
            </a:r>
          </a:p>
        </p:txBody>
      </p:sp>
      <p:pic>
        <p:nvPicPr>
          <p:cNvPr id="9" name="Immagine 8">
            <a:extLst>
              <a:ext uri="{FF2B5EF4-FFF2-40B4-BE49-F238E27FC236}">
                <a16:creationId xmlns:a16="http://schemas.microsoft.com/office/drawing/2014/main" id="{91E982ED-F47F-448F-B551-0C341B1991D4}"/>
              </a:ext>
            </a:extLst>
          </p:cNvPr>
          <p:cNvPicPr>
            <a:picLocks noChangeAspect="1"/>
          </p:cNvPicPr>
          <p:nvPr/>
        </p:nvPicPr>
        <p:blipFill>
          <a:blip r:embed="rId2"/>
          <a:stretch>
            <a:fillRect/>
          </a:stretch>
        </p:blipFill>
        <p:spPr>
          <a:xfrm>
            <a:off x="323528" y="908720"/>
            <a:ext cx="6762750" cy="1123950"/>
          </a:xfrm>
          <a:prstGeom prst="rect">
            <a:avLst/>
          </a:prstGeom>
        </p:spPr>
      </p:pic>
      <p:sp>
        <p:nvSpPr>
          <p:cNvPr id="12" name="CasellaDiTesto 11">
            <a:extLst>
              <a:ext uri="{FF2B5EF4-FFF2-40B4-BE49-F238E27FC236}">
                <a16:creationId xmlns:a16="http://schemas.microsoft.com/office/drawing/2014/main" id="{49149127-8814-4B07-9179-064E999FE737}"/>
              </a:ext>
            </a:extLst>
          </p:cNvPr>
          <p:cNvSpPr txBox="1"/>
          <p:nvPr/>
        </p:nvSpPr>
        <p:spPr>
          <a:xfrm>
            <a:off x="278006" y="2420888"/>
            <a:ext cx="8237346" cy="1420325"/>
          </a:xfrm>
          <a:prstGeom prst="rect">
            <a:avLst/>
          </a:prstGeom>
          <a:noFill/>
        </p:spPr>
        <p:txBody>
          <a:bodyPr wrap="square" rtlCol="0">
            <a:spAutoFit/>
          </a:bodyPr>
          <a:lstStyle/>
          <a:p>
            <a:pPr>
              <a:lnSpc>
                <a:spcPct val="150000"/>
              </a:lnSpc>
            </a:pPr>
            <a:r>
              <a:rPr lang="it-IT" sz="2000" dirty="0"/>
              <a:t>Ai fini dell’esercitazione, utilizziamo anche il package </a:t>
            </a:r>
            <a:r>
              <a:rPr lang="it-IT" sz="2000" b="1" dirty="0" err="1"/>
              <a:t>affydata</a:t>
            </a:r>
            <a:r>
              <a:rPr lang="it-IT" sz="2000" dirty="0"/>
              <a:t> che contiene microarray reali di esempio ottenuti usando la tecnologia </a:t>
            </a:r>
            <a:r>
              <a:rPr lang="it-IT" sz="2000" dirty="0" err="1"/>
              <a:t>Affymetrix</a:t>
            </a:r>
            <a:r>
              <a:rPr lang="it-IT" sz="2000" dirty="0"/>
              <a:t> </a:t>
            </a:r>
          </a:p>
        </p:txBody>
      </p:sp>
      <p:pic>
        <p:nvPicPr>
          <p:cNvPr id="13" name="Immagine 12">
            <a:extLst>
              <a:ext uri="{FF2B5EF4-FFF2-40B4-BE49-F238E27FC236}">
                <a16:creationId xmlns:a16="http://schemas.microsoft.com/office/drawing/2014/main" id="{890EBBD7-1124-4888-A2AE-78FBC65E7EF8}"/>
              </a:ext>
            </a:extLst>
          </p:cNvPr>
          <p:cNvPicPr>
            <a:picLocks noChangeAspect="1"/>
          </p:cNvPicPr>
          <p:nvPr/>
        </p:nvPicPr>
        <p:blipFill>
          <a:blip r:embed="rId3"/>
          <a:stretch>
            <a:fillRect/>
          </a:stretch>
        </p:blipFill>
        <p:spPr>
          <a:xfrm>
            <a:off x="312894" y="4293096"/>
            <a:ext cx="6677025" cy="1085850"/>
          </a:xfrm>
          <a:prstGeom prst="rect">
            <a:avLst/>
          </a:prstGeom>
        </p:spPr>
      </p:pic>
    </p:spTree>
    <p:extLst>
      <p:ext uri="{BB962C8B-B14F-4D97-AF65-F5344CB8AC3E}">
        <p14:creationId xmlns:p14="http://schemas.microsoft.com/office/powerpoint/2010/main" val="345938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ma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6F0BA8AA-92A4-44E9-8762-6ABFD64CBFFD}" vid="{7B55D044-7379-46E0-B424-2DD248796C3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1306</TotalTime>
  <Words>2309</Words>
  <Application>Microsoft Office PowerPoint</Application>
  <PresentationFormat>Presentazione su schermo (4:3)</PresentationFormat>
  <Paragraphs>208</Paragraphs>
  <Slides>47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47</vt:i4>
      </vt:variant>
    </vt:vector>
  </HeadingPairs>
  <TitlesOfParts>
    <vt:vector size="53" baseType="lpstr">
      <vt:lpstr>Arial</vt:lpstr>
      <vt:lpstr>Calibri</vt:lpstr>
      <vt:lpstr>Cambria Math</vt:lpstr>
      <vt:lpstr>Segoe UI</vt:lpstr>
      <vt:lpstr>Segoe UI Light</vt:lpstr>
      <vt:lpstr>Tema1</vt:lpstr>
      <vt:lpstr>Analisi di Microarray in R</vt:lpstr>
      <vt:lpstr>Bioconductor</vt:lpstr>
      <vt:lpstr>Bioconductor</vt:lpstr>
      <vt:lpstr>Obiettivi</vt:lpstr>
      <vt:lpstr>Un libro di testo su Bioconductor</vt:lpstr>
      <vt:lpstr>Le librerie Bioconductor che vedremo</vt:lpstr>
      <vt:lpstr>Affy</vt:lpstr>
      <vt:lpstr>affy</vt:lpstr>
      <vt:lpstr>Installazione</vt:lpstr>
      <vt:lpstr>Estrazione espressioni - Workflow di base</vt:lpstr>
      <vt:lpstr>Estrazione espressioni – Workflow di base interattivo</vt:lpstr>
      <vt:lpstr>Estrazione espressioni - Workflow di base interattivo</vt:lpstr>
      <vt:lpstr>RMA e MAS 5</vt:lpstr>
      <vt:lpstr>Estrazione espressioni – Metodo avanzato</vt:lpstr>
      <vt:lpstr>Expresso</vt:lpstr>
      <vt:lpstr>Expresso</vt:lpstr>
      <vt:lpstr>ExpressionSet</vt:lpstr>
      <vt:lpstr>Biobase e gli ExpressionSet</vt:lpstr>
      <vt:lpstr>ExpressionSet</vt:lpstr>
      <vt:lpstr>AnnotatedDataFrame </vt:lpstr>
      <vt:lpstr>AnnotationDbi</vt:lpstr>
      <vt:lpstr>AnnotationDbi</vt:lpstr>
      <vt:lpstr>Pacchetti di annotazione</vt:lpstr>
      <vt:lpstr>Pacchetti di annotazione</vt:lpstr>
      <vt:lpstr>Annotazione con AnnotationDbi</vt:lpstr>
      <vt:lpstr>Annotazione con AnnotationDbi</vt:lpstr>
      <vt:lpstr>Annotazione con AnnotationDbi</vt:lpstr>
      <vt:lpstr>Annotazione con AnnotationDbi</vt:lpstr>
      <vt:lpstr>marray</vt:lpstr>
      <vt:lpstr>marray</vt:lpstr>
      <vt:lpstr>Lettura dei file</vt:lpstr>
      <vt:lpstr>Lettura dei file</vt:lpstr>
      <vt:lpstr>Normalizzazione e calcolo delle espressioni</vt:lpstr>
      <vt:lpstr>GEOquery</vt:lpstr>
      <vt:lpstr>GEOquery</vt:lpstr>
      <vt:lpstr>Modalità di scaricamento</vt:lpstr>
      <vt:lpstr>Come si usa GEOquery</vt:lpstr>
      <vt:lpstr>Come si usa GEOquery</vt:lpstr>
      <vt:lpstr>Come si usa GEOquery</vt:lpstr>
      <vt:lpstr>LIMMA</vt:lpstr>
      <vt:lpstr>LIMMA</vt:lpstr>
      <vt:lpstr>LIMMA</vt:lpstr>
      <vt:lpstr>Limma</vt:lpstr>
      <vt:lpstr>Limma</vt:lpstr>
      <vt:lpstr>Esempio</vt:lpstr>
      <vt:lpstr>Esempio</vt:lpstr>
      <vt:lpstr>Volcano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Microarray</dc:title>
  <dc:creator>Salvatore Alaimo</dc:creator>
  <cp:lastModifiedBy>Giovanni Micale</cp:lastModifiedBy>
  <cp:revision>128</cp:revision>
  <dcterms:created xsi:type="dcterms:W3CDTF">2015-11-23T14:29:57Z</dcterms:created>
  <dcterms:modified xsi:type="dcterms:W3CDTF">2023-12-19T11:39:57Z</dcterms:modified>
</cp:coreProperties>
</file>