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465" r:id="rId3"/>
    <p:sldId id="265" r:id="rId4"/>
    <p:sldId id="436" r:id="rId5"/>
    <p:sldId id="267" r:id="rId6"/>
    <p:sldId id="366" r:id="rId7"/>
    <p:sldId id="270" r:id="rId8"/>
    <p:sldId id="269" r:id="rId9"/>
    <p:sldId id="271" r:id="rId10"/>
    <p:sldId id="368" r:id="rId11"/>
    <p:sldId id="275" r:id="rId12"/>
    <p:sldId id="369" r:id="rId13"/>
    <p:sldId id="437" r:id="rId14"/>
    <p:sldId id="438" r:id="rId15"/>
    <p:sldId id="439" r:id="rId16"/>
    <p:sldId id="440" r:id="rId17"/>
    <p:sldId id="441" r:id="rId18"/>
    <p:sldId id="442" r:id="rId19"/>
    <p:sldId id="392" r:id="rId20"/>
    <p:sldId id="273" r:id="rId21"/>
    <p:sldId id="277" r:id="rId22"/>
    <p:sldId id="445" r:id="rId23"/>
    <p:sldId id="446" r:id="rId24"/>
    <p:sldId id="447" r:id="rId25"/>
    <p:sldId id="285" r:id="rId26"/>
    <p:sldId id="286" r:id="rId27"/>
    <p:sldId id="291" r:id="rId28"/>
    <p:sldId id="371" r:id="rId29"/>
    <p:sldId id="346" r:id="rId30"/>
    <p:sldId id="348" r:id="rId31"/>
    <p:sldId id="443" r:id="rId32"/>
    <p:sldId id="488" r:id="rId33"/>
    <p:sldId id="452" r:id="rId34"/>
    <p:sldId id="453" r:id="rId35"/>
    <p:sldId id="454" r:id="rId36"/>
    <p:sldId id="455" r:id="rId37"/>
    <p:sldId id="456" r:id="rId38"/>
    <p:sldId id="457" r:id="rId39"/>
    <p:sldId id="458" r:id="rId40"/>
    <p:sldId id="459" r:id="rId41"/>
    <p:sldId id="460" r:id="rId42"/>
    <p:sldId id="461" r:id="rId43"/>
    <p:sldId id="462" r:id="rId44"/>
    <p:sldId id="463" r:id="rId45"/>
    <p:sldId id="464" r:id="rId46"/>
    <p:sldId id="489" r:id="rId47"/>
    <p:sldId id="490" r:id="rId48"/>
    <p:sldId id="491" r:id="rId49"/>
    <p:sldId id="308" r:id="rId50"/>
    <p:sldId id="307" r:id="rId51"/>
    <p:sldId id="309" r:id="rId52"/>
    <p:sldId id="306" r:id="rId53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18" autoAdjust="0"/>
    <p:restoredTop sz="94733"/>
  </p:normalViewPr>
  <p:slideViewPr>
    <p:cSldViewPr>
      <p:cViewPr varScale="1">
        <p:scale>
          <a:sx n="107" d="100"/>
          <a:sy n="107" d="100"/>
        </p:scale>
        <p:origin x="148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0ED52DA6-1047-2E6A-5B8A-A64BC3BFC5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E33CAF1-AC6C-8F3F-1675-7B630DF88DA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A8B7572-35F1-3149-977B-83E8342EAA41}" type="datetimeFigureOut">
              <a:rPr lang="it-IT"/>
              <a:pPr>
                <a:defRPr/>
              </a:pPr>
              <a:t>13/11/22</a:t>
            </a:fld>
            <a:endParaRPr lang="it-IT"/>
          </a:p>
        </p:txBody>
      </p:sp>
      <p:sp>
        <p:nvSpPr>
          <p:cNvPr id="4" name="Segnaposto immagine diapositiva 3">
            <a:extLst>
              <a:ext uri="{FF2B5EF4-FFF2-40B4-BE49-F238E27FC236}">
                <a16:creationId xmlns:a16="http://schemas.microsoft.com/office/drawing/2014/main" id="{6A74FCCE-CA92-DE0A-1FA7-5CB18E325E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/>
          </a:p>
        </p:txBody>
      </p:sp>
      <p:sp>
        <p:nvSpPr>
          <p:cNvPr id="5" name="Segnaposto note 4">
            <a:extLst>
              <a:ext uri="{FF2B5EF4-FFF2-40B4-BE49-F238E27FC236}">
                <a16:creationId xmlns:a16="http://schemas.microsoft.com/office/drawing/2014/main" id="{906C8A4E-B755-85B8-5624-0DC44DD45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6A813FE-CE42-DAAB-05D7-50364F2948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A250DE0-DFBB-4354-7765-99AD20DBB1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55940AD-DE91-3047-9CD5-EF2EC3B3C9F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69124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4038415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804025" y="0"/>
            <a:ext cx="2232025" cy="666908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07950" y="0"/>
            <a:ext cx="6543675" cy="666908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450266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7950" y="0"/>
            <a:ext cx="8928100" cy="1125538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79388" y="1341438"/>
            <a:ext cx="4279900" cy="532765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11688" y="1341438"/>
            <a:ext cx="4281487" cy="532765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129499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olo, contenu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01C0D947-96A0-E463-F478-45A6B13D6A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315D5177-782D-87BD-AB0A-E51770C9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4D3215B2-D4F1-4A75-0D53-0BB0F0CD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ECD6CD1-4B0D-5745-B94E-ABC4AAF001B0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02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40125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92175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79388" y="1341438"/>
            <a:ext cx="4279900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11688" y="1341438"/>
            <a:ext cx="4281487" cy="5327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3498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413534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95009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860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15039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76160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dna">
            <a:extLst>
              <a:ext uri="{FF2B5EF4-FFF2-40B4-BE49-F238E27FC236}">
                <a16:creationId xmlns:a16="http://schemas.microsoft.com/office/drawing/2014/main" id="{976C2EC5-0D5A-A9AE-15BD-679B29617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lum bright="58000" contrast="-7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5538"/>
            <a:ext cx="9144000" cy="575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6255AF9F-50AE-DAA2-87EB-26C0657043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341438"/>
            <a:ext cx="8713787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65FD754A-E164-79E5-DFEC-8D5E1A9F6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it-IT" altLang="it-IT" sz="180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CDB16AC-62CC-C7DC-355C-4D1E6DB459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0"/>
            <a:ext cx="8928100" cy="112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lo stile del titolo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MS PGothic" panose="020B0600070205080204" pitchFamily="34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MS PGothic" panose="020B0600070205080204" pitchFamily="34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MS PGothic" panose="020B0600070205080204" pitchFamily="34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MS PGothic" panose="020B0600070205080204" pitchFamily="34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MS PGothic" panose="020B0600070205080204" pitchFamily="34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mirbase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atlas.dmi.unict.it/mirandola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bioinformatics.oxfordjournals.org/content/28/23/3166.abstract" TargetMode="External"/><Relationship Id="rId2" Type="http://schemas.openxmlformats.org/officeDocument/2006/relationships/hyperlink" Target="http://www.plosone.org/article/info:doi/10.1371/journal.pone.004778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atabase.oxfordjournals.org/content/2009/bap008.full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CDCE498B-2528-A0DE-2D0C-BA00C3CCE8E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1989138"/>
            <a:ext cx="7772400" cy="2087562"/>
          </a:xfrm>
        </p:spPr>
        <p:txBody>
          <a:bodyPr/>
          <a:lstStyle/>
          <a:p>
            <a:pPr algn="ctr" eaLnBrk="1" hangingPunct="1">
              <a:defRPr/>
            </a:pPr>
            <a:r>
              <a:rPr lang="it-IT" altLang="it-IT" sz="2000" b="1" dirty="0">
                <a:solidFill>
                  <a:schemeClr val="tx1"/>
                </a:solidFill>
              </a:rPr>
              <a:t>Bioinformatica</a:t>
            </a:r>
            <a:br>
              <a:rPr lang="it-IT" altLang="it-IT" sz="4400" dirty="0">
                <a:solidFill>
                  <a:schemeClr val="tx1"/>
                </a:solidFill>
              </a:rPr>
            </a:br>
            <a:r>
              <a:rPr lang="it-IT" altLang="it-IT" sz="1600" dirty="0">
                <a:solidFill>
                  <a:schemeClr val="tx1"/>
                </a:solidFill>
              </a:rPr>
              <a:t>Corso di Laurea Specialistica in Informatica</a:t>
            </a:r>
            <a:br>
              <a:rPr lang="it-IT" altLang="it-IT" sz="1600" dirty="0">
                <a:solidFill>
                  <a:schemeClr val="tx1"/>
                </a:solidFill>
              </a:rPr>
            </a:br>
            <a:r>
              <a:rPr lang="it-IT" altLang="it-IT" sz="4400" dirty="0">
                <a:solidFill>
                  <a:schemeClr val="accent2"/>
                </a:solidFill>
              </a:rPr>
              <a:t>microRNA</a:t>
            </a:r>
            <a:endParaRPr lang="it-IT" altLang="it-IT" sz="1800" dirty="0">
              <a:solidFill>
                <a:schemeClr val="tx1"/>
              </a:solidFill>
            </a:endParaRPr>
          </a:p>
        </p:txBody>
      </p:sp>
      <p:sp>
        <p:nvSpPr>
          <p:cNvPr id="4098" name="Rectangle 3">
            <a:extLst>
              <a:ext uri="{FF2B5EF4-FFF2-40B4-BE49-F238E27FC236}">
                <a16:creationId xmlns:a16="http://schemas.microsoft.com/office/drawing/2014/main" id="{A71FFD69-AD8F-56A8-0B6F-299F24914EB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-1588" y="5921375"/>
            <a:ext cx="9144001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b="1"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rPr>
              <a:t>Prof. Alfredo Ferro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1600">
              <a:latin typeface="Arial" panose="020B0604020202020204" pitchFamily="34" charset="0"/>
              <a:ea typeface="ヒラギノ角ゴ Pro W3" panose="020B0300000000000000" pitchFamily="34" charset="-128"/>
              <a:cs typeface="ヒラギノ角ゴ Pro W3" panose="020B0300000000000000" pitchFamily="34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rPr>
              <a:t>Dipartimento di Medicina Clinica e Sperimentale, Sezione di bioinformatica.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EF91606C-01AD-5555-4E6F-B5941C3C31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altLang="it-IT"/>
              <a:t>Funzioni dei miRNA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0678365F-5AB0-0EB8-3ABC-B8ECB884D4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313" y="1628775"/>
            <a:ext cx="8713787" cy="4968875"/>
          </a:xfrm>
        </p:spPr>
        <p:txBody>
          <a:bodyPr/>
          <a:lstStyle/>
          <a:p>
            <a:pPr algn="just" eaLnBrk="1" hangingPunct="1"/>
            <a:r>
              <a:rPr lang="it-IT" altLang="it-IT" sz="2000"/>
              <a:t>I miRNA svolgono un ruolo centrale nel controllo di numerosi processi fisiologici:</a:t>
            </a:r>
          </a:p>
          <a:p>
            <a:pPr lvl="1" algn="just" eaLnBrk="1" hangingPunct="1"/>
            <a:r>
              <a:rPr lang="it-IT" altLang="it-IT" sz="1800" b="1"/>
              <a:t>Sviluppo</a:t>
            </a:r>
          </a:p>
          <a:p>
            <a:pPr lvl="1" algn="just" eaLnBrk="1" hangingPunct="1"/>
            <a:r>
              <a:rPr lang="it-IT" altLang="it-IT" sz="1800" b="1"/>
              <a:t>Differenziamento cellulare</a:t>
            </a:r>
          </a:p>
          <a:p>
            <a:pPr lvl="1" algn="just" eaLnBrk="1" hangingPunct="1"/>
            <a:r>
              <a:rPr lang="it-IT" altLang="it-IT" sz="1800" b="1"/>
              <a:t>Apoptosi</a:t>
            </a:r>
          </a:p>
          <a:p>
            <a:pPr algn="just" eaLnBrk="1" hangingPunct="1"/>
            <a:r>
              <a:rPr lang="it-IT" altLang="it-IT" sz="2000"/>
              <a:t>Aberrazioni nella loro espressione (mancanza, sotto o sovra espressione) sono correlate a diversi tipi di patologie:</a:t>
            </a:r>
          </a:p>
          <a:p>
            <a:pPr lvl="1" algn="just" eaLnBrk="1" hangingPunct="1"/>
            <a:r>
              <a:rPr lang="it-IT" altLang="it-IT" sz="1800" b="1"/>
              <a:t>Cancro</a:t>
            </a:r>
          </a:p>
          <a:p>
            <a:pPr lvl="1" algn="just" eaLnBrk="1" hangingPunct="1"/>
            <a:r>
              <a:rPr lang="it-IT" altLang="it-IT" sz="1800" b="1"/>
              <a:t>Malattie neurodegenerative</a:t>
            </a:r>
          </a:p>
          <a:p>
            <a:pPr lvl="1" algn="just" eaLnBrk="1" hangingPunct="1"/>
            <a:r>
              <a:rPr lang="it-IT" altLang="it-IT" sz="1800" b="1"/>
              <a:t>Malattie cardiache</a:t>
            </a:r>
          </a:p>
          <a:p>
            <a:pPr algn="just" eaLnBrk="1" hangingPunct="1"/>
            <a:r>
              <a:rPr lang="it-IT" altLang="it-IT" sz="2000"/>
              <a:t>Si tratta dunque di molecole molto importanti, il cui studio è fondamentale nella comprensione dei processi biologici, dei fenotipi patologici e, di conseguenza, nel design di terapie innovative.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271AEBD2-7F9B-02EF-65A2-8E36FE95B8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altLang="it-IT"/>
              <a:t>Un problema bionformatico: la ricerca dei geni miRNA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220DD081-24D0-1E58-D11F-69339CFF89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313" y="1268413"/>
            <a:ext cx="8713787" cy="532765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</a:pPr>
            <a:r>
              <a:rPr lang="it-IT" altLang="it-IT" sz="2400" dirty="0"/>
              <a:t>Ad oggi, </a:t>
            </a:r>
            <a:r>
              <a:rPr lang="it-IT" altLang="it-IT" sz="2400" dirty="0" err="1"/>
              <a:t>nell</a:t>
            </a:r>
            <a:r>
              <a:rPr lang="ja-JP" altLang="it-IT" sz="2400"/>
              <a:t>’</a:t>
            </a:r>
            <a:r>
              <a:rPr lang="it-IT" altLang="ja-JP" sz="2400" dirty="0"/>
              <a:t>uomo, sono stati individuati 1917 geni </a:t>
            </a:r>
            <a:r>
              <a:rPr lang="it-IT" altLang="ja-JP" sz="2400" dirty="0" err="1"/>
              <a:t>miRNA</a:t>
            </a:r>
            <a:r>
              <a:rPr lang="it-IT" altLang="ja-JP" sz="2400" dirty="0"/>
              <a:t> (circa 2600 maturi)</a:t>
            </a:r>
          </a:p>
          <a:p>
            <a:pPr algn="just" eaLnBrk="1" hangingPunct="1">
              <a:spcBef>
                <a:spcPct val="0"/>
              </a:spcBef>
            </a:pPr>
            <a:r>
              <a:rPr lang="it-IT" altLang="it-IT" sz="2400" dirty="0"/>
              <a:t>Sono noti </a:t>
            </a:r>
            <a:r>
              <a:rPr lang="it-IT" altLang="it-IT" sz="2400" dirty="0" err="1"/>
              <a:t>miRNA</a:t>
            </a:r>
            <a:r>
              <a:rPr lang="it-IT" altLang="it-IT" sz="2400" dirty="0"/>
              <a:t> in molti altri eucarioti e nei virus (più di </a:t>
            </a:r>
            <a:r>
              <a:rPr lang="it-IT" altLang="it-IT" sz="2400"/>
              <a:t>48.000 maturi attualmente</a:t>
            </a:r>
            <a:r>
              <a:rPr lang="it-IT" altLang="it-IT" sz="2400" dirty="0"/>
              <a:t>).</a:t>
            </a:r>
          </a:p>
          <a:p>
            <a:pPr algn="just" eaLnBrk="1" hangingPunct="1">
              <a:spcBef>
                <a:spcPct val="0"/>
              </a:spcBef>
            </a:pPr>
            <a:r>
              <a:rPr lang="it-IT" altLang="it-IT" sz="2400" u="sng" dirty="0"/>
              <a:t>La ricerca di nuovi geni </a:t>
            </a:r>
            <a:r>
              <a:rPr lang="it-IT" altLang="it-IT" sz="2400" u="sng" dirty="0" err="1"/>
              <a:t>miRNA</a:t>
            </a:r>
            <a:r>
              <a:rPr lang="it-IT" altLang="it-IT" sz="2400" u="sng" dirty="0"/>
              <a:t> è uno dei compiti principali della bioinformatica</a:t>
            </a:r>
            <a:r>
              <a:rPr lang="it-IT" altLang="it-IT" sz="2400" dirty="0"/>
              <a:t>.</a:t>
            </a:r>
          </a:p>
          <a:p>
            <a:pPr algn="just" eaLnBrk="1" hangingPunct="1">
              <a:spcBef>
                <a:spcPct val="0"/>
              </a:spcBef>
            </a:pPr>
            <a:r>
              <a:rPr lang="it-IT" altLang="it-IT" sz="2400" dirty="0"/>
              <a:t>Data una sequenza genomica ci si chiede se essa contiene uno o più geni </a:t>
            </a:r>
            <a:r>
              <a:rPr lang="it-IT" altLang="it-IT" sz="2400" dirty="0" err="1"/>
              <a:t>miRNA</a:t>
            </a:r>
            <a:r>
              <a:rPr lang="it-IT" altLang="it-IT" sz="2400" dirty="0"/>
              <a:t>.</a:t>
            </a:r>
          </a:p>
          <a:p>
            <a:pPr algn="just" eaLnBrk="1" hangingPunct="1">
              <a:spcBef>
                <a:spcPct val="0"/>
              </a:spcBef>
            </a:pPr>
            <a:r>
              <a:rPr lang="it-IT" altLang="it-IT" sz="2400" dirty="0"/>
              <a:t>Come nella gene </a:t>
            </a:r>
            <a:r>
              <a:rPr lang="it-IT" altLang="it-IT" sz="2400" dirty="0" err="1"/>
              <a:t>prediction</a:t>
            </a:r>
            <a:r>
              <a:rPr lang="it-IT" altLang="it-IT" sz="2400" dirty="0"/>
              <a:t>, è importante </a:t>
            </a:r>
            <a:r>
              <a:rPr lang="it-IT" altLang="it-IT" sz="2400" u="sng" dirty="0"/>
              <a:t>individuare regolarità nelle sequenze dei geni </a:t>
            </a:r>
            <a:r>
              <a:rPr lang="it-IT" altLang="it-IT" sz="2400" u="sng" dirty="0" err="1"/>
              <a:t>miRNA</a:t>
            </a:r>
            <a:r>
              <a:rPr lang="it-IT" altLang="it-IT" sz="2400" u="sng" dirty="0"/>
              <a:t> </a:t>
            </a:r>
            <a:r>
              <a:rPr lang="it-IT" altLang="it-IT" sz="2400" dirty="0"/>
              <a:t>e nei dintorni, </a:t>
            </a:r>
            <a:r>
              <a:rPr lang="it-IT" altLang="it-IT" sz="2400" u="sng" dirty="0"/>
              <a:t>al fine di stabilire regole per la predizione</a:t>
            </a:r>
            <a:r>
              <a:rPr lang="it-IT" altLang="it-IT" sz="2400" dirty="0"/>
              <a:t>.</a:t>
            </a:r>
          </a:p>
          <a:p>
            <a:pPr algn="just" eaLnBrk="1" hangingPunct="1">
              <a:spcBef>
                <a:spcPct val="0"/>
              </a:spcBef>
            </a:pPr>
            <a:r>
              <a:rPr lang="it-IT" altLang="it-IT" sz="2400" u="sng" dirty="0"/>
              <a:t>Ad oggi la regola principale è la forma di </a:t>
            </a:r>
            <a:r>
              <a:rPr lang="it-IT" altLang="it-IT" sz="2400" u="sng" dirty="0" err="1"/>
              <a:t>stem</a:t>
            </a:r>
            <a:r>
              <a:rPr lang="it-IT" altLang="it-IT" sz="2400" u="sng" dirty="0"/>
              <a:t>-loop assunta dal trascritto primario (</a:t>
            </a:r>
            <a:r>
              <a:rPr lang="it-IT" altLang="it-IT" sz="2400" u="sng" dirty="0" err="1"/>
              <a:t>pri-miRNA</a:t>
            </a:r>
            <a:r>
              <a:rPr lang="it-IT" altLang="it-IT" sz="2400" u="sng" dirty="0"/>
              <a:t>)</a:t>
            </a:r>
            <a:r>
              <a:rPr lang="it-IT" altLang="it-IT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F897557F-C850-7E0A-0715-4531A83617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altLang="it-IT"/>
              <a:t>Ricerca di geni miRNA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253A092B-F8E4-E162-6C77-1F5C359D44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341438"/>
            <a:ext cx="6321425" cy="5327650"/>
          </a:xfrm>
        </p:spPr>
        <p:txBody>
          <a:bodyPr/>
          <a:lstStyle/>
          <a:p>
            <a:pPr algn="just" eaLnBrk="1" hangingPunct="1"/>
            <a:r>
              <a:rPr lang="it-IT" altLang="it-IT" sz="2000"/>
              <a:t>I tool per la predizione di geni miRNA si basano dunque sulla ricerca di sequenze in grado di assumere la forma di stem loop qualora venissero trascritte in RNA.</a:t>
            </a:r>
          </a:p>
          <a:p>
            <a:pPr algn="just" eaLnBrk="1" hangingPunct="1"/>
            <a:r>
              <a:rPr lang="it-IT" altLang="it-IT" sz="2000"/>
              <a:t>Ogni sequenza di questo tipo contiene quindi due sottosequenze (quasi) complementari, l</a:t>
            </a:r>
            <a:r>
              <a:rPr lang="ja-JP" altLang="it-IT" sz="2000"/>
              <a:t>’</a:t>
            </a:r>
            <a:r>
              <a:rPr lang="it-IT" altLang="ja-JP" sz="2000"/>
              <a:t>una in senso opposto all</a:t>
            </a:r>
            <a:r>
              <a:rPr lang="ja-JP" altLang="it-IT" sz="2000"/>
              <a:t>’</a:t>
            </a:r>
            <a:r>
              <a:rPr lang="it-IT" altLang="ja-JP" sz="2000"/>
              <a:t>altra (stem) separate da una regione </a:t>
            </a:r>
            <a:r>
              <a:rPr lang="ja-JP" altLang="it-IT" sz="2000"/>
              <a:t>“</a:t>
            </a:r>
            <a:r>
              <a:rPr lang="it-IT" altLang="ja-JP" sz="2000"/>
              <a:t>loop</a:t>
            </a:r>
            <a:r>
              <a:rPr lang="ja-JP" altLang="it-IT" sz="2000"/>
              <a:t>”</a:t>
            </a:r>
            <a:r>
              <a:rPr lang="it-IT" altLang="ja-JP" sz="2000"/>
              <a:t>:</a:t>
            </a:r>
          </a:p>
          <a:p>
            <a:pPr eaLnBrk="1" hangingPunct="1"/>
            <a:endParaRPr lang="it-IT" altLang="it-IT" sz="2000"/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8F595D89-038F-3B6D-2AB2-7A5533B6C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1357313"/>
            <a:ext cx="2357438" cy="530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Rettangolo 4">
            <a:extLst>
              <a:ext uri="{FF2B5EF4-FFF2-40B4-BE49-F238E27FC236}">
                <a16:creationId xmlns:a16="http://schemas.microsoft.com/office/drawing/2014/main" id="{57AA9571-D3FF-10E9-CDD7-CECA74BC9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4068763"/>
            <a:ext cx="60721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i="1">
                <a:solidFill>
                  <a:srgbClr val="FF0000"/>
                </a:solidFill>
                <a:latin typeface="Arial" panose="020B0604020202020204" pitchFamily="34" charset="0"/>
              </a:rPr>
              <a:t>loop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>
                <a:latin typeface="Courier New" panose="02070309020205020404" pitchFamily="49" charset="0"/>
                <a:cs typeface="Courier New" panose="02070309020205020404" pitchFamily="49" charset="0"/>
              </a:rPr>
              <a:t>GGCCUGUUCCCCGAGA</a:t>
            </a:r>
            <a:r>
              <a:rPr lang="it-IT" altLang="it-IT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CUAUUGA</a:t>
            </a:r>
            <a:r>
              <a:rPr lang="it-IT" altLang="it-IT" sz="1800">
                <a:latin typeface="Courier New" panose="02070309020205020404" pitchFamily="49" charset="0"/>
                <a:cs typeface="Courier New" panose="02070309020205020404" pitchFamily="49" charset="0"/>
              </a:rPr>
              <a:t>UCUCGGGGAACAGGCC</a:t>
            </a:r>
          </a:p>
        </p:txBody>
      </p:sp>
      <p:sp>
        <p:nvSpPr>
          <p:cNvPr id="23558" name="Rettangolo 5">
            <a:extLst>
              <a:ext uri="{FF2B5EF4-FFF2-40B4-BE49-F238E27FC236}">
                <a16:creationId xmlns:a16="http://schemas.microsoft.com/office/drawing/2014/main" id="{576D1A0D-732D-9100-7900-653209218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5657850"/>
            <a:ext cx="32861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CUA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GGCCUGUUCCCCGAGA   </a:t>
            </a:r>
            <a:r>
              <a:rPr lang="it-IT" altLang="it-IT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endParaRPr lang="it-IT" altLang="it-IT" sz="18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CCGGACAAGGGGCUCU   </a:t>
            </a:r>
            <a:r>
              <a:rPr lang="it-IT" altLang="it-IT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endParaRPr lang="it-IT" altLang="it-IT" sz="18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it-IT" altLang="it-IT" sz="1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</a:t>
            </a:r>
            <a:endParaRPr lang="it-IT" altLang="it-IT" sz="1800">
              <a:latin typeface="Arial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Freccia circolare in su 6">
            <a:extLst>
              <a:ext uri="{FF2B5EF4-FFF2-40B4-BE49-F238E27FC236}">
                <a16:creationId xmlns:a16="http://schemas.microsoft.com/office/drawing/2014/main" id="{3FB54512-36C6-ED4F-65EA-7D1C8EDAC303}"/>
              </a:ext>
            </a:extLst>
          </p:cNvPr>
          <p:cNvSpPr/>
          <p:nvPr/>
        </p:nvSpPr>
        <p:spPr>
          <a:xfrm flipH="1">
            <a:off x="1785938" y="4714875"/>
            <a:ext cx="3000375" cy="785813"/>
          </a:xfrm>
          <a:prstGeom prst="curvedUpArrow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t-IT">
              <a:solidFill>
                <a:schemeClr val="tx1"/>
              </a:solidFill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20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  <p:bldP spid="23558" grpId="0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6795CA-5E93-0CF2-4222-B80A103F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Ricerca di geni miRNA (2)</a:t>
            </a:r>
          </a:p>
        </p:txBody>
      </p:sp>
      <p:sp>
        <p:nvSpPr>
          <p:cNvPr id="16386" name="Segnaposto contenuto 2">
            <a:extLst>
              <a:ext uri="{FF2B5EF4-FFF2-40B4-BE49-F238E27FC236}">
                <a16:creationId xmlns:a16="http://schemas.microsoft.com/office/drawing/2014/main" id="{7C347099-E4D7-811D-C28C-03FDA4C5A0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950" y="1700213"/>
            <a:ext cx="8713788" cy="5327650"/>
          </a:xfrm>
        </p:spPr>
        <p:txBody>
          <a:bodyPr/>
          <a:lstStyle/>
          <a:p>
            <a:pPr algn="just"/>
            <a:r>
              <a:rPr lang="it-IT" altLang="it-IT"/>
              <a:t>Uno dei problemi principali nella ricerca di geni miRNA è la presenza di un numero elevato di potenziali </a:t>
            </a:r>
            <a:r>
              <a:rPr lang="it-IT" altLang="it-IT" b="1" i="1"/>
              <a:t>hairpin</a:t>
            </a:r>
            <a:r>
              <a:rPr lang="it-IT" altLang="it-IT"/>
              <a:t> nei genomi eucariotici.</a:t>
            </a:r>
          </a:p>
          <a:p>
            <a:pPr algn="just"/>
            <a:r>
              <a:rPr lang="it-IT" altLang="it-IT"/>
              <a:t>Il problema quindi è l</a:t>
            </a:r>
            <a:r>
              <a:rPr lang="ja-JP" altLang="it-IT"/>
              <a:t>’</a:t>
            </a:r>
            <a:r>
              <a:rPr lang="it-IT" altLang="ja-JP" b="1"/>
              <a:t>identificazione</a:t>
            </a:r>
            <a:r>
              <a:rPr lang="it-IT" altLang="ja-JP"/>
              <a:t> </a:t>
            </a:r>
            <a:r>
              <a:rPr lang="it-IT" altLang="ja-JP" b="1"/>
              <a:t>degli</a:t>
            </a:r>
            <a:r>
              <a:rPr lang="it-IT" altLang="ja-JP"/>
              <a:t> </a:t>
            </a:r>
            <a:r>
              <a:rPr lang="it-IT" altLang="ja-JP" b="1"/>
              <a:t>hairpin</a:t>
            </a:r>
            <a:r>
              <a:rPr lang="it-IT" altLang="ja-JP"/>
              <a:t> </a:t>
            </a:r>
            <a:r>
              <a:rPr lang="it-IT" altLang="ja-JP" b="1"/>
              <a:t>corretti</a:t>
            </a:r>
            <a:r>
              <a:rPr lang="it-IT" altLang="ja-JP"/>
              <a:t>.</a:t>
            </a:r>
          </a:p>
          <a:p>
            <a:pPr algn="just"/>
            <a:r>
              <a:rPr lang="it-IT" altLang="it-IT"/>
              <a:t>Occorre quindi trovare dei buoni filtri per la riduzione dello spazio di ricerca.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E9AB27-AFD4-E251-BD65-3EB794E0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Ricerca di geni miRNA: Approcci basati sulla riduzione dello spazio di ricerca</a:t>
            </a:r>
          </a:p>
        </p:txBody>
      </p:sp>
      <p:sp>
        <p:nvSpPr>
          <p:cNvPr id="17410" name="Segnaposto contenuto 2">
            <a:extLst>
              <a:ext uri="{FF2B5EF4-FFF2-40B4-BE49-F238E27FC236}">
                <a16:creationId xmlns:a16="http://schemas.microsoft.com/office/drawing/2014/main" id="{D93C6787-4FFA-2B44-F3AB-43923DD3B5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3350" y="1412875"/>
            <a:ext cx="8713788" cy="5327650"/>
          </a:xfrm>
        </p:spPr>
        <p:txBody>
          <a:bodyPr/>
          <a:lstStyle/>
          <a:p>
            <a:r>
              <a:rPr lang="it-IT" altLang="it-IT"/>
              <a:t>Conservazione</a:t>
            </a:r>
          </a:p>
          <a:p>
            <a:pPr lvl="1"/>
            <a:r>
              <a:rPr lang="it-IT" altLang="it-IT" b="1"/>
              <a:t>miRScan</a:t>
            </a:r>
          </a:p>
          <a:p>
            <a:pPr lvl="1">
              <a:buFontTx/>
              <a:buNone/>
            </a:pPr>
            <a:r>
              <a:rPr lang="it-IT" altLang="it-IT"/>
              <a:t>	Trova potenziali hairpin in un genoma ed utilizza BLAST per trovare omologhi in un</a:t>
            </a:r>
            <a:r>
              <a:rPr lang="ja-JP" altLang="it-IT"/>
              <a:t>’</a:t>
            </a:r>
            <a:r>
              <a:rPr lang="it-IT" altLang="ja-JP"/>
              <a:t>altra specie.</a:t>
            </a:r>
          </a:p>
          <a:p>
            <a:pPr lvl="1"/>
            <a:r>
              <a:rPr lang="it-IT" altLang="it-IT" b="1"/>
              <a:t>miRFinder</a:t>
            </a:r>
          </a:p>
          <a:p>
            <a:pPr lvl="1">
              <a:buFontTx/>
              <a:buNone/>
            </a:pPr>
            <a:r>
              <a:rPr lang="it-IT" altLang="it-IT"/>
              <a:t>	Confronta sequenze intergeniche di due diversi genomi e utilizza una serie di regole empiriche per selezionare gli hairpin più probabili.</a:t>
            </a:r>
          </a:p>
          <a:p>
            <a:pPr algn="just">
              <a:buFontTx/>
              <a:buNone/>
            </a:pPr>
            <a:r>
              <a:rPr lang="it-IT" altLang="it-IT"/>
              <a:t>	La conservazione tra le specie può ridurre significativamente il numero di hairpin, ma taglia fuori tutti i geni miRNA specie-specifici.</a:t>
            </a:r>
          </a:p>
          <a:p>
            <a:pPr>
              <a:buFontTx/>
              <a:buNone/>
            </a:pPr>
            <a:endParaRPr lang="it-IT" altLang="it-IT"/>
          </a:p>
          <a:p>
            <a:pPr>
              <a:buFontTx/>
              <a:buNone/>
            </a:pPr>
            <a:r>
              <a:rPr lang="it-IT" altLang="it-IT"/>
              <a:t>	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78D531-6F03-940E-FD4B-B7E4B154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Ricerca di geni miRNA: Approcci basati sulla riduzione dello spazio di ricerca (2)</a:t>
            </a:r>
          </a:p>
        </p:txBody>
      </p:sp>
      <p:sp>
        <p:nvSpPr>
          <p:cNvPr id="18434" name="Segnaposto contenuto 2">
            <a:extLst>
              <a:ext uri="{FF2B5EF4-FFF2-40B4-BE49-F238E27FC236}">
                <a16:creationId xmlns:a16="http://schemas.microsoft.com/office/drawing/2014/main" id="{AB2DDCAE-5E25-C376-9F90-B425230F31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313" y="1628775"/>
            <a:ext cx="8713787" cy="5327650"/>
          </a:xfrm>
        </p:spPr>
        <p:txBody>
          <a:bodyPr/>
          <a:lstStyle/>
          <a:p>
            <a:r>
              <a:rPr lang="it-IT" altLang="it-IT"/>
              <a:t>Match intragenomici</a:t>
            </a:r>
          </a:p>
          <a:p>
            <a:pPr lvl="1"/>
            <a:r>
              <a:rPr lang="it-IT" altLang="it-IT" b="1"/>
              <a:t>miMatcher</a:t>
            </a:r>
          </a:p>
          <a:p>
            <a:pPr lvl="1">
              <a:buFontTx/>
              <a:buNone/>
            </a:pPr>
            <a:r>
              <a:rPr lang="it-IT" altLang="it-IT"/>
              <a:t>	Questo tool si basa sul fatto che un miRNA possiede almeno un target nel genoma. Dato un possibile target, vengono ricercati match perfetti con i possibili hairpin individuati nel genoma.</a:t>
            </a:r>
          </a:p>
          <a:p>
            <a:pPr lvl="1">
              <a:buFontTx/>
              <a:buNone/>
            </a:pPr>
            <a:r>
              <a:rPr lang="it-IT" altLang="it-IT"/>
              <a:t>	Questo approccio è però praticabile solamente nelle piante, nelle quali la complementarità tra miRNA e target è totale, a differenza degli animali nei quali la complementarità è parziale.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3C203C-5C7E-22AE-C2E1-2F75A315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Ricerca di geni miRNA: Approcci dedicati - </a:t>
            </a:r>
            <a:br>
              <a:rPr lang="it-IT" altLang="it-IT"/>
            </a:br>
            <a:r>
              <a:rPr lang="it-IT" altLang="it-IT"/>
              <a:t>Classificazione degli hairpin</a:t>
            </a:r>
          </a:p>
        </p:txBody>
      </p:sp>
      <p:sp>
        <p:nvSpPr>
          <p:cNvPr id="19458" name="Segnaposto contenuto 2">
            <a:extLst>
              <a:ext uri="{FF2B5EF4-FFF2-40B4-BE49-F238E27FC236}">
                <a16:creationId xmlns:a16="http://schemas.microsoft.com/office/drawing/2014/main" id="{C1AFFC8B-F636-5A8C-A9E2-6993BFF575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341438"/>
            <a:ext cx="8893175" cy="5327650"/>
          </a:xfrm>
        </p:spPr>
        <p:txBody>
          <a:bodyPr/>
          <a:lstStyle/>
          <a:p>
            <a:pPr algn="just"/>
            <a:r>
              <a:rPr lang="it-IT" altLang="it-IT"/>
              <a:t>Molti metodi per la ricerca di geni miRNA si basano su </a:t>
            </a:r>
            <a:r>
              <a:rPr lang="it-IT" altLang="it-IT" b="1"/>
              <a:t>caratteristiche termodinamiche </a:t>
            </a:r>
            <a:r>
              <a:rPr lang="it-IT" altLang="it-IT"/>
              <a:t>e </a:t>
            </a:r>
            <a:r>
              <a:rPr lang="it-IT" altLang="it-IT" b="1"/>
              <a:t>osservazioni empiriche</a:t>
            </a:r>
            <a:r>
              <a:rPr lang="it-IT" altLang="it-IT"/>
              <a:t>.</a:t>
            </a:r>
          </a:p>
          <a:p>
            <a:pPr algn="just"/>
            <a:r>
              <a:rPr lang="it-IT" altLang="it-IT"/>
              <a:t>Gli </a:t>
            </a:r>
            <a:r>
              <a:rPr lang="it-IT" altLang="it-IT" b="1" i="1"/>
              <a:t>hairpin</a:t>
            </a:r>
            <a:r>
              <a:rPr lang="it-IT" altLang="it-IT"/>
              <a:t> vengono </a:t>
            </a:r>
            <a:r>
              <a:rPr lang="it-IT" altLang="it-IT" u="sng"/>
              <a:t>individuati attraverso tool per la predizione della struttura secondaria dell</a:t>
            </a:r>
            <a:r>
              <a:rPr lang="ja-JP" altLang="it-IT" u="sng"/>
              <a:t>’</a:t>
            </a:r>
            <a:r>
              <a:rPr lang="it-IT" altLang="ja-JP" u="sng"/>
              <a:t>RNA </a:t>
            </a:r>
            <a:r>
              <a:rPr lang="it-IT" altLang="ja-JP"/>
              <a:t>(Es. Mfold) e classificati in base all</a:t>
            </a:r>
            <a:r>
              <a:rPr lang="ja-JP" altLang="it-IT"/>
              <a:t>’</a:t>
            </a:r>
            <a:r>
              <a:rPr lang="it-IT" altLang="ja-JP"/>
              <a:t>energia libera.</a:t>
            </a:r>
          </a:p>
          <a:p>
            <a:pPr algn="just"/>
            <a:r>
              <a:rPr lang="it-IT" altLang="it-IT"/>
              <a:t>Una volta individuati gli hairpin termodinamicamente più favorevoli, vi sono due possibili approcci per la classificazione:</a:t>
            </a:r>
          </a:p>
          <a:p>
            <a:pPr lvl="1" algn="just"/>
            <a:r>
              <a:rPr lang="it-IT" altLang="it-IT" b="1"/>
              <a:t>Metodi basati su regole empiriche</a:t>
            </a:r>
          </a:p>
          <a:p>
            <a:pPr lvl="1" algn="just"/>
            <a:r>
              <a:rPr lang="it-IT" altLang="it-IT" b="1"/>
              <a:t>Metodi di machine learning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116EFA-C2F3-C84A-18FF-D892DF967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Ricerca di geni miRNA: Approcci dedicati - </a:t>
            </a:r>
            <a:br>
              <a:rPr lang="it-IT" altLang="it-IT"/>
            </a:br>
            <a:r>
              <a:rPr lang="it-IT" altLang="it-IT"/>
              <a:t>Metodi basati su regole empiriche</a:t>
            </a:r>
          </a:p>
        </p:txBody>
      </p:sp>
      <p:sp>
        <p:nvSpPr>
          <p:cNvPr id="20482" name="Segnaposto contenuto 2">
            <a:extLst>
              <a:ext uri="{FF2B5EF4-FFF2-40B4-BE49-F238E27FC236}">
                <a16:creationId xmlns:a16="http://schemas.microsoft.com/office/drawing/2014/main" id="{1A89CAA2-3458-0A90-4E3D-47B3BB4205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313" y="1530350"/>
            <a:ext cx="8713787" cy="5327650"/>
          </a:xfrm>
        </p:spPr>
        <p:txBody>
          <a:bodyPr/>
          <a:lstStyle/>
          <a:p>
            <a:r>
              <a:rPr lang="it-IT" altLang="it-IT"/>
              <a:t>Questi metodi si basano su tutte le caratteristiche osservate nei pre-miRNA noti.</a:t>
            </a:r>
          </a:p>
          <a:p>
            <a:r>
              <a:rPr lang="it-IT" altLang="it-IT"/>
              <a:t>Esempi di regole:</a:t>
            </a:r>
          </a:p>
          <a:p>
            <a:pPr lvl="1"/>
            <a:r>
              <a:rPr lang="it-IT" altLang="it-IT"/>
              <a:t>Non più di un nucleotide ogni 20 può essere spaiato.</a:t>
            </a:r>
          </a:p>
          <a:p>
            <a:pPr lvl="1"/>
            <a:r>
              <a:rPr lang="it-IT" altLang="it-IT"/>
              <a:t>Almeno 16 delle basi nel miRNA maturo devono essere appaiate.</a:t>
            </a:r>
          </a:p>
          <a:p>
            <a:pPr lvl="1"/>
            <a:r>
              <a:rPr lang="it-IT" altLang="it-IT"/>
              <a:t>Il contenuto di nucleotidi G e C (indice di maggiore stabilità) deve essere tra il 30% e il 70%.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89C335-4C5D-88A0-FF26-01A29B6D4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Ricerca di geni miRNA: Approcci dedicati - </a:t>
            </a:r>
            <a:br>
              <a:rPr lang="it-IT" altLang="it-IT"/>
            </a:br>
            <a:r>
              <a:rPr lang="it-IT" altLang="it-IT"/>
              <a:t>Metodi di Machine Learning</a:t>
            </a:r>
          </a:p>
        </p:txBody>
      </p:sp>
      <p:sp>
        <p:nvSpPr>
          <p:cNvPr id="21506" name="Segnaposto contenuto 2">
            <a:extLst>
              <a:ext uri="{FF2B5EF4-FFF2-40B4-BE49-F238E27FC236}">
                <a16:creationId xmlns:a16="http://schemas.microsoft.com/office/drawing/2014/main" id="{2A95C4E0-9A8E-CF57-626A-3ACD426EED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t-IT" altLang="it-IT" sz="2400"/>
              <a:t>Nei metodi di </a:t>
            </a:r>
            <a:r>
              <a:rPr lang="it-IT" altLang="it-IT" sz="2400" b="1"/>
              <a:t>machine learning</a:t>
            </a:r>
            <a:r>
              <a:rPr lang="it-IT" altLang="it-IT" sz="2400"/>
              <a:t>, le regole vengono estratte e verificate automaticamente a partire da esempi (pre-miRNA validati sperimentalmente).</a:t>
            </a:r>
          </a:p>
          <a:p>
            <a:r>
              <a:rPr lang="it-IT" altLang="it-IT" sz="2400"/>
              <a:t>Approcci tipici:</a:t>
            </a:r>
          </a:p>
          <a:p>
            <a:pPr lvl="1"/>
            <a:r>
              <a:rPr lang="it-IT" altLang="it-IT" sz="2000" b="1"/>
              <a:t>HMM (Hidden Markov Models)</a:t>
            </a:r>
          </a:p>
          <a:p>
            <a:pPr lvl="1"/>
            <a:r>
              <a:rPr lang="it-IT" altLang="it-IT" sz="2000" b="1"/>
              <a:t>SVM (Support Vector Machines)</a:t>
            </a:r>
          </a:p>
          <a:p>
            <a:pPr algn="just"/>
            <a:r>
              <a:rPr lang="it-IT" altLang="it-IT" sz="2400"/>
              <a:t>Questi metodi ricevono in input un hairpin, lo analizzano e restituiscono in output un valore 1 o 0, a seconda che l</a:t>
            </a:r>
            <a:r>
              <a:rPr lang="ja-JP" altLang="it-IT" sz="2400"/>
              <a:t>’</a:t>
            </a:r>
            <a:r>
              <a:rPr lang="it-IT" altLang="ja-JP" sz="2400"/>
              <a:t>hairpin abbia le caratteristiche di un miRNA o meno.</a:t>
            </a:r>
          </a:p>
          <a:p>
            <a:pPr algn="just"/>
            <a:r>
              <a:rPr lang="it-IT" altLang="it-IT" sz="2400"/>
              <a:t>I modelli vengono addestrati utilizzando set di hairpin già classificati.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04EC31-25B0-FFE8-663A-4F031DB3B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miRBase</a:t>
            </a:r>
          </a:p>
        </p:txBody>
      </p:sp>
      <p:sp>
        <p:nvSpPr>
          <p:cNvPr id="24579" name="Segnaposto contenuto 2">
            <a:extLst>
              <a:ext uri="{FF2B5EF4-FFF2-40B4-BE49-F238E27FC236}">
                <a16:creationId xmlns:a16="http://schemas.microsoft.com/office/drawing/2014/main" id="{1EB411B0-0135-35B2-4B23-EC2AA08C65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/>
              <a:t>miRBase è la banca dati ufficiale dei miRNA:</a:t>
            </a:r>
          </a:p>
          <a:p>
            <a:pPr>
              <a:buFontTx/>
              <a:buNone/>
            </a:pPr>
            <a:endParaRPr lang="it-IT" altLang="it-IT"/>
          </a:p>
          <a:p>
            <a:pPr>
              <a:buFontTx/>
              <a:buNone/>
            </a:pPr>
            <a:endParaRPr lang="it-IT" altLang="it-IT"/>
          </a:p>
          <a:p>
            <a:pPr>
              <a:buFontTx/>
              <a:buNone/>
            </a:pPr>
            <a:endParaRPr lang="it-IT" altLang="it-IT"/>
          </a:p>
          <a:p>
            <a:pPr algn="ctr">
              <a:buFontTx/>
              <a:buNone/>
            </a:pPr>
            <a:r>
              <a:rPr lang="it-IT" altLang="it-IT">
                <a:hlinkClick r:id="rId2"/>
              </a:rPr>
              <a:t>http://www.mirbase.org/</a:t>
            </a:r>
            <a:r>
              <a:rPr lang="it-IT" altLang="it-IT"/>
              <a:t> </a:t>
            </a:r>
          </a:p>
          <a:p>
            <a:pPr algn="just"/>
            <a:r>
              <a:rPr lang="it-IT" altLang="it-IT"/>
              <a:t>Contiene le sequenze dei miRNA maturi e degli stem-loop precursori, oltre a riferimenti bibliografici ed informazione sui target.</a:t>
            </a:r>
          </a:p>
        </p:txBody>
      </p:sp>
      <p:pic>
        <p:nvPicPr>
          <p:cNvPr id="24580" name="Picture 2">
            <a:extLst>
              <a:ext uri="{FF2B5EF4-FFF2-40B4-BE49-F238E27FC236}">
                <a16:creationId xmlns:a16="http://schemas.microsoft.com/office/drawing/2014/main" id="{CB3C1579-425A-0065-DEC7-80E0F21F1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8" y="2000250"/>
            <a:ext cx="1905000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800" decel="1000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14B373-FADE-0F0E-DF4A-F49562077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Gli RNA non codificanti</a:t>
            </a:r>
          </a:p>
        </p:txBody>
      </p:sp>
      <p:pic>
        <p:nvPicPr>
          <p:cNvPr id="5122" name="Immagine 3">
            <a:extLst>
              <a:ext uri="{FF2B5EF4-FFF2-40B4-BE49-F238E27FC236}">
                <a16:creationId xmlns:a16="http://schemas.microsoft.com/office/drawing/2014/main" id="{F8243496-E7D6-7028-9BF5-CD719A886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844675"/>
            <a:ext cx="7839075" cy="441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40" name="Picture 8" descr="mirbase">
            <a:extLst>
              <a:ext uri="{FF2B5EF4-FFF2-40B4-BE49-F238E27FC236}">
                <a16:creationId xmlns:a16="http://schemas.microsoft.com/office/drawing/2014/main" id="{6685C7E3-AEFE-9FCA-5B12-3F3ED5E80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24138"/>
            <a:ext cx="6181725" cy="423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4" name="Rectangle 2">
            <a:extLst>
              <a:ext uri="{FF2B5EF4-FFF2-40B4-BE49-F238E27FC236}">
                <a16:creationId xmlns:a16="http://schemas.microsoft.com/office/drawing/2014/main" id="{C87ABF45-6D59-5654-CA77-5D2DF14139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altLang="it-IT"/>
              <a:t>miRBase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77692E2A-F128-E579-5162-E43523B3D3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530350"/>
            <a:ext cx="8713788" cy="81915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</a:pPr>
            <a:r>
              <a:rPr lang="it-IT" altLang="it-IT" sz="2400"/>
              <a:t>Cliccando su </a:t>
            </a:r>
            <a:r>
              <a:rPr lang="it-IT" altLang="it-IT" sz="2400">
                <a:solidFill>
                  <a:schemeClr val="accent2"/>
                </a:solidFill>
              </a:rPr>
              <a:t>Browse</a:t>
            </a:r>
            <a:r>
              <a:rPr lang="it-IT" altLang="it-IT" sz="2400"/>
              <a:t> si può sfogliare l</a:t>
            </a:r>
            <a:r>
              <a:rPr lang="ja-JP" altLang="it-IT" sz="2400"/>
              <a:t>’</a:t>
            </a:r>
            <a:r>
              <a:rPr lang="it-IT" altLang="ja-JP" sz="2400"/>
              <a:t>intero database organizzato per specie:</a:t>
            </a:r>
          </a:p>
          <a:p>
            <a:pPr algn="just" eaLnBrk="1" hangingPunct="1">
              <a:spcBef>
                <a:spcPct val="0"/>
              </a:spcBef>
            </a:pPr>
            <a:endParaRPr lang="it-IT" altLang="it-IT" sz="240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11E9555F-E93C-6969-1F99-663900E3C14B}"/>
              </a:ext>
            </a:extLst>
          </p:cNvPr>
          <p:cNvSpPr/>
          <p:nvPr/>
        </p:nvSpPr>
        <p:spPr>
          <a:xfrm>
            <a:off x="684213" y="3213100"/>
            <a:ext cx="571500" cy="3571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t-IT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pic>
        <p:nvPicPr>
          <p:cNvPr id="44041" name="Picture 9" descr="mirbase2">
            <a:extLst>
              <a:ext uri="{FF2B5EF4-FFF2-40B4-BE49-F238E27FC236}">
                <a16:creationId xmlns:a16="http://schemas.microsoft.com/office/drawing/2014/main" id="{D83A7BF0-DB58-FD42-60A5-18DCA7736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363" y="2465388"/>
            <a:ext cx="3576637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350ED523-2AC7-4DA2-94E8-7C5111FD3B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altLang="it-IT"/>
              <a:t>miRBase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5FA7235F-138F-14DF-292F-DBC113D61C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285875"/>
            <a:ext cx="8713787" cy="5327650"/>
          </a:xfrm>
        </p:spPr>
        <p:txBody>
          <a:bodyPr/>
          <a:lstStyle/>
          <a:p>
            <a:pPr algn="just">
              <a:spcBef>
                <a:spcPct val="0"/>
              </a:spcBef>
            </a:pPr>
            <a:r>
              <a:rPr lang="it-IT" altLang="it-IT" sz="2400"/>
              <a:t>Per ogni miRNA sono riportati:</a:t>
            </a:r>
            <a:endParaRPr lang="it-IT" altLang="it-IT" sz="2200"/>
          </a:p>
        </p:txBody>
      </p:sp>
      <p:pic>
        <p:nvPicPr>
          <p:cNvPr id="24579" name="Picture 9" descr="mirbase3">
            <a:extLst>
              <a:ext uri="{FF2B5EF4-FFF2-40B4-BE49-F238E27FC236}">
                <a16:creationId xmlns:a16="http://schemas.microsoft.com/office/drawing/2014/main" id="{70C1BE92-8F81-681A-7C09-1C695B096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916113"/>
            <a:ext cx="6335712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B5F64BC9-D049-F561-2192-5679DBD6FD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 altLang="it-IT">
                <a:effectLst/>
              </a:rPr>
              <a:t>miRBase</a:t>
            </a:r>
          </a:p>
        </p:txBody>
      </p:sp>
      <p:pic>
        <p:nvPicPr>
          <p:cNvPr id="25602" name="Picture 4" descr="mirbase4">
            <a:extLst>
              <a:ext uri="{FF2B5EF4-FFF2-40B4-BE49-F238E27FC236}">
                <a16:creationId xmlns:a16="http://schemas.microsoft.com/office/drawing/2014/main" id="{001DFC9D-2B3E-9C04-45CC-F70E38619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196975"/>
            <a:ext cx="6018213" cy="543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Line 5">
            <a:extLst>
              <a:ext uri="{FF2B5EF4-FFF2-40B4-BE49-F238E27FC236}">
                <a16:creationId xmlns:a16="http://schemas.microsoft.com/office/drawing/2014/main" id="{76E352FC-4615-F0BC-A906-7217AF58AD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1550" y="6092825"/>
            <a:ext cx="936625" cy="2889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BC3E35D3-88D3-2194-485D-3E17C55242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 altLang="it-IT">
                <a:effectLst/>
              </a:rPr>
              <a:t>miRBase</a:t>
            </a:r>
          </a:p>
        </p:txBody>
      </p:sp>
      <p:pic>
        <p:nvPicPr>
          <p:cNvPr id="26626" name="Picture 4" descr="mirbase5">
            <a:extLst>
              <a:ext uri="{FF2B5EF4-FFF2-40B4-BE49-F238E27FC236}">
                <a16:creationId xmlns:a16="http://schemas.microsoft.com/office/drawing/2014/main" id="{770A3605-25C4-A409-8A91-59186E8D0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73238"/>
            <a:ext cx="846772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Line 5">
            <a:extLst>
              <a:ext uri="{FF2B5EF4-FFF2-40B4-BE49-F238E27FC236}">
                <a16:creationId xmlns:a16="http://schemas.microsoft.com/office/drawing/2014/main" id="{E8655E44-2E3E-1737-FFD5-9E2CB27EB0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9388" y="2565400"/>
            <a:ext cx="936625" cy="2889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E83F8364-668E-CE74-C9EF-052ACEBA2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 altLang="it-IT">
                <a:effectLst/>
              </a:rPr>
              <a:t>miRBase</a:t>
            </a:r>
          </a:p>
        </p:txBody>
      </p:sp>
      <p:pic>
        <p:nvPicPr>
          <p:cNvPr id="27650" name="Picture 5" descr="mirbase6_1">
            <a:extLst>
              <a:ext uri="{FF2B5EF4-FFF2-40B4-BE49-F238E27FC236}">
                <a16:creationId xmlns:a16="http://schemas.microsoft.com/office/drawing/2014/main" id="{0DC57817-6C46-EAA9-BA77-12E503C42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113"/>
            <a:ext cx="4859338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Oval 7">
            <a:extLst>
              <a:ext uri="{FF2B5EF4-FFF2-40B4-BE49-F238E27FC236}">
                <a16:creationId xmlns:a16="http://schemas.microsoft.com/office/drawing/2014/main" id="{B908E7C0-F2F0-8EF4-B629-457C6D860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2852738"/>
            <a:ext cx="1655763" cy="360362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652" name="Picture 8" descr="mirbase6_2">
            <a:extLst>
              <a:ext uri="{FF2B5EF4-FFF2-40B4-BE49-F238E27FC236}">
                <a16:creationId xmlns:a16="http://schemas.microsoft.com/office/drawing/2014/main" id="{E12191C4-FC8C-D9DC-B52B-229C9FE6B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3213100"/>
            <a:ext cx="5040312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Oval 9">
            <a:extLst>
              <a:ext uri="{FF2B5EF4-FFF2-40B4-BE49-F238E27FC236}">
                <a16:creationId xmlns:a16="http://schemas.microsoft.com/office/drawing/2014/main" id="{265CEF90-E420-81E7-460F-7210937A7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4149725"/>
            <a:ext cx="1657350" cy="431800"/>
          </a:xfrm>
          <a:prstGeom prst="ellips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654" name="Picture 10" descr="mirbase_stem">
            <a:extLst>
              <a:ext uri="{FF2B5EF4-FFF2-40B4-BE49-F238E27FC236}">
                <a16:creationId xmlns:a16="http://schemas.microsoft.com/office/drawing/2014/main" id="{A446C797-1136-6AC6-1BCE-DBBB36BAF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5" y="1196975"/>
            <a:ext cx="5534025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Oval 12">
            <a:extLst>
              <a:ext uri="{FF2B5EF4-FFF2-40B4-BE49-F238E27FC236}">
                <a16:creationId xmlns:a16="http://schemas.microsoft.com/office/drawing/2014/main" id="{EE22B0D1-1A12-B3BB-273B-66F017F7E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1268413"/>
            <a:ext cx="2305050" cy="576262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6" name="Oval 13">
            <a:extLst>
              <a:ext uri="{FF2B5EF4-FFF2-40B4-BE49-F238E27FC236}">
                <a16:creationId xmlns:a16="http://schemas.microsoft.com/office/drawing/2014/main" id="{3BF20934-56F0-C64F-BDBB-7217F9CC9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1773238"/>
            <a:ext cx="2087562" cy="503237"/>
          </a:xfrm>
          <a:prstGeom prst="ellips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866872EE-8AD8-E492-167E-38DC98C02F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altLang="it-IT"/>
              <a:t>Un problema bioinformatico: la ricerca di target per i miRNA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91915DBD-9F75-5A4E-6ADB-1DA3547F33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t-IT" altLang="it-IT" sz="2400"/>
              <a:t>Sebbene si conoscano già più di 1800 miRNA nell</a:t>
            </a:r>
            <a:r>
              <a:rPr lang="ja-JP" altLang="it-IT" sz="2400"/>
              <a:t>’</a:t>
            </a:r>
            <a:r>
              <a:rPr lang="it-IT" altLang="ja-JP" sz="2400"/>
              <a:t>uomo (e molti altri in altre specie), solo per il 90% di essi è stato individuato almeno un target.</a:t>
            </a:r>
          </a:p>
          <a:p>
            <a:pPr algn="just"/>
            <a:r>
              <a:rPr lang="it-IT" altLang="it-IT" sz="2400"/>
              <a:t>Problema:</a:t>
            </a:r>
          </a:p>
          <a:p>
            <a:pPr lvl="1" algn="just"/>
            <a:r>
              <a:rPr lang="it-IT" altLang="it-IT" sz="2000"/>
              <a:t>Dato un miRNA, determinare i suoi possibili mRNA target</a:t>
            </a:r>
          </a:p>
          <a:p>
            <a:pPr algn="just"/>
            <a:r>
              <a:rPr lang="it-IT" altLang="it-IT" sz="2400"/>
              <a:t>Esistono numerosi tool su web che offrono servizi di predizione di target per miRNA:</a:t>
            </a:r>
          </a:p>
          <a:p>
            <a:pPr lvl="1" algn="just"/>
            <a:r>
              <a:rPr lang="it-IT" altLang="it-IT" sz="2000" b="1"/>
              <a:t>TargetScan</a:t>
            </a:r>
          </a:p>
          <a:p>
            <a:pPr lvl="1" algn="just"/>
            <a:r>
              <a:rPr lang="it-IT" altLang="it-IT" sz="2000" b="1"/>
              <a:t>PicTar</a:t>
            </a:r>
          </a:p>
          <a:p>
            <a:pPr lvl="1" algn="just"/>
            <a:r>
              <a:rPr lang="it-IT" altLang="it-IT" sz="2000" b="1"/>
              <a:t>miRanda</a:t>
            </a:r>
          </a:p>
          <a:p>
            <a:pPr lvl="1" algn="just"/>
            <a:r>
              <a:rPr lang="it-IT" altLang="it-IT" sz="2000"/>
              <a:t>…</a:t>
            </a:r>
          </a:p>
          <a:p>
            <a:pPr algn="just"/>
            <a:r>
              <a:rPr lang="it-IT" altLang="it-IT" sz="2400"/>
              <a:t>Molti di essi offrono dei database di predizioni già effettuate da consultare.</a:t>
            </a:r>
          </a:p>
        </p:txBody>
      </p:sp>
      <p:graphicFrame>
        <p:nvGraphicFramePr>
          <p:cNvPr id="28675" name="Object 5">
            <a:extLst>
              <a:ext uri="{FF2B5EF4-FFF2-40B4-BE49-F238E27FC236}">
                <a16:creationId xmlns:a16="http://schemas.microsoft.com/office/drawing/2014/main" id="{77939F8D-6993-573C-0D5E-470CC8F5FD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2628900" imgH="4978400" progId="Equation.3">
                  <p:embed/>
                </p:oleObj>
              </mc:Choice>
              <mc:Fallback>
                <p:oleObj name="Equazione" r:id="rId2" imgW="2628900" imgH="4978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D67E8FFD-C032-4B51-4610-B14811C334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altLang="it-IT"/>
              <a:t>Un tool di predizione di target: miRanda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49D0223-1CA6-9D46-E3F9-D9F9740F1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1357313"/>
            <a:ext cx="8715375" cy="516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800100" indent="-3429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it-IT" altLang="it-IT" sz="2400" b="1"/>
              <a:t>miRanda</a:t>
            </a:r>
            <a:r>
              <a:rPr lang="it-IT" altLang="it-IT" sz="2400"/>
              <a:t> è il tool per la predizione di target per miRNA sviluppato al </a:t>
            </a:r>
            <a:r>
              <a:rPr lang="it-IT" altLang="it-IT" sz="2400">
                <a:solidFill>
                  <a:schemeClr val="accent2"/>
                </a:solidFill>
              </a:rPr>
              <a:t>Memorial Sloan-Kettering Cancer Center </a:t>
            </a:r>
            <a:r>
              <a:rPr lang="it-IT" altLang="it-IT" sz="2400"/>
              <a:t>(New York).</a:t>
            </a:r>
          </a:p>
          <a:p>
            <a:pPr algn="just">
              <a:spcBef>
                <a:spcPct val="0"/>
              </a:spcBef>
            </a:pPr>
            <a:r>
              <a:rPr lang="it-IT" altLang="it-IT" sz="2400"/>
              <a:t>La prima versione (1993) è stata utilizzata per determinare target per miRNA in </a:t>
            </a:r>
            <a:r>
              <a:rPr lang="it-IT" altLang="it-IT" sz="2400" i="1"/>
              <a:t>Drosophila melanogaster</a:t>
            </a:r>
            <a:r>
              <a:rPr lang="it-IT" altLang="it-IT" sz="2400"/>
              <a:t>.</a:t>
            </a:r>
          </a:p>
          <a:p>
            <a:pPr algn="just">
              <a:spcBef>
                <a:spcPct val="0"/>
              </a:spcBef>
            </a:pPr>
            <a:r>
              <a:rPr lang="it-IT" altLang="it-IT" sz="2400"/>
              <a:t>I concetti base dell</a:t>
            </a:r>
            <a:r>
              <a:rPr lang="ja-JP" altLang="it-IT" sz="2400"/>
              <a:t>’</a:t>
            </a:r>
            <a:r>
              <a:rPr lang="it-IT" altLang="ja-JP" sz="2400"/>
              <a:t>algoritmo di </a:t>
            </a:r>
            <a:r>
              <a:rPr lang="it-IT" altLang="ja-JP" sz="2400" b="1"/>
              <a:t>miRanda</a:t>
            </a:r>
            <a:r>
              <a:rPr lang="it-IT" altLang="ja-JP" sz="2400"/>
              <a:t> sono:</a:t>
            </a:r>
          </a:p>
          <a:p>
            <a:pPr lvl="1" algn="just">
              <a:spcBef>
                <a:spcPct val="0"/>
              </a:spcBef>
              <a:buFontTx/>
              <a:buChar char="-"/>
            </a:pPr>
            <a:r>
              <a:rPr lang="it-IT" altLang="it-IT" sz="2000" b="1"/>
              <a:t>Appaiamento delle sequenze miRNA/Target</a:t>
            </a:r>
          </a:p>
          <a:p>
            <a:pPr lvl="1" algn="just">
              <a:spcBef>
                <a:spcPct val="0"/>
              </a:spcBef>
              <a:buFontTx/>
              <a:buChar char="-"/>
            </a:pPr>
            <a:r>
              <a:rPr lang="it-IT" altLang="it-IT" sz="2000" b="1"/>
              <a:t>Valutazione termodinamica dei duplex predetti</a:t>
            </a:r>
          </a:p>
          <a:p>
            <a:pPr lvl="1" algn="just">
              <a:spcBef>
                <a:spcPct val="0"/>
              </a:spcBef>
              <a:buFontTx/>
              <a:buChar char="-"/>
            </a:pPr>
            <a:r>
              <a:rPr lang="it-IT" altLang="it-IT" sz="2000" b="1"/>
              <a:t>Analisi della conservazione dei siti di legame</a:t>
            </a:r>
            <a:endParaRPr lang="it-IT" altLang="it-IT" b="1"/>
          </a:p>
          <a:p>
            <a:pPr algn="just">
              <a:spcBef>
                <a:spcPct val="0"/>
              </a:spcBef>
            </a:pPr>
            <a:r>
              <a:rPr lang="it-IT" altLang="it-IT" sz="2400"/>
              <a:t>Così come le sequenze dei miRNA, anche i loro siti di legame sui target sono spesso conservati: questo tipo di informazione è alla base del filtro di miRanda.</a:t>
            </a:r>
          </a:p>
        </p:txBody>
      </p:sp>
      <p:graphicFrame>
        <p:nvGraphicFramePr>
          <p:cNvPr id="29699" name="Object 10">
            <a:extLst>
              <a:ext uri="{FF2B5EF4-FFF2-40B4-BE49-F238E27FC236}">
                <a16:creationId xmlns:a16="http://schemas.microsoft.com/office/drawing/2014/main" id="{79B47563-6C28-7D27-569B-E0BBEA2185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2628900" imgH="4978400" progId="Equation.3">
                  <p:embed/>
                </p:oleObj>
              </mc:Choice>
              <mc:Fallback>
                <p:oleObj name="Equazione" r:id="rId2" imgW="2628900" imgH="4978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1CFB8801-C443-B928-DEEB-3B44BE44F5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altLang="it-IT"/>
              <a:t>L</a:t>
            </a:r>
            <a:r>
              <a:rPr lang="ja-JP" altLang="it-IT"/>
              <a:t>’</a:t>
            </a:r>
            <a:r>
              <a:rPr lang="it-IT" altLang="ja-JP"/>
              <a:t>algoritmo di miRanda</a:t>
            </a:r>
            <a:endParaRPr lang="it-IT" altLang="it-IT"/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C7BAF37A-0051-1947-4A2D-BAA686B9DE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51513" y="1214438"/>
            <a:ext cx="3178175" cy="532765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700"/>
              <a:t>(a) (b) Si considerano le sequenze dei miRNA e dei 3</a:t>
            </a:r>
            <a:r>
              <a:rPr lang="ja-JP" altLang="it-IT" sz="1700"/>
              <a:t>’</a:t>
            </a:r>
            <a:r>
              <a:rPr lang="it-IT" altLang="ja-JP" sz="1700"/>
              <a:t> UTR dei trascritti di Drosophila.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700"/>
              <a:t>(c1) miRNA e UTR vengono allineati per complementarità.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700"/>
              <a:t>	Appaiamenti ammessi: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700"/>
              <a:t>	- A:U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700"/>
              <a:t>	- G:C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700"/>
              <a:t>	- G:U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700"/>
              <a:t>	Requisito fondamentale di un buon appaiamento: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700"/>
              <a:t>	- Alta complementarità nella regione del seed.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l-GR" altLang="it-IT" sz="1700" baseline="-25000"/>
          </a:p>
          <a:p>
            <a:pPr algn="just">
              <a:lnSpc>
                <a:spcPct val="90000"/>
              </a:lnSpc>
              <a:spcBef>
                <a:spcPct val="0"/>
              </a:spcBef>
            </a:pPr>
            <a:endParaRPr lang="it-IT" altLang="it-IT" sz="1700"/>
          </a:p>
        </p:txBody>
      </p:sp>
      <p:pic>
        <p:nvPicPr>
          <p:cNvPr id="30723" name="Picture 4">
            <a:extLst>
              <a:ext uri="{FF2B5EF4-FFF2-40B4-BE49-F238E27FC236}">
                <a16:creationId xmlns:a16="http://schemas.microsoft.com/office/drawing/2014/main" id="{8D1D2A9A-A812-3F99-D055-DF84B8226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285875"/>
            <a:ext cx="5572125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B00BE11E-1732-137F-70A0-0A4C5CEF8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5286375"/>
            <a:ext cx="878681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700"/>
              <a:t>(c2) Viene valutata la struttura secondaria (predetta) dei duplex ottenuti: minore è l</a:t>
            </a:r>
            <a:r>
              <a:rPr lang="ja-JP" altLang="it-IT" sz="1700"/>
              <a:t>’</a:t>
            </a:r>
            <a:r>
              <a:rPr lang="it-IT" altLang="ja-JP" sz="1700"/>
              <a:t>energia libera, più stabile è il legame.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1700"/>
              <a:t>(d) Viene effettuata l</a:t>
            </a:r>
            <a:r>
              <a:rPr lang="ja-JP" altLang="it-IT" sz="1700"/>
              <a:t>’</a:t>
            </a:r>
            <a:r>
              <a:rPr lang="it-IT" altLang="ja-JP" sz="1700"/>
              <a:t>analisi di conservazione, confrontando i siti di legame dei trascritti con gli UTR in </a:t>
            </a:r>
            <a:r>
              <a:rPr lang="it-IT" altLang="ja-JP" sz="1700" i="1"/>
              <a:t>Drosophila pseudoobscura</a:t>
            </a:r>
            <a:r>
              <a:rPr lang="it-IT" altLang="ja-JP" sz="1700"/>
              <a:t> e </a:t>
            </a:r>
            <a:r>
              <a:rPr lang="it-IT" altLang="ja-JP" sz="1700" i="1"/>
              <a:t>Anopheles Gambiae </a:t>
            </a:r>
            <a:r>
              <a:rPr lang="it-IT" altLang="ja-JP" sz="1700"/>
              <a:t>(mediante allineamento). I target con siti conservati vengono ordinati per energia e memorizzati nel database.</a:t>
            </a:r>
            <a:endParaRPr lang="it-IT" altLang="it-IT" sz="17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B7C64213-BE75-3BBC-A2ED-49CF79E6DE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altLang="it-IT"/>
              <a:t>MicroRNA.org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F32479E-39C7-F4F8-2FCB-8FD17F0949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sz="2400"/>
              <a:t>Il web-server di miRanda si trova all</a:t>
            </a:r>
            <a:r>
              <a:rPr lang="ja-JP" altLang="it-IT" sz="2400"/>
              <a:t>’</a:t>
            </a:r>
            <a:r>
              <a:rPr lang="it-IT" altLang="ja-JP" sz="2400"/>
              <a:t>indirizzo:</a:t>
            </a:r>
          </a:p>
          <a:p>
            <a:pPr algn="ctr" eaLnBrk="1" hangingPunct="1">
              <a:buFontTx/>
              <a:buNone/>
            </a:pPr>
            <a:r>
              <a:rPr lang="it-IT" altLang="it-IT" sz="2400"/>
              <a:t>http://www.microrna.org</a:t>
            </a:r>
          </a:p>
          <a:p>
            <a:pPr eaLnBrk="1" hangingPunct="1"/>
            <a:r>
              <a:rPr lang="it-IT" altLang="it-IT" sz="2400"/>
              <a:t>Qui è possibile accedere alle predizioni effettuate per uomo, topo, ratto, drosophila, C. elegans.</a:t>
            </a:r>
          </a:p>
        </p:txBody>
      </p:sp>
      <p:pic>
        <p:nvPicPr>
          <p:cNvPr id="31747" name="Picture 2">
            <a:extLst>
              <a:ext uri="{FF2B5EF4-FFF2-40B4-BE49-F238E27FC236}">
                <a16:creationId xmlns:a16="http://schemas.microsoft.com/office/drawing/2014/main" id="{EBB61C64-3C2C-732D-A2E7-253AE3216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3357563"/>
            <a:ext cx="63246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5F3F3CD2-7A29-776C-A5B2-CB5C5D5807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altLang="it-IT"/>
              <a:t>miRanda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108C696E-7164-3162-5A7A-EBABE3EFE6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t-IT" altLang="it-IT" sz="2400"/>
              <a:t>E</a:t>
            </a:r>
            <a:r>
              <a:rPr lang="ja-JP" altLang="it-IT" sz="2400"/>
              <a:t>’</a:t>
            </a:r>
            <a:r>
              <a:rPr lang="it-IT" altLang="ja-JP" sz="2400"/>
              <a:t> possibile effettuare la ricerca per miRNA (Es. miR-15a):</a:t>
            </a:r>
          </a:p>
          <a:p>
            <a:pPr algn="just"/>
            <a:endParaRPr lang="it-IT" altLang="it-IT" sz="2400"/>
          </a:p>
          <a:p>
            <a:pPr algn="just"/>
            <a:endParaRPr lang="it-IT" altLang="it-IT" sz="2400"/>
          </a:p>
          <a:p>
            <a:pPr algn="just"/>
            <a:endParaRPr lang="it-IT" altLang="it-IT" sz="2400"/>
          </a:p>
          <a:p>
            <a:pPr algn="just"/>
            <a:endParaRPr lang="it-IT" altLang="it-IT" sz="2400"/>
          </a:p>
          <a:p>
            <a:pPr algn="just"/>
            <a:r>
              <a:rPr lang="it-IT" altLang="it-IT" sz="2400"/>
              <a:t>E</a:t>
            </a:r>
            <a:r>
              <a:rPr lang="ja-JP" altLang="it-IT" sz="2400"/>
              <a:t>’</a:t>
            </a:r>
            <a:r>
              <a:rPr lang="it-IT" altLang="ja-JP" sz="2400"/>
              <a:t> possibile effettuare la ricerca per target (Es. Bcl-2):</a:t>
            </a:r>
          </a:p>
          <a:p>
            <a:pPr algn="just">
              <a:buFontTx/>
              <a:buNone/>
            </a:pPr>
            <a:endParaRPr lang="it-IT" altLang="it-IT" sz="2400"/>
          </a:p>
          <a:p>
            <a:pPr algn="just">
              <a:buFontTx/>
              <a:buNone/>
            </a:pPr>
            <a:endParaRPr lang="it-IT" altLang="it-IT" sz="2400"/>
          </a:p>
          <a:p>
            <a:pPr algn="just"/>
            <a:endParaRPr lang="it-IT" altLang="it-IT" sz="2400"/>
          </a:p>
          <a:p>
            <a:pPr algn="just">
              <a:buFontTx/>
              <a:buNone/>
            </a:pPr>
            <a:endParaRPr lang="el-GR" altLang="it-IT" sz="2400" baseline="-25000"/>
          </a:p>
          <a:p>
            <a:pPr eaLnBrk="1" hangingPunct="1">
              <a:buFontTx/>
              <a:buNone/>
            </a:pPr>
            <a:endParaRPr lang="it-IT" altLang="it-IT" sz="2400"/>
          </a:p>
        </p:txBody>
      </p:sp>
      <p:pic>
        <p:nvPicPr>
          <p:cNvPr id="32771" name="Picture 5">
            <a:extLst>
              <a:ext uri="{FF2B5EF4-FFF2-40B4-BE49-F238E27FC236}">
                <a16:creationId xmlns:a16="http://schemas.microsoft.com/office/drawing/2014/main" id="{3A714530-C38F-BA76-1A24-6EFED1A7D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2286000"/>
            <a:ext cx="36861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Picture 7">
            <a:extLst>
              <a:ext uri="{FF2B5EF4-FFF2-40B4-BE49-F238E27FC236}">
                <a16:creationId xmlns:a16="http://schemas.microsoft.com/office/drawing/2014/main" id="{F326F005-EE90-CA6A-2D93-6CACCCC85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4857750"/>
            <a:ext cx="34385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2B0892DA-8114-7E2B-88E4-0185CD7E85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altLang="it-IT"/>
              <a:t>I microRNA 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41239734-06F1-4AF7-B7AE-5326E22E9B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it-IT" altLang="it-IT" sz="2400"/>
              <a:t>I microRNA (miRNA) sono piccole molecole di RNA in grado di regolare negativamente l</a:t>
            </a:r>
            <a:r>
              <a:rPr lang="ja-JP" altLang="it-IT" sz="2400"/>
              <a:t>’</a:t>
            </a:r>
            <a:r>
              <a:rPr lang="it-IT" altLang="ja-JP" sz="2400"/>
              <a:t>espressione di geni target a livello post-trascrizionale.</a:t>
            </a:r>
          </a:p>
          <a:p>
            <a:pPr algn="just" eaLnBrk="1" hangingPunct="1"/>
            <a:r>
              <a:rPr lang="it-IT" altLang="it-IT" sz="2400"/>
              <a:t>Sono dei piccoli RNA antisenso che mostrano complementarità parziale (quasi sempre) o totale (più raramente) delle loro basi rispetto a quelle dei loro mRNA bersaglio.</a:t>
            </a:r>
          </a:p>
          <a:p>
            <a:pPr algn="just" eaLnBrk="1" hangingPunct="1"/>
            <a:r>
              <a:rPr lang="it-IT" altLang="it-IT" sz="2400"/>
              <a:t>I miRNA sono in grado di impedire la traduzione dei loro target preservandone la stabilità o provocandone la distruzione.</a:t>
            </a:r>
          </a:p>
          <a:p>
            <a:pPr algn="just" eaLnBrk="1" hangingPunct="1"/>
            <a:r>
              <a:rPr lang="it-IT" altLang="it-IT" sz="2400"/>
              <a:t>Un miRNA può avere più target ed uno stesso mRNA può essere target di diversi miRNA.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139D91CB-3367-B1F8-E910-CCF9927EC0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" y="-26988"/>
            <a:ext cx="8786813" cy="1143001"/>
          </a:xfrm>
        </p:spPr>
        <p:txBody>
          <a:bodyPr/>
          <a:lstStyle/>
          <a:p>
            <a:pPr>
              <a:defRPr/>
            </a:pPr>
            <a:r>
              <a:rPr lang="it-IT" altLang="it-IT"/>
              <a:t>miRanda – Ricerca per miRNA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9142B1FD-5028-3C0F-3796-22C91798A0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5375275"/>
          </a:xfrm>
        </p:spPr>
        <p:txBody>
          <a:bodyPr/>
          <a:lstStyle/>
          <a:p>
            <a:pPr algn="just"/>
            <a:r>
              <a:rPr lang="it-IT" altLang="it-IT" sz="1800"/>
              <a:t>Cerchiamo i target predetti per il miRNA miR-15a in Homo sapiens:</a:t>
            </a:r>
          </a:p>
          <a:p>
            <a:pPr algn="just"/>
            <a:endParaRPr lang="it-IT" altLang="it-IT" sz="1800"/>
          </a:p>
          <a:p>
            <a:pPr algn="just"/>
            <a:endParaRPr lang="it-IT" altLang="it-IT" sz="1800"/>
          </a:p>
          <a:p>
            <a:pPr algn="just"/>
            <a:endParaRPr lang="it-IT" altLang="it-IT" sz="1800"/>
          </a:p>
          <a:p>
            <a:pPr algn="just"/>
            <a:endParaRPr lang="it-IT" altLang="it-IT" sz="1800"/>
          </a:p>
          <a:p>
            <a:pPr algn="just"/>
            <a:r>
              <a:rPr lang="it-IT" altLang="it-IT" sz="1800"/>
              <a:t>Cliccando su </a:t>
            </a:r>
            <a:r>
              <a:rPr lang="ja-JP" altLang="it-IT" sz="1800"/>
              <a:t>“</a:t>
            </a:r>
            <a:r>
              <a:rPr lang="it-IT" altLang="ja-JP" sz="1800"/>
              <a:t>view targets</a:t>
            </a:r>
            <a:r>
              <a:rPr lang="ja-JP" altLang="it-IT" sz="1800"/>
              <a:t>”</a:t>
            </a:r>
            <a:r>
              <a:rPr lang="it-IT" altLang="ja-JP" sz="1800"/>
              <a:t> si ottiene l</a:t>
            </a:r>
            <a:r>
              <a:rPr lang="ja-JP" altLang="it-IT" sz="1800"/>
              <a:t>’</a:t>
            </a:r>
            <a:r>
              <a:rPr lang="it-IT" altLang="ja-JP" sz="1800"/>
              <a:t>elenco dei target, con i dettagli degli appaiamenti:</a:t>
            </a:r>
            <a:endParaRPr lang="it-IT" altLang="it-IT" sz="1800"/>
          </a:p>
        </p:txBody>
      </p:sp>
      <p:pic>
        <p:nvPicPr>
          <p:cNvPr id="33795" name="Picture 5">
            <a:extLst>
              <a:ext uri="{FF2B5EF4-FFF2-40B4-BE49-F238E27FC236}">
                <a16:creationId xmlns:a16="http://schemas.microsoft.com/office/drawing/2014/main" id="{77CCCADB-797B-EAAB-2A2F-CC5E4F464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946275"/>
            <a:ext cx="2828925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2">
            <a:extLst>
              <a:ext uri="{FF2B5EF4-FFF2-40B4-BE49-F238E27FC236}">
                <a16:creationId xmlns:a16="http://schemas.microsoft.com/office/drawing/2014/main" id="{1470FA36-3138-1517-6095-759712435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906588"/>
            <a:ext cx="4090987" cy="119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6CF34E9F-FF22-F2DF-8496-FC67FCAC6F11}"/>
              </a:ext>
            </a:extLst>
          </p:cNvPr>
          <p:cNvSpPr/>
          <p:nvPr/>
        </p:nvSpPr>
        <p:spPr>
          <a:xfrm>
            <a:off x="3643313" y="2214563"/>
            <a:ext cx="714375" cy="500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t-IT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684F2F8D-761E-D27B-27DA-BDCE3EDB4705}"/>
              </a:ext>
            </a:extLst>
          </p:cNvPr>
          <p:cNvSpPr/>
          <p:nvPr/>
        </p:nvSpPr>
        <p:spPr>
          <a:xfrm>
            <a:off x="7715250" y="2428875"/>
            <a:ext cx="1071563" cy="3571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t-IT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pic>
        <p:nvPicPr>
          <p:cNvPr id="33799" name="Picture 3">
            <a:extLst>
              <a:ext uri="{FF2B5EF4-FFF2-40B4-BE49-F238E27FC236}">
                <a16:creationId xmlns:a16="http://schemas.microsoft.com/office/drawing/2014/main" id="{12AED328-FFF9-0277-61AC-C737E90FA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3835400"/>
            <a:ext cx="4659312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D4A03FEE-7CF2-2F31-A851-5F647C6FF1F7}"/>
              </a:ext>
            </a:extLst>
          </p:cNvPr>
          <p:cNvSpPr/>
          <p:nvPr/>
        </p:nvSpPr>
        <p:spPr>
          <a:xfrm>
            <a:off x="2057400" y="3983038"/>
            <a:ext cx="1071563" cy="357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t-IT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pic>
        <p:nvPicPr>
          <p:cNvPr id="33801" name="Picture 4">
            <a:extLst>
              <a:ext uri="{FF2B5EF4-FFF2-40B4-BE49-F238E27FC236}">
                <a16:creationId xmlns:a16="http://schemas.microsoft.com/office/drawing/2014/main" id="{8BF92CA5-9471-8F33-956D-EB0304313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3" y="3929063"/>
            <a:ext cx="5086350" cy="2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2">
            <a:extLst>
              <a:ext uri="{FF2B5EF4-FFF2-40B4-BE49-F238E27FC236}">
                <a16:creationId xmlns:a16="http://schemas.microsoft.com/office/drawing/2014/main" id="{D3339DC0-D054-D2EB-BB45-354711B16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1643063"/>
            <a:ext cx="5400675" cy="254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498" name="Rectangle 2">
            <a:extLst>
              <a:ext uri="{FF2B5EF4-FFF2-40B4-BE49-F238E27FC236}">
                <a16:creationId xmlns:a16="http://schemas.microsoft.com/office/drawing/2014/main" id="{4A5AE9A0-FC4A-76F1-8011-E8A0E1151C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" y="-26988"/>
            <a:ext cx="8786813" cy="1143001"/>
          </a:xfrm>
        </p:spPr>
        <p:txBody>
          <a:bodyPr/>
          <a:lstStyle/>
          <a:p>
            <a:pPr>
              <a:defRPr/>
            </a:pPr>
            <a:r>
              <a:rPr lang="it-IT" altLang="it-IT"/>
              <a:t>miRanda – Ricerca per target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18BB80BC-FB25-F960-AC57-1407B7524E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5375275"/>
          </a:xfrm>
        </p:spPr>
        <p:txBody>
          <a:bodyPr/>
          <a:lstStyle/>
          <a:p>
            <a:pPr algn="just"/>
            <a:r>
              <a:rPr lang="it-IT" altLang="it-IT" sz="1800"/>
              <a:t>Cerchiamo i miRNA per i quali il gene Bcl-2 è un target predetto:</a:t>
            </a:r>
          </a:p>
          <a:p>
            <a:pPr algn="just"/>
            <a:endParaRPr lang="it-IT" altLang="it-IT" sz="1800"/>
          </a:p>
          <a:p>
            <a:pPr algn="just"/>
            <a:endParaRPr lang="it-IT" altLang="it-IT" sz="1800"/>
          </a:p>
          <a:p>
            <a:pPr algn="just"/>
            <a:endParaRPr lang="it-IT" altLang="it-IT" sz="1800"/>
          </a:p>
          <a:p>
            <a:pPr algn="just"/>
            <a:endParaRPr lang="it-IT" altLang="it-IT" sz="180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3297F98A-CF65-C5AE-71DD-51AF20F4EFC3}"/>
              </a:ext>
            </a:extLst>
          </p:cNvPr>
          <p:cNvSpPr/>
          <p:nvPr/>
        </p:nvSpPr>
        <p:spPr>
          <a:xfrm>
            <a:off x="5643563" y="2214563"/>
            <a:ext cx="1071562" cy="357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t-IT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pic>
        <p:nvPicPr>
          <p:cNvPr id="34821" name="Picture 7">
            <a:extLst>
              <a:ext uri="{FF2B5EF4-FFF2-40B4-BE49-F238E27FC236}">
                <a16:creationId xmlns:a16="http://schemas.microsoft.com/office/drawing/2014/main" id="{296D9851-A03E-D9DD-9B24-E93AFF6E3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714500"/>
            <a:ext cx="28575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EBBF6C65-2ADF-0D60-F72F-0D3A8C49B472}"/>
              </a:ext>
            </a:extLst>
          </p:cNvPr>
          <p:cNvSpPr/>
          <p:nvPr/>
        </p:nvSpPr>
        <p:spPr>
          <a:xfrm>
            <a:off x="2928938" y="2571750"/>
            <a:ext cx="714375" cy="500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t-IT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pic>
        <p:nvPicPr>
          <p:cNvPr id="34823" name="Picture 3">
            <a:extLst>
              <a:ext uri="{FF2B5EF4-FFF2-40B4-BE49-F238E27FC236}">
                <a16:creationId xmlns:a16="http://schemas.microsoft.com/office/drawing/2014/main" id="{949832DB-B5B3-C354-810E-BCE1E9535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4071938"/>
            <a:ext cx="6013450" cy="2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1011B2-ECA1-1E1D-B1F7-E9333BE44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miRTarBase</a:t>
            </a:r>
            <a:endParaRPr lang="it-IT" dirty="0"/>
          </a:p>
        </p:txBody>
      </p:sp>
      <p:pic>
        <p:nvPicPr>
          <p:cNvPr id="35842" name="Immagine 3">
            <a:extLst>
              <a:ext uri="{FF2B5EF4-FFF2-40B4-BE49-F238E27FC236}">
                <a16:creationId xmlns:a16="http://schemas.microsoft.com/office/drawing/2014/main" id="{1D0163FE-F6C5-8350-ED7E-8D1E7334A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6" t="14764" r="4257" b="24203"/>
          <a:stretch>
            <a:fillRect/>
          </a:stretch>
        </p:blipFill>
        <p:spPr bwMode="auto">
          <a:xfrm>
            <a:off x="279400" y="2276475"/>
            <a:ext cx="85852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5F1E582D-5331-3915-59C0-31508C88A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171450"/>
            <a:ext cx="9144000" cy="1512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 altLang="it-IT" sz="2800">
                <a:effectLst/>
              </a:rPr>
              <a:t>miRandola: Extracellular Circulating microRNAs Database</a:t>
            </a:r>
            <a:br>
              <a:rPr lang="it-IT" altLang="it-IT">
                <a:effectLst/>
              </a:rPr>
            </a:br>
            <a:r>
              <a:rPr lang="it-IT" altLang="it-IT" sz="2400">
                <a:effectLst/>
                <a:hlinkClick r:id="rId2"/>
              </a:rPr>
              <a:t>http://atlas.dmi.unict.it/mirandola/</a:t>
            </a:r>
            <a:endParaRPr lang="it-IT" altLang="it-IT" sz="2400">
              <a:effectLst/>
            </a:endParaRPr>
          </a:p>
        </p:txBody>
      </p:sp>
      <p:pic>
        <p:nvPicPr>
          <p:cNvPr id="36866" name="Picture 5" descr="mirandola">
            <a:extLst>
              <a:ext uri="{FF2B5EF4-FFF2-40B4-BE49-F238E27FC236}">
                <a16:creationId xmlns:a16="http://schemas.microsoft.com/office/drawing/2014/main" id="{9BD6701E-B7D5-9E86-5111-260760402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6978650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Text Box 7">
            <a:extLst>
              <a:ext uri="{FF2B5EF4-FFF2-40B4-BE49-F238E27FC236}">
                <a16:creationId xmlns:a16="http://schemas.microsoft.com/office/drawing/2014/main" id="{0AD15A4A-FF99-0A38-06C0-2E992536C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4363" y="1631950"/>
            <a:ext cx="2193925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  <a:cs typeface="Arial" panose="020B0604020202020204" pitchFamily="34" charset="0"/>
              </a:rPr>
              <a:t>I miRNA non sono presenti soltanto all</a:t>
            </a:r>
            <a:r>
              <a:rPr lang="ja-JP" altLang="it-IT" sz="18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it-IT" altLang="ja-JP" sz="1800">
                <a:latin typeface="Arial" panose="020B0604020202020204" pitchFamily="34" charset="0"/>
                <a:cs typeface="Arial" panose="020B0604020202020204" pitchFamily="34" charset="0"/>
              </a:rPr>
              <a:t>interno della cellula. Recentemente, infatti, sono stati osservati miRNA a livello extracellulare. Essi sono presenti in numerosi fluidi biologici (urine, plasma, siero etc)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  <a:cs typeface="Arial" panose="020B0604020202020204" pitchFamily="34" charset="0"/>
              </a:rPr>
              <a:t>miRandola è il primo database di miRNA extracellulari.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38E4B722-A1BE-F0FE-BB73-F8241BC7B0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 altLang="it-IT">
                <a:effectLst/>
              </a:rPr>
              <a:t>miRandola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07BBA4B5-DDC1-0E1F-8C7D-96F07B989F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1925" y="1700213"/>
            <a:ext cx="8820150" cy="5327650"/>
          </a:xfrm>
        </p:spPr>
        <p:txBody>
          <a:bodyPr/>
          <a:lstStyle/>
          <a:p>
            <a:pPr algn="just">
              <a:buFontTx/>
              <a:buNone/>
            </a:pPr>
            <a:r>
              <a:rPr lang="it-IT" altLang="it-IT" sz="2000"/>
              <a:t>I miRNA sono presenti in diversi fluidi biologici in forma molto stabile. Tale stabilità è dovuta alla presenza di strutture che proteggono il miRNA dalla degradazione enzimatica.</a:t>
            </a:r>
          </a:p>
          <a:p>
            <a:pPr algn="just">
              <a:buFontTx/>
              <a:buNone/>
            </a:pPr>
            <a:r>
              <a:rPr lang="it-IT" altLang="it-IT" sz="2000" b="1"/>
              <a:t>miRandola</a:t>
            </a:r>
            <a:r>
              <a:rPr lang="it-IT" altLang="it-IT" sz="2000"/>
              <a:t> è un database curato manualmente. I miRNA sono stati classificati in diverse categorie basate sulla forma extracellulare in cui essi sono presenti:</a:t>
            </a:r>
          </a:p>
          <a:p>
            <a:pPr algn="just">
              <a:buFontTx/>
              <a:buChar char="-"/>
            </a:pPr>
            <a:r>
              <a:rPr lang="it-IT" altLang="it-IT" sz="2000"/>
              <a:t>miRNA-Ago2;</a:t>
            </a:r>
          </a:p>
          <a:p>
            <a:pPr algn="just">
              <a:buFontTx/>
              <a:buChar char="-"/>
            </a:pPr>
            <a:r>
              <a:rPr lang="it-IT" altLang="it-IT" sz="2000"/>
              <a:t>miRNA-Exosome;</a:t>
            </a:r>
          </a:p>
          <a:p>
            <a:pPr algn="just">
              <a:buFontTx/>
              <a:buChar char="-"/>
            </a:pPr>
            <a:r>
              <a:rPr lang="it-IT" altLang="it-IT" sz="2000"/>
              <a:t>miRNA-HDL;(High Density Lipoprotein)</a:t>
            </a:r>
          </a:p>
          <a:p>
            <a:pPr algn="just">
              <a:buFontTx/>
              <a:buChar char="-"/>
            </a:pPr>
            <a:r>
              <a:rPr lang="it-IT" altLang="it-IT" sz="2000"/>
              <a:t>miRNA-circulating (questo termine è stato usato quando gli autori degli articoli non hanno potuto distinguere la specifica forma extracellulare in cui i miRNA erano presenti).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AA088541-97A1-C70E-587F-BF37903E0C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 altLang="it-IT">
                <a:effectLst/>
              </a:rPr>
              <a:t>miRandola</a:t>
            </a:r>
          </a:p>
        </p:txBody>
      </p:sp>
      <p:pic>
        <p:nvPicPr>
          <p:cNvPr id="38914" name="Picture 4" descr="mirandola2">
            <a:extLst>
              <a:ext uri="{FF2B5EF4-FFF2-40B4-BE49-F238E27FC236}">
                <a16:creationId xmlns:a16="http://schemas.microsoft.com/office/drawing/2014/main" id="{B28BF2EF-E1A5-01D6-BD5E-753F8AF76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89884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5" descr="mirandola3">
            <a:extLst>
              <a:ext uri="{FF2B5EF4-FFF2-40B4-BE49-F238E27FC236}">
                <a16:creationId xmlns:a16="http://schemas.microsoft.com/office/drawing/2014/main" id="{239DD97C-6611-EB8B-B774-2B1836C54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8275"/>
            <a:ext cx="9012238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6" descr="mirandola4">
            <a:extLst>
              <a:ext uri="{FF2B5EF4-FFF2-40B4-BE49-F238E27FC236}">
                <a16:creationId xmlns:a16="http://schemas.microsoft.com/office/drawing/2014/main" id="{1CAAF8C6-A5AA-96F9-F912-0348309A4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4221163"/>
            <a:ext cx="9064625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Oval 7">
            <a:extLst>
              <a:ext uri="{FF2B5EF4-FFF2-40B4-BE49-F238E27FC236}">
                <a16:creationId xmlns:a16="http://schemas.microsoft.com/office/drawing/2014/main" id="{38156E15-0B80-9324-A466-FA29A19D3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4292600"/>
            <a:ext cx="647700" cy="36036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70DE8BA5-B945-8AA3-3A55-D4FF399015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 altLang="it-IT">
                <a:effectLst/>
              </a:rPr>
              <a:t>miRandola - Search</a:t>
            </a:r>
          </a:p>
        </p:txBody>
      </p:sp>
      <p:pic>
        <p:nvPicPr>
          <p:cNvPr id="39938" name="Picture 4" descr="mirandola5">
            <a:extLst>
              <a:ext uri="{FF2B5EF4-FFF2-40B4-BE49-F238E27FC236}">
                <a16:creationId xmlns:a16="http://schemas.microsoft.com/office/drawing/2014/main" id="{D1CA3325-B4DF-E888-5623-B603C4302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12875"/>
            <a:ext cx="8253412" cy="490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Line 6">
            <a:extLst>
              <a:ext uri="{FF2B5EF4-FFF2-40B4-BE49-F238E27FC236}">
                <a16:creationId xmlns:a16="http://schemas.microsoft.com/office/drawing/2014/main" id="{093AC4E7-8830-0606-EE6B-E9D3A62872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6375" y="6237288"/>
            <a:ext cx="647700" cy="2873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EE747154-23C5-7839-2237-D5726B7EE7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 altLang="it-IT">
                <a:effectLst/>
              </a:rPr>
              <a:t>miRandola – Results (1)</a:t>
            </a:r>
          </a:p>
        </p:txBody>
      </p:sp>
      <p:pic>
        <p:nvPicPr>
          <p:cNvPr id="40962" name="Picture 4" descr="mirandola6">
            <a:extLst>
              <a:ext uri="{FF2B5EF4-FFF2-40B4-BE49-F238E27FC236}">
                <a16:creationId xmlns:a16="http://schemas.microsoft.com/office/drawing/2014/main" id="{F57DE0B0-A139-6160-A7D4-19FAFFB54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157288"/>
            <a:ext cx="6913563" cy="570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72C28415-611B-C242-4983-728DA47745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 altLang="it-IT">
                <a:effectLst/>
              </a:rPr>
              <a:t>miRandola – Results (2)</a:t>
            </a:r>
          </a:p>
        </p:txBody>
      </p:sp>
      <p:pic>
        <p:nvPicPr>
          <p:cNvPr id="41986" name="Picture 4" descr="mirandola7">
            <a:extLst>
              <a:ext uri="{FF2B5EF4-FFF2-40B4-BE49-F238E27FC236}">
                <a16:creationId xmlns:a16="http://schemas.microsoft.com/office/drawing/2014/main" id="{5844D8B3-0C6E-80E8-9D7A-756B1300D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341438"/>
            <a:ext cx="847725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3FA619D9-29C9-466C-73C1-25846FC845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 altLang="it-IT">
                <a:effectLst/>
              </a:rPr>
              <a:t>miRandola – Advanced Search</a:t>
            </a:r>
          </a:p>
        </p:txBody>
      </p:sp>
      <p:pic>
        <p:nvPicPr>
          <p:cNvPr id="43010" name="Picture 4" descr="mirandola8">
            <a:extLst>
              <a:ext uri="{FF2B5EF4-FFF2-40B4-BE49-F238E27FC236}">
                <a16:creationId xmlns:a16="http://schemas.microsoft.com/office/drawing/2014/main" id="{1F2922C8-7BA7-994B-FC70-36BEF7E24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250950"/>
            <a:ext cx="7864475" cy="560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140CC4-3789-D1EC-9F78-6B0192DE3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altLang="it-IT"/>
              <a:t>I microRNA (2)</a:t>
            </a:r>
          </a:p>
        </p:txBody>
      </p:sp>
      <p:sp>
        <p:nvSpPr>
          <p:cNvPr id="7170" name="Segnaposto contenuto 2">
            <a:extLst>
              <a:ext uri="{FF2B5EF4-FFF2-40B4-BE49-F238E27FC236}">
                <a16:creationId xmlns:a16="http://schemas.microsoft.com/office/drawing/2014/main" id="{B9E9F080-B900-C51F-BA29-14B675073A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it-IT" altLang="it-IT"/>
              <a:t>I miRNA sono trascritti da particolari sequenze genomiche (geni miRNA) situate di solito in regioni intergeniche o negli introni di altri geni.</a:t>
            </a:r>
          </a:p>
          <a:p>
            <a:pPr algn="just" eaLnBrk="1" hangingPunct="1"/>
            <a:r>
              <a:rPr lang="it-IT" altLang="it-IT"/>
              <a:t>Molti miRNA sono altamente conservati, in specie anche molto lontane tra loro (Es. </a:t>
            </a:r>
            <a:r>
              <a:rPr lang="it-IT" altLang="it-IT" i="1"/>
              <a:t>Caenorhabditis elegans </a:t>
            </a:r>
            <a:r>
              <a:rPr lang="it-IT" altLang="it-IT"/>
              <a:t>e </a:t>
            </a:r>
            <a:r>
              <a:rPr lang="it-IT" altLang="it-IT" i="1"/>
              <a:t>Homo sapiens</a:t>
            </a:r>
            <a:r>
              <a:rPr lang="it-IT" altLang="it-IT"/>
              <a:t>).</a:t>
            </a:r>
          </a:p>
          <a:p>
            <a:pPr algn="just" eaLnBrk="1" hangingPunct="1"/>
            <a:r>
              <a:rPr lang="it-IT" altLang="it-IT"/>
              <a:t>Sono presenti anche nei virus, probabilmente come meccanismo di autoregolazione e di interferenza con le cellule ospiti, ma non nei batteri.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EAC67B87-6AFA-3B03-88CE-CD6BEA94AF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 altLang="it-IT">
                <a:effectLst/>
              </a:rPr>
              <a:t>miRandola – Online Submission Form</a:t>
            </a:r>
          </a:p>
        </p:txBody>
      </p:sp>
      <p:pic>
        <p:nvPicPr>
          <p:cNvPr id="44034" name="Picture 4" descr="mirandola9">
            <a:extLst>
              <a:ext uri="{FF2B5EF4-FFF2-40B4-BE49-F238E27FC236}">
                <a16:creationId xmlns:a16="http://schemas.microsoft.com/office/drawing/2014/main" id="{7B83D935-8E6B-99B7-3486-0D6BB6B43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96975"/>
            <a:ext cx="8597900" cy="539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F6E62A33-2841-4632-71A5-E44719E6B3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 altLang="it-IT">
                <a:effectLst/>
              </a:rPr>
              <a:t>miR-Editar: </a:t>
            </a:r>
            <a:r>
              <a:rPr lang="en-US" altLang="it-IT">
                <a:effectLst/>
              </a:rPr>
              <a:t>a database of predicted A-to-I edited miRNA binding sites</a:t>
            </a:r>
            <a:endParaRPr lang="it-IT" altLang="it-IT">
              <a:effectLst/>
            </a:endParaRPr>
          </a:p>
        </p:txBody>
      </p:sp>
      <p:pic>
        <p:nvPicPr>
          <p:cNvPr id="45058" name="Picture 4" descr="mireditar">
            <a:extLst>
              <a:ext uri="{FF2B5EF4-FFF2-40B4-BE49-F238E27FC236}">
                <a16:creationId xmlns:a16="http://schemas.microsoft.com/office/drawing/2014/main" id="{291BDF2D-67B6-AD6F-4A9B-104D98B07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728913"/>
            <a:ext cx="8459788" cy="412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Text Box 5">
            <a:extLst>
              <a:ext uri="{FF2B5EF4-FFF2-40B4-BE49-F238E27FC236}">
                <a16:creationId xmlns:a16="http://schemas.microsoft.com/office/drawing/2014/main" id="{0E5EFB25-816F-D847-27C5-B8416A95D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52513"/>
            <a:ext cx="91440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ja-JP" altLang="it-IT" sz="18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it-IT" altLang="ja-JP" sz="1800">
                <a:latin typeface="Arial" panose="020B0604020202020204" pitchFamily="34" charset="0"/>
                <a:cs typeface="Arial" panose="020B0604020202020204" pitchFamily="34" charset="0"/>
              </a:rPr>
              <a:t> RNA editing del tipo A-to-I implica una conversione di una adenosina in una inosina in una molecola di RNA. E</a:t>
            </a:r>
            <a:r>
              <a:rPr lang="ja-JP" altLang="it-IT" sz="18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it-IT" altLang="ja-JP" sz="1800">
                <a:latin typeface="Arial" panose="020B0604020202020204" pitchFamily="34" charset="0"/>
                <a:cs typeface="Arial" panose="020B0604020202020204" pitchFamily="34" charset="0"/>
              </a:rPr>
              <a:t> un processo fisiologico che contribuisce alla diversità del trascrittoma. Una errata regolazione di tale processo è stata associata a diverse patologie, incluso il cancro. Recentemente è stato dimostrato che fenomeni di RNA editing possono avvenire nei siti di legame dei miRNA, influendo sulla regolazione dell</a:t>
            </a:r>
            <a:r>
              <a:rPr lang="ja-JP" altLang="it-IT" sz="180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it-IT" altLang="ja-JP" sz="1800">
                <a:latin typeface="Arial" panose="020B0604020202020204" pitchFamily="34" charset="0"/>
                <a:cs typeface="Arial" panose="020B0604020202020204" pitchFamily="34" charset="0"/>
              </a:rPr>
              <a:t>espressione genica.</a:t>
            </a:r>
            <a:endParaRPr lang="it-IT" altLang="it-IT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7AB869CE-AE81-A15C-591A-695BB7C59B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 altLang="it-IT">
                <a:effectLst/>
              </a:rPr>
              <a:t>miR-Editar – Search by miRNA and Target</a:t>
            </a:r>
          </a:p>
        </p:txBody>
      </p:sp>
      <p:pic>
        <p:nvPicPr>
          <p:cNvPr id="46082" name="Picture 4" descr="mireditar1">
            <a:extLst>
              <a:ext uri="{FF2B5EF4-FFF2-40B4-BE49-F238E27FC236}">
                <a16:creationId xmlns:a16="http://schemas.microsoft.com/office/drawing/2014/main" id="{672EE23B-0902-689B-D721-E10539457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6621463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3" name="Picture 6" descr="mireditar2">
            <a:extLst>
              <a:ext uri="{FF2B5EF4-FFF2-40B4-BE49-F238E27FC236}">
                <a16:creationId xmlns:a16="http://schemas.microsoft.com/office/drawing/2014/main" id="{AC7C628A-ADFF-2557-C76A-7B3325BB3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2520950"/>
            <a:ext cx="5651500" cy="433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BE146B97-FE2A-5C64-9906-E55B6232C1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 altLang="it-IT">
                <a:effectLst/>
              </a:rPr>
              <a:t>miR-Editar - Filters</a:t>
            </a:r>
          </a:p>
        </p:txBody>
      </p:sp>
      <p:pic>
        <p:nvPicPr>
          <p:cNvPr id="47106" name="Picture 4" descr="mireditar3">
            <a:extLst>
              <a:ext uri="{FF2B5EF4-FFF2-40B4-BE49-F238E27FC236}">
                <a16:creationId xmlns:a16="http://schemas.microsoft.com/office/drawing/2014/main" id="{5288FB10-0C7B-DB23-6483-249B2E665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196975"/>
            <a:ext cx="614680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A44C3AEC-50C3-E971-DCD7-9DCA75C193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 altLang="it-IT">
                <a:effectLst/>
              </a:rPr>
              <a:t>miR-Editar - Results</a:t>
            </a:r>
          </a:p>
        </p:txBody>
      </p:sp>
      <p:pic>
        <p:nvPicPr>
          <p:cNvPr id="48130" name="Picture 4" descr="mireditar4">
            <a:extLst>
              <a:ext uri="{FF2B5EF4-FFF2-40B4-BE49-F238E27FC236}">
                <a16:creationId xmlns:a16="http://schemas.microsoft.com/office/drawing/2014/main" id="{1ECC7ED5-D2E3-4F85-0E1A-29DE9EF14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125538"/>
            <a:ext cx="572452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Oval 5">
            <a:extLst>
              <a:ext uri="{FF2B5EF4-FFF2-40B4-BE49-F238E27FC236}">
                <a16:creationId xmlns:a16="http://schemas.microsoft.com/office/drawing/2014/main" id="{FA82819E-A199-EC63-6073-420A1368D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1125538"/>
            <a:ext cx="863600" cy="287337"/>
          </a:xfrm>
          <a:prstGeom prst="ellipse">
            <a:avLst/>
          </a:prstGeom>
          <a:noFill/>
          <a:ln w="25400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10977448-941F-12B5-EBA8-889230DB6C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 altLang="it-IT">
                <a:effectLst/>
              </a:rPr>
              <a:t>Pubblicazioni</a:t>
            </a:r>
          </a:p>
        </p:txBody>
      </p:sp>
      <p:sp>
        <p:nvSpPr>
          <p:cNvPr id="49154" name="Text Box 4">
            <a:extLst>
              <a:ext uri="{FF2B5EF4-FFF2-40B4-BE49-F238E27FC236}">
                <a16:creationId xmlns:a16="http://schemas.microsoft.com/office/drawing/2014/main" id="{0645A272-3441-19AA-E993-CB79C01D0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96975"/>
            <a:ext cx="9144000" cy="493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000">
                <a:latin typeface="Arial" panose="020B0604020202020204" pitchFamily="34" charset="0"/>
                <a:cs typeface="Arial" panose="020B0604020202020204" pitchFamily="34" charset="0"/>
              </a:rPr>
              <a:t>- miRandola: Extracellular Circulating microRNAs Database.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000">
                <a:latin typeface="Arial" panose="020B0604020202020204" pitchFamily="34" charset="0"/>
                <a:cs typeface="Arial" panose="020B0604020202020204" pitchFamily="34" charset="0"/>
              </a:rPr>
              <a:t>Russo F, Di Bella S, Nigita G, Macca V, Laganà A, Giugno R, Pulvirenti A, Ferro A. PLoS ONE 2012 Oct 19;7(10):e47786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0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altLang="it-IT" sz="200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http://www.plosone.org/article/info:doi/10.1371/journal.pone.0047786</a:t>
            </a:r>
            <a:r>
              <a:rPr lang="it-IT" altLang="it-IT" sz="20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000">
                <a:latin typeface="Arial" panose="020B0604020202020204" pitchFamily="34" charset="0"/>
                <a:cs typeface="Arial" panose="020B0604020202020204" pitchFamily="34" charset="0"/>
              </a:rPr>
              <a:t>- miR-EdiTar: A database of predicted A-to-I edited miRNA target sites.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000">
                <a:latin typeface="Arial" panose="020B0604020202020204" pitchFamily="34" charset="0"/>
                <a:cs typeface="Arial" panose="020B0604020202020204" pitchFamily="34" charset="0"/>
              </a:rPr>
              <a:t>Laganà A, Paone A, Veneziano D, Cascione L, Gasparini P, Carasi S, Russo F, Nigita G, Macca V, Giugno R, Pulvirenti A, Shasha D, Ferro A, Croce CM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000">
                <a:latin typeface="Arial" panose="020B0604020202020204" pitchFamily="34" charset="0"/>
                <a:cs typeface="Arial" panose="020B0604020202020204" pitchFamily="34" charset="0"/>
              </a:rPr>
              <a:t>Bioinformatics (2012) 28 (23):3166-3168; doi: 10.1093/bioinformatics/bts589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0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altLang="it-IT" sz="200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http://bioinformatics.oxfordjournals.org/content/28/23/3166.abstract</a:t>
            </a:r>
            <a:r>
              <a:rPr lang="it-IT" altLang="it-IT" sz="20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it-IT" altLang="it-IT" sz="2000">
                <a:latin typeface="Arial" panose="020B0604020202020204" pitchFamily="34" charset="0"/>
                <a:cs typeface="Arial" panose="020B0604020202020204" pitchFamily="34" charset="0"/>
              </a:rPr>
              <a:t>miRò: a miRNA knowledge base</a:t>
            </a:r>
            <a:br>
              <a:rPr lang="it-IT" altLang="it-IT" sz="2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altLang="it-IT" sz="2000">
                <a:latin typeface="Arial" panose="020B0604020202020204" pitchFamily="34" charset="0"/>
                <a:cs typeface="Arial" panose="020B0604020202020204" pitchFamily="34" charset="0"/>
              </a:rPr>
              <a:t>A. Laganà, S. Forte, A. Giudice, M. R. Arena, P. L. Puglisi, R. Giugno, A. Pulvirenti, D. Shasha, A. Ferro.</a:t>
            </a:r>
            <a:br>
              <a:rPr lang="it-IT" altLang="it-IT" sz="2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altLang="it-IT" sz="2000">
                <a:latin typeface="Arial" panose="020B0604020202020204" pitchFamily="34" charset="0"/>
                <a:cs typeface="Arial" panose="020B0604020202020204" pitchFamily="34" charset="0"/>
              </a:rPr>
              <a:t>Database 2009; Vol. 2009, bap008; doi:10.1093/database/bap008.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0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altLang="it-IT" sz="200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http://database.oxfordjournals.org/content/2009/bap008.full</a:t>
            </a:r>
            <a:r>
              <a:rPr lang="it-IT" altLang="it-IT" sz="200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5A2209-738F-4420-90E6-EA5F62CDC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1720" y="2417521"/>
            <a:ext cx="7772400" cy="1470025"/>
          </a:xfrm>
        </p:spPr>
        <p:txBody>
          <a:bodyPr/>
          <a:lstStyle/>
          <a:p>
            <a:r>
              <a:rPr lang="it-IT" sz="6000" dirty="0" err="1">
                <a:solidFill>
                  <a:srgbClr val="002060"/>
                </a:solidFill>
              </a:rPr>
              <a:t>miR</a:t>
            </a:r>
            <a:r>
              <a:rPr lang="it-IT" sz="6000" dirty="0">
                <a:solidFill>
                  <a:srgbClr val="002060"/>
                </a:solidFill>
              </a:rPr>
              <a:t>-Synth</a:t>
            </a:r>
          </a:p>
        </p:txBody>
      </p:sp>
    </p:spTree>
    <p:extLst>
      <p:ext uri="{BB962C8B-B14F-4D97-AF65-F5344CB8AC3E}">
        <p14:creationId xmlns:p14="http://schemas.microsoft.com/office/powerpoint/2010/main" val="29978117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968412-D14B-49A5-B4E4-E7F18091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Reference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A5EBA54-3D39-400B-9CB1-7DBF5877C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1" y="2371057"/>
            <a:ext cx="7321550" cy="286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538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7327C2-C366-4A24-9EC6-5821FD93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Description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58FE93-DC97-4289-BB7C-EA266605F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Design </a:t>
            </a:r>
            <a:r>
              <a:rPr lang="it-IT" dirty="0" err="1"/>
              <a:t>synthetic</a:t>
            </a:r>
            <a:r>
              <a:rPr lang="it-IT" dirty="0"/>
              <a:t> </a:t>
            </a:r>
            <a:r>
              <a:rPr lang="it-IT" dirty="0" err="1"/>
              <a:t>miRNA</a:t>
            </a:r>
            <a:r>
              <a:rPr lang="it-IT" dirty="0"/>
              <a:t> targeting a </a:t>
            </a:r>
            <a:r>
              <a:rPr lang="it-IT" dirty="0" err="1"/>
              <a:t>given</a:t>
            </a:r>
            <a:r>
              <a:rPr lang="it-IT" dirty="0"/>
              <a:t> list of multiple </a:t>
            </a:r>
            <a:r>
              <a:rPr lang="it-IT" dirty="0" err="1"/>
              <a:t>mRNAs</a:t>
            </a:r>
            <a:r>
              <a:rPr lang="it-IT" dirty="0"/>
              <a:t> in multiple </a:t>
            </a:r>
            <a:r>
              <a:rPr lang="it-IT" dirty="0" err="1"/>
              <a:t>sites</a:t>
            </a:r>
            <a:r>
              <a:rPr lang="it-IT" dirty="0"/>
              <a:t>.</a:t>
            </a:r>
          </a:p>
          <a:p>
            <a:r>
              <a:rPr lang="it-IT" dirty="0"/>
              <a:t>A scoring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ranks</a:t>
            </a:r>
            <a:r>
              <a:rPr lang="it-IT" dirty="0"/>
              <a:t> </a:t>
            </a:r>
            <a:r>
              <a:rPr lang="it-IT" dirty="0" err="1"/>
              <a:t>designed</a:t>
            </a:r>
            <a:r>
              <a:rPr lang="it-IT" dirty="0"/>
              <a:t> </a:t>
            </a:r>
            <a:r>
              <a:rPr lang="it-IT" dirty="0" err="1"/>
              <a:t>miRNAs</a:t>
            </a:r>
            <a:r>
              <a:rPr lang="it-IT" dirty="0"/>
              <a:t> </a:t>
            </a:r>
            <a:r>
              <a:rPr lang="it-IT" dirty="0" err="1"/>
              <a:t>according</a:t>
            </a:r>
            <a:r>
              <a:rPr lang="it-IT" dirty="0"/>
              <a:t> to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predicted</a:t>
            </a:r>
            <a:r>
              <a:rPr lang="it-IT" dirty="0"/>
              <a:t> </a:t>
            </a:r>
            <a:r>
              <a:rPr lang="it-IT" dirty="0" err="1"/>
              <a:t>repression</a:t>
            </a:r>
            <a:r>
              <a:rPr lang="it-IT" dirty="0"/>
              <a:t>.</a:t>
            </a:r>
          </a:p>
          <a:p>
            <a:r>
              <a:rPr lang="it-IT" dirty="0"/>
              <a:t>Steps:</a:t>
            </a:r>
          </a:p>
          <a:p>
            <a:pPr marL="562356" lvl="1" indent="-342900">
              <a:buFont typeface="+mj-lt"/>
              <a:buAutoNum type="arabicParenR"/>
            </a:pPr>
            <a:r>
              <a:rPr lang="it-IT" dirty="0" err="1"/>
              <a:t>Identification</a:t>
            </a:r>
            <a:r>
              <a:rPr lang="it-IT" dirty="0"/>
              <a:t> and filtering of </a:t>
            </a:r>
            <a:r>
              <a:rPr lang="it-IT" dirty="0" err="1"/>
              <a:t>repeated</a:t>
            </a:r>
            <a:r>
              <a:rPr lang="it-IT" dirty="0"/>
              <a:t> patterns;</a:t>
            </a:r>
          </a:p>
          <a:p>
            <a:pPr marL="562356" lvl="1" indent="-342900">
              <a:buFont typeface="+mj-lt"/>
              <a:buAutoNum type="arabicParenR"/>
            </a:pPr>
            <a:r>
              <a:rPr lang="it-IT" dirty="0"/>
              <a:t>Filtering of a-</a:t>
            </a:r>
            <a:r>
              <a:rPr lang="it-IT" dirty="0" err="1"/>
              <a:t>miR</a:t>
            </a:r>
            <a:r>
              <a:rPr lang="it-IT" dirty="0"/>
              <a:t> </a:t>
            </a:r>
            <a:r>
              <a:rPr lang="it-IT" dirty="0" err="1"/>
              <a:t>sequences</a:t>
            </a:r>
            <a:r>
              <a:rPr lang="it-IT" dirty="0"/>
              <a:t>;</a:t>
            </a:r>
          </a:p>
          <a:p>
            <a:pPr marL="562356" lvl="1" indent="-342900">
              <a:buFont typeface="+mj-lt"/>
              <a:buAutoNum type="arabicParenR"/>
            </a:pPr>
            <a:r>
              <a:rPr lang="it-IT" dirty="0"/>
              <a:t>Scoring and ranking of the </a:t>
            </a:r>
            <a:r>
              <a:rPr lang="it-IT" dirty="0" err="1"/>
              <a:t>designed</a:t>
            </a:r>
            <a:r>
              <a:rPr lang="it-IT" dirty="0"/>
              <a:t> a-</a:t>
            </a:r>
            <a:r>
              <a:rPr lang="it-IT" dirty="0" err="1"/>
              <a:t>miRs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153253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7220E9-00F9-4732-A054-4CFF727AF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Description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CC65265-1781-4B7B-BF1D-86E651285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25" y="2507552"/>
            <a:ext cx="8128000" cy="219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94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6CE0DC96-29AB-9D50-7F95-FF2592481A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altLang="it-IT"/>
              <a:t>I geni miRNA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70FBF90F-EBBC-537F-BD8D-26E50982A4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t-IT" altLang="it-IT" sz="2000"/>
              <a:t>I geni miRNA hanno sequenze tali da generare trascritti di RNA con struttura a forcina (hairpin):</a:t>
            </a:r>
          </a:p>
          <a:p>
            <a:pPr algn="ctr">
              <a:buFontTx/>
              <a:buNone/>
            </a:pPr>
            <a:r>
              <a:rPr lang="it-IT" altLang="it-IT" sz="2000" i="1">
                <a:solidFill>
                  <a:srgbClr val="FF0000"/>
                </a:solidFill>
              </a:rPr>
              <a:t>loop</a:t>
            </a:r>
          </a:p>
          <a:p>
            <a:pPr algn="ctr">
              <a:buFontTx/>
              <a:buNone/>
            </a:pPr>
            <a:r>
              <a:rPr lang="it-IT" altLang="it-IT" sz="2000">
                <a:latin typeface="Courier New" panose="02070309020205020404" pitchFamily="49" charset="0"/>
                <a:cs typeface="Courier New" panose="02070309020205020404" pitchFamily="49" charset="0"/>
              </a:rPr>
              <a:t>GGCCUGUUCCCCGAGA</a:t>
            </a:r>
            <a:r>
              <a:rPr lang="it-IT" altLang="it-IT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CUAAAAGU</a:t>
            </a:r>
            <a:r>
              <a:rPr lang="it-IT" altLang="it-IT" sz="2000">
                <a:latin typeface="Courier New" panose="02070309020205020404" pitchFamily="49" charset="0"/>
                <a:cs typeface="Courier New" panose="02070309020205020404" pitchFamily="49" charset="0"/>
              </a:rPr>
              <a:t>UCUCGGGGAACAGGCC</a:t>
            </a:r>
          </a:p>
          <a:p>
            <a:pPr algn="ctr">
              <a:buFontTx/>
              <a:buNone/>
            </a:pPr>
            <a:r>
              <a:rPr lang="it-IT" altLang="it-IT" sz="2000">
                <a:solidFill>
                  <a:srgbClr val="FF0000"/>
                </a:solidFill>
                <a:cs typeface="Courier New" panose="02070309020205020404" pitchFamily="49" charset="0"/>
              </a:rPr>
              <a:t>				  </a:t>
            </a:r>
            <a:r>
              <a:rPr lang="it-IT" altLang="it-IT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CUA</a:t>
            </a:r>
            <a:endParaRPr lang="it-IT" altLang="it-IT" sz="2000"/>
          </a:p>
          <a:p>
            <a:pPr algn="ctr">
              <a:buFontTx/>
              <a:buNone/>
            </a:pPr>
            <a:r>
              <a:rPr lang="it-IT" altLang="it-IT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GGCCUGUUCCCCGAGA    </a:t>
            </a:r>
            <a:r>
              <a:rPr lang="it-IT" altLang="it-IT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it-IT" altLang="it-IT" sz="200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buFontTx/>
              <a:buNone/>
            </a:pPr>
            <a:r>
              <a:rPr lang="it-IT" altLang="it-IT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CCGGACAAGGGGCUCU    </a:t>
            </a:r>
            <a:r>
              <a:rPr lang="it-IT" altLang="it-IT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it-IT" altLang="it-IT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</a:t>
            </a:r>
          </a:p>
          <a:p>
            <a:pPr algn="ctr">
              <a:buFontTx/>
              <a:buNone/>
            </a:pPr>
            <a:r>
              <a:rPr lang="it-IT" altLang="it-IT" sz="2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 </a:t>
            </a:r>
            <a:r>
              <a:rPr lang="it-IT" altLang="it-IT" sz="20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UGA</a:t>
            </a:r>
          </a:p>
          <a:p>
            <a:pPr algn="ctr">
              <a:buFontTx/>
              <a:buNone/>
            </a:pPr>
            <a:endParaRPr lang="it-IT" altLang="it-IT" sz="200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it-IT" altLang="it-IT" sz="2000"/>
              <a:t>Si parla di strutture di tipo STEM-LOOP. I due bracci dello STEM possono non essere totalmente complementari:</a:t>
            </a:r>
          </a:p>
          <a:p>
            <a:pPr algn="just">
              <a:buFontTx/>
              <a:buNone/>
            </a:pPr>
            <a:endParaRPr lang="it-IT" altLang="it-IT" sz="2000"/>
          </a:p>
        </p:txBody>
      </p:sp>
      <p:pic>
        <p:nvPicPr>
          <p:cNvPr id="16388" name="Picture 6" descr="miRNA7">
            <a:extLst>
              <a:ext uri="{FF2B5EF4-FFF2-40B4-BE49-F238E27FC236}">
                <a16:creationId xmlns:a16="http://schemas.microsoft.com/office/drawing/2014/main" id="{4B3968E7-63BE-3A43-7028-16F67DB01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5286375"/>
            <a:ext cx="3257550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9" dur="2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8E3A5A-A23E-44CB-A7AD-DDEC28861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Scoring </a:t>
            </a:r>
            <a:r>
              <a:rPr lang="it-IT" dirty="0" err="1"/>
              <a:t>function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0524E9-72E6-490F-B6FE-6A63C9F6C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Features: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Seed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Pairing</a:t>
            </a:r>
            <a:r>
              <a:rPr lang="it-IT" dirty="0"/>
              <a:t> of the </a:t>
            </a:r>
            <a:r>
              <a:rPr lang="it-IT" dirty="0" err="1"/>
              <a:t>miRNA</a:t>
            </a:r>
            <a:r>
              <a:rPr lang="it-IT" dirty="0"/>
              <a:t> 3’ </a:t>
            </a:r>
            <a:r>
              <a:rPr lang="it-IT" dirty="0" err="1"/>
              <a:t>region</a:t>
            </a:r>
            <a:r>
              <a:rPr lang="it-IT" dirty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AU </a:t>
            </a:r>
            <a:r>
              <a:rPr lang="it-IT" dirty="0" err="1"/>
              <a:t>content</a:t>
            </a:r>
            <a:r>
              <a:rPr lang="it-IT" dirty="0"/>
              <a:t> of the </a:t>
            </a:r>
            <a:r>
              <a:rPr lang="it-IT" dirty="0" err="1"/>
              <a:t>binding</a:t>
            </a:r>
            <a:r>
              <a:rPr lang="it-IT" dirty="0"/>
              <a:t> site;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miRNA</a:t>
            </a:r>
            <a:r>
              <a:rPr lang="it-IT" dirty="0"/>
              <a:t> nucleotide </a:t>
            </a:r>
            <a:r>
              <a:rPr lang="it-IT" dirty="0" err="1"/>
              <a:t>composition</a:t>
            </a:r>
            <a:r>
              <a:rPr lang="it-IT" dirty="0"/>
              <a:t> (e.g. GC </a:t>
            </a:r>
            <a:r>
              <a:rPr lang="it-IT" dirty="0" err="1"/>
              <a:t>content</a:t>
            </a:r>
            <a:r>
              <a:rPr lang="it-IT" dirty="0"/>
              <a:t>, </a:t>
            </a:r>
            <a:r>
              <a:rPr lang="it-IT" dirty="0" err="1"/>
              <a:t>presence</a:t>
            </a:r>
            <a:r>
              <a:rPr lang="it-IT" dirty="0"/>
              <a:t> of </a:t>
            </a:r>
            <a:r>
              <a:rPr lang="it-IT" dirty="0" err="1"/>
              <a:t>repeats</a:t>
            </a:r>
            <a:r>
              <a:rPr lang="it-IT" dirty="0"/>
              <a:t>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Structural</a:t>
            </a:r>
            <a:r>
              <a:rPr lang="it-IT" dirty="0"/>
              <a:t> </a:t>
            </a:r>
            <a:r>
              <a:rPr lang="it-IT" dirty="0" err="1"/>
              <a:t>accessibility</a:t>
            </a:r>
            <a:r>
              <a:rPr lang="it-IT" dirty="0"/>
              <a:t> of the </a:t>
            </a:r>
            <a:r>
              <a:rPr lang="it-IT" dirty="0" err="1"/>
              <a:t>binding</a:t>
            </a:r>
            <a:r>
              <a:rPr lang="it-IT" dirty="0"/>
              <a:t> site;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 err="1"/>
              <a:t>Presence</a:t>
            </a:r>
            <a:r>
              <a:rPr lang="it-IT" dirty="0"/>
              <a:t> of ARE (AU Rich </a:t>
            </a:r>
            <a:r>
              <a:rPr lang="it-IT" dirty="0" err="1"/>
              <a:t>Element</a:t>
            </a:r>
            <a:r>
              <a:rPr lang="it-IT" dirty="0"/>
              <a:t>) and CPA (</a:t>
            </a:r>
            <a:r>
              <a:rPr lang="it-IT" dirty="0" err="1"/>
              <a:t>Cytoplasmic</a:t>
            </a:r>
            <a:r>
              <a:rPr lang="it-IT" dirty="0"/>
              <a:t> </a:t>
            </a:r>
            <a:r>
              <a:rPr lang="it-IT" dirty="0" err="1"/>
              <a:t>Polyadenylation</a:t>
            </a:r>
            <a:r>
              <a:rPr lang="it-IT" dirty="0"/>
              <a:t> </a:t>
            </a:r>
            <a:r>
              <a:rPr lang="it-IT" dirty="0" err="1"/>
              <a:t>Element</a:t>
            </a:r>
            <a:r>
              <a:rPr lang="it-IT" dirty="0"/>
              <a:t>) </a:t>
            </a:r>
            <a:r>
              <a:rPr lang="it-IT" dirty="0" err="1"/>
              <a:t>motifs</a:t>
            </a:r>
            <a:r>
              <a:rPr lang="it-IT" dirty="0"/>
              <a:t> upstream of the </a:t>
            </a:r>
            <a:r>
              <a:rPr lang="it-IT" dirty="0" err="1"/>
              <a:t>binding</a:t>
            </a:r>
            <a:r>
              <a:rPr lang="it-IT" dirty="0"/>
              <a:t> site.</a:t>
            </a:r>
          </a:p>
          <a:p>
            <a:r>
              <a:rPr lang="it-IT" dirty="0" err="1"/>
              <a:t>Each</a:t>
            </a:r>
            <a:r>
              <a:rPr lang="it-IT" dirty="0"/>
              <a:t> feature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assigned</a:t>
            </a:r>
            <a:r>
              <a:rPr lang="it-IT" dirty="0"/>
              <a:t> a score </a:t>
            </a:r>
            <a:r>
              <a:rPr lang="it-IT" dirty="0" err="1"/>
              <a:t>between</a:t>
            </a:r>
            <a:r>
              <a:rPr lang="it-IT" dirty="0"/>
              <a:t> 0 and 1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artificial</a:t>
            </a:r>
            <a:r>
              <a:rPr lang="it-IT" dirty="0"/>
              <a:t> mi-RNA.</a:t>
            </a:r>
          </a:p>
          <a:p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32018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8E3A5A-A23E-44CB-A7AD-DDEC28861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Scoring </a:t>
            </a:r>
            <a:r>
              <a:rPr lang="it-IT" dirty="0" err="1"/>
              <a:t>function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0524E9-72E6-490F-B6FE-6A63C9F6C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241551"/>
            <a:ext cx="7657465" cy="3017520"/>
          </a:xfrm>
        </p:spPr>
        <p:txBody>
          <a:bodyPr/>
          <a:lstStyle/>
          <a:p>
            <a:r>
              <a:rPr lang="it-IT" dirty="0"/>
              <a:t>Total </a:t>
            </a:r>
            <a:r>
              <a:rPr lang="it-IT" dirty="0" err="1"/>
              <a:t>repression</a:t>
            </a:r>
            <a:r>
              <a:rPr lang="it-IT" dirty="0"/>
              <a:t> score </a:t>
            </a:r>
            <a:r>
              <a:rPr lang="it-IT" dirty="0" err="1"/>
              <a:t>combining</a:t>
            </a:r>
            <a:r>
              <a:rPr lang="it-IT" dirty="0"/>
              <a:t> </a:t>
            </a:r>
            <a:r>
              <a:rPr lang="it-IT" dirty="0" err="1"/>
              <a:t>tree-based</a:t>
            </a:r>
            <a:r>
              <a:rPr lang="it-IT" dirty="0"/>
              <a:t> multiple linear </a:t>
            </a:r>
            <a:r>
              <a:rPr lang="it-IT" dirty="0" err="1"/>
              <a:t>regression</a:t>
            </a:r>
            <a:r>
              <a:rPr lang="it-IT" dirty="0"/>
              <a:t> systems M5P and </a:t>
            </a:r>
            <a:r>
              <a:rPr lang="it-IT" dirty="0" err="1"/>
              <a:t>Ctree</a:t>
            </a:r>
            <a:r>
              <a:rPr lang="it-IT" dirty="0"/>
              <a:t>.</a:t>
            </a:r>
          </a:p>
          <a:p>
            <a:r>
              <a:rPr lang="it-IT" dirty="0"/>
              <a:t>The </a:t>
            </a:r>
            <a:r>
              <a:rPr lang="it-IT" dirty="0" err="1"/>
              <a:t>trees</a:t>
            </a:r>
            <a:r>
              <a:rPr lang="it-IT" dirty="0"/>
              <a:t> </a:t>
            </a:r>
            <a:r>
              <a:rPr lang="it-IT" dirty="0" err="1"/>
              <a:t>identify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classes of scores </a:t>
            </a:r>
            <a:r>
              <a:rPr lang="it-IT" dirty="0" err="1"/>
              <a:t>based</a:t>
            </a:r>
            <a:r>
              <a:rPr lang="it-IT" dirty="0"/>
              <a:t> </a:t>
            </a:r>
            <a:r>
              <a:rPr lang="it-IT" dirty="0" err="1"/>
              <a:t>upon</a:t>
            </a:r>
            <a:r>
              <a:rPr lang="it-IT" dirty="0"/>
              <a:t> the </a:t>
            </a:r>
            <a:r>
              <a:rPr lang="it-IT" dirty="0" err="1"/>
              <a:t>values</a:t>
            </a:r>
            <a:r>
              <a:rPr lang="it-IT" dirty="0"/>
              <a:t> of some </a:t>
            </a:r>
            <a:r>
              <a:rPr lang="it-IT" dirty="0" err="1"/>
              <a:t>discriminant</a:t>
            </a:r>
            <a:r>
              <a:rPr lang="it-IT" dirty="0"/>
              <a:t> features.</a:t>
            </a:r>
          </a:p>
          <a:p>
            <a:r>
              <a:rPr lang="it-IT" dirty="0"/>
              <a:t>A-</a:t>
            </a:r>
            <a:r>
              <a:rPr lang="it-IT" dirty="0" err="1"/>
              <a:t>miRs</a:t>
            </a:r>
            <a:r>
              <a:rPr lang="it-IT" dirty="0"/>
              <a:t> are first </a:t>
            </a:r>
            <a:r>
              <a:rPr lang="it-IT" dirty="0" err="1"/>
              <a:t>ranked</a:t>
            </a:r>
            <a:r>
              <a:rPr lang="it-IT" dirty="0"/>
              <a:t> </a:t>
            </a:r>
            <a:r>
              <a:rPr lang="it-IT" dirty="0" err="1"/>
              <a:t>according</a:t>
            </a:r>
            <a:r>
              <a:rPr lang="it-IT" dirty="0"/>
              <a:t> to the </a:t>
            </a:r>
            <a:r>
              <a:rPr lang="it-IT" dirty="0" err="1"/>
              <a:t>Ctree</a:t>
            </a:r>
            <a:r>
              <a:rPr lang="it-IT" dirty="0"/>
              <a:t> score and </a:t>
            </a:r>
            <a:r>
              <a:rPr lang="it-IT" dirty="0" err="1"/>
              <a:t>subsequently</a:t>
            </a:r>
            <a:r>
              <a:rPr lang="it-IT" dirty="0"/>
              <a:t> by the M5P score.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26FC0E4-6C2E-4C5A-BECC-81079F7B5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792" y="3305175"/>
            <a:ext cx="5672137" cy="208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272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7F44DF-19A1-41DD-A661-C26D4DEEB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Future work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92E4AD-D8E4-464D-B137-9D92F02A0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Extension of </a:t>
            </a:r>
            <a:r>
              <a:rPr lang="it-IT" dirty="0" err="1"/>
              <a:t>miR</a:t>
            </a:r>
            <a:r>
              <a:rPr lang="it-IT" dirty="0"/>
              <a:t>-Synth framework by </a:t>
            </a:r>
            <a:r>
              <a:rPr lang="it-IT" dirty="0" err="1"/>
              <a:t>including</a:t>
            </a:r>
            <a:r>
              <a:rPr lang="it-IT" dirty="0"/>
              <a:t> </a:t>
            </a:r>
            <a:r>
              <a:rPr lang="it-IT" b="1" dirty="0" err="1"/>
              <a:t>structural</a:t>
            </a:r>
            <a:r>
              <a:rPr lang="it-IT" b="1" dirty="0"/>
              <a:t> and </a:t>
            </a:r>
            <a:r>
              <a:rPr lang="it-IT" b="1" dirty="0" err="1"/>
              <a:t>conformational</a:t>
            </a:r>
            <a:r>
              <a:rPr lang="it-IT" b="1" dirty="0"/>
              <a:t> </a:t>
            </a:r>
            <a:r>
              <a:rPr lang="it-IT" b="1" dirty="0" err="1"/>
              <a:t>parameters</a:t>
            </a:r>
            <a:r>
              <a:rPr lang="it-IT" dirty="0"/>
              <a:t> in the </a:t>
            </a:r>
            <a:r>
              <a:rPr lang="it-IT" dirty="0" err="1"/>
              <a:t>final</a:t>
            </a:r>
            <a:r>
              <a:rPr lang="it-IT" dirty="0"/>
              <a:t> score of a </a:t>
            </a:r>
            <a:r>
              <a:rPr lang="it-IT" dirty="0" err="1"/>
              <a:t>miRNA</a:t>
            </a:r>
            <a:r>
              <a:rPr lang="it-IT" dirty="0"/>
              <a:t> (e.g. </a:t>
            </a:r>
            <a:r>
              <a:rPr lang="it-IT" b="1" dirty="0"/>
              <a:t>melting temperature</a:t>
            </a:r>
            <a:r>
              <a:rPr lang="it-IT" dirty="0"/>
              <a:t>, </a:t>
            </a:r>
            <a:r>
              <a:rPr lang="it-IT" dirty="0" err="1"/>
              <a:t>etc</a:t>
            </a:r>
            <a:r>
              <a:rPr lang="it-IT" dirty="0"/>
              <a:t>…).</a:t>
            </a:r>
          </a:p>
          <a:p>
            <a:r>
              <a:rPr lang="it-IT" dirty="0" err="1"/>
              <a:t>Strength</a:t>
            </a:r>
            <a:r>
              <a:rPr lang="it-IT" dirty="0"/>
              <a:t> of de-</a:t>
            </a:r>
            <a:r>
              <a:rPr lang="it-IT" dirty="0" err="1"/>
              <a:t>regulation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associated</a:t>
            </a:r>
            <a:r>
              <a:rPr lang="it-IT" dirty="0"/>
              <a:t> with </a:t>
            </a:r>
            <a:r>
              <a:rPr lang="it-IT" dirty="0" err="1"/>
              <a:t>structural</a:t>
            </a:r>
            <a:r>
              <a:rPr lang="it-IT" dirty="0"/>
              <a:t> </a:t>
            </a:r>
            <a:r>
              <a:rPr lang="it-IT" dirty="0" err="1"/>
              <a:t>stability</a:t>
            </a:r>
            <a:r>
              <a:rPr lang="it-IT" dirty="0"/>
              <a:t> of </a:t>
            </a:r>
            <a:r>
              <a:rPr lang="it-IT" dirty="0" err="1"/>
              <a:t>miRNA</a:t>
            </a:r>
            <a:r>
              <a:rPr lang="it-IT" dirty="0"/>
              <a:t> </a:t>
            </a:r>
            <a:r>
              <a:rPr lang="it-IT" dirty="0" err="1"/>
              <a:t>molecule</a:t>
            </a:r>
            <a:r>
              <a:rPr lang="it-IT" dirty="0"/>
              <a:t> (miR-337-3p).</a:t>
            </a:r>
          </a:p>
          <a:p>
            <a:r>
              <a:rPr lang="it-IT" dirty="0"/>
              <a:t>Max Planck Institute: </a:t>
            </a:r>
            <a:r>
              <a:rPr lang="it-IT" dirty="0" err="1"/>
              <a:t>transfection</a:t>
            </a:r>
            <a:r>
              <a:rPr lang="it-IT" dirty="0"/>
              <a:t> </a:t>
            </a:r>
            <a:r>
              <a:rPr lang="it-IT" dirty="0" err="1"/>
              <a:t>experiments</a:t>
            </a:r>
            <a:r>
              <a:rPr lang="it-IT" dirty="0"/>
              <a:t> with </a:t>
            </a:r>
            <a:r>
              <a:rPr lang="it-IT" dirty="0" err="1"/>
              <a:t>perfect</a:t>
            </a:r>
            <a:r>
              <a:rPr lang="it-IT" dirty="0"/>
              <a:t> </a:t>
            </a:r>
            <a:r>
              <a:rPr lang="it-IT" dirty="0" err="1"/>
              <a:t>complementary</a:t>
            </a:r>
            <a:r>
              <a:rPr lang="it-IT" dirty="0"/>
              <a:t> targets.</a:t>
            </a:r>
          </a:p>
          <a:p>
            <a:r>
              <a:rPr lang="it-IT" dirty="0"/>
              <a:t>Tuning of </a:t>
            </a:r>
            <a:r>
              <a:rPr lang="it-IT" dirty="0" err="1"/>
              <a:t>structural</a:t>
            </a:r>
            <a:r>
              <a:rPr lang="it-IT" dirty="0"/>
              <a:t> </a:t>
            </a:r>
            <a:r>
              <a:rPr lang="it-IT" dirty="0" err="1"/>
              <a:t>parameter</a:t>
            </a:r>
            <a:r>
              <a:rPr lang="it-IT" dirty="0"/>
              <a:t> in the scoring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results</a:t>
            </a:r>
            <a:r>
              <a:rPr lang="it-IT" dirty="0"/>
              <a:t> of </a:t>
            </a:r>
            <a:r>
              <a:rPr lang="it-IT" dirty="0" err="1"/>
              <a:t>transfection</a:t>
            </a:r>
            <a:r>
              <a:rPr lang="it-IT" dirty="0"/>
              <a:t> </a:t>
            </a:r>
            <a:r>
              <a:rPr lang="it-IT" dirty="0" err="1"/>
              <a:t>experiments</a:t>
            </a:r>
            <a:r>
              <a:rPr lang="it-IT" dirty="0"/>
              <a:t>.</a:t>
            </a:r>
          </a:p>
          <a:p>
            <a:r>
              <a:rPr lang="it-IT" dirty="0"/>
              <a:t>Case study: investigate the </a:t>
            </a:r>
            <a:r>
              <a:rPr lang="it-IT" dirty="0" err="1"/>
              <a:t>existance</a:t>
            </a:r>
            <a:r>
              <a:rPr lang="it-IT" dirty="0"/>
              <a:t> of more </a:t>
            </a:r>
            <a:r>
              <a:rPr lang="it-IT" dirty="0" err="1"/>
              <a:t>stable</a:t>
            </a:r>
            <a:r>
              <a:rPr lang="it-IT" dirty="0"/>
              <a:t> human mi-</a:t>
            </a:r>
            <a:r>
              <a:rPr lang="it-IT" dirty="0" err="1"/>
              <a:t>RNAs</a:t>
            </a:r>
            <a:r>
              <a:rPr lang="it-IT" dirty="0"/>
              <a:t> for targets of miR-337-3p.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625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854A2BA0-7584-AFD0-DBB3-AAF6953230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altLang="it-IT"/>
              <a:t>Biogenesi dei miRNA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157C1BB-B527-72B6-7CA9-51935ED0B9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43438" y="1285875"/>
            <a:ext cx="4249737" cy="5327650"/>
          </a:xfrm>
        </p:spPr>
        <p:txBody>
          <a:bodyPr/>
          <a:lstStyle/>
          <a:p>
            <a:pPr eaLnBrk="1" hangingPunct="1"/>
            <a:r>
              <a:rPr lang="it-IT" altLang="it-IT" sz="2200"/>
              <a:t>I trascritti primari dei geni miRNA sono chiamati pri-miRNA.</a:t>
            </a:r>
          </a:p>
          <a:p>
            <a:pPr eaLnBrk="1" hangingPunct="1"/>
            <a:r>
              <a:rPr lang="it-IT" altLang="it-IT" sz="2200"/>
              <a:t>I pri-miRNA vengono tagliati da un enzima chiamato Drosha in molecole più piccole, a doppio filamento, chiamate pre-miRNA.</a:t>
            </a:r>
          </a:p>
          <a:p>
            <a:pPr eaLnBrk="1" hangingPunct="1"/>
            <a:endParaRPr lang="it-IT" altLang="it-IT" sz="2200"/>
          </a:p>
          <a:p>
            <a:pPr eaLnBrk="1" hangingPunct="1"/>
            <a:endParaRPr lang="it-IT" altLang="it-IT" sz="2200"/>
          </a:p>
          <a:p>
            <a:pPr eaLnBrk="1" hangingPunct="1">
              <a:buFontTx/>
              <a:buNone/>
            </a:pPr>
            <a:endParaRPr lang="it-IT" altLang="it-IT" sz="2200"/>
          </a:p>
        </p:txBody>
      </p:sp>
      <p:pic>
        <p:nvPicPr>
          <p:cNvPr id="4" name="Picture 2" descr="http://www.ambion.com/figs/f01266.gif">
            <a:extLst>
              <a:ext uri="{FF2B5EF4-FFF2-40B4-BE49-F238E27FC236}">
                <a16:creationId xmlns:a16="http://schemas.microsoft.com/office/drawing/2014/main" id="{63CF23EE-F2DB-B631-DCB4-2E4950B37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8" y="1357313"/>
            <a:ext cx="4214812" cy="356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9DA54F9C-C10A-3BFC-8E21-472969D7F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5000625"/>
            <a:ext cx="8643937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it-IT" altLang="it-IT" sz="2000"/>
              <a:t>I pre-miRNA vengono esportati nel citoplasma e tagliati in RNA doppio filamento più piccoli da un altro enzima chiamato Dicer.</a:t>
            </a:r>
          </a:p>
          <a:p>
            <a:pPr eaLnBrk="1" hangingPunct="1"/>
            <a:r>
              <a:rPr lang="it-IT" altLang="it-IT" sz="2000"/>
              <a:t>Uno dei due filamenti contiene il miRNA maturo, lungo solitamente tra i 19 e i 25 nucleotidi, che viene incorporato in un complesso proteico chiamato RISC.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B07350CE-4B83-C7B6-ED7A-61779055DB6E}"/>
              </a:ext>
            </a:extLst>
          </p:cNvPr>
          <p:cNvSpPr/>
          <p:nvPr/>
        </p:nvSpPr>
        <p:spPr>
          <a:xfrm>
            <a:off x="285750" y="2357438"/>
            <a:ext cx="1785938" cy="8572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t-IT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8A572263-6EDB-B3CD-7508-2B1D1DAC15BA}"/>
              </a:ext>
            </a:extLst>
          </p:cNvPr>
          <p:cNvSpPr/>
          <p:nvPr/>
        </p:nvSpPr>
        <p:spPr>
          <a:xfrm>
            <a:off x="1357313" y="1714500"/>
            <a:ext cx="1143000" cy="8572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t-IT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A557E8F0-F190-5E86-A4A9-0C66A2D838AD}"/>
              </a:ext>
            </a:extLst>
          </p:cNvPr>
          <p:cNvSpPr/>
          <p:nvPr/>
        </p:nvSpPr>
        <p:spPr>
          <a:xfrm>
            <a:off x="2357438" y="2714625"/>
            <a:ext cx="1143000" cy="8572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t-IT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2F41C4DF-FA02-F820-0E09-B0D1047270D1}"/>
              </a:ext>
            </a:extLst>
          </p:cNvPr>
          <p:cNvSpPr/>
          <p:nvPr/>
        </p:nvSpPr>
        <p:spPr>
          <a:xfrm>
            <a:off x="2500313" y="3357563"/>
            <a:ext cx="1143000" cy="8572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t-IT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55B4AF41-19F7-3099-3E2E-28DB2FC882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altLang="it-IT"/>
              <a:t>miRNA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DA3224DA-0CAF-A06F-97A2-CAB6DDB98D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313" y="1285875"/>
            <a:ext cx="8713787" cy="5327650"/>
          </a:xfrm>
        </p:spPr>
        <p:txBody>
          <a:bodyPr/>
          <a:lstStyle/>
          <a:p>
            <a:pPr algn="just"/>
            <a:r>
              <a:rPr lang="it-IT" altLang="it-IT" sz="2400"/>
              <a:t>I miRNA nei RISC sono in grado di legarsi a siti specifici di mRNA provocandone il silenziamento:</a:t>
            </a:r>
          </a:p>
          <a:p>
            <a:pPr algn="just">
              <a:buFontTx/>
              <a:buNone/>
            </a:pPr>
            <a:endParaRPr lang="it-IT" altLang="it-IT" sz="2400"/>
          </a:p>
          <a:p>
            <a:pPr algn="just">
              <a:buFontTx/>
              <a:buNone/>
            </a:pPr>
            <a:endParaRPr lang="it-IT" altLang="it-IT" sz="2400"/>
          </a:p>
          <a:p>
            <a:pPr algn="just">
              <a:buFontTx/>
              <a:buNone/>
            </a:pPr>
            <a:endParaRPr lang="it-IT" altLang="it-IT" sz="2400"/>
          </a:p>
          <a:p>
            <a:pPr algn="just">
              <a:buFontTx/>
              <a:buNone/>
            </a:pPr>
            <a:endParaRPr lang="it-IT" altLang="it-IT" sz="2400"/>
          </a:p>
          <a:p>
            <a:pPr algn="just"/>
            <a:r>
              <a:rPr lang="it-IT" altLang="it-IT" sz="2400"/>
              <a:t>L</a:t>
            </a:r>
            <a:r>
              <a:rPr lang="ja-JP" altLang="it-IT" sz="2400"/>
              <a:t>’</a:t>
            </a:r>
            <a:r>
              <a:rPr lang="it-IT" altLang="ja-JP" sz="2400"/>
              <a:t>appaiamento della sequenza del miRNA con il suo sito bersaglio non è perfetto, ma può contenere bulge e loop.</a:t>
            </a:r>
          </a:p>
          <a:p>
            <a:pPr algn="just"/>
            <a:r>
              <a:rPr lang="it-IT" altLang="it-IT" sz="2400"/>
              <a:t>Dalle coppie miRNA/target individuate sperimentalmente emergono alcune regolarità nelle modalità di appaiamento. 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ED2EDCC-5A32-9C38-516B-D5C295D06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4650" y="2205038"/>
            <a:ext cx="3313113" cy="1576387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3CCCEAB4-23DD-A2EE-F603-484F38A5EF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altLang="it-IT"/>
              <a:t>Osservazioni sulle modalità di appaiamento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E7BAB5C9-006B-C566-0CC1-EB7439D823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spcBef>
                <a:spcPct val="0"/>
              </a:spcBef>
            </a:pPr>
            <a:r>
              <a:rPr lang="it-IT" altLang="it-IT" sz="2400"/>
              <a:t>La regione iniziale (5</a:t>
            </a:r>
            <a:r>
              <a:rPr lang="ja-JP" altLang="it-IT" sz="2400"/>
              <a:t>’</a:t>
            </a:r>
            <a:r>
              <a:rPr lang="it-IT" altLang="ja-JP" sz="2400"/>
              <a:t>) del miRNA è chiamata </a:t>
            </a:r>
            <a:r>
              <a:rPr lang="it-IT" altLang="ja-JP" sz="2400">
                <a:solidFill>
                  <a:srgbClr val="FF0000"/>
                </a:solidFill>
              </a:rPr>
              <a:t>seed</a:t>
            </a:r>
            <a:r>
              <a:rPr lang="it-IT" altLang="ja-JP" sz="2400"/>
              <a:t> e sembra essere la regione più importante nel silenziamento.</a:t>
            </a:r>
          </a:p>
          <a:p>
            <a:pPr algn="just" eaLnBrk="1" hangingPunct="1">
              <a:spcBef>
                <a:spcPct val="0"/>
              </a:spcBef>
            </a:pPr>
            <a:r>
              <a:rPr lang="it-IT" altLang="it-IT" sz="2400"/>
              <a:t>E</a:t>
            </a:r>
            <a:r>
              <a:rPr lang="ja-JP" altLang="it-IT" sz="2400"/>
              <a:t>’</a:t>
            </a:r>
            <a:r>
              <a:rPr lang="it-IT" altLang="ja-JP" sz="2400"/>
              <a:t> lunga solitamente tra i 7 e i 10 nucleotidi, ma esistono casi di seed più corti o più lunghi.</a:t>
            </a:r>
          </a:p>
          <a:p>
            <a:pPr algn="just" eaLnBrk="1" hangingPunct="1">
              <a:spcBef>
                <a:spcPct val="0"/>
              </a:spcBef>
            </a:pPr>
            <a:r>
              <a:rPr lang="it-IT" altLang="it-IT" sz="2400"/>
              <a:t>Tale regione è solitamente appaiata in modo perfettamente complementare al suo target:</a:t>
            </a:r>
          </a:p>
          <a:p>
            <a:pPr algn="just" eaLnBrk="1" hangingPunct="1">
              <a:spcBef>
                <a:spcPct val="0"/>
              </a:spcBef>
            </a:pPr>
            <a:endParaRPr lang="it-IT" altLang="it-IT" sz="2400"/>
          </a:p>
          <a:p>
            <a:pPr algn="just" eaLnBrk="1" hangingPunct="1">
              <a:spcBef>
                <a:spcPct val="0"/>
              </a:spcBef>
            </a:pPr>
            <a:endParaRPr lang="it-IT" altLang="it-IT" sz="2400"/>
          </a:p>
          <a:p>
            <a:pPr algn="just" eaLnBrk="1" hangingPunct="1">
              <a:spcBef>
                <a:spcPct val="0"/>
              </a:spcBef>
            </a:pPr>
            <a:endParaRPr lang="it-IT" altLang="it-IT" sz="2400"/>
          </a:p>
          <a:p>
            <a:pPr algn="just" eaLnBrk="1" hangingPunct="1">
              <a:spcBef>
                <a:spcPct val="0"/>
              </a:spcBef>
            </a:pPr>
            <a:endParaRPr lang="it-IT" altLang="it-IT" sz="2400"/>
          </a:p>
          <a:p>
            <a:pPr algn="just" eaLnBrk="1" hangingPunct="1">
              <a:spcBef>
                <a:spcPct val="0"/>
              </a:spcBef>
            </a:pPr>
            <a:r>
              <a:rPr lang="it-IT" altLang="it-IT" sz="2400"/>
              <a:t>Il primo nucleotide del miRNA non è determinante e può non essere appaiato.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</p:txBody>
      </p:sp>
      <p:pic>
        <p:nvPicPr>
          <p:cNvPr id="19460" name="Picture 2">
            <a:extLst>
              <a:ext uri="{FF2B5EF4-FFF2-40B4-BE49-F238E27FC236}">
                <a16:creationId xmlns:a16="http://schemas.microsoft.com/office/drawing/2014/main" id="{0FFDCD30-6EDE-B3B1-AE62-177A254FD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286250"/>
            <a:ext cx="463232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e 4">
            <a:extLst>
              <a:ext uri="{FF2B5EF4-FFF2-40B4-BE49-F238E27FC236}">
                <a16:creationId xmlns:a16="http://schemas.microsoft.com/office/drawing/2014/main" id="{B7529F78-352E-450C-DD7B-C5726BB9661A}"/>
              </a:ext>
            </a:extLst>
          </p:cNvPr>
          <p:cNvSpPr/>
          <p:nvPr/>
        </p:nvSpPr>
        <p:spPr>
          <a:xfrm>
            <a:off x="4929188" y="4256088"/>
            <a:ext cx="1143000" cy="8572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t-IT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16C85500-7222-02EC-5DF4-ADC6E5083D14}"/>
              </a:ext>
            </a:extLst>
          </p:cNvPr>
          <p:cNvSpPr/>
          <p:nvPr/>
        </p:nvSpPr>
        <p:spPr>
          <a:xfrm>
            <a:off x="5786438" y="4286250"/>
            <a:ext cx="285750" cy="7858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t-IT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A664F80B-1195-4BAF-A35F-CE653D5352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altLang="it-IT"/>
              <a:t>Osservazioni sulle modalità di appaiamento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4FE8D7-1B0F-76BF-1915-C0511A6A9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341438"/>
            <a:ext cx="87503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</a:pPr>
            <a:r>
              <a:rPr lang="it-IT" altLang="it-IT" sz="2200"/>
              <a:t>La regione a valle del seed contiene solitamente un bulge o un loop: </a:t>
            </a:r>
          </a:p>
          <a:p>
            <a:pPr algn="just" eaLnBrk="1" hangingPunct="1">
              <a:spcBef>
                <a:spcPct val="0"/>
              </a:spcBef>
            </a:pPr>
            <a:endParaRPr lang="it-IT" altLang="it-IT" sz="2200"/>
          </a:p>
          <a:p>
            <a:pPr algn="just" eaLnBrk="1" hangingPunct="1">
              <a:spcBef>
                <a:spcPct val="0"/>
              </a:spcBef>
            </a:pPr>
            <a:endParaRPr lang="it-IT" altLang="it-IT" sz="2200"/>
          </a:p>
          <a:p>
            <a:pPr algn="just" eaLnBrk="1" hangingPunct="1">
              <a:spcBef>
                <a:spcPct val="0"/>
              </a:spcBef>
            </a:pPr>
            <a:endParaRPr lang="it-IT" altLang="it-IT" sz="2200"/>
          </a:p>
          <a:p>
            <a:pPr algn="just" eaLnBrk="1" hangingPunct="1">
              <a:spcBef>
                <a:spcPct val="0"/>
              </a:spcBef>
            </a:pPr>
            <a:endParaRPr lang="it-IT" altLang="it-IT" sz="2200"/>
          </a:p>
          <a:p>
            <a:pPr algn="just" eaLnBrk="1" hangingPunct="1">
              <a:spcBef>
                <a:spcPct val="0"/>
              </a:spcBef>
            </a:pPr>
            <a:r>
              <a:rPr lang="it-IT" altLang="it-IT" sz="2200"/>
              <a:t>La regione 3</a:t>
            </a:r>
            <a:r>
              <a:rPr lang="ja-JP" altLang="it-IT" sz="2200"/>
              <a:t>’</a:t>
            </a:r>
            <a:r>
              <a:rPr lang="it-IT" altLang="ja-JP" sz="2200"/>
              <a:t> del miRNA mostra solitamente una complementarità imperfetta al suo target.</a:t>
            </a:r>
          </a:p>
          <a:p>
            <a:pPr algn="just" eaLnBrk="1" hangingPunct="1">
              <a:spcBef>
                <a:spcPct val="0"/>
              </a:spcBef>
            </a:pPr>
            <a:r>
              <a:rPr lang="it-IT" altLang="it-IT" sz="2200"/>
              <a:t>Le coppie G:U nella regione del seed sembrano essere sfavorevoli al silenziamento, sebbene siano ammesse, mentre sono abbastanza comuni nella regione 3</a:t>
            </a:r>
            <a:r>
              <a:rPr lang="ja-JP" altLang="it-IT" sz="2200"/>
              <a:t>’</a:t>
            </a:r>
            <a:r>
              <a:rPr lang="it-IT" altLang="ja-JP" sz="2200"/>
              <a:t>del miRNA.</a:t>
            </a:r>
          </a:p>
          <a:p>
            <a:pPr algn="just" eaLnBrk="1" hangingPunct="1">
              <a:spcBef>
                <a:spcPct val="0"/>
              </a:spcBef>
            </a:pPr>
            <a:r>
              <a:rPr lang="it-IT" altLang="it-IT" sz="2200"/>
              <a:t>Infine, le regioni di legame dei miRNA si trovano nella regione 3</a:t>
            </a:r>
            <a:r>
              <a:rPr lang="ja-JP" altLang="it-IT" sz="2200"/>
              <a:t>’</a:t>
            </a:r>
            <a:r>
              <a:rPr lang="it-IT" altLang="ja-JP" sz="2200"/>
              <a:t> UTR degli mRNA bersaglio.</a:t>
            </a:r>
          </a:p>
          <a:p>
            <a:pPr algn="just" eaLnBrk="1" hangingPunct="1">
              <a:spcBef>
                <a:spcPct val="0"/>
              </a:spcBef>
            </a:pPr>
            <a:endParaRPr lang="it-IT" altLang="it-IT" sz="2200" b="1"/>
          </a:p>
        </p:txBody>
      </p:sp>
      <p:pic>
        <p:nvPicPr>
          <p:cNvPr id="20484" name="Picture 2">
            <a:extLst>
              <a:ext uri="{FF2B5EF4-FFF2-40B4-BE49-F238E27FC236}">
                <a16:creationId xmlns:a16="http://schemas.microsoft.com/office/drawing/2014/main" id="{E976D7A0-4639-01A7-BB46-3CF224CE3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0"/>
            <a:ext cx="463232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e 4">
            <a:extLst>
              <a:ext uri="{FF2B5EF4-FFF2-40B4-BE49-F238E27FC236}">
                <a16:creationId xmlns:a16="http://schemas.microsoft.com/office/drawing/2014/main" id="{223565C7-67ED-8E62-3E0D-5457BD07D9B2}"/>
              </a:ext>
            </a:extLst>
          </p:cNvPr>
          <p:cNvSpPr/>
          <p:nvPr/>
        </p:nvSpPr>
        <p:spPr>
          <a:xfrm>
            <a:off x="4756150" y="2246313"/>
            <a:ext cx="571500" cy="8572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t-IT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A55DDF0E-07FD-BDFD-B88F-135070A10696}"/>
              </a:ext>
            </a:extLst>
          </p:cNvPr>
          <p:cNvSpPr/>
          <p:nvPr/>
        </p:nvSpPr>
        <p:spPr>
          <a:xfrm>
            <a:off x="3429000" y="2255838"/>
            <a:ext cx="1500188" cy="8572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t-IT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A2486B35-19F0-1FC2-4036-98E8D2D1546E}"/>
              </a:ext>
            </a:extLst>
          </p:cNvPr>
          <p:cNvSpPr/>
          <p:nvPr/>
        </p:nvSpPr>
        <p:spPr>
          <a:xfrm>
            <a:off x="4143375" y="2255838"/>
            <a:ext cx="214313" cy="8572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t-IT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ruttura predefinit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6778</TotalTime>
  <Words>2626</Words>
  <Application>Microsoft Macintosh PowerPoint</Application>
  <PresentationFormat>Presentazione su schermo (4:3)</PresentationFormat>
  <Paragraphs>253</Paragraphs>
  <Slides>52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52</vt:i4>
      </vt:variant>
    </vt:vector>
  </HeadingPairs>
  <TitlesOfParts>
    <vt:vector size="58" baseType="lpstr">
      <vt:lpstr>Arial</vt:lpstr>
      <vt:lpstr>Calibri</vt:lpstr>
      <vt:lpstr>Courier New</vt:lpstr>
      <vt:lpstr>Verdana</vt:lpstr>
      <vt:lpstr>Struttura predefinita</vt:lpstr>
      <vt:lpstr>Equazione</vt:lpstr>
      <vt:lpstr>Bioinformatica Corso di Laurea Specialistica in Informatica microRNA</vt:lpstr>
      <vt:lpstr>Gli RNA non codificanti</vt:lpstr>
      <vt:lpstr>I microRNA </vt:lpstr>
      <vt:lpstr>I microRNA (2)</vt:lpstr>
      <vt:lpstr>I geni miRNA</vt:lpstr>
      <vt:lpstr>Biogenesi dei miRNA</vt:lpstr>
      <vt:lpstr>miRNA</vt:lpstr>
      <vt:lpstr>Osservazioni sulle modalità di appaiamento</vt:lpstr>
      <vt:lpstr>Osservazioni sulle modalità di appaiamento</vt:lpstr>
      <vt:lpstr>Funzioni dei miRNA</vt:lpstr>
      <vt:lpstr>Un problema bionformatico: la ricerca dei geni miRNA</vt:lpstr>
      <vt:lpstr>Ricerca di geni miRNA</vt:lpstr>
      <vt:lpstr>Ricerca di geni miRNA (2)</vt:lpstr>
      <vt:lpstr>Ricerca di geni miRNA: Approcci basati sulla riduzione dello spazio di ricerca</vt:lpstr>
      <vt:lpstr>Ricerca di geni miRNA: Approcci basati sulla riduzione dello spazio di ricerca (2)</vt:lpstr>
      <vt:lpstr>Ricerca di geni miRNA: Approcci dedicati -  Classificazione degli hairpin</vt:lpstr>
      <vt:lpstr>Ricerca di geni miRNA: Approcci dedicati -  Metodi basati su regole empiriche</vt:lpstr>
      <vt:lpstr>Ricerca di geni miRNA: Approcci dedicati -  Metodi di Machine Learning</vt:lpstr>
      <vt:lpstr>miRBase</vt:lpstr>
      <vt:lpstr>miRBase</vt:lpstr>
      <vt:lpstr>miRBase</vt:lpstr>
      <vt:lpstr>miRBase</vt:lpstr>
      <vt:lpstr>miRBase</vt:lpstr>
      <vt:lpstr>miRBase</vt:lpstr>
      <vt:lpstr>Un problema bioinformatico: la ricerca di target per i miRNA</vt:lpstr>
      <vt:lpstr>Un tool di predizione di target: miRanda</vt:lpstr>
      <vt:lpstr>L’algoritmo di miRanda</vt:lpstr>
      <vt:lpstr>MicroRNA.org</vt:lpstr>
      <vt:lpstr>miRanda</vt:lpstr>
      <vt:lpstr>miRanda – Ricerca per miRNA</vt:lpstr>
      <vt:lpstr>miRanda – Ricerca per target</vt:lpstr>
      <vt:lpstr>miRTarBase</vt:lpstr>
      <vt:lpstr>miRandola: Extracellular Circulating microRNAs Database http://atlas.dmi.unict.it/mirandola/</vt:lpstr>
      <vt:lpstr>miRandola</vt:lpstr>
      <vt:lpstr>miRandola</vt:lpstr>
      <vt:lpstr>miRandola - Search</vt:lpstr>
      <vt:lpstr>miRandola – Results (1)</vt:lpstr>
      <vt:lpstr>miRandola – Results (2)</vt:lpstr>
      <vt:lpstr>miRandola – Advanced Search</vt:lpstr>
      <vt:lpstr>miRandola – Online Submission Form</vt:lpstr>
      <vt:lpstr>miR-Editar: a database of predicted A-to-I edited miRNA binding sites</vt:lpstr>
      <vt:lpstr>miR-Editar – Search by miRNA and Target</vt:lpstr>
      <vt:lpstr>miR-Editar - Filters</vt:lpstr>
      <vt:lpstr>miR-Editar - Results</vt:lpstr>
      <vt:lpstr>Pubblicazioni</vt:lpstr>
      <vt:lpstr>miR-Synth</vt:lpstr>
      <vt:lpstr>Reference</vt:lpstr>
      <vt:lpstr>Description</vt:lpstr>
      <vt:lpstr>Description</vt:lpstr>
      <vt:lpstr>Scoring function</vt:lpstr>
      <vt:lpstr>Scoring function</vt:lpstr>
      <vt:lpstr>Future work</vt:lpstr>
    </vt:vector>
  </TitlesOfParts>
  <Company>Heyday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Bioinformatica A.A. 2006/2007</dc:title>
  <dc:creator>Alexander</dc:creator>
  <cp:lastModifiedBy>Alfredo Ferro</cp:lastModifiedBy>
  <cp:revision>399</cp:revision>
  <dcterms:created xsi:type="dcterms:W3CDTF">2011-04-29T07:26:53Z</dcterms:created>
  <dcterms:modified xsi:type="dcterms:W3CDTF">2022-11-13T09:59:57Z</dcterms:modified>
</cp:coreProperties>
</file>