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56" r:id="rId2"/>
    <p:sldId id="287" r:id="rId3"/>
    <p:sldId id="418" r:id="rId4"/>
    <p:sldId id="466" r:id="rId5"/>
    <p:sldId id="46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427" r:id="rId15"/>
    <p:sldId id="298" r:id="rId16"/>
    <p:sldId id="299" r:id="rId17"/>
    <p:sldId id="302" r:id="rId18"/>
    <p:sldId id="428" r:id="rId19"/>
    <p:sldId id="303" r:id="rId20"/>
    <p:sldId id="429" r:id="rId21"/>
    <p:sldId id="304" r:id="rId22"/>
    <p:sldId id="305" r:id="rId23"/>
    <p:sldId id="306" r:id="rId24"/>
    <p:sldId id="307" r:id="rId25"/>
    <p:sldId id="468" r:id="rId26"/>
    <p:sldId id="469" r:id="rId27"/>
    <p:sldId id="470" r:id="rId28"/>
  </p:sldIdLst>
  <p:sldSz cx="12192000" cy="685800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Micale" userId="900158ef-c1d8-4586-af5f-2505ea1d587c" providerId="ADAL" clId="{0A8A6F88-8E2A-4D4D-A259-AC364D6950AC}"/>
    <pc:docChg chg="custSel addSld delSld modSld">
      <pc:chgData name="Giovanni Micale" userId="900158ef-c1d8-4586-af5f-2505ea1d587c" providerId="ADAL" clId="{0A8A6F88-8E2A-4D4D-A259-AC364D6950AC}" dt="2024-01-09T10:49:03.523" v="834" actId="20577"/>
      <pc:docMkLst>
        <pc:docMk/>
      </pc:docMkLst>
      <pc:sldChg chg="modSp mod">
        <pc:chgData name="Giovanni Micale" userId="900158ef-c1d8-4586-af5f-2505ea1d587c" providerId="ADAL" clId="{0A8A6F88-8E2A-4D4D-A259-AC364D6950AC}" dt="2023-12-19T12:27:58.228" v="1" actId="27636"/>
        <pc:sldMkLst>
          <pc:docMk/>
          <pc:sldMk cId="4276349166" sldId="256"/>
        </pc:sldMkLst>
        <pc:spChg chg="mod">
          <ac:chgData name="Giovanni Micale" userId="900158ef-c1d8-4586-af5f-2505ea1d587c" providerId="ADAL" clId="{0A8A6F88-8E2A-4D4D-A259-AC364D6950AC}" dt="2023-12-19T12:27:58.228" v="1" actId="27636"/>
          <ac:spMkLst>
            <pc:docMk/>
            <pc:sldMk cId="4276349166" sldId="256"/>
            <ac:spMk id="3" creationId="{00000000-0000-0000-0000-000000000000}"/>
          </ac:spMkLst>
        </pc:spChg>
      </pc:sldChg>
      <pc:sldChg chg="del">
        <pc:chgData name="Giovanni Micale" userId="900158ef-c1d8-4586-af5f-2505ea1d587c" providerId="ADAL" clId="{0A8A6F88-8E2A-4D4D-A259-AC364D6950AC}" dt="2023-12-29T15:37:18.559" v="2" actId="47"/>
        <pc:sldMkLst>
          <pc:docMk/>
          <pc:sldMk cId="1095108604" sldId="257"/>
        </pc:sldMkLst>
      </pc:sldChg>
      <pc:sldChg chg="del">
        <pc:chgData name="Giovanni Micale" userId="900158ef-c1d8-4586-af5f-2505ea1d587c" providerId="ADAL" clId="{0A8A6F88-8E2A-4D4D-A259-AC364D6950AC}" dt="2023-12-29T15:37:20.835" v="3" actId="47"/>
        <pc:sldMkLst>
          <pc:docMk/>
          <pc:sldMk cId="129807843" sldId="286"/>
        </pc:sldMkLst>
      </pc:sldChg>
      <pc:sldChg chg="modSp mod">
        <pc:chgData name="Giovanni Micale" userId="900158ef-c1d8-4586-af5f-2505ea1d587c" providerId="ADAL" clId="{0A8A6F88-8E2A-4D4D-A259-AC364D6950AC}" dt="2024-01-09T10:49:03.523" v="834" actId="20577"/>
        <pc:sldMkLst>
          <pc:docMk/>
          <pc:sldMk cId="1872918102" sldId="307"/>
        </pc:sldMkLst>
        <pc:spChg chg="mod">
          <ac:chgData name="Giovanni Micale" userId="900158ef-c1d8-4586-af5f-2505ea1d587c" providerId="ADAL" clId="{0A8A6F88-8E2A-4D4D-A259-AC364D6950AC}" dt="2024-01-09T10:49:03.523" v="834" actId="20577"/>
          <ac:spMkLst>
            <pc:docMk/>
            <pc:sldMk cId="1872918102" sldId="307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0A8A6F88-8E2A-4D4D-A259-AC364D6950AC}" dt="2023-12-29T15:41:03.839" v="24" actId="20577"/>
        <pc:sldMkLst>
          <pc:docMk/>
          <pc:sldMk cId="3030373038" sldId="428"/>
        </pc:sldMkLst>
        <pc:spChg chg="mod">
          <ac:chgData name="Giovanni Micale" userId="900158ef-c1d8-4586-af5f-2505ea1d587c" providerId="ADAL" clId="{0A8A6F88-8E2A-4D4D-A259-AC364D6950AC}" dt="2023-12-29T15:41:03.839" v="24" actId="20577"/>
          <ac:spMkLst>
            <pc:docMk/>
            <pc:sldMk cId="3030373038" sldId="428"/>
            <ac:spMk id="3" creationId="{D006E196-CE20-464D-B221-488B19B6CD33}"/>
          </ac:spMkLst>
        </pc:spChg>
      </pc:sldChg>
      <pc:sldChg chg="modSp del mod">
        <pc:chgData name="Giovanni Micale" userId="900158ef-c1d8-4586-af5f-2505ea1d587c" providerId="ADAL" clId="{0A8A6F88-8E2A-4D4D-A259-AC364D6950AC}" dt="2023-12-29T15:42:24.178" v="27" actId="47"/>
        <pc:sldMkLst>
          <pc:docMk/>
          <pc:sldMk cId="3800207976" sldId="430"/>
        </pc:sldMkLst>
        <pc:spChg chg="mod">
          <ac:chgData name="Giovanni Micale" userId="900158ef-c1d8-4586-af5f-2505ea1d587c" providerId="ADAL" clId="{0A8A6F88-8E2A-4D4D-A259-AC364D6950AC}" dt="2023-12-29T15:42:13.562" v="26" actId="27636"/>
          <ac:spMkLst>
            <pc:docMk/>
            <pc:sldMk cId="3800207976" sldId="430"/>
            <ac:spMk id="3" creationId="{00000000-0000-0000-0000-000000000000}"/>
          </ac:spMkLst>
        </pc:spChg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876590280" sldId="431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4221511059" sldId="432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820105223" sldId="433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59064532" sldId="434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50986002" sldId="435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419469418" sldId="436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10647876" sldId="437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508098534" sldId="438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383950224" sldId="439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521254153" sldId="440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321092815" sldId="441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736820484" sldId="442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914873198" sldId="443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797463051" sldId="444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4215917652" sldId="445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933377380" sldId="446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899326594" sldId="447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436576926" sldId="448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369451942" sldId="450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382504566" sldId="451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169930678" sldId="452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715938737" sldId="453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786525634" sldId="454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731303903" sldId="455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319451351" sldId="456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835880303" sldId="457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720902474" sldId="458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939639684" sldId="459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100382871" sldId="460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523929597" sldId="461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1198339504" sldId="462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09072593" sldId="463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2620055680" sldId="464"/>
        </pc:sldMkLst>
      </pc:sldChg>
      <pc:sldChg chg="del">
        <pc:chgData name="Giovanni Micale" userId="900158ef-c1d8-4586-af5f-2505ea1d587c" providerId="ADAL" clId="{0A8A6F88-8E2A-4D4D-A259-AC364D6950AC}" dt="2023-12-29T15:42:24.178" v="27" actId="47"/>
        <pc:sldMkLst>
          <pc:docMk/>
          <pc:sldMk cId="3078941789" sldId="465"/>
        </pc:sldMkLst>
      </pc:sldChg>
      <pc:sldChg chg="addSp delSp modSp new mod">
        <pc:chgData name="Giovanni Micale" userId="900158ef-c1d8-4586-af5f-2505ea1d587c" providerId="ADAL" clId="{0A8A6F88-8E2A-4D4D-A259-AC364D6950AC}" dt="2024-01-09T10:41:34.035" v="526" actId="113"/>
        <pc:sldMkLst>
          <pc:docMk/>
          <pc:sldMk cId="548692163" sldId="468"/>
        </pc:sldMkLst>
        <pc:spChg chg="mod">
          <ac:chgData name="Giovanni Micale" userId="900158ef-c1d8-4586-af5f-2505ea1d587c" providerId="ADAL" clId="{0A8A6F88-8E2A-4D4D-A259-AC364D6950AC}" dt="2024-01-09T10:35:48.768" v="53" actId="20577"/>
          <ac:spMkLst>
            <pc:docMk/>
            <pc:sldMk cId="548692163" sldId="468"/>
            <ac:spMk id="2" creationId="{1344FA0B-2762-10E7-F564-6D155692D54A}"/>
          </ac:spMkLst>
        </pc:spChg>
        <pc:spChg chg="mod">
          <ac:chgData name="Giovanni Micale" userId="900158ef-c1d8-4586-af5f-2505ea1d587c" providerId="ADAL" clId="{0A8A6F88-8E2A-4D4D-A259-AC364D6950AC}" dt="2024-01-09T10:41:34.035" v="526" actId="113"/>
          <ac:spMkLst>
            <pc:docMk/>
            <pc:sldMk cId="548692163" sldId="468"/>
            <ac:spMk id="3" creationId="{31CB6C48-DB9E-92FD-04B3-18D61627EB6A}"/>
          </ac:spMkLst>
        </pc:spChg>
        <pc:picChg chg="add del mod">
          <ac:chgData name="Giovanni Micale" userId="900158ef-c1d8-4586-af5f-2505ea1d587c" providerId="ADAL" clId="{0A8A6F88-8E2A-4D4D-A259-AC364D6950AC}" dt="2024-01-09T10:39:46.567" v="329" actId="478"/>
          <ac:picMkLst>
            <pc:docMk/>
            <pc:sldMk cId="548692163" sldId="468"/>
            <ac:picMk id="5" creationId="{C20CC2AE-F47C-51E1-38F6-8B0D91C8ED6C}"/>
          </ac:picMkLst>
        </pc:picChg>
        <pc:picChg chg="add mod">
          <ac:chgData name="Giovanni Micale" userId="900158ef-c1d8-4586-af5f-2505ea1d587c" providerId="ADAL" clId="{0A8A6F88-8E2A-4D4D-A259-AC364D6950AC}" dt="2024-01-09T10:39:56.140" v="334" actId="1076"/>
          <ac:picMkLst>
            <pc:docMk/>
            <pc:sldMk cId="548692163" sldId="468"/>
            <ac:picMk id="7" creationId="{F2D754F7-C59A-7490-95BB-3C434C0D2FEB}"/>
          </ac:picMkLst>
        </pc:picChg>
      </pc:sldChg>
      <pc:sldChg chg="modSp add mod">
        <pc:chgData name="Giovanni Micale" userId="900158ef-c1d8-4586-af5f-2505ea1d587c" providerId="ADAL" clId="{0A8A6F88-8E2A-4D4D-A259-AC364D6950AC}" dt="2024-01-09T10:41:40.030" v="527" actId="113"/>
        <pc:sldMkLst>
          <pc:docMk/>
          <pc:sldMk cId="2177576702" sldId="469"/>
        </pc:sldMkLst>
        <pc:spChg chg="mod">
          <ac:chgData name="Giovanni Micale" userId="900158ef-c1d8-4586-af5f-2505ea1d587c" providerId="ADAL" clId="{0A8A6F88-8E2A-4D4D-A259-AC364D6950AC}" dt="2024-01-09T10:41:40.030" v="527" actId="113"/>
          <ac:spMkLst>
            <pc:docMk/>
            <pc:sldMk cId="2177576702" sldId="469"/>
            <ac:spMk id="3" creationId="{31CB6C48-DB9E-92FD-04B3-18D61627EB6A}"/>
          </ac:spMkLst>
        </pc:spChg>
        <pc:picChg chg="mod">
          <ac:chgData name="Giovanni Micale" userId="900158ef-c1d8-4586-af5f-2505ea1d587c" providerId="ADAL" clId="{0A8A6F88-8E2A-4D4D-A259-AC364D6950AC}" dt="2024-01-09T10:38:45.152" v="327" actId="1076"/>
          <ac:picMkLst>
            <pc:docMk/>
            <pc:sldMk cId="2177576702" sldId="469"/>
            <ac:picMk id="5" creationId="{C20CC2AE-F47C-51E1-38F6-8B0D91C8ED6C}"/>
          </ac:picMkLst>
        </pc:picChg>
      </pc:sldChg>
      <pc:sldChg chg="addSp modSp new mod">
        <pc:chgData name="Giovanni Micale" userId="900158ef-c1d8-4586-af5f-2505ea1d587c" providerId="ADAL" clId="{0A8A6F88-8E2A-4D4D-A259-AC364D6950AC}" dt="2024-01-09T10:48:46.431" v="833" actId="20577"/>
        <pc:sldMkLst>
          <pc:docMk/>
          <pc:sldMk cId="1277403882" sldId="470"/>
        </pc:sldMkLst>
        <pc:spChg chg="mod">
          <ac:chgData name="Giovanni Micale" userId="900158ef-c1d8-4586-af5f-2505ea1d587c" providerId="ADAL" clId="{0A8A6F88-8E2A-4D4D-A259-AC364D6950AC}" dt="2024-01-09T10:46:34.425" v="554" actId="14100"/>
          <ac:spMkLst>
            <pc:docMk/>
            <pc:sldMk cId="1277403882" sldId="470"/>
            <ac:spMk id="2" creationId="{2FEA63F5-AD80-48D1-5A1B-C2F078A7C80E}"/>
          </ac:spMkLst>
        </pc:spChg>
        <pc:spChg chg="mod">
          <ac:chgData name="Giovanni Micale" userId="900158ef-c1d8-4586-af5f-2505ea1d587c" providerId="ADAL" clId="{0A8A6F88-8E2A-4D4D-A259-AC364D6950AC}" dt="2024-01-09T10:48:46.431" v="833" actId="20577"/>
          <ac:spMkLst>
            <pc:docMk/>
            <pc:sldMk cId="1277403882" sldId="470"/>
            <ac:spMk id="3" creationId="{74246B96-B738-3CC1-1AE1-DECEB7DC9F9E}"/>
          </ac:spMkLst>
        </pc:spChg>
        <pc:picChg chg="add mod">
          <ac:chgData name="Giovanni Micale" userId="900158ef-c1d8-4586-af5f-2505ea1d587c" providerId="ADAL" clId="{0A8A6F88-8E2A-4D4D-A259-AC364D6950AC}" dt="2024-01-09T10:46:49.003" v="558" actId="1076"/>
          <ac:picMkLst>
            <pc:docMk/>
            <pc:sldMk cId="1277403882" sldId="470"/>
            <ac:picMk id="1026" creationId="{5D076B12-DA83-7A54-424F-E9E8910F4315}"/>
          </ac:picMkLst>
        </pc:picChg>
      </pc:sldChg>
    </pc:docChg>
  </pc:docChgLst>
  <pc:docChgLst>
    <pc:chgData name="Giovanni Micale" userId="900158ef-c1d8-4586-af5f-2505ea1d587c" providerId="ADAL" clId="{A7D7DE69-2CF9-4379-BAA6-8F9F42DBE611}"/>
    <pc:docChg chg="delSld modSld">
      <pc:chgData name="Giovanni Micale" userId="900158ef-c1d8-4586-af5f-2505ea1d587c" providerId="ADAL" clId="{A7D7DE69-2CF9-4379-BAA6-8F9F42DBE611}" dt="2022-01-18T15:08:09.721" v="46"/>
      <pc:docMkLst>
        <pc:docMk/>
      </pc:docMkLst>
      <pc:sldChg chg="modSp mod">
        <pc:chgData name="Giovanni Micale" userId="900158ef-c1d8-4586-af5f-2505ea1d587c" providerId="ADAL" clId="{A7D7DE69-2CF9-4379-BAA6-8F9F42DBE611}" dt="2022-01-11T16:11:46.688" v="3" actId="20577"/>
        <pc:sldMkLst>
          <pc:docMk/>
          <pc:sldMk cId="4276349166" sldId="256"/>
        </pc:sldMkLst>
        <pc:spChg chg="mod">
          <ac:chgData name="Giovanni Micale" userId="900158ef-c1d8-4586-af5f-2505ea1d587c" providerId="ADAL" clId="{A7D7DE69-2CF9-4379-BAA6-8F9F42DBE611}" dt="2022-01-11T16:11:46.688" v="3" actId="20577"/>
          <ac:spMkLst>
            <pc:docMk/>
            <pc:sldMk cId="4276349166" sldId="256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A7D7DE69-2CF9-4379-BAA6-8F9F42DBE611}" dt="2022-01-11T16:11:56.150" v="8" actId="20577"/>
        <pc:sldMkLst>
          <pc:docMk/>
          <pc:sldMk cId="1095108604" sldId="257"/>
        </pc:sldMkLst>
        <pc:spChg chg="mod">
          <ac:chgData name="Giovanni Micale" userId="900158ef-c1d8-4586-af5f-2505ea1d587c" providerId="ADAL" clId="{A7D7DE69-2CF9-4379-BAA6-8F9F42DBE611}" dt="2022-01-11T16:11:56.150" v="8" actId="20577"/>
          <ac:spMkLst>
            <pc:docMk/>
            <pc:sldMk cId="1095108604" sldId="257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A7D7DE69-2CF9-4379-BAA6-8F9F42DBE611}" dt="2022-01-11T16:11:52.229" v="7" actId="20577"/>
        <pc:sldMkLst>
          <pc:docMk/>
          <pc:sldMk cId="129807843" sldId="286"/>
        </pc:sldMkLst>
        <pc:spChg chg="mod">
          <ac:chgData name="Giovanni Micale" userId="900158ef-c1d8-4586-af5f-2505ea1d587c" providerId="ADAL" clId="{A7D7DE69-2CF9-4379-BAA6-8F9F42DBE611}" dt="2022-01-11T16:11:52.229" v="7" actId="20577"/>
          <ac:spMkLst>
            <pc:docMk/>
            <pc:sldMk cId="129807843" sldId="286"/>
            <ac:spMk id="3" creationId="{00000000-0000-0000-0000-000000000000}"/>
          </ac:spMkLst>
        </pc:spChg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660002127" sldId="343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4253840100" sldId="365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30627665" sldId="369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756620333" sldId="370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792361965" sldId="371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3210365025" sldId="372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911321610" sldId="373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363875385" sldId="374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873302978" sldId="375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518030074" sldId="376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3683217249" sldId="378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69698838" sldId="379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474602110" sldId="380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636653442" sldId="381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486395653" sldId="382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272961759" sldId="383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353068815" sldId="384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15589962" sldId="388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031120264" sldId="389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3229301437" sldId="390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98101191" sldId="391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864179434" sldId="392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516748853" sldId="394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530922548" sldId="419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1044900139" sldId="420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218561761" sldId="421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0" sldId="422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0" sldId="424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0" sldId="425"/>
        </pc:sldMkLst>
      </pc:sldChg>
      <pc:sldChg chg="del">
        <pc:chgData name="Giovanni Micale" userId="900158ef-c1d8-4586-af5f-2505ea1d587c" providerId="ADAL" clId="{A7D7DE69-2CF9-4379-BAA6-8F9F42DBE611}" dt="2022-01-11T16:13:53.059" v="44" actId="47"/>
        <pc:sldMkLst>
          <pc:docMk/>
          <pc:sldMk cId="567717497" sldId="426"/>
        </pc:sldMkLst>
      </pc:sldChg>
      <pc:sldChg chg="modSp mod">
        <pc:chgData name="Giovanni Micale" userId="900158ef-c1d8-4586-af5f-2505ea1d587c" providerId="ADAL" clId="{A7D7DE69-2CF9-4379-BAA6-8F9F42DBE611}" dt="2022-01-11T16:12:07.553" v="12" actId="20577"/>
        <pc:sldMkLst>
          <pc:docMk/>
          <pc:sldMk cId="3800207976" sldId="430"/>
        </pc:sldMkLst>
        <pc:spChg chg="mod">
          <ac:chgData name="Giovanni Micale" userId="900158ef-c1d8-4586-af5f-2505ea1d587c" providerId="ADAL" clId="{A7D7DE69-2CF9-4379-BAA6-8F9F42DBE611}" dt="2022-01-11T16:12:07.553" v="12" actId="20577"/>
          <ac:spMkLst>
            <pc:docMk/>
            <pc:sldMk cId="3800207976" sldId="430"/>
            <ac:spMk id="3" creationId="{00000000-0000-0000-0000-000000000000}"/>
          </ac:spMkLst>
        </pc:spChg>
      </pc:sldChg>
      <pc:sldChg chg="addSp">
        <pc:chgData name="Giovanni Micale" userId="900158ef-c1d8-4586-af5f-2505ea1d587c" providerId="ADAL" clId="{A7D7DE69-2CF9-4379-BAA6-8F9F42DBE611}" dt="2022-01-18T15:08:09.721" v="46"/>
        <pc:sldMkLst>
          <pc:docMk/>
          <pc:sldMk cId="310647876" sldId="437"/>
        </pc:sldMkLst>
        <pc:inkChg chg="add">
          <ac:chgData name="Giovanni Micale" userId="900158ef-c1d8-4586-af5f-2505ea1d587c" providerId="ADAL" clId="{A7D7DE69-2CF9-4379-BAA6-8F9F42DBE611}" dt="2022-01-18T14:34:23.282" v="45"/>
          <ac:inkMkLst>
            <pc:docMk/>
            <pc:sldMk cId="310647876" sldId="437"/>
            <ac:inkMk id="5" creationId="{E4315DAE-FC06-4100-8394-75E6CE2F2C82}"/>
          </ac:inkMkLst>
        </pc:inkChg>
        <pc:inkChg chg="add">
          <ac:chgData name="Giovanni Micale" userId="900158ef-c1d8-4586-af5f-2505ea1d587c" providerId="ADAL" clId="{A7D7DE69-2CF9-4379-BAA6-8F9F42DBE611}" dt="2022-01-18T15:08:09.721" v="46"/>
          <ac:inkMkLst>
            <pc:docMk/>
            <pc:sldMk cId="310647876" sldId="437"/>
            <ac:inkMk id="6" creationId="{19740257-81BC-4348-B12C-11B0A123141F}"/>
          </ac:inkMkLst>
        </pc:inkChg>
      </pc:sldChg>
      <pc:sldChg chg="addSp">
        <pc:chgData name="Giovanni Micale" userId="900158ef-c1d8-4586-af5f-2505ea1d587c" providerId="ADAL" clId="{A7D7DE69-2CF9-4379-BAA6-8F9F42DBE611}" dt="2022-01-18T15:08:09.721" v="46"/>
        <pc:sldMkLst>
          <pc:docMk/>
          <pc:sldMk cId="1508098534" sldId="438"/>
        </pc:sldMkLst>
        <pc:inkChg chg="add">
          <ac:chgData name="Giovanni Micale" userId="900158ef-c1d8-4586-af5f-2505ea1d587c" providerId="ADAL" clId="{A7D7DE69-2CF9-4379-BAA6-8F9F42DBE611}" dt="2022-01-18T15:08:09.721" v="46"/>
          <ac:inkMkLst>
            <pc:docMk/>
            <pc:sldMk cId="1508098534" sldId="438"/>
            <ac:inkMk id="3" creationId="{64418FA1-B996-4CC7-B582-D412B3B63D5A}"/>
          </ac:inkMkLst>
        </pc:inkChg>
      </pc:sldChg>
      <pc:sldChg chg="addSp">
        <pc:chgData name="Giovanni Micale" userId="900158ef-c1d8-4586-af5f-2505ea1d587c" providerId="ADAL" clId="{A7D7DE69-2CF9-4379-BAA6-8F9F42DBE611}" dt="2022-01-18T15:08:09.721" v="46"/>
        <pc:sldMkLst>
          <pc:docMk/>
          <pc:sldMk cId="1521254153" sldId="440"/>
        </pc:sldMkLst>
        <pc:inkChg chg="add">
          <ac:chgData name="Giovanni Micale" userId="900158ef-c1d8-4586-af5f-2505ea1d587c" providerId="ADAL" clId="{A7D7DE69-2CF9-4379-BAA6-8F9F42DBE611}" dt="2022-01-18T15:08:09.721" v="46"/>
          <ac:inkMkLst>
            <pc:docMk/>
            <pc:sldMk cId="1521254153" sldId="440"/>
            <ac:inkMk id="5" creationId="{39AE22FF-D45D-43BB-B5F5-AEF1FAD06B40}"/>
          </ac:inkMkLst>
        </pc:inkChg>
      </pc:sldChg>
      <pc:sldChg chg="modSp mod">
        <pc:chgData name="Giovanni Micale" userId="900158ef-c1d8-4586-af5f-2505ea1d587c" providerId="ADAL" clId="{A7D7DE69-2CF9-4379-BAA6-8F9F42DBE611}" dt="2022-01-11T16:12:47.060" v="43" actId="20577"/>
        <pc:sldMkLst>
          <pc:docMk/>
          <pc:sldMk cId="4215917652" sldId="445"/>
        </pc:sldMkLst>
        <pc:spChg chg="mod">
          <ac:chgData name="Giovanni Micale" userId="900158ef-c1d8-4586-af5f-2505ea1d587c" providerId="ADAL" clId="{A7D7DE69-2CF9-4379-BAA6-8F9F42DBE611}" dt="2022-01-11T16:12:47.060" v="43" actId="20577"/>
          <ac:spMkLst>
            <pc:docMk/>
            <pc:sldMk cId="4215917652" sldId="445"/>
            <ac:spMk id="3" creationId="{9D40277F-5F47-41E9-A031-176ECAB9A0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7D7B-8678-49E0-BAA4-7B0719EC0B86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8DD6E-1B65-4808-827D-8813E99813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92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2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0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28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6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0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34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43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78EEAB-D62E-4B64-81A9-A8EE0DEB58FD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Reti biologiche e applicazioni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PROF. Giovanni Micale</a:t>
            </a:r>
          </a:p>
          <a:p>
            <a:r>
              <a:rPr lang="it-IT" dirty="0"/>
              <a:t>Corso di </a:t>
            </a:r>
            <a:r>
              <a:rPr lang="it-IT" dirty="0" err="1"/>
              <a:t>BioiNFORMATICA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3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Identificare </a:t>
            </a:r>
            <a:r>
              <a:rPr lang="it-IT" dirty="0" err="1"/>
              <a:t>PPIs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PPI vengono identificate tramite metodi sperimentali e computazionali;</a:t>
            </a:r>
          </a:p>
          <a:p>
            <a:r>
              <a:rPr lang="it-IT" dirty="0"/>
              <a:t>Metodi per individuare interazioni fisiche: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Yeast</a:t>
            </a:r>
            <a:r>
              <a:rPr lang="it-IT" dirty="0"/>
              <a:t> 2-Hybrid (Y2H) screening: individua interazioni binarie;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Mass </a:t>
            </a:r>
            <a:r>
              <a:rPr lang="it-IT" dirty="0" err="1"/>
              <a:t>spectrometry</a:t>
            </a:r>
            <a:r>
              <a:rPr lang="it-IT" dirty="0"/>
              <a:t>: identifica gruppi di proteine che potrebbero interagire tra loro.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Metodi per individuare associazioni funzionali: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Correlazione di profili di espressione di </a:t>
            </a:r>
            <a:r>
              <a:rPr lang="it-IT" dirty="0" err="1"/>
              <a:t>mRNA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Interazioni genetiche;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Metodi in </a:t>
            </a:r>
            <a:r>
              <a:rPr lang="it-IT" dirty="0" err="1"/>
              <a:t>silico</a:t>
            </a:r>
            <a:r>
              <a:rPr lang="it-IT" dirty="0"/>
              <a:t> (ad esempio gene fusion, cioè due geni presenti in una specie e fusi tra loro in un’altra specie).</a:t>
            </a:r>
          </a:p>
        </p:txBody>
      </p:sp>
    </p:spTree>
    <p:extLst>
      <p:ext uri="{BB962C8B-B14F-4D97-AF65-F5344CB8AC3E}">
        <p14:creationId xmlns:p14="http://schemas.microsoft.com/office/powerpoint/2010/main" val="128675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Banche dati di </a:t>
            </a:r>
            <a:r>
              <a:rPr lang="it-IT" dirty="0" err="1"/>
              <a:t>PPIs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Biological</a:t>
            </a:r>
            <a:r>
              <a:rPr lang="it-IT" dirty="0"/>
              <a:t> General </a:t>
            </a:r>
            <a:r>
              <a:rPr lang="it-IT" dirty="0" err="1"/>
              <a:t>Repository</a:t>
            </a:r>
            <a:r>
              <a:rPr lang="it-IT" dirty="0"/>
              <a:t> for </a:t>
            </a:r>
            <a:r>
              <a:rPr lang="it-IT" dirty="0" err="1"/>
              <a:t>Interaction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(</a:t>
            </a:r>
            <a:r>
              <a:rPr lang="it-IT" dirty="0" err="1"/>
              <a:t>BioGRID</a:t>
            </a:r>
            <a:r>
              <a:rPr lang="it-IT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Human </a:t>
            </a:r>
            <a:r>
              <a:rPr lang="it-IT" dirty="0" err="1"/>
              <a:t>Protein</a:t>
            </a:r>
            <a:r>
              <a:rPr lang="it-IT" dirty="0"/>
              <a:t> Reference Database (HPRD);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Saccharomyces</a:t>
            </a:r>
            <a:r>
              <a:rPr lang="it-IT" dirty="0"/>
              <a:t> </a:t>
            </a:r>
            <a:r>
              <a:rPr lang="it-IT" dirty="0" err="1"/>
              <a:t>Genome</a:t>
            </a:r>
            <a:r>
              <a:rPr lang="it-IT" dirty="0"/>
              <a:t> Database (SGD);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for the </a:t>
            </a:r>
            <a:r>
              <a:rPr lang="it-IT" dirty="0" err="1"/>
              <a:t>Retrieval</a:t>
            </a:r>
            <a:r>
              <a:rPr lang="it-IT" dirty="0"/>
              <a:t> of </a:t>
            </a:r>
            <a:r>
              <a:rPr lang="it-IT" dirty="0" err="1"/>
              <a:t>Interacting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/</a:t>
            </a:r>
            <a:r>
              <a:rPr lang="it-IT" dirty="0" err="1"/>
              <a:t>Proteins</a:t>
            </a:r>
            <a:r>
              <a:rPr lang="it-IT" dirty="0"/>
              <a:t> (STRING);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Molecular</a:t>
            </a:r>
            <a:r>
              <a:rPr lang="it-IT" dirty="0"/>
              <a:t> </a:t>
            </a:r>
            <a:r>
              <a:rPr lang="it-IT" dirty="0" err="1"/>
              <a:t>Interaction</a:t>
            </a:r>
            <a:r>
              <a:rPr lang="it-IT" dirty="0"/>
              <a:t> database (</a:t>
            </a:r>
            <a:r>
              <a:rPr lang="it-IT" dirty="0" err="1"/>
              <a:t>IntAct</a:t>
            </a:r>
            <a:r>
              <a:rPr lang="it-IT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Database of </a:t>
            </a:r>
            <a:r>
              <a:rPr lang="it-IT" dirty="0" err="1"/>
              <a:t>Interacting</a:t>
            </a:r>
            <a:r>
              <a:rPr lang="it-IT" dirty="0"/>
              <a:t> </a:t>
            </a:r>
            <a:r>
              <a:rPr lang="it-IT" dirty="0" err="1"/>
              <a:t>Proteins</a:t>
            </a:r>
            <a:r>
              <a:rPr lang="it-IT" dirty="0"/>
              <a:t> (DIP);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Molecular</a:t>
            </a:r>
            <a:r>
              <a:rPr lang="it-IT" dirty="0"/>
              <a:t> </a:t>
            </a:r>
            <a:r>
              <a:rPr lang="it-IT" dirty="0" err="1"/>
              <a:t>Interactions</a:t>
            </a:r>
            <a:r>
              <a:rPr lang="it-IT" dirty="0"/>
              <a:t> Database (MINT);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975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Limitazioni su PPI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6892"/>
          </a:xfrm>
        </p:spPr>
        <p:txBody>
          <a:bodyPr/>
          <a:lstStyle/>
          <a:p>
            <a:r>
              <a:rPr lang="it-IT" dirty="0"/>
              <a:t>Alto tasso di falsi positivi e negativi;</a:t>
            </a:r>
          </a:p>
          <a:p>
            <a:r>
              <a:rPr lang="it-IT" dirty="0"/>
              <a:t>Incompletezza dei dati attuali su molte specie: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Yeast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50%, Human  10%;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Le PPI dei virus sono quelle più complete.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  Scarso </a:t>
            </a:r>
            <a:r>
              <a:rPr lang="it-IT" dirty="0" err="1">
                <a:sym typeface="Wingdings" panose="05000000000000000000" pitchFamily="2" charset="2"/>
              </a:rPr>
              <a:t>overlap</a:t>
            </a:r>
            <a:r>
              <a:rPr lang="it-IT" dirty="0">
                <a:sym typeface="Wingdings" panose="05000000000000000000" pitchFamily="2" charset="2"/>
              </a:rPr>
              <a:t> tra i vari </a:t>
            </a:r>
            <a:r>
              <a:rPr lang="it-IT" dirty="0" err="1">
                <a:sym typeface="Wingdings" panose="05000000000000000000" pitchFamily="2" charset="2"/>
              </a:rPr>
              <a:t>dataset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Mancanza di uno standard (diverse convenzioni sui nomi delle proteine);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Inconsistenza del </a:t>
            </a:r>
            <a:r>
              <a:rPr lang="it-IT" dirty="0" err="1">
                <a:sym typeface="Wingdings" panose="05000000000000000000" pitchFamily="2" charset="2"/>
              </a:rPr>
              <a:t>mapping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  Mancanza di informazioni spaziali, temporali e relative a condizioni sperimentali;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  Relazione tra concentrazione di una proteina e il suo insieme di </a:t>
            </a:r>
            <a:r>
              <a:rPr lang="it-IT" dirty="0" err="1">
                <a:sym typeface="Wingdings" panose="05000000000000000000" pitchFamily="2" charset="2"/>
              </a:rPr>
              <a:t>interattori</a:t>
            </a:r>
            <a:r>
              <a:rPr lang="it-IT" dirty="0">
                <a:sym typeface="Wingdings" panose="05000000000000000000" pitchFamily="2" charset="2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Come la concentrazione di una proteina influenza la topologia della rete?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Più istanze di una proteina P in una cellula implicano più partner con cui P interagisce nella rete?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974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Pathway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biologiche che descrivono l’insieme delle interazioni tra molecole che portano alla produzione di una certa molecola o ad un cambiamento all’interno della cellula.</a:t>
            </a:r>
          </a:p>
          <a:p>
            <a:r>
              <a:rPr lang="it-IT" dirty="0"/>
              <a:t>Le tipologie di pathway più comuni sono: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Pathway metaboliche;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Pathway di segnalazione.</a:t>
            </a:r>
          </a:p>
        </p:txBody>
      </p:sp>
    </p:spTree>
    <p:extLst>
      <p:ext uri="{BB962C8B-B14F-4D97-AF65-F5344CB8AC3E}">
        <p14:creationId xmlns:p14="http://schemas.microsoft.com/office/powerpoint/2010/main" val="27896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F1B67-96FC-46B4-AFDD-ABE941A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Pathway metaboliche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2B2E9-08C4-4F5E-BD9D-AD5E6926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Usate per descrivere il metabolismo, cioè l’insieme delle reazioni biochimiche che permettono all’organismo di crescere, riprodursi e rispondere all’ambiente esterno;</a:t>
            </a:r>
          </a:p>
          <a:p>
            <a:r>
              <a:rPr lang="it-IT" dirty="0"/>
              <a:t>Ciascuna pathway metabolica descrive uno specifico processo metabolico (ad es. glicolisi).</a:t>
            </a:r>
          </a:p>
          <a:p>
            <a:r>
              <a:rPr lang="it-IT" dirty="0"/>
              <a:t>I nodi della rete sono metaboliti e geni.</a:t>
            </a:r>
          </a:p>
          <a:p>
            <a:r>
              <a:rPr lang="it-IT" dirty="0"/>
              <a:t>I metaboliti sono molecole e costituiscono prodotti intermedi e finali del metabolismo (ad es. glucosio, aminoacidi e polisaccaridi);</a:t>
            </a:r>
          </a:p>
          <a:p>
            <a:r>
              <a:rPr lang="it-IT" dirty="0"/>
              <a:t>Le proteine dei geni fanno da enzimi che catalizzano le reazioni.</a:t>
            </a:r>
          </a:p>
          <a:p>
            <a:endParaRPr lang="it-IT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B92CA57F-2E68-4D84-A12C-CC645912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451" y="4694535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5B1C061-BE18-43C5-85B0-C73A3F6D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964" y="4694535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6048B5-F8E2-4DBC-911B-8A099410D121}"/>
              </a:ext>
            </a:extLst>
          </p:cNvPr>
          <p:cNvSpPr txBox="1"/>
          <p:nvPr/>
        </p:nvSpPr>
        <p:spPr>
          <a:xfrm>
            <a:off x="4053960" y="5285980"/>
            <a:ext cx="1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Metabolita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D1971B-0187-48DE-B08C-1C15CCD869BD}"/>
              </a:ext>
            </a:extLst>
          </p:cNvPr>
          <p:cNvSpPr txBox="1"/>
          <p:nvPr/>
        </p:nvSpPr>
        <p:spPr>
          <a:xfrm>
            <a:off x="7016728" y="5288522"/>
            <a:ext cx="1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Metabolita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2E693C9-B9BF-4D5A-A906-2A7477313765}"/>
              </a:ext>
            </a:extLst>
          </p:cNvPr>
          <p:cNvSpPr/>
          <p:nvPr/>
        </p:nvSpPr>
        <p:spPr>
          <a:xfrm>
            <a:off x="5957051" y="4716973"/>
            <a:ext cx="480122" cy="488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CAD7932-659D-4306-AB0D-97F8FF978BEC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5105851" y="4961235"/>
            <a:ext cx="851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2E059E9-461C-4A3D-A8BA-86B633CCA4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37173" y="4961235"/>
            <a:ext cx="85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E2021D-5499-4A05-84EC-36F5BC384D6F}"/>
              </a:ext>
            </a:extLst>
          </p:cNvPr>
          <p:cNvSpPr txBox="1"/>
          <p:nvPr/>
        </p:nvSpPr>
        <p:spPr>
          <a:xfrm>
            <a:off x="5411920" y="5285688"/>
            <a:ext cx="1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Gene</a:t>
            </a:r>
          </a:p>
        </p:txBody>
      </p:sp>
    </p:spTree>
    <p:extLst>
      <p:ext uri="{BB962C8B-B14F-4D97-AF65-F5344CB8AC3E}">
        <p14:creationId xmlns:p14="http://schemas.microsoft.com/office/powerpoint/2010/main" val="309541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Importanza delle pathway metaboliche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Forniscono una visione completa del metabolismo cellulare e della quantità di sostanze che passano attraverso la cellula;</a:t>
            </a:r>
          </a:p>
          <a:p>
            <a:r>
              <a:rPr lang="it-IT" dirty="0"/>
              <a:t>Spiegano nei dettagli come la cellula degrada le sostanze nell’ambiente esterno, genera energia e sintetizza le componenti necessarie per la sua crescita e la sua sopravvivenza;</a:t>
            </a:r>
          </a:p>
          <a:p>
            <a:r>
              <a:rPr lang="it-IT" dirty="0"/>
              <a:t>Alcune applicazioni: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Curare malattie attraverso una migliore conoscenza dei meccanismi metabolici (individuando target specifici per </a:t>
            </a:r>
            <a:r>
              <a:rPr lang="it-IT" dirty="0" err="1"/>
              <a:t>drugs</a:t>
            </a:r>
            <a:r>
              <a:rPr lang="it-IT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Controllare infezioni di patogeni attraverso la comprensione delle differenze metaboliche tra uomo e patogeno.</a:t>
            </a:r>
          </a:p>
        </p:txBody>
      </p:sp>
    </p:spTree>
    <p:extLst>
      <p:ext uri="{BB962C8B-B14F-4D97-AF65-F5344CB8AC3E}">
        <p14:creationId xmlns:p14="http://schemas.microsoft.com/office/powerpoint/2010/main" val="300085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di pathway metaboliche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pathway metaboliche sono ottenute in parte sperimentalmente e in parte per omologia;</a:t>
            </a:r>
          </a:p>
          <a:p>
            <a:r>
              <a:rPr lang="it-IT" dirty="0"/>
              <a:t>Dati disponibili per molti organismi, dai batteri all’uomo;</a:t>
            </a:r>
          </a:p>
          <a:p>
            <a:r>
              <a:rPr lang="it-IT" dirty="0"/>
              <a:t>Alcuni database: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Kyoto Encyclopedia of </a:t>
            </a:r>
            <a:r>
              <a:rPr lang="it-IT" dirty="0" err="1"/>
              <a:t>Genes</a:t>
            </a:r>
            <a:r>
              <a:rPr lang="it-IT" dirty="0"/>
              <a:t> and </a:t>
            </a:r>
            <a:r>
              <a:rPr lang="it-IT" dirty="0" err="1"/>
              <a:t>Genomes</a:t>
            </a:r>
            <a:r>
              <a:rPr lang="it-IT" dirty="0"/>
              <a:t> (KEGG);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GeneDB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BioCyc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EcoCyc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MetaCyc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ERGO.</a:t>
            </a:r>
          </a:p>
        </p:txBody>
      </p:sp>
    </p:spTree>
    <p:extLst>
      <p:ext uri="{BB962C8B-B14F-4D97-AF65-F5344CB8AC3E}">
        <p14:creationId xmlns:p14="http://schemas.microsoft.com/office/powerpoint/2010/main" val="80166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pathway della glicolisi su KEGG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909141"/>
            <a:ext cx="6400800" cy="41529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976907" y="2953423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Enzima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389297" y="2160725"/>
            <a:ext cx="123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Metabolita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2627290" y="3309870"/>
            <a:ext cx="1432131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8389297" y="2537137"/>
            <a:ext cx="520307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6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6F8877-D9B6-4373-835F-47F0CDCE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Pathway di segnalazione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06E196-CE20-464D-B221-488B19B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Descrivono gli eventi che portano alla trasmissione nella cellula dei segnali di risposta a stimoli esterni.</a:t>
            </a:r>
          </a:p>
          <a:p>
            <a:r>
              <a:rPr lang="it-IT" dirty="0"/>
              <a:t>Tali eventi determinano cambiamenti nella trascrizione dei geni, mediante regolazione dell’espressione (stimolazione o repressione).</a:t>
            </a:r>
          </a:p>
          <a:p>
            <a:r>
              <a:rPr lang="it-IT" dirty="0"/>
              <a:t>Le pathway di segnalazione sono caratterizzate dalla presenza di molti cammini (sequenze di archi) che denotano eventi a cascata.</a:t>
            </a:r>
          </a:p>
          <a:p>
            <a:r>
              <a:rPr lang="it-IT" dirty="0"/>
              <a:t>La combinazione dei risultati di questi eventi a cascata determina il risultato finale, che può essere la realizzazione di una certa funzione o processo biologica in risposta allo stimolo.</a:t>
            </a:r>
          </a:p>
        </p:txBody>
      </p:sp>
    </p:spTree>
    <p:extLst>
      <p:ext uri="{BB962C8B-B14F-4D97-AF65-F5344CB8AC3E}">
        <p14:creationId xmlns:p14="http://schemas.microsoft.com/office/powerpoint/2010/main" val="303037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delle pathway di segnalazione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Nodi: geni;</a:t>
            </a:r>
          </a:p>
          <a:p>
            <a:r>
              <a:rPr lang="it-IT" dirty="0"/>
              <a:t>Un arco tra due geni X e Y esiste se il gene X influenza la produzione di un altro gene, per mezzo della sua corrispondente proteina, detta fattore di trascrizione (</a:t>
            </a:r>
            <a:r>
              <a:rPr lang="it-IT" dirty="0" err="1"/>
              <a:t>Transcription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TF);</a:t>
            </a:r>
          </a:p>
          <a:p>
            <a:r>
              <a:rPr lang="it-IT" dirty="0"/>
              <a:t>Due tipi di archi: la freccia normale indica stimolazione dell’espressione del gene, quella con la linea verticale all’estremità indica repressione dell’espressione del gene.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23" y="3817555"/>
            <a:ext cx="2966237" cy="23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Una rete (o grafo)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è una struttura dati definita da: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V: insieme di nodi che rappresentano le entità di una rete;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E: insieme di archi che descrivono le relazioni tra le entità. Un arco è una coppia ordinata di nodi.</a:t>
                </a:r>
              </a:p>
              <a:p>
                <a:pPr marL="0" indent="0">
                  <a:buNone/>
                </a:pPr>
                <a:r>
                  <a:rPr lang="it-IT" dirty="0"/>
                  <a:t>  Un grafo è detto non diretto 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/>
                  <a:t>, altrimenti è detto diretto.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89253" y="35708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689253" y="48662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289453" y="35708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289453" y="48662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3222653" y="379941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146453" y="4028010"/>
            <a:ext cx="1143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994053" y="410421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3222653" y="517101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232053" y="3469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A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232053" y="4993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B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867303" y="3469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C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867303" y="4993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7000903" y="35708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7000903" y="48662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8601103" y="35708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8601103" y="486621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6543703" y="3469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A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6543703" y="4993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B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9178953" y="3469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C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9178953" y="49932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D</a:t>
            </a: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7489853" y="402801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7566053" y="509481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V="1">
            <a:off x="7261253" y="410421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7566053" y="387561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H="1" flipV="1">
            <a:off x="7413653" y="410421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7683260" y="5608090"/>
            <a:ext cx="32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Diretto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3435313" y="5608136"/>
            <a:ext cx="32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diretto</a:t>
            </a:r>
          </a:p>
        </p:txBody>
      </p:sp>
    </p:spTree>
    <p:extLst>
      <p:ext uri="{BB962C8B-B14F-4D97-AF65-F5344CB8AC3E}">
        <p14:creationId xmlns:p14="http://schemas.microsoft.com/office/powerpoint/2010/main" val="337845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79A9F-57A7-458C-A879-A122A97D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pathway dell’apoptosi su KEGG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2353B99-1858-4022-9C71-CFAA03D6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60" y="1843666"/>
            <a:ext cx="6709294" cy="44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di pathway di segnalazione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reti più complete sono relative a organismi modello semplici: </a:t>
            </a:r>
            <a:r>
              <a:rPr lang="it-IT" dirty="0" err="1"/>
              <a:t>yeast</a:t>
            </a:r>
            <a:r>
              <a:rPr lang="it-IT" dirty="0"/>
              <a:t> (lievito), </a:t>
            </a:r>
            <a:r>
              <a:rPr lang="it-IT" dirty="0" err="1"/>
              <a:t>worm</a:t>
            </a:r>
            <a:r>
              <a:rPr lang="it-IT" dirty="0"/>
              <a:t> (verme) e </a:t>
            </a:r>
            <a:r>
              <a:rPr lang="it-IT" dirty="0" err="1"/>
              <a:t>fly</a:t>
            </a:r>
            <a:r>
              <a:rPr lang="it-IT" dirty="0"/>
              <a:t> (moscerino della frutta);</a:t>
            </a:r>
          </a:p>
          <a:p>
            <a:r>
              <a:rPr lang="it-IT" dirty="0"/>
              <a:t>Alcune sorgenti di dati: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Kyoto Encyclopedia of </a:t>
            </a:r>
            <a:r>
              <a:rPr lang="it-IT" dirty="0" err="1"/>
              <a:t>Genes</a:t>
            </a:r>
            <a:r>
              <a:rPr lang="it-IT" dirty="0"/>
              <a:t> and </a:t>
            </a:r>
            <a:r>
              <a:rPr lang="it-IT" dirty="0" err="1"/>
              <a:t>Genomes</a:t>
            </a:r>
            <a:r>
              <a:rPr lang="it-IT" dirty="0"/>
              <a:t> (KEGG);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RegulonDB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Reactome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TRANSPATH;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TRANSFACT;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EcoCyc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93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Mappe di contatto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Nodi: aminoacidi;</a:t>
            </a:r>
          </a:p>
          <a:p>
            <a:r>
              <a:rPr lang="it-IT" dirty="0"/>
              <a:t>Un arco collega due aminoacidi se sono sufficientemente vicini nella struttura 3D della proteina (ad es. ad una distanza massima di 10 Angstrom).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129791"/>
            <a:ext cx="8229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78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Mappe di contatto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Permettono di mappare la struttura 3D della proteina in modelli 2D (grafi), più semplici da analizzare;</a:t>
            </a:r>
          </a:p>
          <a:p>
            <a:r>
              <a:rPr lang="it-IT" dirty="0"/>
              <a:t>Sono invarianti a rotazioni e traslazioni;</a:t>
            </a:r>
          </a:p>
          <a:p>
            <a:r>
              <a:rPr lang="it-IT" dirty="0"/>
              <a:t>Sotto certe condizioni, è possibile ricostruire le coordinate 3D di una proteina a partire dalla sua </a:t>
            </a:r>
            <a:r>
              <a:rPr lang="it-IT" dirty="0" err="1"/>
              <a:t>contact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;</a:t>
            </a:r>
          </a:p>
          <a:p>
            <a:r>
              <a:rPr lang="it-IT" dirty="0"/>
              <a:t>Sono molto utilizzate nell’ambito della predizione della struttura 3D di una proteina e nel confronto strutturale tra proteine.</a:t>
            </a:r>
          </a:p>
        </p:txBody>
      </p:sp>
    </p:spTree>
    <p:extLst>
      <p:ext uri="{BB962C8B-B14F-4D97-AF65-F5344CB8AC3E}">
        <p14:creationId xmlns:p14="http://schemas.microsoft.com/office/powerpoint/2010/main" val="11284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reti biologiche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Reti neurali</a:t>
            </a:r>
            <a:r>
              <a:rPr lang="it-IT" dirty="0"/>
              <a:t>: connessioni sinaptiche tra neuroni;</a:t>
            </a:r>
          </a:p>
          <a:p>
            <a:r>
              <a:rPr lang="it-IT" b="1" dirty="0"/>
              <a:t>Reti ecologiche</a:t>
            </a:r>
            <a:r>
              <a:rPr lang="it-IT" dirty="0"/>
              <a:t>: sistema prede-predatori, cioè esiste un arco tra X e Y se Y è una preda di X;</a:t>
            </a:r>
          </a:p>
          <a:p>
            <a:r>
              <a:rPr lang="it-IT" b="1" dirty="0"/>
              <a:t>Reti di correlazioni</a:t>
            </a:r>
            <a:r>
              <a:rPr lang="it-IT" dirty="0"/>
              <a:t>: descrivono le correlazioni tra le espressioni dei geni;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Diversamente dalle reti trascrizionali, non sono il risultato diretto di esperimenti.</a:t>
            </a:r>
          </a:p>
        </p:txBody>
      </p:sp>
    </p:spTree>
    <p:extLst>
      <p:ext uri="{BB962C8B-B14F-4D97-AF65-F5344CB8AC3E}">
        <p14:creationId xmlns:p14="http://schemas.microsoft.com/office/powerpoint/2010/main" val="187291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4FA0B-2762-10E7-F564-6D155692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reti biologiche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CB6C48-DB9E-92FD-04B3-18D61627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21924" cy="4023360"/>
          </a:xfrm>
        </p:spPr>
        <p:txBody>
          <a:bodyPr/>
          <a:lstStyle/>
          <a:p>
            <a:r>
              <a:rPr lang="it-IT" b="1" dirty="0"/>
              <a:t>Reti di associazione «</a:t>
            </a:r>
            <a:r>
              <a:rPr lang="it-IT" b="1" dirty="0" err="1"/>
              <a:t>disease</a:t>
            </a:r>
            <a:r>
              <a:rPr lang="it-IT" b="1" dirty="0"/>
              <a:t>-gene»</a:t>
            </a:r>
            <a:r>
              <a:rPr lang="it-IT" dirty="0"/>
              <a:t>: lega malattie causate dallo stesso gene e geni che causano la stessa malattia;</a:t>
            </a:r>
          </a:p>
          <a:p>
            <a:r>
              <a:rPr lang="it-IT" dirty="0"/>
              <a:t>Sono reti chiamate </a:t>
            </a:r>
            <a:r>
              <a:rPr lang="it-IT" b="1" dirty="0"/>
              <a:t>grafi bipartiti</a:t>
            </a:r>
            <a:r>
              <a:rPr lang="it-IT" dirty="0"/>
              <a:t>, poiché esistono due gruppi di nodi (malattie e geni) e solo archi che collegano nodi di gruppi diversi.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D754F7-C59A-7490-95BB-3C434C0D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15" y="1894407"/>
            <a:ext cx="4186412" cy="42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4FA0B-2762-10E7-F564-6D155692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reti biologiche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CB6C48-DB9E-92FD-04B3-18D61627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33"/>
            <a:ext cx="10058400" cy="4023360"/>
          </a:xfrm>
        </p:spPr>
        <p:txBody>
          <a:bodyPr/>
          <a:lstStyle/>
          <a:p>
            <a:r>
              <a:rPr lang="it-IT" dirty="0"/>
              <a:t>A partire da una rete di associazione </a:t>
            </a:r>
            <a:r>
              <a:rPr lang="it-IT" dirty="0" err="1"/>
              <a:t>disease</a:t>
            </a:r>
            <a:r>
              <a:rPr lang="it-IT" dirty="0"/>
              <a:t>-gene è possibile costruire reti chiamate </a:t>
            </a:r>
            <a:r>
              <a:rPr lang="it-IT" b="1" dirty="0"/>
              <a:t>proiezioni</a:t>
            </a:r>
            <a:r>
              <a:rPr lang="it-IT" dirty="0"/>
              <a:t> che collegano tra loro malattie che hanno uno o più geni in comune o geni che sono coinvolte in una o più malattie comuni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0CC2AE-F47C-51E1-38F6-8B0D91C8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84" y="2764485"/>
            <a:ext cx="8165631" cy="34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A63F5-AD80-48D1-5A1B-C2F078A7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reti biologiche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46B96-B738-3CC1-1AE1-DECEB7DC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42268" cy="4023360"/>
          </a:xfrm>
        </p:spPr>
        <p:txBody>
          <a:bodyPr/>
          <a:lstStyle/>
          <a:p>
            <a:r>
              <a:rPr lang="it-IT" b="1" dirty="0"/>
              <a:t>Reti di associazione «</a:t>
            </a:r>
            <a:r>
              <a:rPr lang="it-IT" b="1" dirty="0" err="1"/>
              <a:t>drug</a:t>
            </a:r>
            <a:r>
              <a:rPr lang="it-IT" b="1" dirty="0"/>
              <a:t>-target»</a:t>
            </a:r>
            <a:r>
              <a:rPr lang="it-IT" dirty="0"/>
              <a:t>: lega farmaci (</a:t>
            </a:r>
            <a:r>
              <a:rPr lang="it-IT" dirty="0" err="1"/>
              <a:t>drugs</a:t>
            </a:r>
            <a:r>
              <a:rPr lang="it-IT" dirty="0"/>
              <a:t>) che </a:t>
            </a:r>
            <a:r>
              <a:rPr lang="it-IT" dirty="0" err="1"/>
              <a:t>targettano</a:t>
            </a:r>
            <a:r>
              <a:rPr lang="it-IT" dirty="0"/>
              <a:t> lo stesso gene (o proteina) e geni (o proteine) </a:t>
            </a:r>
            <a:r>
              <a:rPr lang="it-IT" dirty="0" err="1"/>
              <a:t>targettate</a:t>
            </a:r>
            <a:r>
              <a:rPr lang="it-IT" dirty="0"/>
              <a:t> dalla stessa </a:t>
            </a:r>
            <a:r>
              <a:rPr lang="it-IT" dirty="0" err="1"/>
              <a:t>drug</a:t>
            </a:r>
            <a:r>
              <a:rPr lang="it-IT" dirty="0"/>
              <a:t>.</a:t>
            </a:r>
          </a:p>
          <a:p>
            <a:r>
              <a:rPr lang="it-IT" dirty="0"/>
              <a:t>Anche questa rete è un grafo bipartito, da cui è possibile costruire reti chiamate proiezioni, in cui vengono collegati geni bersaglio di una o più farmaci comuni oppure farmaci che </a:t>
            </a:r>
            <a:r>
              <a:rPr lang="it-IT" dirty="0" err="1"/>
              <a:t>targettano</a:t>
            </a:r>
            <a:r>
              <a:rPr lang="it-IT" dirty="0"/>
              <a:t> uno o più geni comuni.</a:t>
            </a:r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076B12-DA83-7A54-424F-E9E8910F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15" y="1845734"/>
            <a:ext cx="3777762" cy="417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Adiacenti, predecessori e successori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Se (</a:t>
                </a:r>
                <a:r>
                  <a:rPr lang="it-IT" dirty="0" err="1"/>
                  <a:t>u,v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/>
                  <a:t> E, allora si dice che v è adiacente a u.</a:t>
                </a:r>
              </a:p>
              <a:p>
                <a:r>
                  <a:rPr lang="it-IT" dirty="0"/>
                  <a:t>In particolare, in un grafo diretto, se (</a:t>
                </a:r>
                <a:r>
                  <a:rPr lang="it-IT" dirty="0" err="1"/>
                  <a:t>u,v</a:t>
                </a:r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/>
                  <a:t> E, allora v è detto successore di u, e u è detto predecessore di v.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2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Grado di un nodo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Il grado di un nodo u è il numero di archi (</a:t>
                </a:r>
                <a:r>
                  <a:rPr lang="it-IT" dirty="0" err="1"/>
                  <a:t>u,v</a:t>
                </a:r>
                <a:r>
                  <a:rPr lang="it-IT" dirty="0"/>
                  <a:t>) presenti nel grafo.</a:t>
                </a:r>
              </a:p>
              <a:p>
                <a:r>
                  <a:rPr lang="it-IT" dirty="0"/>
                  <a:t>Nel caso di un grafo diretto si distingue tra: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Grado uscente di un nodo u: numero di archi (</a:t>
                </a:r>
                <a:r>
                  <a:rPr lang="it-IT" dirty="0" err="1"/>
                  <a:t>u,v</a:t>
                </a:r>
                <a:r>
                  <a:rPr lang="it-IT" dirty="0"/>
                  <a:t>) presenti nel grafo;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Grado entrante di un nodo u: numero di archi (</a:t>
                </a:r>
                <a:r>
                  <a:rPr lang="it-IT" dirty="0" err="1"/>
                  <a:t>v,u</a:t>
                </a:r>
                <a:r>
                  <a:rPr lang="it-IT" dirty="0"/>
                  <a:t>) presenti nel grafo.</a:t>
                </a:r>
              </a:p>
              <a:p>
                <a:r>
                  <a:rPr lang="it-IT" dirty="0"/>
                  <a:t>Nel grafo non diretto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il grado di A è 3, nel grafo diretto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il nodo D ha grado uscente 1 e grado entrante 2.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947487" y="42570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47487" y="55524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547687" y="42570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547687" y="55524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3480887" y="4485618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404687" y="4714218"/>
            <a:ext cx="1143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252287" y="479041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3480887" y="5857218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490287" y="4155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A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490287" y="5679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B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125537" y="4155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C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125537" y="5679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7913478" y="42570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7913478" y="55524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9513678" y="42570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9513678" y="5552418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456278" y="4155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A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7456278" y="5679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B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10091528" y="4155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C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10091528" y="567941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D</a:t>
            </a: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8402428" y="4714218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8478628" y="5781018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V="1">
            <a:off x="8173828" y="479041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8478628" y="4561818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H="1" flipV="1">
            <a:off x="8326228" y="4790418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D8B999BE-7EEC-4820-A9C7-FF5BC127BED2}"/>
                  </a:ext>
                </a:extLst>
              </p:cNvPr>
              <p:cNvSpPr txBox="1"/>
              <p:nvPr/>
            </p:nvSpPr>
            <p:spPr>
              <a:xfrm>
                <a:off x="2034136" y="4900412"/>
                <a:ext cx="456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D8B999BE-7EEC-4820-A9C7-FF5BC127B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36" y="4900412"/>
                <a:ext cx="45615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A5CA218-6345-4346-A4F9-542491141007}"/>
                  </a:ext>
                </a:extLst>
              </p:cNvPr>
              <p:cNvSpPr txBox="1"/>
              <p:nvPr/>
            </p:nvSpPr>
            <p:spPr>
              <a:xfrm>
                <a:off x="6878429" y="4900412"/>
                <a:ext cx="4644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A5CA218-6345-4346-A4F9-542491141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29" y="4900412"/>
                <a:ext cx="4644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DE533-DEE9-4242-B124-A226E33C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Cammini e cicli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F90B9A0-D699-4C5C-BFDF-45E7E3261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Un cammino tra due nodi u e v è definito come una sequenza ordinata di n archi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. La quantità n è detta lunghezza del cammino.</a:t>
                </a:r>
              </a:p>
              <a:p>
                <a:r>
                  <a:rPr lang="it-IT" dirty="0"/>
                  <a:t>In generale, possono esistere più cammini tra due nodi.</a:t>
                </a:r>
              </a:p>
              <a:p>
                <a:r>
                  <a:rPr lang="it-IT" dirty="0"/>
                  <a:t>Un ciclo è un cammino il cui nodo di partenza e il nodo finale coincidono.</a:t>
                </a:r>
              </a:p>
              <a:p>
                <a:r>
                  <a:rPr lang="it-IT" dirty="0"/>
                  <a:t>Ad esempio, nel grafo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 la sequenza (B,D),(D,A),(A,C) è un cammino e la sequenza (A,D),(D,A) è un ciclo.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F90B9A0-D699-4C5C-BFDF-45E7E3261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22">
            <a:extLst>
              <a:ext uri="{FF2B5EF4-FFF2-40B4-BE49-F238E27FC236}">
                <a16:creationId xmlns:a16="http://schemas.microsoft.com/office/drawing/2014/main" id="{F3B0C3B2-577C-4CDC-B217-BC919AA7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168" y="4306994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ADB439D3-7021-47CE-BCBC-F60B4D1C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168" y="5602394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Oval 24">
            <a:extLst>
              <a:ext uri="{FF2B5EF4-FFF2-40B4-BE49-F238E27FC236}">
                <a16:creationId xmlns:a16="http://schemas.microsoft.com/office/drawing/2014/main" id="{6139BEF2-1B6D-46E0-816C-1D2F59DE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368" y="4306994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id="{A41B59EF-FB2E-496A-8414-2F07ED47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368" y="5602394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" name="Text Box 30">
            <a:extLst>
              <a:ext uri="{FF2B5EF4-FFF2-40B4-BE49-F238E27FC236}">
                <a16:creationId xmlns:a16="http://schemas.microsoft.com/office/drawing/2014/main" id="{7B7DB831-BFD8-42F9-94CB-F5676D2E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968" y="420539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A</a:t>
            </a: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8502C65D-F3FA-4FB4-A0B0-1C0BBA31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968" y="572939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B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8B7B7DE3-9A48-4AD9-A30B-A14EE3CE5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218" y="420539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C</a:t>
            </a:r>
          </a:p>
        </p:txBody>
      </p:sp>
      <p:sp>
        <p:nvSpPr>
          <p:cNvPr id="11" name="Text Box 33">
            <a:extLst>
              <a:ext uri="{FF2B5EF4-FFF2-40B4-BE49-F238E27FC236}">
                <a16:creationId xmlns:a16="http://schemas.microsoft.com/office/drawing/2014/main" id="{30E109D9-0268-496A-8525-83479B82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218" y="572939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000" b="1"/>
              <a:t>D</a:t>
            </a:r>
          </a:p>
        </p:txBody>
      </p:sp>
      <p:sp>
        <p:nvSpPr>
          <p:cNvPr id="12" name="Line 35">
            <a:extLst>
              <a:ext uri="{FF2B5EF4-FFF2-40B4-BE49-F238E27FC236}">
                <a16:creationId xmlns:a16="http://schemas.microsoft.com/office/drawing/2014/main" id="{624C816D-69FC-47E8-81CC-75D6CE81E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3118" y="4764194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2C34D243-0730-4676-9F4F-A269AB0C7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318" y="583099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137BA0F5-2C4C-4C3B-9CF5-657E835B7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518" y="4840394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48E264BB-164E-4424-B997-1FC6F4EDD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318" y="461179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p:sp>
        <p:nvSpPr>
          <p:cNvPr id="16" name="Line 42">
            <a:extLst>
              <a:ext uri="{FF2B5EF4-FFF2-40B4-BE49-F238E27FC236}">
                <a16:creationId xmlns:a16="http://schemas.microsoft.com/office/drawing/2014/main" id="{6385B0F4-45C5-43FC-9A69-55617FB175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6918" y="4840394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64E7D01-BD91-44D6-97DD-784535A91E5F}"/>
                  </a:ext>
                </a:extLst>
              </p:cNvPr>
              <p:cNvSpPr txBox="1"/>
              <p:nvPr/>
            </p:nvSpPr>
            <p:spPr>
              <a:xfrm>
                <a:off x="4219119" y="4950388"/>
                <a:ext cx="3235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64E7D01-BD91-44D6-97DD-784535A9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119" y="4950388"/>
                <a:ext cx="3235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8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ovunque…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13" y="1887620"/>
            <a:ext cx="3145735" cy="227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65" y="1868303"/>
            <a:ext cx="2270047" cy="227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45" y="1889356"/>
            <a:ext cx="3145735" cy="220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www.visualcomplexity.com/vc/images/571_big0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65" y="4269293"/>
            <a:ext cx="2497451" cy="18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9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biologiche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Descrivono processi biologici che avvengono nella cellula a diversi «livelli di risoluzione»;</a:t>
            </a:r>
          </a:p>
          <a:p>
            <a:r>
              <a:rPr lang="it-IT" dirty="0"/>
              <a:t>Descrivono l’insieme delle interazioni fisiche o reazioni chimiche tra i vari tipi di molecole (ad es. RNA, geni, proteine, metaboliti);</a:t>
            </a:r>
          </a:p>
          <a:p>
            <a:r>
              <a:rPr lang="it-IT" dirty="0"/>
              <a:t>Alcuni esempi di reti biologiche: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Reti di interazione proteina-proteina (PPI);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Reti metaboliche;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Mappe di contatto.</a:t>
            </a:r>
          </a:p>
        </p:txBody>
      </p:sp>
    </p:spTree>
    <p:extLst>
      <p:ext uri="{BB962C8B-B14F-4D97-AF65-F5344CB8AC3E}">
        <p14:creationId xmlns:p14="http://schemas.microsoft.com/office/powerpoint/2010/main" val="180285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interazione proteina-proteina (PPI)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Nodi: proteine;</a:t>
            </a:r>
          </a:p>
          <a:p>
            <a:r>
              <a:rPr lang="it-IT" dirty="0"/>
              <a:t>Archi: contatti fisici che si stabiliscono tra proteine come conseguenza di eventi biochimici o forze elettrostatiche (a volte gli archi possono rappresentare invece interazioni funzionali);</a:t>
            </a:r>
          </a:p>
          <a:p>
            <a:r>
              <a:rPr lang="it-IT" dirty="0"/>
              <a:t>Gli archi possono essere pesati con probabilità di interazione (valori tra 0 e 1) che indicano il grado di confidenza che abbiamo su quella interazione.</a:t>
            </a:r>
          </a:p>
        </p:txBody>
      </p:sp>
      <p:pic>
        <p:nvPicPr>
          <p:cNvPr id="4" name="Picture 4" descr="http://upload.wikimedia.org/wikipedia/commons/6/65/STRING_network_imag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62" y="3697008"/>
            <a:ext cx="2530225" cy="25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0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tipi di interazioni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Signal</a:t>
            </a:r>
            <a:r>
              <a:rPr lang="it-IT" b="1" dirty="0"/>
              <a:t> </a:t>
            </a:r>
            <a:r>
              <a:rPr lang="it-IT" b="1" dirty="0" err="1"/>
              <a:t>transduction</a:t>
            </a:r>
            <a:r>
              <a:rPr lang="it-IT" dirty="0"/>
              <a:t>: una proteina interagisce con una o più proteine per trasmettere un segnale o uno stimolo esterno alla cellula (es. inizio trascrizione):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Interazioni a catena (solitamente mediante fosforilazione);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Interazioni tipicamente transitorie.</a:t>
            </a:r>
          </a:p>
          <a:p>
            <a:endParaRPr lang="it-IT" dirty="0"/>
          </a:p>
          <a:p>
            <a:r>
              <a:rPr lang="it-IT" b="1" dirty="0" err="1"/>
              <a:t>Complex</a:t>
            </a:r>
            <a:r>
              <a:rPr lang="it-IT" b="1" dirty="0"/>
              <a:t> </a:t>
            </a:r>
            <a:r>
              <a:rPr lang="it-IT" b="1" dirty="0" err="1"/>
              <a:t>assembly</a:t>
            </a:r>
            <a:r>
              <a:rPr lang="it-IT" dirty="0"/>
              <a:t>: un insieme di proteine si unisce a formare una struttura cellulare più grande (complesso):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Interazioni stabili tra tutte le proteine del complesso.</a:t>
            </a:r>
          </a:p>
        </p:txBody>
      </p:sp>
    </p:spTree>
    <p:extLst>
      <p:ext uri="{BB962C8B-B14F-4D97-AF65-F5344CB8AC3E}">
        <p14:creationId xmlns:p14="http://schemas.microsoft.com/office/powerpoint/2010/main" val="1470582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7747</TotalTime>
  <Words>1666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Retrospettivo</vt:lpstr>
      <vt:lpstr>Reti biologiche e applicazioni</vt:lpstr>
      <vt:lpstr>Definizione di rete</vt:lpstr>
      <vt:lpstr>Adiacenti, predecessori e successori</vt:lpstr>
      <vt:lpstr>Grado di un nodo</vt:lpstr>
      <vt:lpstr>Cammini e cicli</vt:lpstr>
      <vt:lpstr>Reti ovunque…</vt:lpstr>
      <vt:lpstr>Reti biologiche</vt:lpstr>
      <vt:lpstr>Reti di interazione proteina-proteina (PPI)</vt:lpstr>
      <vt:lpstr>Due tipi di interazioni</vt:lpstr>
      <vt:lpstr>Identificare PPIs</vt:lpstr>
      <vt:lpstr>Banche dati di PPIs</vt:lpstr>
      <vt:lpstr>Limitazioni su PPI data</vt:lpstr>
      <vt:lpstr>Pathway</vt:lpstr>
      <vt:lpstr>Pathway metaboliche</vt:lpstr>
      <vt:lpstr>Importanza delle pathway metaboliche</vt:lpstr>
      <vt:lpstr>Database di pathway metaboliche</vt:lpstr>
      <vt:lpstr>La pathway della glicolisi su KEGG</vt:lpstr>
      <vt:lpstr>Pathway di segnalazione</vt:lpstr>
      <vt:lpstr>Struttura delle pathway di segnalazione</vt:lpstr>
      <vt:lpstr>La pathway dell’apoptosi su KEGG</vt:lpstr>
      <vt:lpstr>Database di pathway di segnalazione</vt:lpstr>
      <vt:lpstr>Mappe di contatto</vt:lpstr>
      <vt:lpstr>Mappe di contatto</vt:lpstr>
      <vt:lpstr>Altre reti biologiche</vt:lpstr>
      <vt:lpstr>Altre reti biologiche</vt:lpstr>
      <vt:lpstr>Altre reti biologiche</vt:lpstr>
      <vt:lpstr>Altre reti biologiche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delle probabilità</dc:title>
  <dc:creator>Giovanni Micale</dc:creator>
  <cp:lastModifiedBy>Giovanni Micale</cp:lastModifiedBy>
  <cp:revision>320</cp:revision>
  <cp:lastPrinted>2015-12-10T09:55:34Z</cp:lastPrinted>
  <dcterms:created xsi:type="dcterms:W3CDTF">2015-10-13T17:59:34Z</dcterms:created>
  <dcterms:modified xsi:type="dcterms:W3CDTF">2024-01-09T10:50:43Z</dcterms:modified>
</cp:coreProperties>
</file>