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65" r:id="rId3"/>
    <p:sldId id="265" r:id="rId4"/>
    <p:sldId id="436" r:id="rId5"/>
    <p:sldId id="267" r:id="rId6"/>
    <p:sldId id="366" r:id="rId7"/>
    <p:sldId id="270" r:id="rId8"/>
    <p:sldId id="269" r:id="rId9"/>
    <p:sldId id="271" r:id="rId10"/>
    <p:sldId id="368" r:id="rId11"/>
    <p:sldId id="275" r:id="rId12"/>
    <p:sldId id="369" r:id="rId13"/>
    <p:sldId id="437" r:id="rId14"/>
    <p:sldId id="438" r:id="rId15"/>
    <p:sldId id="439" r:id="rId16"/>
    <p:sldId id="440" r:id="rId17"/>
    <p:sldId id="441" r:id="rId18"/>
    <p:sldId id="442" r:id="rId19"/>
    <p:sldId id="392" r:id="rId20"/>
    <p:sldId id="273" r:id="rId21"/>
    <p:sldId id="277" r:id="rId22"/>
    <p:sldId id="445" r:id="rId23"/>
    <p:sldId id="446" r:id="rId24"/>
    <p:sldId id="447" r:id="rId25"/>
    <p:sldId id="285" r:id="rId26"/>
    <p:sldId id="286" r:id="rId27"/>
    <p:sldId id="291" r:id="rId28"/>
    <p:sldId id="371" r:id="rId29"/>
    <p:sldId id="346" r:id="rId30"/>
    <p:sldId id="348" r:id="rId31"/>
    <p:sldId id="443" r:id="rId32"/>
    <p:sldId id="488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89" r:id="rId47"/>
    <p:sldId id="490" r:id="rId48"/>
    <p:sldId id="491" r:id="rId49"/>
    <p:sldId id="308" r:id="rId50"/>
    <p:sldId id="307" r:id="rId51"/>
    <p:sldId id="309" r:id="rId52"/>
    <p:sldId id="306" r:id="rId5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247" autoAdjust="0"/>
  </p:normalViewPr>
  <p:slideViewPr>
    <p:cSldViewPr>
      <p:cViewPr varScale="1">
        <p:scale>
          <a:sx n="106" d="100"/>
          <a:sy n="106" d="100"/>
        </p:scale>
        <p:origin x="16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ED52DA6-1047-2E6A-5B8A-A64BC3BFC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33CAF1-AC6C-8F3F-1675-7B630DF88D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8B7572-35F1-3149-977B-83E8342EAA41}" type="datetimeFigureOut">
              <a:rPr lang="it-IT"/>
              <a:pPr>
                <a:defRPr/>
              </a:pPr>
              <a:t>10/01/2024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6A74FCCE-CA92-DE0A-1FA7-5CB18E325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906C8A4E-B755-85B8-5624-0DC44DD4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A813FE-CE42-DAAB-05D7-50364F2948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250DE0-DFBB-4354-7765-99AD20DBB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5940AD-DE91-3047-9CD5-EF2EC3B3C9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Definizione e Funzione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microRNA sono piccole molecole di RNA non codificanti. La loro funzione principale è regolare l'espressione genica a livello post-trascrizionale, il che significa che influenzano l'espressione dei geni dopo che il DNA è stato trascritto in RNA messaggero (mRNA).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Meccanismo di Azione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Agiscono come RNA antisenso, legandosi a regioni complementari, sebbene spesso solo parzialmente, sui loro mRNA bersaglio. Questa complementarità determina il riconoscimento e l'associazione con gli specifici mRNA.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Effetti sui Target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Una volta che un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si lega al suo mRNA target, può bloccarne la traduzione in proteine. Questo avviene in due modi principali: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Inibizione della Traduzione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Impediscono che il ribosoma si leghi al mRNA e inizi la sintesi proteica.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Degradazione del mRNA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In alcuni casi, il legame con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può portare alla degradazione del mRNA bersaglio, riducendone ulteriormente la traduzione in proteine.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Relazioni </a:t>
            </a:r>
            <a:r>
              <a:rPr lang="it-IT" b="1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-mRNA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Un singolo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può regolare l'espressione di più geni target (mRNA), dato che può legarsi a diversi mRNA che hanno sequenze complementari. Allo stesso modo, un singolo mRNA può essere regolato da più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diversi.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Importanza Biologica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cruciali in numerosi processi biologici, inclusi lo sviluppo, la differenziazione cellulare, il ciclo cellulare e l'apoptosi. Anomalie nella loro funzione sono state associate a diverse patologie, tra cui il cancro.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8060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Origine Genomica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trascritti da sequenze specifiche del genoma, note come geni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. Questi possono essere trovati in regioni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intergeniche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(cioè, le regioni del DNA tra due geni) o negli introni di altri geni. Gli introni sono porzioni non codificanti di un gene che vengono rimosse durante il processo di splicing dell'RNA.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Conservazione Evolutiva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Molte sequenze di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altamente conservate attraverso diverse specie, anche molto distanti evolutivamente. Questo suggerisce un ruolo fondamentale e conservato nella regolazione genica. Ad esempio, alcuni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presenti nell'uomo (Homo sapiens) possono essere trovati in specie lontane come il nematode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Caenorhabditis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elegans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Presenza nei Virus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anche identificati nei virus, dove probabilmente svolgono un ruolo nell'autoregolazione virale e nell'interferenza con le funzioni cellulari dell'ospite. Questa presenza suggerisce un meccanismo sofisticato attraverso il quale i virus possono manipolare le vie cellulari per favorire la loro replicazione e sopravvivenza.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Assenza nei Batteri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A differenza di eucarioti e virus,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non sono stati identificati nei batteri. Questo suggerisce una differenza fondamentale nei meccanismi di regolazione genica tra batteri ed eucarioti.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5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Struttura dei </a:t>
            </a:r>
            <a:r>
              <a:rPr lang="it-IT" b="1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geni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strutturati in modo da produrre trascritti di RNA con una configurazione a forcina, nota anche come struttura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hairpin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. Questa struttura include un loop (anello) e una porzione di stem (gambo) che è il risultato dell'appaiamento di basi complementari all'interno dello stesso RNA.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Appaiamento delle Basi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Nell'esempio mostrato, puoi vedere come le basi si appaiano per formare lo stem con alcune basi non appaiate che creano delle protrusioni o "loop".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Strutture STEM-LOOP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Le strutture STEM-LOOP sono tipiche dei precursori dei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e non sempre presentano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un'appaiamento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perfetto delle basi. Questo può portare alla formazione di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bulge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o anse nella struttura secondaria dell'RNA.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19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Trascrizione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Il processo inizia nel nucleo, dove i geni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trascritti in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pri-miRNA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(RNA primario del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Processamento da </a:t>
            </a:r>
            <a:r>
              <a:rPr lang="it-IT" b="1" i="0" dirty="0" err="1">
                <a:solidFill>
                  <a:srgbClr val="D1D5DB"/>
                </a:solidFill>
                <a:effectLst/>
                <a:latin typeface="Söhne"/>
              </a:rPr>
              <a:t>Drosha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Questi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pri-miRNA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poi processati dall'enzima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Drosha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per formare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pre-miRNA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, che sono precursori a doppio filamento più corti.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Esportazione nel Citoplasma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Successivamente,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pre-miRNA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vengono esportati dal nucleo al citoplasma.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Processamento da </a:t>
            </a:r>
            <a:r>
              <a:rPr lang="it-IT" b="1" i="0" dirty="0" err="1">
                <a:solidFill>
                  <a:srgbClr val="D1D5DB"/>
                </a:solidFill>
                <a:effectLst/>
                <a:latin typeface="Söhne"/>
              </a:rPr>
              <a:t>Dicer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Una volta nel citoplasma,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pre-miRNA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sono ulteriormente processati dall'enzima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Dicer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in frammenti di RNA a doppio filamento ancora più piccoli.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Formazione del RISC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Uno dei due filamenti, contenente il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maturo, viene poi incorporato nel complesso RISC (RNA-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induced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silencing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complex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Repressione della Traduzione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maturo all'interno del RISC può ora legarsi a mRNA bersaglio complementari e reprimere la loro traduzione, impedendo la produzione di proteine.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6701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Silenziamento dell'mRNA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maturo all'interno del RISC si legano a siti complementari sull'mRNA target, il che può portare al silenziamento dell'espressione genica dell'mRNA. Il silenziamento può avvenire tramite l'inibizione della traduzione dell'mRNA in proteina o tramite la degradazione dell'mRNA.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Appaiamento Imperfetto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L'appaiamento tra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e mRNA non è necessariamente perfetto. Può presentare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bulge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(protrusioni di nucleotidi non appaiati) o loop, che sono anse create da appaiamenti non contigui. Questa imperfezione è normale e fa parte del meccanismo naturale che consente a un singolo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di mirare a più mRNA differenti.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Regolarità nel Silenziamento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Studi sperimentali hanno mostrato che ci sono certe regolarità nell'appaiamento dei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con i loro target. Queste regolarità possono includere la presenza di specifiche sequenze nucleotidiche o strutture che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riconoscono e legano più efficacemente.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345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öhne"/>
              </a:rPr>
              <a:t>Regione </a:t>
            </a:r>
            <a:r>
              <a:rPr lang="it-IT" b="1" i="0" dirty="0" err="1">
                <a:effectLst/>
                <a:latin typeface="Söhne"/>
              </a:rPr>
              <a:t>Seed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La regione iniziale del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, nota come '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seed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', è cruciale per il riconoscimento e il legame con il mRNA target. Questa regione è tipicamente lunga dai 7 ai 10 nucleotidi e si appaia in modo perfettamente complementare con la sequenza corrispondente sull'mRNA. L'appaiamento preciso della regione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seed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è un fattore chiave per l'efficacia del silenziamento genico.</a:t>
            </a:r>
          </a:p>
          <a:p>
            <a:r>
              <a:rPr lang="it-IT" b="1" i="0" dirty="0">
                <a:effectLst/>
                <a:latin typeface="Söhne"/>
              </a:rPr>
              <a:t>Flessibilità del Primo Nucleotide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Il primo nucleotide del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non è cruciale per l'appaiamento e può anche non essere appaiato. Questo offre una certa flessibilità nel riconoscimento del target.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9820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 err="1">
                <a:effectLst/>
                <a:latin typeface="Söhne"/>
              </a:rPr>
              <a:t>Bulge</a:t>
            </a:r>
            <a:r>
              <a:rPr lang="it-IT" b="1" i="0" dirty="0">
                <a:effectLst/>
                <a:latin typeface="Söhne"/>
              </a:rPr>
              <a:t> e Loop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Dopo la regione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seed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, è comune trovare un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bulge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o un loop, che sono risultati dell'appaiamento imperfetto. Questi elementi della struttura secondaria possono influenzare l'affinità e la specificità del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per il suo target.</a:t>
            </a:r>
          </a:p>
          <a:p>
            <a:r>
              <a:rPr lang="it-IT" b="1" i="0" dirty="0">
                <a:effectLst/>
                <a:latin typeface="Söhne"/>
              </a:rPr>
              <a:t>Regione 3' del </a:t>
            </a:r>
            <a:r>
              <a:rPr lang="it-IT" b="1" i="0" dirty="0" err="1"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La complementarità nella regione 3' del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rispetto al suo target è solitamente imperfetta. La presenza di coppie G:U (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guanina:uracile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 in questa regione è abbastanza comune e può essere tollerata, anche se tali coppie nella regione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seed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tendono a essere sfavorevoli per il silenziamento.</a:t>
            </a:r>
          </a:p>
          <a:p>
            <a:r>
              <a:rPr lang="it-IT" b="1" i="0" dirty="0">
                <a:effectLst/>
                <a:latin typeface="Söhne"/>
              </a:rPr>
              <a:t>Localizzazione del Sito di Legame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siti di legame per 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miRNA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si trovano generalmente nella regione 3' UTR (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untranslated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region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 degli mRNA bersaglio, che è la sezione dell'mRNA che segue la regione codificante e che non viene tradotta in proteine.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852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940AD-DE91-3047-9CD5-EF2EC3B3C9FF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113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1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384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66908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66908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5026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950" y="0"/>
            <a:ext cx="8928100" cy="112553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279900" cy="532765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1688" y="1341438"/>
            <a:ext cx="4281487" cy="532765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2949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1C0D947-96A0-E463-F478-45A6B13D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15D5177-782D-87BD-AB0A-E51770C9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3215B2-D4F1-4A75-0D53-0BB0F0CD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ECD6CD1-4B0D-5745-B94E-ABC4AAF001B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0125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9217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2799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1688" y="1341438"/>
            <a:ext cx="428148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3498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3534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9500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60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503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616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na">
            <a:extLst>
              <a:ext uri="{FF2B5EF4-FFF2-40B4-BE49-F238E27FC236}">
                <a16:creationId xmlns:a16="http://schemas.microsoft.com/office/drawing/2014/main" id="{976C2EC5-0D5A-A9AE-15BD-679B2961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lum bright="58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6255AF9F-50AE-DAA2-87EB-26C065704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13787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5FD754A-E164-79E5-DFEC-8D5E1A9F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it-IT" altLang="it-IT" sz="18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DB16AC-62CC-C7DC-355C-4D1E6DB45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928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irbas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atlas.dmi.unict.it/mirandola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oxfordjournals.org/content/28/23/3166.abstract" TargetMode="External"/><Relationship Id="rId2" Type="http://schemas.openxmlformats.org/officeDocument/2006/relationships/hyperlink" Target="http://www.plosone.org/article/info:doi/10.1371/journal.pone.00477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base.oxfordjournals.org/content/2009/bap008.ful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DCE498B-2528-A0DE-2D0C-BA00C3CCE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989138"/>
            <a:ext cx="7772400" cy="2087562"/>
          </a:xfrm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2000" b="1" dirty="0">
                <a:solidFill>
                  <a:schemeClr val="tx1"/>
                </a:solidFill>
              </a:rPr>
              <a:t>Bioinformatica</a:t>
            </a:r>
            <a:br>
              <a:rPr lang="it-IT" altLang="it-IT" sz="4400" dirty="0">
                <a:solidFill>
                  <a:schemeClr val="tx1"/>
                </a:solidFill>
              </a:rPr>
            </a:br>
            <a:r>
              <a:rPr lang="it-IT" altLang="it-IT" sz="1600" dirty="0">
                <a:solidFill>
                  <a:schemeClr val="tx1"/>
                </a:solidFill>
              </a:rPr>
              <a:t>Corso di Laurea Specialistica in Informatica</a:t>
            </a:r>
            <a:br>
              <a:rPr lang="it-IT" altLang="it-IT" sz="1600" dirty="0">
                <a:solidFill>
                  <a:schemeClr val="tx1"/>
                </a:solidFill>
              </a:rPr>
            </a:br>
            <a:r>
              <a:rPr lang="it-IT" altLang="it-IT" sz="4400" dirty="0">
                <a:solidFill>
                  <a:schemeClr val="accent2"/>
                </a:solidFill>
              </a:rPr>
              <a:t>microRNA</a:t>
            </a:r>
            <a:endParaRPr lang="it-IT" altLang="it-IT" sz="1800" dirty="0">
              <a:solidFill>
                <a:schemeClr val="tx1"/>
              </a:solidFill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A71FFD69-AD8F-56A8-0B6F-299F24914EB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-1588" y="5921375"/>
            <a:ext cx="9144001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rPr>
              <a:t>Prof. Alfredo Ferro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600">
              <a:latin typeface="Arial" panose="020B0604020202020204" pitchFamily="34" charset="0"/>
              <a:ea typeface="ヒラギノ角ゴ Pro W3" panose="020B0300000000000000" pitchFamily="34" charset="-128"/>
              <a:cs typeface="ヒラギノ角ゴ Pro W3" panose="020B03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rPr>
              <a:t>Dipartimento di Medicina Clinica e Sperimentale, Sezione di bioinformatica.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F91606C-01AD-5555-4E6F-B5941C3C3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Funzioni dei miRNA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678365F-5AB0-0EB8-3ABC-B8ECB884D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628775"/>
            <a:ext cx="8713787" cy="4968875"/>
          </a:xfrm>
        </p:spPr>
        <p:txBody>
          <a:bodyPr/>
          <a:lstStyle/>
          <a:p>
            <a:pPr algn="just" eaLnBrk="1" hangingPunct="1"/>
            <a:r>
              <a:rPr lang="it-IT" altLang="it-IT" sz="2000" dirty="0"/>
              <a:t>I </a:t>
            </a:r>
            <a:r>
              <a:rPr lang="it-IT" altLang="it-IT" sz="2000" dirty="0" err="1"/>
              <a:t>miRNA</a:t>
            </a:r>
            <a:r>
              <a:rPr lang="it-IT" altLang="it-IT" sz="2000" dirty="0"/>
              <a:t> svolgono un ruolo centrale nel controllo di numerosi processi fisiologici:</a:t>
            </a:r>
          </a:p>
          <a:p>
            <a:pPr lvl="1" algn="just" eaLnBrk="1" hangingPunct="1"/>
            <a:r>
              <a:rPr lang="it-IT" altLang="it-IT" sz="1800" b="1" dirty="0"/>
              <a:t>Sviluppo</a:t>
            </a:r>
          </a:p>
          <a:p>
            <a:pPr lvl="1" algn="just" eaLnBrk="1" hangingPunct="1"/>
            <a:r>
              <a:rPr lang="it-IT" altLang="it-IT" sz="1800" b="1" dirty="0"/>
              <a:t>Differenziamento cellulare</a:t>
            </a:r>
          </a:p>
          <a:p>
            <a:pPr lvl="1" algn="just" eaLnBrk="1" hangingPunct="1"/>
            <a:r>
              <a:rPr lang="it-IT" altLang="it-IT" sz="1800" b="1" dirty="0"/>
              <a:t>Apoptosi</a:t>
            </a:r>
          </a:p>
          <a:p>
            <a:pPr algn="just" eaLnBrk="1" hangingPunct="1"/>
            <a:r>
              <a:rPr lang="it-IT" altLang="it-IT" sz="2000" dirty="0"/>
              <a:t>Aberrazioni nella loro espressione (mancanza, sotto o sovra espressione) sono correlate a diversi tipi di patologie:</a:t>
            </a:r>
          </a:p>
          <a:p>
            <a:pPr lvl="1" algn="just" eaLnBrk="1" hangingPunct="1"/>
            <a:r>
              <a:rPr lang="it-IT" altLang="it-IT" sz="1800" b="1" dirty="0"/>
              <a:t>Cancro</a:t>
            </a:r>
          </a:p>
          <a:p>
            <a:pPr lvl="1" algn="just" eaLnBrk="1" hangingPunct="1"/>
            <a:r>
              <a:rPr lang="it-IT" altLang="it-IT" sz="1800" b="1" dirty="0"/>
              <a:t>Malattie neurodegenerative</a:t>
            </a:r>
          </a:p>
          <a:p>
            <a:pPr lvl="1" algn="just" eaLnBrk="1" hangingPunct="1"/>
            <a:r>
              <a:rPr lang="it-IT" altLang="it-IT" sz="1800" b="1" dirty="0"/>
              <a:t>Malattie cardiache</a:t>
            </a:r>
          </a:p>
          <a:p>
            <a:pPr algn="just" eaLnBrk="1" hangingPunct="1"/>
            <a:r>
              <a:rPr lang="it-IT" altLang="it-IT" sz="2000" dirty="0"/>
              <a:t>Si tratta dunque di molecole molto importanti, il cui studio è fondamentale nella comprensione dei processi biologici, dei fenotipi patologici e, di conseguenza, nel design di terapie innovative.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71AEBD2-7F9B-02EF-65A2-8E36FE95B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Un problema bionformatico: la ricerca dei geni miRNA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20DD081-24D0-1E58-D11F-69339CFF8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268413"/>
            <a:ext cx="8713787" cy="53276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Ad oggi, </a:t>
            </a:r>
            <a:r>
              <a:rPr lang="it-IT" altLang="it-IT" sz="2400" dirty="0" err="1"/>
              <a:t>nell</a:t>
            </a:r>
            <a:r>
              <a:rPr lang="ja-JP" altLang="it-IT" sz="2400"/>
              <a:t>’</a:t>
            </a:r>
            <a:r>
              <a:rPr lang="it-IT" altLang="ja-JP" sz="2400" dirty="0"/>
              <a:t>uomo, sono stati individuati 1917 geni </a:t>
            </a:r>
            <a:r>
              <a:rPr lang="it-IT" altLang="ja-JP" sz="2400" dirty="0" err="1"/>
              <a:t>miRNA</a:t>
            </a:r>
            <a:r>
              <a:rPr lang="it-IT" altLang="ja-JP" sz="2400" dirty="0"/>
              <a:t> (circa 2600 maturi)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Sono noti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 in molti altri eucarioti e nei virus (più di </a:t>
            </a:r>
            <a:r>
              <a:rPr lang="it-IT" altLang="it-IT" sz="2400"/>
              <a:t>48.000 maturi attualmente</a:t>
            </a:r>
            <a:r>
              <a:rPr lang="it-IT" altLang="it-IT" sz="2400" dirty="0"/>
              <a:t>).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u="sng" dirty="0"/>
              <a:t>La ricerca di nuovi geni </a:t>
            </a:r>
            <a:r>
              <a:rPr lang="it-IT" altLang="it-IT" sz="2400" u="sng" dirty="0" err="1"/>
              <a:t>miRNA</a:t>
            </a:r>
            <a:r>
              <a:rPr lang="it-IT" altLang="it-IT" sz="2400" u="sng" dirty="0"/>
              <a:t> è uno dei compiti principali della bioinformatica</a:t>
            </a:r>
            <a:r>
              <a:rPr lang="it-IT" altLang="it-IT" sz="2400" dirty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Data una sequenza genomica ci si chiede se essa contiene uno o più geni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Come nella gene </a:t>
            </a:r>
            <a:r>
              <a:rPr lang="it-IT" altLang="it-IT" sz="2400" dirty="0" err="1"/>
              <a:t>prediction</a:t>
            </a:r>
            <a:r>
              <a:rPr lang="it-IT" altLang="it-IT" sz="2400" dirty="0"/>
              <a:t>, è importante </a:t>
            </a:r>
            <a:r>
              <a:rPr lang="it-IT" altLang="it-IT" sz="2400" u="sng" dirty="0"/>
              <a:t>individuare regolarità nelle sequenze dei geni </a:t>
            </a:r>
            <a:r>
              <a:rPr lang="it-IT" altLang="it-IT" sz="2400" u="sng" dirty="0" err="1"/>
              <a:t>miRNA</a:t>
            </a:r>
            <a:r>
              <a:rPr lang="it-IT" altLang="it-IT" sz="2400" u="sng" dirty="0"/>
              <a:t> </a:t>
            </a:r>
            <a:r>
              <a:rPr lang="it-IT" altLang="it-IT" sz="2400" dirty="0"/>
              <a:t>e nei dintorni, </a:t>
            </a:r>
            <a:r>
              <a:rPr lang="it-IT" altLang="it-IT" sz="2400" u="sng" dirty="0"/>
              <a:t>al fine di stabilire regole per la predizione</a:t>
            </a:r>
            <a:r>
              <a:rPr lang="it-IT" altLang="it-IT" sz="2400" dirty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u="sng" dirty="0"/>
              <a:t>Ad oggi la regola principale è la forma di </a:t>
            </a:r>
            <a:r>
              <a:rPr lang="it-IT" altLang="it-IT" sz="2400" u="sng" dirty="0" err="1"/>
              <a:t>stem</a:t>
            </a:r>
            <a:r>
              <a:rPr lang="it-IT" altLang="it-IT" sz="2400" u="sng" dirty="0"/>
              <a:t>-loop assunta dal trascritto primario (</a:t>
            </a:r>
            <a:r>
              <a:rPr lang="it-IT" altLang="it-IT" sz="2400" u="sng" dirty="0" err="1"/>
              <a:t>pri-miRNA</a:t>
            </a:r>
            <a:r>
              <a:rPr lang="it-IT" altLang="it-IT" sz="2400" u="sng" dirty="0"/>
              <a:t>)</a:t>
            </a:r>
            <a:r>
              <a:rPr lang="it-IT" altLang="it-IT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897557F-C850-7E0A-0715-4531A836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Ricerca di geni miRNA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53A092B-F8E4-E162-6C77-1F5C359D4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6321425" cy="5327650"/>
          </a:xfrm>
        </p:spPr>
        <p:txBody>
          <a:bodyPr/>
          <a:lstStyle/>
          <a:p>
            <a:pPr algn="just" eaLnBrk="1" hangingPunct="1"/>
            <a:r>
              <a:rPr lang="it-IT" altLang="it-IT" sz="2000"/>
              <a:t>I tool per la predizione di geni miRNA si basano dunque sulla ricerca di sequenze in grado di assumere la forma di stem loop qualora venissero trascritte in RNA.</a:t>
            </a:r>
          </a:p>
          <a:p>
            <a:pPr algn="just" eaLnBrk="1" hangingPunct="1"/>
            <a:r>
              <a:rPr lang="it-IT" altLang="it-IT" sz="2000"/>
              <a:t>Ogni sequenza di questo tipo contiene quindi due sottosequenze (quasi) complementari, l</a:t>
            </a:r>
            <a:r>
              <a:rPr lang="ja-JP" altLang="it-IT" sz="2000"/>
              <a:t>’</a:t>
            </a:r>
            <a:r>
              <a:rPr lang="it-IT" altLang="ja-JP" sz="2000"/>
              <a:t>una in senso opposto all</a:t>
            </a:r>
            <a:r>
              <a:rPr lang="ja-JP" altLang="it-IT" sz="2000"/>
              <a:t>’</a:t>
            </a:r>
            <a:r>
              <a:rPr lang="it-IT" altLang="ja-JP" sz="2000"/>
              <a:t>altra (stem) separate da una regione </a:t>
            </a:r>
            <a:r>
              <a:rPr lang="ja-JP" altLang="it-IT" sz="2000"/>
              <a:t>“</a:t>
            </a:r>
            <a:r>
              <a:rPr lang="it-IT" altLang="ja-JP" sz="2000"/>
              <a:t>loop</a:t>
            </a:r>
            <a:r>
              <a:rPr lang="ja-JP" altLang="it-IT" sz="2000"/>
              <a:t>”</a:t>
            </a:r>
            <a:r>
              <a:rPr lang="it-IT" altLang="ja-JP" sz="2000"/>
              <a:t>:</a:t>
            </a:r>
          </a:p>
          <a:p>
            <a:pPr eaLnBrk="1" hangingPunct="1"/>
            <a:endParaRPr lang="it-IT" altLang="it-IT" sz="200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F595D89-038F-3B6D-2AB2-7A5533B6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357313"/>
            <a:ext cx="2357438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ttangolo 4">
            <a:extLst>
              <a:ext uri="{FF2B5EF4-FFF2-40B4-BE49-F238E27FC236}">
                <a16:creationId xmlns:a16="http://schemas.microsoft.com/office/drawing/2014/main" id="{57AA9571-D3FF-10E9-CDD7-CECA74BC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068763"/>
            <a:ext cx="6072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i="1">
                <a:solidFill>
                  <a:srgbClr val="FF0000"/>
                </a:solidFill>
                <a:latin typeface="Arial" panose="020B0604020202020204" pitchFamily="34" charset="0"/>
              </a:rPr>
              <a:t>loop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latin typeface="Courier New" panose="02070309020205020404" pitchFamily="49" charset="0"/>
                <a:cs typeface="Courier New" panose="02070309020205020404" pitchFamily="49" charset="0"/>
              </a:rPr>
              <a:t>GGCCUGUUCCCCGAGA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CUAUUGA</a:t>
            </a:r>
            <a:r>
              <a:rPr lang="it-IT" altLang="it-IT" sz="1800">
                <a:latin typeface="Courier New" panose="02070309020205020404" pitchFamily="49" charset="0"/>
                <a:cs typeface="Courier New" panose="02070309020205020404" pitchFamily="49" charset="0"/>
              </a:rPr>
              <a:t>UCUCGGGGAACAGGCC</a:t>
            </a:r>
          </a:p>
        </p:txBody>
      </p:sp>
      <p:sp>
        <p:nvSpPr>
          <p:cNvPr id="23558" name="Rettangolo 5">
            <a:extLst>
              <a:ext uri="{FF2B5EF4-FFF2-40B4-BE49-F238E27FC236}">
                <a16:creationId xmlns:a16="http://schemas.microsoft.com/office/drawing/2014/main" id="{576D1A0D-732D-9100-7900-65320921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657850"/>
            <a:ext cx="32861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CUA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GGCCUGUUCCCCGAGA   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it-IT" altLang="it-IT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CCGGACAAGGGGCUCU   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it-IT" altLang="it-IT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endParaRPr lang="it-IT" altLang="it-IT" sz="180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Freccia circolare in su 6">
            <a:extLst>
              <a:ext uri="{FF2B5EF4-FFF2-40B4-BE49-F238E27FC236}">
                <a16:creationId xmlns:a16="http://schemas.microsoft.com/office/drawing/2014/main" id="{3FB54512-36C6-ED4F-65EA-7D1C8EDAC303}"/>
              </a:ext>
            </a:extLst>
          </p:cNvPr>
          <p:cNvSpPr/>
          <p:nvPr/>
        </p:nvSpPr>
        <p:spPr>
          <a:xfrm flipH="1">
            <a:off x="1785938" y="4714875"/>
            <a:ext cx="3000375" cy="785813"/>
          </a:xfrm>
          <a:prstGeom prst="curvedUpArrow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795CA-5E93-0CF2-4222-B80A103F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 (2)</a:t>
            </a:r>
          </a:p>
        </p:txBody>
      </p:sp>
      <p:sp>
        <p:nvSpPr>
          <p:cNvPr id="16386" name="Segnaposto contenuto 2">
            <a:extLst>
              <a:ext uri="{FF2B5EF4-FFF2-40B4-BE49-F238E27FC236}">
                <a16:creationId xmlns:a16="http://schemas.microsoft.com/office/drawing/2014/main" id="{7C347099-E4D7-811D-C28C-03FDA4C5A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700213"/>
            <a:ext cx="8713788" cy="5327650"/>
          </a:xfrm>
        </p:spPr>
        <p:txBody>
          <a:bodyPr/>
          <a:lstStyle/>
          <a:p>
            <a:pPr algn="just"/>
            <a:r>
              <a:rPr lang="it-IT" altLang="it-IT"/>
              <a:t>Uno dei problemi principali nella ricerca di geni miRNA è la presenza di un numero elevato di potenziali </a:t>
            </a:r>
            <a:r>
              <a:rPr lang="it-IT" altLang="it-IT" b="1" i="1"/>
              <a:t>hairpin</a:t>
            </a:r>
            <a:r>
              <a:rPr lang="it-IT" altLang="it-IT"/>
              <a:t> nei genomi eucariotici.</a:t>
            </a:r>
          </a:p>
          <a:p>
            <a:pPr algn="just"/>
            <a:r>
              <a:rPr lang="it-IT" altLang="it-IT"/>
              <a:t>Il problema quindi è l</a:t>
            </a:r>
            <a:r>
              <a:rPr lang="ja-JP" altLang="it-IT"/>
              <a:t>’</a:t>
            </a:r>
            <a:r>
              <a:rPr lang="it-IT" altLang="ja-JP" b="1"/>
              <a:t>identificazione</a:t>
            </a:r>
            <a:r>
              <a:rPr lang="it-IT" altLang="ja-JP"/>
              <a:t> </a:t>
            </a:r>
            <a:r>
              <a:rPr lang="it-IT" altLang="ja-JP" b="1"/>
              <a:t>degli</a:t>
            </a:r>
            <a:r>
              <a:rPr lang="it-IT" altLang="ja-JP"/>
              <a:t> </a:t>
            </a:r>
            <a:r>
              <a:rPr lang="it-IT" altLang="ja-JP" b="1"/>
              <a:t>hairpin</a:t>
            </a:r>
            <a:r>
              <a:rPr lang="it-IT" altLang="ja-JP"/>
              <a:t> </a:t>
            </a:r>
            <a:r>
              <a:rPr lang="it-IT" altLang="ja-JP" b="1"/>
              <a:t>corretti</a:t>
            </a:r>
            <a:r>
              <a:rPr lang="it-IT" altLang="ja-JP"/>
              <a:t>.</a:t>
            </a:r>
          </a:p>
          <a:p>
            <a:pPr algn="just"/>
            <a:r>
              <a:rPr lang="it-IT" altLang="it-IT"/>
              <a:t>Occorre quindi trovare dei buoni filtri per la riduzione dello spazio di ricerca.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9AB27-AFD4-E251-BD65-3EB794E0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basati sulla riduzione dello spazio di ricerca</a:t>
            </a:r>
          </a:p>
        </p:txBody>
      </p:sp>
      <p:sp>
        <p:nvSpPr>
          <p:cNvPr id="17410" name="Segnaposto contenuto 2">
            <a:extLst>
              <a:ext uri="{FF2B5EF4-FFF2-40B4-BE49-F238E27FC236}">
                <a16:creationId xmlns:a16="http://schemas.microsoft.com/office/drawing/2014/main" id="{D93C6787-4FFA-2B44-F3AB-43923DD3B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350" y="1412875"/>
            <a:ext cx="8713788" cy="5327650"/>
          </a:xfrm>
        </p:spPr>
        <p:txBody>
          <a:bodyPr/>
          <a:lstStyle/>
          <a:p>
            <a:r>
              <a:rPr lang="it-IT" altLang="it-IT"/>
              <a:t>Conservazione</a:t>
            </a:r>
          </a:p>
          <a:p>
            <a:pPr lvl="1"/>
            <a:r>
              <a:rPr lang="it-IT" altLang="it-IT" b="1"/>
              <a:t>miRScan</a:t>
            </a:r>
          </a:p>
          <a:p>
            <a:pPr lvl="1">
              <a:buFontTx/>
              <a:buNone/>
            </a:pPr>
            <a:r>
              <a:rPr lang="it-IT" altLang="it-IT"/>
              <a:t>	Trova potenziali hairpin in un genoma ed utilizza BLAST per trovare omologhi in un</a:t>
            </a:r>
            <a:r>
              <a:rPr lang="ja-JP" altLang="it-IT"/>
              <a:t>’</a:t>
            </a:r>
            <a:r>
              <a:rPr lang="it-IT" altLang="ja-JP"/>
              <a:t>altra specie.</a:t>
            </a:r>
          </a:p>
          <a:p>
            <a:pPr lvl="1"/>
            <a:r>
              <a:rPr lang="it-IT" altLang="it-IT" b="1"/>
              <a:t>miRFinder</a:t>
            </a:r>
          </a:p>
          <a:p>
            <a:pPr lvl="1">
              <a:buFontTx/>
              <a:buNone/>
            </a:pPr>
            <a:r>
              <a:rPr lang="it-IT" altLang="it-IT"/>
              <a:t>	Confronta sequenze intergeniche di due diversi genomi e utilizza una serie di regole empiriche per selezionare gli hairpin più probabili.</a:t>
            </a:r>
          </a:p>
          <a:p>
            <a:pPr algn="just">
              <a:buFontTx/>
              <a:buNone/>
            </a:pPr>
            <a:r>
              <a:rPr lang="it-IT" altLang="it-IT"/>
              <a:t>	La conservazione tra le specie può ridurre significativamente il numero di hairpin, ma taglia fuori tutti i geni miRNA specie-specifici.</a:t>
            </a:r>
          </a:p>
          <a:p>
            <a:pPr>
              <a:buFontTx/>
              <a:buNone/>
            </a:pPr>
            <a:endParaRPr lang="it-IT" altLang="it-IT"/>
          </a:p>
          <a:p>
            <a:pPr>
              <a:buFontTx/>
              <a:buNone/>
            </a:pPr>
            <a:r>
              <a:rPr lang="it-IT" altLang="it-IT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8D531-6F03-940E-FD4B-B7E4B15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basati sulla riduzione dello spazio di ricerca (2)</a:t>
            </a:r>
          </a:p>
        </p:txBody>
      </p:sp>
      <p:sp>
        <p:nvSpPr>
          <p:cNvPr id="18434" name="Segnaposto contenuto 2">
            <a:extLst>
              <a:ext uri="{FF2B5EF4-FFF2-40B4-BE49-F238E27FC236}">
                <a16:creationId xmlns:a16="http://schemas.microsoft.com/office/drawing/2014/main" id="{AB2DDCAE-5E25-C376-9F90-B425230F3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628775"/>
            <a:ext cx="8713787" cy="5327650"/>
          </a:xfrm>
        </p:spPr>
        <p:txBody>
          <a:bodyPr/>
          <a:lstStyle/>
          <a:p>
            <a:r>
              <a:rPr lang="it-IT" altLang="it-IT"/>
              <a:t>Match intragenomici</a:t>
            </a:r>
          </a:p>
          <a:p>
            <a:pPr lvl="1"/>
            <a:r>
              <a:rPr lang="it-IT" altLang="it-IT" b="1"/>
              <a:t>miMatcher</a:t>
            </a:r>
          </a:p>
          <a:p>
            <a:pPr lvl="1">
              <a:buFontTx/>
              <a:buNone/>
            </a:pPr>
            <a:r>
              <a:rPr lang="it-IT" altLang="it-IT"/>
              <a:t>	Questo tool si basa sul fatto che un miRNA possiede almeno un target nel genoma. Dato un possibile target, vengono ricercati match perfetti con i possibili hairpin individuati nel genoma.</a:t>
            </a:r>
          </a:p>
          <a:p>
            <a:pPr lvl="1">
              <a:buFontTx/>
              <a:buNone/>
            </a:pPr>
            <a:r>
              <a:rPr lang="it-IT" altLang="it-IT"/>
              <a:t>	Questo approccio è però praticabile solamente nelle piante, nelle quali la complementarità tra miRNA e target è totale, a differenza degli animali nei quali la complementarità è parziale.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C203C-5C7E-22AE-C2E1-2F75A315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dedicati - </a:t>
            </a:r>
            <a:br>
              <a:rPr lang="it-IT" altLang="it-IT"/>
            </a:br>
            <a:r>
              <a:rPr lang="it-IT" altLang="it-IT"/>
              <a:t>Classificazione degli hairpin</a:t>
            </a:r>
          </a:p>
        </p:txBody>
      </p:sp>
      <p:sp>
        <p:nvSpPr>
          <p:cNvPr id="19458" name="Segnaposto contenuto 2">
            <a:extLst>
              <a:ext uri="{FF2B5EF4-FFF2-40B4-BE49-F238E27FC236}">
                <a16:creationId xmlns:a16="http://schemas.microsoft.com/office/drawing/2014/main" id="{C1AFFC8B-F636-5A8C-A9E2-6993BFF57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8893175" cy="5327650"/>
          </a:xfrm>
        </p:spPr>
        <p:txBody>
          <a:bodyPr/>
          <a:lstStyle/>
          <a:p>
            <a:pPr algn="just"/>
            <a:r>
              <a:rPr lang="it-IT" altLang="it-IT"/>
              <a:t>Molti metodi per la ricerca di geni miRNA si basano su </a:t>
            </a:r>
            <a:r>
              <a:rPr lang="it-IT" altLang="it-IT" b="1"/>
              <a:t>caratteristiche termodinamiche </a:t>
            </a:r>
            <a:r>
              <a:rPr lang="it-IT" altLang="it-IT"/>
              <a:t>e </a:t>
            </a:r>
            <a:r>
              <a:rPr lang="it-IT" altLang="it-IT" b="1"/>
              <a:t>osservazioni empiriche</a:t>
            </a:r>
            <a:r>
              <a:rPr lang="it-IT" altLang="it-IT"/>
              <a:t>.</a:t>
            </a:r>
          </a:p>
          <a:p>
            <a:pPr algn="just"/>
            <a:r>
              <a:rPr lang="it-IT" altLang="it-IT"/>
              <a:t>Gli </a:t>
            </a:r>
            <a:r>
              <a:rPr lang="it-IT" altLang="it-IT" b="1" i="1"/>
              <a:t>hairpin</a:t>
            </a:r>
            <a:r>
              <a:rPr lang="it-IT" altLang="it-IT"/>
              <a:t> vengono </a:t>
            </a:r>
            <a:r>
              <a:rPr lang="it-IT" altLang="it-IT" u="sng"/>
              <a:t>individuati attraverso tool per la predizione della struttura secondaria dell</a:t>
            </a:r>
            <a:r>
              <a:rPr lang="ja-JP" altLang="it-IT" u="sng"/>
              <a:t>’</a:t>
            </a:r>
            <a:r>
              <a:rPr lang="it-IT" altLang="ja-JP" u="sng"/>
              <a:t>RNA </a:t>
            </a:r>
            <a:r>
              <a:rPr lang="it-IT" altLang="ja-JP"/>
              <a:t>(Es. Mfold) e classificati in base all</a:t>
            </a:r>
            <a:r>
              <a:rPr lang="ja-JP" altLang="it-IT"/>
              <a:t>’</a:t>
            </a:r>
            <a:r>
              <a:rPr lang="it-IT" altLang="ja-JP"/>
              <a:t>energia libera.</a:t>
            </a:r>
          </a:p>
          <a:p>
            <a:pPr algn="just"/>
            <a:r>
              <a:rPr lang="it-IT" altLang="it-IT"/>
              <a:t>Una volta individuati gli hairpin termodinamicamente più favorevoli, vi sono due possibili approcci per la classificazione:</a:t>
            </a:r>
          </a:p>
          <a:p>
            <a:pPr lvl="1" algn="just"/>
            <a:r>
              <a:rPr lang="it-IT" altLang="it-IT" b="1"/>
              <a:t>Metodi basati su regole empiriche</a:t>
            </a:r>
          </a:p>
          <a:p>
            <a:pPr lvl="1" algn="just"/>
            <a:r>
              <a:rPr lang="it-IT" altLang="it-IT" b="1"/>
              <a:t>Metodi di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16EFA-C2F3-C84A-18FF-D892DF96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dedicati - </a:t>
            </a:r>
            <a:br>
              <a:rPr lang="it-IT" altLang="it-IT"/>
            </a:br>
            <a:r>
              <a:rPr lang="it-IT" altLang="it-IT"/>
              <a:t>Metodi basati su regole empiriche</a:t>
            </a:r>
          </a:p>
        </p:txBody>
      </p:sp>
      <p:sp>
        <p:nvSpPr>
          <p:cNvPr id="20482" name="Segnaposto contenuto 2">
            <a:extLst>
              <a:ext uri="{FF2B5EF4-FFF2-40B4-BE49-F238E27FC236}">
                <a16:creationId xmlns:a16="http://schemas.microsoft.com/office/drawing/2014/main" id="{1A89CAA2-3458-0A90-4E3D-47B3BB420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530350"/>
            <a:ext cx="8713787" cy="5327650"/>
          </a:xfrm>
        </p:spPr>
        <p:txBody>
          <a:bodyPr/>
          <a:lstStyle/>
          <a:p>
            <a:r>
              <a:rPr lang="it-IT" altLang="it-IT"/>
              <a:t>Questi metodi si basano su tutte le caratteristiche osservate nei pre-miRNA noti.</a:t>
            </a:r>
          </a:p>
          <a:p>
            <a:r>
              <a:rPr lang="it-IT" altLang="it-IT"/>
              <a:t>Esempi di regole:</a:t>
            </a:r>
          </a:p>
          <a:p>
            <a:pPr lvl="1"/>
            <a:r>
              <a:rPr lang="it-IT" altLang="it-IT"/>
              <a:t>Non più di un nucleotide ogni 20 può essere spaiato.</a:t>
            </a:r>
          </a:p>
          <a:p>
            <a:pPr lvl="1"/>
            <a:r>
              <a:rPr lang="it-IT" altLang="it-IT"/>
              <a:t>Almeno 16 delle basi nel miRNA maturo devono essere appaiate.</a:t>
            </a:r>
          </a:p>
          <a:p>
            <a:pPr lvl="1"/>
            <a:r>
              <a:rPr lang="it-IT" altLang="it-IT"/>
              <a:t>Il contenuto di nucleotidi G e C (indice di maggiore stabilità) deve essere tra il 30% e il 70%.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9C335-4C5D-88A0-FF26-01A29B6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dedicati - </a:t>
            </a:r>
            <a:br>
              <a:rPr lang="it-IT" altLang="it-IT"/>
            </a:br>
            <a:r>
              <a:rPr lang="it-IT" altLang="it-IT"/>
              <a:t>Metodi di Machine Learning</a:t>
            </a:r>
          </a:p>
        </p:txBody>
      </p:sp>
      <p:sp>
        <p:nvSpPr>
          <p:cNvPr id="21506" name="Segnaposto contenuto 2">
            <a:extLst>
              <a:ext uri="{FF2B5EF4-FFF2-40B4-BE49-F238E27FC236}">
                <a16:creationId xmlns:a16="http://schemas.microsoft.com/office/drawing/2014/main" id="{2A95C4E0-9A8E-CF57-626A-3ACD426EE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400"/>
              <a:t>Nei metodi di </a:t>
            </a:r>
            <a:r>
              <a:rPr lang="it-IT" altLang="it-IT" sz="2400" b="1"/>
              <a:t>machine learning</a:t>
            </a:r>
            <a:r>
              <a:rPr lang="it-IT" altLang="it-IT" sz="2400"/>
              <a:t>, le regole vengono estratte e verificate automaticamente a partire da esempi (pre-miRNA validati sperimentalmente).</a:t>
            </a:r>
          </a:p>
          <a:p>
            <a:r>
              <a:rPr lang="it-IT" altLang="it-IT" sz="2400"/>
              <a:t>Approcci tipici:</a:t>
            </a:r>
          </a:p>
          <a:p>
            <a:pPr lvl="1"/>
            <a:r>
              <a:rPr lang="it-IT" altLang="it-IT" sz="2000" b="1"/>
              <a:t>HMM (Hidden Markov Models)</a:t>
            </a:r>
          </a:p>
          <a:p>
            <a:pPr lvl="1"/>
            <a:r>
              <a:rPr lang="it-IT" altLang="it-IT" sz="2000" b="1"/>
              <a:t>SVM (Support Vector Machines)</a:t>
            </a:r>
          </a:p>
          <a:p>
            <a:pPr algn="just"/>
            <a:r>
              <a:rPr lang="it-IT" altLang="it-IT" sz="2400"/>
              <a:t>Questi metodi ricevono in input un hairpin, lo analizzano e restituiscono in output un valore 1 o 0, a seconda che l</a:t>
            </a:r>
            <a:r>
              <a:rPr lang="ja-JP" altLang="it-IT" sz="2400"/>
              <a:t>’</a:t>
            </a:r>
            <a:r>
              <a:rPr lang="it-IT" altLang="ja-JP" sz="2400"/>
              <a:t>hairpin abbia le caratteristiche di un miRNA o meno.</a:t>
            </a:r>
          </a:p>
          <a:p>
            <a:pPr algn="just"/>
            <a:r>
              <a:rPr lang="it-IT" altLang="it-IT" sz="2400"/>
              <a:t>I modelli vengono addestrati utilizzando set di hairpin già classificati.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4EC31-25B0-FFE8-663A-4F031DB3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miRBase</a:t>
            </a:r>
          </a:p>
        </p:txBody>
      </p:sp>
      <p:sp>
        <p:nvSpPr>
          <p:cNvPr id="24579" name="Segnaposto contenuto 2">
            <a:extLst>
              <a:ext uri="{FF2B5EF4-FFF2-40B4-BE49-F238E27FC236}">
                <a16:creationId xmlns:a16="http://schemas.microsoft.com/office/drawing/2014/main" id="{1EB411B0-0135-35B2-4B23-EC2AA08C6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miRBase è la banca dati ufficiale dei miRNA:</a:t>
            </a:r>
          </a:p>
          <a:p>
            <a:pPr>
              <a:buFontTx/>
              <a:buNone/>
            </a:pPr>
            <a:endParaRPr lang="it-IT" altLang="it-IT"/>
          </a:p>
          <a:p>
            <a:pPr>
              <a:buFontTx/>
              <a:buNone/>
            </a:pPr>
            <a:endParaRPr lang="it-IT" altLang="it-IT"/>
          </a:p>
          <a:p>
            <a:pPr>
              <a:buFontTx/>
              <a:buNone/>
            </a:pPr>
            <a:endParaRPr lang="it-IT" altLang="it-IT"/>
          </a:p>
          <a:p>
            <a:pPr algn="ctr">
              <a:buFontTx/>
              <a:buNone/>
            </a:pPr>
            <a:r>
              <a:rPr lang="it-IT" altLang="it-IT">
                <a:hlinkClick r:id="rId2"/>
              </a:rPr>
              <a:t>http://www.mirbase.org/</a:t>
            </a:r>
            <a:r>
              <a:rPr lang="it-IT" altLang="it-IT"/>
              <a:t> </a:t>
            </a:r>
          </a:p>
          <a:p>
            <a:pPr algn="just"/>
            <a:r>
              <a:rPr lang="it-IT" altLang="it-IT"/>
              <a:t>Contiene le sequenze dei miRNA maturi e degli stem-loop precursori, oltre a riferimenti bibliografici ed informazione sui target.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B3C1579-425A-0065-DEC7-80E0F21F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000250"/>
            <a:ext cx="190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4B373-FADE-0F0E-DF4A-F495620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Gli RNA non codificanti</a:t>
            </a:r>
          </a:p>
        </p:txBody>
      </p:sp>
      <p:pic>
        <p:nvPicPr>
          <p:cNvPr id="5122" name="Immagine 3">
            <a:extLst>
              <a:ext uri="{FF2B5EF4-FFF2-40B4-BE49-F238E27FC236}">
                <a16:creationId xmlns:a16="http://schemas.microsoft.com/office/drawing/2014/main" id="{F8243496-E7D6-7028-9BF5-CD719A88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44675"/>
            <a:ext cx="783907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0" name="Picture 8" descr="mirbase">
            <a:extLst>
              <a:ext uri="{FF2B5EF4-FFF2-40B4-BE49-F238E27FC236}">
                <a16:creationId xmlns:a16="http://schemas.microsoft.com/office/drawing/2014/main" id="{6685C7E3-AEFE-9FCA-5B12-3F3ED5E8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4138"/>
            <a:ext cx="61817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>
            <a:extLst>
              <a:ext uri="{FF2B5EF4-FFF2-40B4-BE49-F238E27FC236}">
                <a16:creationId xmlns:a16="http://schemas.microsoft.com/office/drawing/2014/main" id="{C87ABF45-6D59-5654-CA77-5D2DF1413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miRBase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7692E2A-F128-E579-5162-E43523B3D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30350"/>
            <a:ext cx="8713788" cy="8191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it-IT" altLang="it-IT" sz="2400"/>
              <a:t>Cliccando su </a:t>
            </a:r>
            <a:r>
              <a:rPr lang="it-IT" altLang="it-IT" sz="2400">
                <a:solidFill>
                  <a:schemeClr val="accent2"/>
                </a:solidFill>
              </a:rPr>
              <a:t>Browse</a:t>
            </a:r>
            <a:r>
              <a:rPr lang="it-IT" altLang="it-IT" sz="2400"/>
              <a:t> si può sfogliare l</a:t>
            </a:r>
            <a:r>
              <a:rPr lang="ja-JP" altLang="it-IT" sz="2400"/>
              <a:t>’</a:t>
            </a:r>
            <a:r>
              <a:rPr lang="it-IT" altLang="ja-JP" sz="2400"/>
              <a:t>intero database organizzato per specie: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40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1E9555F-E93C-6969-1F99-663900E3C14B}"/>
              </a:ext>
            </a:extLst>
          </p:cNvPr>
          <p:cNvSpPr/>
          <p:nvPr/>
        </p:nvSpPr>
        <p:spPr>
          <a:xfrm>
            <a:off x="684213" y="3213100"/>
            <a:ext cx="571500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4041" name="Picture 9" descr="mirbase2">
            <a:extLst>
              <a:ext uri="{FF2B5EF4-FFF2-40B4-BE49-F238E27FC236}">
                <a16:creationId xmlns:a16="http://schemas.microsoft.com/office/drawing/2014/main" id="{D83A7BF0-DB58-FD42-60A5-18DCA7736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2465388"/>
            <a:ext cx="357663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50ED523-2AC7-4DA2-94E8-7C5111FD3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miRBase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5FA7235F-138F-14DF-292F-DBC113D61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85875"/>
            <a:ext cx="8713787" cy="532765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it-IT" altLang="it-IT" sz="2400"/>
              <a:t>Per ogni miRNA sono riportati:</a:t>
            </a:r>
            <a:endParaRPr lang="it-IT" altLang="it-IT" sz="2200"/>
          </a:p>
        </p:txBody>
      </p:sp>
      <p:pic>
        <p:nvPicPr>
          <p:cNvPr id="24579" name="Picture 9" descr="mirbase3">
            <a:extLst>
              <a:ext uri="{FF2B5EF4-FFF2-40B4-BE49-F238E27FC236}">
                <a16:creationId xmlns:a16="http://schemas.microsoft.com/office/drawing/2014/main" id="{70C1BE92-8F81-681A-7C09-1C695B09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3357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5F64BC9-D049-F561-2192-5679DBD6F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miRBase</a:t>
            </a:r>
          </a:p>
        </p:txBody>
      </p:sp>
      <p:pic>
        <p:nvPicPr>
          <p:cNvPr id="25602" name="Picture 4" descr="mirbase4">
            <a:extLst>
              <a:ext uri="{FF2B5EF4-FFF2-40B4-BE49-F238E27FC236}">
                <a16:creationId xmlns:a16="http://schemas.microsoft.com/office/drawing/2014/main" id="{001DFC9D-2B3E-9C04-45CC-F70E3861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96975"/>
            <a:ext cx="6018213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Line 5">
            <a:extLst>
              <a:ext uri="{FF2B5EF4-FFF2-40B4-BE49-F238E27FC236}">
                <a16:creationId xmlns:a16="http://schemas.microsoft.com/office/drawing/2014/main" id="{76E352FC-4615-F0BC-A906-7217AF58A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6092825"/>
            <a:ext cx="9366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BC3E35D3-88D3-2194-485D-3E17C5524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miRBase</a:t>
            </a:r>
          </a:p>
        </p:txBody>
      </p:sp>
      <p:pic>
        <p:nvPicPr>
          <p:cNvPr id="26626" name="Picture 4" descr="mirbase5">
            <a:extLst>
              <a:ext uri="{FF2B5EF4-FFF2-40B4-BE49-F238E27FC236}">
                <a16:creationId xmlns:a16="http://schemas.microsoft.com/office/drawing/2014/main" id="{770A3605-25C4-A409-8A91-59186E8D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4677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Line 5">
            <a:extLst>
              <a:ext uri="{FF2B5EF4-FFF2-40B4-BE49-F238E27FC236}">
                <a16:creationId xmlns:a16="http://schemas.microsoft.com/office/drawing/2014/main" id="{E8655E44-2E3E-1737-FFD5-9E2CB27EB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88" y="2565400"/>
            <a:ext cx="9366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83F8364-668E-CE74-C9EF-052ACEBA2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miRBase</a:t>
            </a:r>
          </a:p>
        </p:txBody>
      </p:sp>
      <p:pic>
        <p:nvPicPr>
          <p:cNvPr id="27650" name="Picture 5" descr="mirbase6_1">
            <a:extLst>
              <a:ext uri="{FF2B5EF4-FFF2-40B4-BE49-F238E27FC236}">
                <a16:creationId xmlns:a16="http://schemas.microsoft.com/office/drawing/2014/main" id="{0DC57817-6C46-EAA9-BA77-12E503C4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485933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Oval 7">
            <a:extLst>
              <a:ext uri="{FF2B5EF4-FFF2-40B4-BE49-F238E27FC236}">
                <a16:creationId xmlns:a16="http://schemas.microsoft.com/office/drawing/2014/main" id="{B908E7C0-F2F0-8EF4-B629-457C6D86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852738"/>
            <a:ext cx="1655763" cy="360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2" name="Picture 8" descr="mirbase6_2">
            <a:extLst>
              <a:ext uri="{FF2B5EF4-FFF2-40B4-BE49-F238E27FC236}">
                <a16:creationId xmlns:a16="http://schemas.microsoft.com/office/drawing/2014/main" id="{E12191C4-FC8C-D9DC-B52B-229C9FE6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213100"/>
            <a:ext cx="5040312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Oval 9">
            <a:extLst>
              <a:ext uri="{FF2B5EF4-FFF2-40B4-BE49-F238E27FC236}">
                <a16:creationId xmlns:a16="http://schemas.microsoft.com/office/drawing/2014/main" id="{265CEF90-E420-81E7-460F-7210937A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149725"/>
            <a:ext cx="1657350" cy="431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4" name="Picture 10" descr="mirbase_stem">
            <a:extLst>
              <a:ext uri="{FF2B5EF4-FFF2-40B4-BE49-F238E27FC236}">
                <a16:creationId xmlns:a16="http://schemas.microsoft.com/office/drawing/2014/main" id="{A446C797-1136-6AC6-1BCE-DBBB36BA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196975"/>
            <a:ext cx="553402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Oval 12">
            <a:extLst>
              <a:ext uri="{FF2B5EF4-FFF2-40B4-BE49-F238E27FC236}">
                <a16:creationId xmlns:a16="http://schemas.microsoft.com/office/drawing/2014/main" id="{EE22B0D1-1A12-B3BB-273B-66F017F7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268413"/>
            <a:ext cx="2305050" cy="5762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6" name="Oval 13">
            <a:extLst>
              <a:ext uri="{FF2B5EF4-FFF2-40B4-BE49-F238E27FC236}">
                <a16:creationId xmlns:a16="http://schemas.microsoft.com/office/drawing/2014/main" id="{3BF20934-56F0-C64F-BDBB-7217F9CC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773238"/>
            <a:ext cx="2087562" cy="503237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66872EE-8AD8-E492-167E-38DC98C0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Un problema bioinformatico: la ricerca di target per i miRNA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1915DBD-9F75-5A4E-6ADB-1DA3547F3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400"/>
              <a:t>Sebbene si conoscano già più di 1800 miRNA nell</a:t>
            </a:r>
            <a:r>
              <a:rPr lang="ja-JP" altLang="it-IT" sz="2400"/>
              <a:t>’</a:t>
            </a:r>
            <a:r>
              <a:rPr lang="it-IT" altLang="ja-JP" sz="2400"/>
              <a:t>uomo (e molti altri in altre specie), solo per il 90% di essi è stato individuato almeno un target.</a:t>
            </a:r>
          </a:p>
          <a:p>
            <a:pPr algn="just"/>
            <a:r>
              <a:rPr lang="it-IT" altLang="it-IT" sz="2400"/>
              <a:t>Problema:</a:t>
            </a:r>
          </a:p>
          <a:p>
            <a:pPr lvl="1" algn="just"/>
            <a:r>
              <a:rPr lang="it-IT" altLang="it-IT" sz="2000"/>
              <a:t>Dato un miRNA, determinare i suoi possibili mRNA target</a:t>
            </a:r>
          </a:p>
          <a:p>
            <a:pPr algn="just"/>
            <a:r>
              <a:rPr lang="it-IT" altLang="it-IT" sz="2400"/>
              <a:t>Esistono numerosi tool su web che offrono servizi di predizione di target per miRNA:</a:t>
            </a:r>
          </a:p>
          <a:p>
            <a:pPr lvl="1" algn="just"/>
            <a:r>
              <a:rPr lang="it-IT" altLang="it-IT" sz="2000" b="1"/>
              <a:t>TargetScan</a:t>
            </a:r>
          </a:p>
          <a:p>
            <a:pPr lvl="1" algn="just"/>
            <a:r>
              <a:rPr lang="it-IT" altLang="it-IT" sz="2000" b="1"/>
              <a:t>PicTar</a:t>
            </a:r>
          </a:p>
          <a:p>
            <a:pPr lvl="1" algn="just"/>
            <a:r>
              <a:rPr lang="it-IT" altLang="it-IT" sz="2000" b="1"/>
              <a:t>miRanda</a:t>
            </a:r>
          </a:p>
          <a:p>
            <a:pPr lvl="1" algn="just"/>
            <a:r>
              <a:rPr lang="it-IT" altLang="it-IT" sz="2000"/>
              <a:t>…</a:t>
            </a:r>
          </a:p>
          <a:p>
            <a:pPr algn="just"/>
            <a:r>
              <a:rPr lang="it-IT" altLang="it-IT" sz="2400"/>
              <a:t>Molti di essi offrono dei database di predizioni già effettuate da consultare.</a:t>
            </a:r>
          </a:p>
        </p:txBody>
      </p:sp>
      <p:graphicFrame>
        <p:nvGraphicFramePr>
          <p:cNvPr id="28675" name="Object 5">
            <a:extLst>
              <a:ext uri="{FF2B5EF4-FFF2-40B4-BE49-F238E27FC236}">
                <a16:creationId xmlns:a16="http://schemas.microsoft.com/office/drawing/2014/main" id="{77939F8D-6993-573C-0D5E-470CC8F5F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28900" imgH="4978400" progId="Equation.3">
                  <p:embed/>
                </p:oleObj>
              </mc:Choice>
              <mc:Fallback>
                <p:oleObj name="Equazione" r:id="rId2" imgW="26289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67E8FFD-C032-4B51-4610-B14811C33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Un tool di predizione di target: miRanda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9D0223-1CA6-9D46-E3F9-D9F9740F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357313"/>
            <a:ext cx="871537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it-IT" altLang="it-IT" sz="2400" b="1"/>
              <a:t>miRanda</a:t>
            </a:r>
            <a:r>
              <a:rPr lang="it-IT" altLang="it-IT" sz="2400"/>
              <a:t> è il tool per la predizione di target per miRNA sviluppato al </a:t>
            </a:r>
            <a:r>
              <a:rPr lang="it-IT" altLang="it-IT" sz="2400">
                <a:solidFill>
                  <a:schemeClr val="accent2"/>
                </a:solidFill>
              </a:rPr>
              <a:t>Memorial Sloan-Kettering Cancer Center </a:t>
            </a:r>
            <a:r>
              <a:rPr lang="it-IT" altLang="it-IT" sz="2400"/>
              <a:t>(New York).</a:t>
            </a:r>
          </a:p>
          <a:p>
            <a:pPr algn="just">
              <a:spcBef>
                <a:spcPct val="0"/>
              </a:spcBef>
            </a:pPr>
            <a:r>
              <a:rPr lang="it-IT" altLang="it-IT" sz="2400"/>
              <a:t>La prima versione (1993) è stata utilizzata per determinare target per miRNA in </a:t>
            </a:r>
            <a:r>
              <a:rPr lang="it-IT" altLang="it-IT" sz="2400" i="1"/>
              <a:t>Drosophila melanogaster</a:t>
            </a:r>
            <a:r>
              <a:rPr lang="it-IT" altLang="it-IT" sz="2400"/>
              <a:t>.</a:t>
            </a:r>
          </a:p>
          <a:p>
            <a:pPr algn="just">
              <a:spcBef>
                <a:spcPct val="0"/>
              </a:spcBef>
            </a:pPr>
            <a:r>
              <a:rPr lang="it-IT" altLang="it-IT" sz="2400"/>
              <a:t>I concetti base dell</a:t>
            </a:r>
            <a:r>
              <a:rPr lang="ja-JP" altLang="it-IT" sz="2400"/>
              <a:t>’</a:t>
            </a:r>
            <a:r>
              <a:rPr lang="it-IT" altLang="ja-JP" sz="2400"/>
              <a:t>algoritmo di </a:t>
            </a:r>
            <a:r>
              <a:rPr lang="it-IT" altLang="ja-JP" sz="2400" b="1"/>
              <a:t>miRanda</a:t>
            </a:r>
            <a:r>
              <a:rPr lang="it-IT" altLang="ja-JP" sz="2400"/>
              <a:t> sono:</a:t>
            </a:r>
          </a:p>
          <a:p>
            <a:pPr lvl="1" algn="just">
              <a:spcBef>
                <a:spcPct val="0"/>
              </a:spcBef>
              <a:buFontTx/>
              <a:buChar char="-"/>
            </a:pPr>
            <a:r>
              <a:rPr lang="it-IT" altLang="it-IT" sz="2000" b="1"/>
              <a:t>Appaiamento delle sequenze miRNA/Target</a:t>
            </a:r>
          </a:p>
          <a:p>
            <a:pPr lvl="1" algn="just">
              <a:spcBef>
                <a:spcPct val="0"/>
              </a:spcBef>
              <a:buFontTx/>
              <a:buChar char="-"/>
            </a:pPr>
            <a:r>
              <a:rPr lang="it-IT" altLang="it-IT" sz="2000" b="1"/>
              <a:t>Valutazione termodinamica dei duplex predetti</a:t>
            </a:r>
          </a:p>
          <a:p>
            <a:pPr lvl="1" algn="just">
              <a:spcBef>
                <a:spcPct val="0"/>
              </a:spcBef>
              <a:buFontTx/>
              <a:buChar char="-"/>
            </a:pPr>
            <a:r>
              <a:rPr lang="it-IT" altLang="it-IT" sz="2000" b="1"/>
              <a:t>Analisi della conservazione dei siti di legame</a:t>
            </a:r>
            <a:endParaRPr lang="it-IT" altLang="it-IT" b="1"/>
          </a:p>
          <a:p>
            <a:pPr algn="just">
              <a:spcBef>
                <a:spcPct val="0"/>
              </a:spcBef>
            </a:pPr>
            <a:r>
              <a:rPr lang="it-IT" altLang="it-IT" sz="2400"/>
              <a:t>Così come le sequenze dei miRNA, anche i loro siti di legame sui target sono spesso conservati: questo tipo di informazione è alla base del filtro di miRanda.</a:t>
            </a:r>
          </a:p>
        </p:txBody>
      </p:sp>
      <p:graphicFrame>
        <p:nvGraphicFramePr>
          <p:cNvPr id="29699" name="Object 10">
            <a:extLst>
              <a:ext uri="{FF2B5EF4-FFF2-40B4-BE49-F238E27FC236}">
                <a16:creationId xmlns:a16="http://schemas.microsoft.com/office/drawing/2014/main" id="{79B47563-6C28-7D27-569B-E0BBEA218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28900" imgH="4978400" progId="Equation.3">
                  <p:embed/>
                </p:oleObj>
              </mc:Choice>
              <mc:Fallback>
                <p:oleObj name="Equazione" r:id="rId2" imgW="2628900" imgH="497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CFB8801-C443-B928-DEEB-3B44BE44F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L</a:t>
            </a:r>
            <a:r>
              <a:rPr lang="ja-JP" altLang="it-IT"/>
              <a:t>’</a:t>
            </a:r>
            <a:r>
              <a:rPr lang="it-IT" altLang="ja-JP"/>
              <a:t>algoritmo di miRanda</a:t>
            </a:r>
            <a:endParaRPr lang="it-IT" altLang="it-IT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7BAF37A-0051-1947-4A2D-BAA686B9D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51513" y="1214438"/>
            <a:ext cx="3178175" cy="53276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(a) (b) Si considerano le sequenze dei miRNA e dei 3</a:t>
            </a:r>
            <a:r>
              <a:rPr lang="ja-JP" altLang="it-IT" sz="1700"/>
              <a:t>’</a:t>
            </a:r>
            <a:r>
              <a:rPr lang="it-IT" altLang="ja-JP" sz="1700"/>
              <a:t> UTR dei trascritti di Drosophila.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(c1) miRNA e UTR vengono allineati per complementarità.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Appaiamenti ammessi: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A:U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G:C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G:U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Requisito fondamentale di un buon appaiamento: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Alta complementarità nella regione del seed.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l-GR" altLang="it-IT" sz="1700" baseline="-2500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it-IT" altLang="it-IT" sz="1700"/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8D1D2A9A-A812-3F99-D055-DF84B822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5875"/>
            <a:ext cx="55721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00BE11E-1732-137F-70A0-0A4C5CEF8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286375"/>
            <a:ext cx="87868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(c2) Viene valutata la struttura secondaria (predetta) dei duplex ottenuti: minore è l</a:t>
            </a:r>
            <a:r>
              <a:rPr lang="ja-JP" altLang="it-IT" sz="1700"/>
              <a:t>’</a:t>
            </a:r>
            <a:r>
              <a:rPr lang="it-IT" altLang="ja-JP" sz="1700"/>
              <a:t>energia libera, più stabile è il legame.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(d) Viene effettuata l</a:t>
            </a:r>
            <a:r>
              <a:rPr lang="ja-JP" altLang="it-IT" sz="1700"/>
              <a:t>’</a:t>
            </a:r>
            <a:r>
              <a:rPr lang="it-IT" altLang="ja-JP" sz="1700"/>
              <a:t>analisi di conservazione, confrontando i siti di legame dei trascritti con gli UTR in </a:t>
            </a:r>
            <a:r>
              <a:rPr lang="it-IT" altLang="ja-JP" sz="1700" i="1"/>
              <a:t>Drosophila pseudoobscura</a:t>
            </a:r>
            <a:r>
              <a:rPr lang="it-IT" altLang="ja-JP" sz="1700"/>
              <a:t> e </a:t>
            </a:r>
            <a:r>
              <a:rPr lang="it-IT" altLang="ja-JP" sz="1700" i="1"/>
              <a:t>Anopheles Gambiae </a:t>
            </a:r>
            <a:r>
              <a:rPr lang="it-IT" altLang="ja-JP" sz="1700"/>
              <a:t>(mediante allineamento). I target con siti conservati vengono ordinati per energia e memorizzati nel database.</a:t>
            </a:r>
            <a:endParaRPr lang="it-IT" altLang="it-IT"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7C64213-BE75-3BBC-A2ED-49CF79E6D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MicroRNA.org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32479E-39C7-F4F8-2FCB-8FD17F094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/>
              <a:t>Il web-server di miRanda si trova all</a:t>
            </a:r>
            <a:r>
              <a:rPr lang="ja-JP" altLang="it-IT" sz="2400"/>
              <a:t>’</a:t>
            </a:r>
            <a:r>
              <a:rPr lang="it-IT" altLang="ja-JP" sz="2400"/>
              <a:t>indirizzo:</a:t>
            </a:r>
          </a:p>
          <a:p>
            <a:pPr algn="ctr" eaLnBrk="1" hangingPunct="1">
              <a:buFontTx/>
              <a:buNone/>
            </a:pPr>
            <a:r>
              <a:rPr lang="it-IT" altLang="it-IT" sz="2400"/>
              <a:t>http://www.microrna.org</a:t>
            </a:r>
          </a:p>
          <a:p>
            <a:pPr eaLnBrk="1" hangingPunct="1"/>
            <a:r>
              <a:rPr lang="it-IT" altLang="it-IT" sz="2400"/>
              <a:t>Qui è possibile accedere alle predizioni effettuate per uomo, topo, ratto, drosophila, C. elegans.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EBB61C64-3C2C-732D-A2E7-253AE321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357563"/>
            <a:ext cx="6324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F3F3CD2-7A29-776C-A5B2-CB5C5D580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miRanda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08C696E-7164-3162-5A7A-EBABE3EFE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400"/>
              <a:t>E</a:t>
            </a:r>
            <a:r>
              <a:rPr lang="ja-JP" altLang="it-IT" sz="2400"/>
              <a:t>’</a:t>
            </a:r>
            <a:r>
              <a:rPr lang="it-IT" altLang="ja-JP" sz="2400"/>
              <a:t> possibile effettuare la ricerca per miRNA (Es. miR-15a):</a:t>
            </a:r>
          </a:p>
          <a:p>
            <a:pPr algn="just"/>
            <a:endParaRPr lang="it-IT" altLang="it-IT" sz="2400"/>
          </a:p>
          <a:p>
            <a:pPr algn="just"/>
            <a:endParaRPr lang="it-IT" altLang="it-IT" sz="2400"/>
          </a:p>
          <a:p>
            <a:pPr algn="just"/>
            <a:endParaRPr lang="it-IT" altLang="it-IT" sz="2400"/>
          </a:p>
          <a:p>
            <a:pPr algn="just"/>
            <a:endParaRPr lang="it-IT" altLang="it-IT" sz="2400"/>
          </a:p>
          <a:p>
            <a:pPr algn="just"/>
            <a:r>
              <a:rPr lang="it-IT" altLang="it-IT" sz="2400"/>
              <a:t>E</a:t>
            </a:r>
            <a:r>
              <a:rPr lang="ja-JP" altLang="it-IT" sz="2400"/>
              <a:t>’</a:t>
            </a:r>
            <a:r>
              <a:rPr lang="it-IT" altLang="ja-JP" sz="2400"/>
              <a:t> possibile effettuare la ricerca per target (Es. Bcl-2):</a:t>
            </a:r>
          </a:p>
          <a:p>
            <a:pPr algn="just">
              <a:buFontTx/>
              <a:buNone/>
            </a:pPr>
            <a:endParaRPr lang="it-IT" altLang="it-IT" sz="2400"/>
          </a:p>
          <a:p>
            <a:pPr algn="just">
              <a:buFontTx/>
              <a:buNone/>
            </a:pPr>
            <a:endParaRPr lang="it-IT" altLang="it-IT" sz="2400"/>
          </a:p>
          <a:p>
            <a:pPr algn="just"/>
            <a:endParaRPr lang="it-IT" altLang="it-IT" sz="2400"/>
          </a:p>
          <a:p>
            <a:pPr algn="just">
              <a:buFontTx/>
              <a:buNone/>
            </a:pPr>
            <a:endParaRPr lang="el-GR" altLang="it-IT" sz="2400" baseline="-25000"/>
          </a:p>
          <a:p>
            <a:pPr eaLnBrk="1" hangingPunct="1">
              <a:buFontTx/>
              <a:buNone/>
            </a:pPr>
            <a:endParaRPr lang="it-IT" altLang="it-IT" sz="2400"/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3A714530-C38F-BA76-1A24-6EFED1A7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286000"/>
            <a:ext cx="36861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7">
            <a:extLst>
              <a:ext uri="{FF2B5EF4-FFF2-40B4-BE49-F238E27FC236}">
                <a16:creationId xmlns:a16="http://schemas.microsoft.com/office/drawing/2014/main" id="{F326F005-EE90-CA6A-2D93-6CACCCC8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857750"/>
            <a:ext cx="3438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B0892DA-8114-7E2B-88E4-0185CD7E8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I microRNA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1239734-06F1-4AF7-B7AE-5326E22E9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t-IT" altLang="it-IT" sz="2400" dirty="0"/>
              <a:t>I microRNA (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) sono piccole molecole di RNA in grado di regolare negativamente l</a:t>
            </a:r>
            <a:r>
              <a:rPr lang="ja-JP" altLang="it-IT" sz="2400" dirty="0"/>
              <a:t>’</a:t>
            </a:r>
            <a:r>
              <a:rPr lang="it-IT" altLang="ja-JP" sz="2400" dirty="0"/>
              <a:t>espressione di geni target a livello post-trascrizionale.</a:t>
            </a:r>
          </a:p>
          <a:p>
            <a:pPr algn="just" eaLnBrk="1" hangingPunct="1"/>
            <a:r>
              <a:rPr lang="it-IT" altLang="it-IT" sz="2400" dirty="0"/>
              <a:t>Sono dei piccoli RNA antisenso che mostrano complementarità parziale (quasi sempre) o totale (più raramente) delle loro basi rispetto a quelle dei loro mRNA bersaglio.</a:t>
            </a:r>
          </a:p>
          <a:p>
            <a:pPr algn="just" eaLnBrk="1" hangingPunct="1"/>
            <a:r>
              <a:rPr lang="it-IT" altLang="it-IT" sz="2400" dirty="0"/>
              <a:t>I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 sono in grado di impedire la traduzione dei loro target preservandone la stabilità o provocandone la distruzione.</a:t>
            </a:r>
          </a:p>
          <a:p>
            <a:pPr algn="just" eaLnBrk="1" hangingPunct="1"/>
            <a:r>
              <a:rPr lang="it-IT" altLang="it-IT" sz="2400" dirty="0"/>
              <a:t>Un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 può avere più target ed uno stesso mRNA può essere target di diversi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39D91CB-3367-B1F8-E910-CCF9927EC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-26988"/>
            <a:ext cx="8786813" cy="1143001"/>
          </a:xfrm>
        </p:spPr>
        <p:txBody>
          <a:bodyPr/>
          <a:lstStyle/>
          <a:p>
            <a:pPr>
              <a:defRPr/>
            </a:pPr>
            <a:r>
              <a:rPr lang="it-IT" altLang="it-IT"/>
              <a:t>miRanda – Ricerca per miRNA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9142B1FD-5028-3C0F-3796-22C91798A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75275"/>
          </a:xfrm>
        </p:spPr>
        <p:txBody>
          <a:bodyPr/>
          <a:lstStyle/>
          <a:p>
            <a:pPr algn="just"/>
            <a:r>
              <a:rPr lang="it-IT" altLang="it-IT" sz="1800"/>
              <a:t>Cerchiamo i target predetti per il miRNA miR-15a in Homo sapiens:</a:t>
            </a:r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r>
              <a:rPr lang="it-IT" altLang="it-IT" sz="1800"/>
              <a:t>Cliccando su </a:t>
            </a:r>
            <a:r>
              <a:rPr lang="ja-JP" altLang="it-IT" sz="1800"/>
              <a:t>“</a:t>
            </a:r>
            <a:r>
              <a:rPr lang="it-IT" altLang="ja-JP" sz="1800"/>
              <a:t>view targets</a:t>
            </a:r>
            <a:r>
              <a:rPr lang="ja-JP" altLang="it-IT" sz="1800"/>
              <a:t>”</a:t>
            </a:r>
            <a:r>
              <a:rPr lang="it-IT" altLang="ja-JP" sz="1800"/>
              <a:t> si ottiene l</a:t>
            </a:r>
            <a:r>
              <a:rPr lang="ja-JP" altLang="it-IT" sz="1800"/>
              <a:t>’</a:t>
            </a:r>
            <a:r>
              <a:rPr lang="it-IT" altLang="ja-JP" sz="1800"/>
              <a:t>elenco dei target, con i dettagli degli appaiamenti:</a:t>
            </a:r>
            <a:endParaRPr lang="it-IT" altLang="it-IT" sz="1800"/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77CCCADB-797B-EAAB-2A2F-CC5E4F46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6275"/>
            <a:ext cx="28289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2">
            <a:extLst>
              <a:ext uri="{FF2B5EF4-FFF2-40B4-BE49-F238E27FC236}">
                <a16:creationId xmlns:a16="http://schemas.microsoft.com/office/drawing/2014/main" id="{1470FA36-3138-1517-6095-75971243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06588"/>
            <a:ext cx="4090987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CF34E9F-FF22-F2DF-8496-FC67FCAC6F11}"/>
              </a:ext>
            </a:extLst>
          </p:cNvPr>
          <p:cNvSpPr/>
          <p:nvPr/>
        </p:nvSpPr>
        <p:spPr>
          <a:xfrm>
            <a:off x="3643313" y="2214563"/>
            <a:ext cx="714375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84F2F8D-761E-D27B-27DA-BDCE3EDB4705}"/>
              </a:ext>
            </a:extLst>
          </p:cNvPr>
          <p:cNvSpPr/>
          <p:nvPr/>
        </p:nvSpPr>
        <p:spPr>
          <a:xfrm>
            <a:off x="7715250" y="2428875"/>
            <a:ext cx="1071563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3799" name="Picture 3">
            <a:extLst>
              <a:ext uri="{FF2B5EF4-FFF2-40B4-BE49-F238E27FC236}">
                <a16:creationId xmlns:a16="http://schemas.microsoft.com/office/drawing/2014/main" id="{12AED328-FFF9-0277-61AC-C737E90F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835400"/>
            <a:ext cx="465931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4A03FEE-7CF2-2F31-A851-5F647C6FF1F7}"/>
              </a:ext>
            </a:extLst>
          </p:cNvPr>
          <p:cNvSpPr/>
          <p:nvPr/>
        </p:nvSpPr>
        <p:spPr>
          <a:xfrm>
            <a:off x="2057400" y="3983038"/>
            <a:ext cx="1071563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3801" name="Picture 4">
            <a:extLst>
              <a:ext uri="{FF2B5EF4-FFF2-40B4-BE49-F238E27FC236}">
                <a16:creationId xmlns:a16="http://schemas.microsoft.com/office/drawing/2014/main" id="{8BF92CA5-9471-8F33-956D-EB030431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929063"/>
            <a:ext cx="508635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>
            <a:extLst>
              <a:ext uri="{FF2B5EF4-FFF2-40B4-BE49-F238E27FC236}">
                <a16:creationId xmlns:a16="http://schemas.microsoft.com/office/drawing/2014/main" id="{D3339DC0-D054-D2EB-BB45-354711B1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643063"/>
            <a:ext cx="540067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8" name="Rectangle 2">
            <a:extLst>
              <a:ext uri="{FF2B5EF4-FFF2-40B4-BE49-F238E27FC236}">
                <a16:creationId xmlns:a16="http://schemas.microsoft.com/office/drawing/2014/main" id="{4A5AE9A0-FC4A-76F1-8011-E8A0E1151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-26988"/>
            <a:ext cx="8786813" cy="1143001"/>
          </a:xfrm>
        </p:spPr>
        <p:txBody>
          <a:bodyPr/>
          <a:lstStyle/>
          <a:p>
            <a:pPr>
              <a:defRPr/>
            </a:pPr>
            <a:r>
              <a:rPr lang="it-IT" altLang="it-IT"/>
              <a:t>miRanda – Ricerca per target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8BB80BC-FB25-F960-AC57-1407B7524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75275"/>
          </a:xfrm>
        </p:spPr>
        <p:txBody>
          <a:bodyPr/>
          <a:lstStyle/>
          <a:p>
            <a:pPr algn="just"/>
            <a:r>
              <a:rPr lang="it-IT" altLang="it-IT" sz="1800"/>
              <a:t>Cerchiamo i miRNA per i quali il gene Bcl-2 è un target predetto:</a:t>
            </a:r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297F98A-CF65-C5AE-71DD-51AF20F4EFC3}"/>
              </a:ext>
            </a:extLst>
          </p:cNvPr>
          <p:cNvSpPr/>
          <p:nvPr/>
        </p:nvSpPr>
        <p:spPr>
          <a:xfrm>
            <a:off x="5643563" y="2214563"/>
            <a:ext cx="1071562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4821" name="Picture 7">
            <a:extLst>
              <a:ext uri="{FF2B5EF4-FFF2-40B4-BE49-F238E27FC236}">
                <a16:creationId xmlns:a16="http://schemas.microsoft.com/office/drawing/2014/main" id="{296D9851-A03E-D9DD-9B24-E93AFF6E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14500"/>
            <a:ext cx="2857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BBF6C65-2ADF-0D60-F72F-0D3A8C49B472}"/>
              </a:ext>
            </a:extLst>
          </p:cNvPr>
          <p:cNvSpPr/>
          <p:nvPr/>
        </p:nvSpPr>
        <p:spPr>
          <a:xfrm>
            <a:off x="2928938" y="2571750"/>
            <a:ext cx="714375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4823" name="Picture 3">
            <a:extLst>
              <a:ext uri="{FF2B5EF4-FFF2-40B4-BE49-F238E27FC236}">
                <a16:creationId xmlns:a16="http://schemas.microsoft.com/office/drawing/2014/main" id="{949832DB-B5B3-C354-810E-BCE1E95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71938"/>
            <a:ext cx="601345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011B2-ECA1-1E1D-B1F7-E9333BE4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miRTarBase</a:t>
            </a:r>
            <a:endParaRPr lang="it-IT" dirty="0"/>
          </a:p>
        </p:txBody>
      </p:sp>
      <p:pic>
        <p:nvPicPr>
          <p:cNvPr id="35842" name="Immagine 3">
            <a:extLst>
              <a:ext uri="{FF2B5EF4-FFF2-40B4-BE49-F238E27FC236}">
                <a16:creationId xmlns:a16="http://schemas.microsoft.com/office/drawing/2014/main" id="{1D0163FE-F6C5-8350-ED7E-8D1E7334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14764" r="4257" b="24203"/>
          <a:stretch>
            <a:fillRect/>
          </a:stretch>
        </p:blipFill>
        <p:spPr bwMode="auto">
          <a:xfrm>
            <a:off x="279400" y="2276475"/>
            <a:ext cx="85852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F1E582D-5331-3915-59C0-31508C88A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71450"/>
            <a:ext cx="9144000" cy="1512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>
                <a:effectLst/>
              </a:rPr>
              <a:t>miRandola: Extracellular Circulating microRNAs Database</a:t>
            </a:r>
            <a:br>
              <a:rPr lang="it-IT" altLang="it-IT">
                <a:effectLst/>
              </a:rPr>
            </a:br>
            <a:r>
              <a:rPr lang="it-IT" altLang="it-IT" sz="2400">
                <a:effectLst/>
                <a:hlinkClick r:id="rId2"/>
              </a:rPr>
              <a:t>http://atlas.dmi.unict.it/mirandola/</a:t>
            </a:r>
            <a:endParaRPr lang="it-IT" altLang="it-IT" sz="2400">
              <a:effectLst/>
            </a:endParaRPr>
          </a:p>
        </p:txBody>
      </p:sp>
      <p:pic>
        <p:nvPicPr>
          <p:cNvPr id="36866" name="Picture 5" descr="mirandola">
            <a:extLst>
              <a:ext uri="{FF2B5EF4-FFF2-40B4-BE49-F238E27FC236}">
                <a16:creationId xmlns:a16="http://schemas.microsoft.com/office/drawing/2014/main" id="{9BD6701E-B7D5-9E86-5111-26076040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69786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7">
            <a:extLst>
              <a:ext uri="{FF2B5EF4-FFF2-40B4-BE49-F238E27FC236}">
                <a16:creationId xmlns:a16="http://schemas.microsoft.com/office/drawing/2014/main" id="{0AD15A4A-FF99-0A38-06C0-2E992536C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1631950"/>
            <a:ext cx="21939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  <a:cs typeface="Arial" panose="020B0604020202020204" pitchFamily="34" charset="0"/>
              </a:rPr>
              <a:t>I miRNA non sono presenti soltanto all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interno della cellula. Recentemente, infatti, sono stati osservati miRNA a livello extracellulare. Essi sono presenti in numerosi fluidi biologici (urine, plasma, siero etc)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  <a:cs typeface="Arial" panose="020B0604020202020204" pitchFamily="34" charset="0"/>
              </a:rPr>
              <a:t>miRandola è il primo database di miRNA extracellulari.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8E4B722-A1BE-F0FE-BB73-F8241BC7B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7BBA4B5-DDC1-0E1F-8C7D-96F07B989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" y="1700213"/>
            <a:ext cx="8820150" cy="5327650"/>
          </a:xfrm>
        </p:spPr>
        <p:txBody>
          <a:bodyPr/>
          <a:lstStyle/>
          <a:p>
            <a:pPr algn="just">
              <a:buFontTx/>
              <a:buNone/>
            </a:pPr>
            <a:r>
              <a:rPr lang="it-IT" altLang="it-IT" sz="2000"/>
              <a:t>I miRNA sono presenti in diversi fluidi biologici in forma molto stabile. Tale stabilità è dovuta alla presenza di strutture che proteggono il miRNA dalla degradazione enzimatica.</a:t>
            </a:r>
          </a:p>
          <a:p>
            <a:pPr algn="just">
              <a:buFontTx/>
              <a:buNone/>
            </a:pPr>
            <a:r>
              <a:rPr lang="it-IT" altLang="it-IT" sz="2000" b="1"/>
              <a:t>miRandola</a:t>
            </a:r>
            <a:r>
              <a:rPr lang="it-IT" altLang="it-IT" sz="2000"/>
              <a:t> è un database curato manualmente. I miRNA sono stati classificati in diverse categorie basate sulla forma extracellulare in cui essi sono presenti: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miRNA-Ago2;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miRNA-Exosome;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miRNA-HDL;(High Density Lipoprotein)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miRNA-circulating (questo termine è stato usato quando gli autori degli articoli non hanno potuto distinguere la specifica forma extracellulare in cui i miRNA erano presenti).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A088541-97A1-C70E-587F-BF37903E0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</a:t>
            </a:r>
          </a:p>
        </p:txBody>
      </p:sp>
      <p:pic>
        <p:nvPicPr>
          <p:cNvPr id="38914" name="Picture 4" descr="mirandola2">
            <a:extLst>
              <a:ext uri="{FF2B5EF4-FFF2-40B4-BE49-F238E27FC236}">
                <a16:creationId xmlns:a16="http://schemas.microsoft.com/office/drawing/2014/main" id="{B28BF2EF-E1A5-01D6-BD5E-753F8AF7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988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5" descr="mirandola3">
            <a:extLst>
              <a:ext uri="{FF2B5EF4-FFF2-40B4-BE49-F238E27FC236}">
                <a16:creationId xmlns:a16="http://schemas.microsoft.com/office/drawing/2014/main" id="{239DD97C-6611-EB8B-B774-2B1836C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012238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6" descr="mirandola4">
            <a:extLst>
              <a:ext uri="{FF2B5EF4-FFF2-40B4-BE49-F238E27FC236}">
                <a16:creationId xmlns:a16="http://schemas.microsoft.com/office/drawing/2014/main" id="{1CAAF8C6-A5AA-96F9-F912-0348309A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4221163"/>
            <a:ext cx="90646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Oval 7">
            <a:extLst>
              <a:ext uri="{FF2B5EF4-FFF2-40B4-BE49-F238E27FC236}">
                <a16:creationId xmlns:a16="http://schemas.microsoft.com/office/drawing/2014/main" id="{38156E15-0B80-9324-A466-FA29A19D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292600"/>
            <a:ext cx="6477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0DE8BA5-B945-8AA3-3A55-D4FF39901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- Search</a:t>
            </a:r>
          </a:p>
        </p:txBody>
      </p:sp>
      <p:pic>
        <p:nvPicPr>
          <p:cNvPr id="39938" name="Picture 4" descr="mirandola5">
            <a:extLst>
              <a:ext uri="{FF2B5EF4-FFF2-40B4-BE49-F238E27FC236}">
                <a16:creationId xmlns:a16="http://schemas.microsoft.com/office/drawing/2014/main" id="{D1CA3325-B4DF-E888-5623-B603C4302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8253412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Line 6">
            <a:extLst>
              <a:ext uri="{FF2B5EF4-FFF2-40B4-BE49-F238E27FC236}">
                <a16:creationId xmlns:a16="http://schemas.microsoft.com/office/drawing/2014/main" id="{093AC4E7-8830-0606-EE6B-E9D3A6287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6237288"/>
            <a:ext cx="64770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E747154-23C5-7839-2237-D5726B7EE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Results (1)</a:t>
            </a:r>
          </a:p>
        </p:txBody>
      </p:sp>
      <p:pic>
        <p:nvPicPr>
          <p:cNvPr id="40962" name="Picture 4" descr="mirandola6">
            <a:extLst>
              <a:ext uri="{FF2B5EF4-FFF2-40B4-BE49-F238E27FC236}">
                <a16:creationId xmlns:a16="http://schemas.microsoft.com/office/drawing/2014/main" id="{F57DE0B0-A139-6160-A7D4-19FAFFB5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57288"/>
            <a:ext cx="6913563" cy="57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2C28415-611B-C242-4983-728DA4774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Results (2)</a:t>
            </a:r>
          </a:p>
        </p:txBody>
      </p:sp>
      <p:pic>
        <p:nvPicPr>
          <p:cNvPr id="41986" name="Picture 4" descr="mirandola7">
            <a:extLst>
              <a:ext uri="{FF2B5EF4-FFF2-40B4-BE49-F238E27FC236}">
                <a16:creationId xmlns:a16="http://schemas.microsoft.com/office/drawing/2014/main" id="{5844D8B3-0C6E-80E8-9D7A-756B1300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4772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FA619D9-29C9-466C-73C1-25846FC84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Advanced Search</a:t>
            </a:r>
          </a:p>
        </p:txBody>
      </p:sp>
      <p:pic>
        <p:nvPicPr>
          <p:cNvPr id="43010" name="Picture 4" descr="mirandola8">
            <a:extLst>
              <a:ext uri="{FF2B5EF4-FFF2-40B4-BE49-F238E27FC236}">
                <a16:creationId xmlns:a16="http://schemas.microsoft.com/office/drawing/2014/main" id="{1F2922C8-7BA7-994B-FC70-36BEF7E2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50950"/>
            <a:ext cx="7864475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40CC4-3789-D1EC-9F78-6B0192DE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I microRNA (2)</a:t>
            </a:r>
          </a:p>
        </p:txBody>
      </p:sp>
      <p:sp>
        <p:nvSpPr>
          <p:cNvPr id="7170" name="Segnaposto contenuto 2">
            <a:extLst>
              <a:ext uri="{FF2B5EF4-FFF2-40B4-BE49-F238E27FC236}">
                <a16:creationId xmlns:a16="http://schemas.microsoft.com/office/drawing/2014/main" id="{B9E9F080-B900-C51F-BA29-14B675073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t-IT" altLang="it-IT" dirty="0"/>
              <a:t>I </a:t>
            </a:r>
            <a:r>
              <a:rPr lang="it-IT" altLang="it-IT" dirty="0" err="1"/>
              <a:t>miRNA</a:t>
            </a:r>
            <a:r>
              <a:rPr lang="it-IT" altLang="it-IT" dirty="0"/>
              <a:t> sono trascritti da particolari sequenze genomiche (geni </a:t>
            </a:r>
            <a:r>
              <a:rPr lang="it-IT" altLang="it-IT" dirty="0" err="1"/>
              <a:t>miRNA</a:t>
            </a:r>
            <a:r>
              <a:rPr lang="it-IT" altLang="it-IT" dirty="0"/>
              <a:t>) situate di solito in regioni </a:t>
            </a:r>
            <a:r>
              <a:rPr lang="it-IT" altLang="it-IT" dirty="0" err="1"/>
              <a:t>intergeniche</a:t>
            </a:r>
            <a:r>
              <a:rPr lang="it-IT" altLang="it-IT" dirty="0"/>
              <a:t> o negli introni di altri geni.</a:t>
            </a:r>
          </a:p>
          <a:p>
            <a:pPr algn="just" eaLnBrk="1" hangingPunct="1"/>
            <a:r>
              <a:rPr lang="it-IT" altLang="it-IT" dirty="0"/>
              <a:t>Molti </a:t>
            </a:r>
            <a:r>
              <a:rPr lang="it-IT" altLang="it-IT" dirty="0" err="1"/>
              <a:t>miRNA</a:t>
            </a:r>
            <a:r>
              <a:rPr lang="it-IT" altLang="it-IT" dirty="0"/>
              <a:t> sono altamente conservati, in specie anche molto lontane tra loro (Es. </a:t>
            </a:r>
            <a:r>
              <a:rPr lang="it-IT" altLang="it-IT" i="1" dirty="0" err="1"/>
              <a:t>Caenorhabditis</a:t>
            </a:r>
            <a:r>
              <a:rPr lang="it-IT" altLang="it-IT" i="1" dirty="0"/>
              <a:t> </a:t>
            </a:r>
            <a:r>
              <a:rPr lang="it-IT" altLang="it-IT" i="1" dirty="0" err="1"/>
              <a:t>elegans</a:t>
            </a:r>
            <a:r>
              <a:rPr lang="it-IT" altLang="it-IT" i="1" dirty="0"/>
              <a:t> </a:t>
            </a:r>
            <a:r>
              <a:rPr lang="it-IT" altLang="it-IT" dirty="0"/>
              <a:t>e </a:t>
            </a:r>
            <a:r>
              <a:rPr lang="it-IT" altLang="it-IT" i="1" dirty="0"/>
              <a:t>Homo sapiens</a:t>
            </a:r>
            <a:r>
              <a:rPr lang="it-IT" altLang="it-IT" dirty="0"/>
              <a:t>).</a:t>
            </a:r>
          </a:p>
          <a:p>
            <a:pPr algn="just" eaLnBrk="1" hangingPunct="1"/>
            <a:r>
              <a:rPr lang="it-IT" altLang="it-IT" dirty="0"/>
              <a:t>Sono presenti anche nei virus, probabilmente come meccanismo di autoregolazione e di interferenza con le cellule ospiti, ma non nei batteri.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AC67B87-6AFA-3B03-88CE-CD6BEA94A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Online Submission Form</a:t>
            </a:r>
          </a:p>
        </p:txBody>
      </p:sp>
      <p:pic>
        <p:nvPicPr>
          <p:cNvPr id="44034" name="Picture 4" descr="mirandola9">
            <a:extLst>
              <a:ext uri="{FF2B5EF4-FFF2-40B4-BE49-F238E27FC236}">
                <a16:creationId xmlns:a16="http://schemas.microsoft.com/office/drawing/2014/main" id="{7B83D935-8E6B-99B7-3486-0D6BB6B4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59790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F6E62A33-2841-4632-71A5-E44719E6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miR-Editar: </a:t>
            </a:r>
            <a:r>
              <a:rPr lang="en-US" altLang="it-IT">
                <a:effectLst/>
              </a:rPr>
              <a:t>a database of predicted A-to-I edited miRNA binding sites</a:t>
            </a:r>
            <a:endParaRPr lang="it-IT" altLang="it-IT">
              <a:effectLst/>
            </a:endParaRPr>
          </a:p>
        </p:txBody>
      </p:sp>
      <p:pic>
        <p:nvPicPr>
          <p:cNvPr id="45058" name="Picture 4" descr="mireditar">
            <a:extLst>
              <a:ext uri="{FF2B5EF4-FFF2-40B4-BE49-F238E27FC236}">
                <a16:creationId xmlns:a16="http://schemas.microsoft.com/office/drawing/2014/main" id="{291BDF2D-67B6-AD6F-4A9B-104D98B0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28913"/>
            <a:ext cx="8459788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5">
            <a:extLst>
              <a:ext uri="{FF2B5EF4-FFF2-40B4-BE49-F238E27FC236}">
                <a16:creationId xmlns:a16="http://schemas.microsoft.com/office/drawing/2014/main" id="{0E5EFB25-816F-D847-27C5-B8416A95D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 RNA editing del tipo A-to-I implica una conversione di una adenosina in una inosina in una molecola di RNA. E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 un processo fisiologico che contribuisce alla diversità del trascrittoma. Una errata regolazione di tale processo è stata associata a diverse patologie, incluso il cancro. Recentemente è stato dimostrato che fenomeni di RNA editing possono avvenire nei siti di legame dei miRNA, influendo sulla regolazione dell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espressione genica.</a:t>
            </a: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7AB869CE-AE81-A15C-591A-695BB7C59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 – Search by miRNA and Target</a:t>
            </a:r>
          </a:p>
        </p:txBody>
      </p:sp>
      <p:pic>
        <p:nvPicPr>
          <p:cNvPr id="46082" name="Picture 4" descr="mireditar1">
            <a:extLst>
              <a:ext uri="{FF2B5EF4-FFF2-40B4-BE49-F238E27FC236}">
                <a16:creationId xmlns:a16="http://schemas.microsoft.com/office/drawing/2014/main" id="{672EE23B-0902-689B-D721-E1053945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6621463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6" descr="mireditar2">
            <a:extLst>
              <a:ext uri="{FF2B5EF4-FFF2-40B4-BE49-F238E27FC236}">
                <a16:creationId xmlns:a16="http://schemas.microsoft.com/office/drawing/2014/main" id="{AC7C628A-ADFF-2557-C76A-7B3325BB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520950"/>
            <a:ext cx="56515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E146B97-FE2A-5C64-9906-E55B6232C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 - Filters</a:t>
            </a:r>
          </a:p>
        </p:txBody>
      </p:sp>
      <p:pic>
        <p:nvPicPr>
          <p:cNvPr id="47106" name="Picture 4" descr="mireditar3">
            <a:extLst>
              <a:ext uri="{FF2B5EF4-FFF2-40B4-BE49-F238E27FC236}">
                <a16:creationId xmlns:a16="http://schemas.microsoft.com/office/drawing/2014/main" id="{5288FB10-0C7B-DB23-6483-249B2E66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61468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44C3AEC-50C3-E971-DCD7-9DCA75C19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 - Results</a:t>
            </a:r>
          </a:p>
        </p:txBody>
      </p:sp>
      <p:pic>
        <p:nvPicPr>
          <p:cNvPr id="48130" name="Picture 4" descr="mireditar4">
            <a:extLst>
              <a:ext uri="{FF2B5EF4-FFF2-40B4-BE49-F238E27FC236}">
                <a16:creationId xmlns:a16="http://schemas.microsoft.com/office/drawing/2014/main" id="{1ECC7ED5-D2E3-4F85-0E1A-29DE9EF1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25538"/>
            <a:ext cx="57245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Oval 5">
            <a:extLst>
              <a:ext uri="{FF2B5EF4-FFF2-40B4-BE49-F238E27FC236}">
                <a16:creationId xmlns:a16="http://schemas.microsoft.com/office/drawing/2014/main" id="{FA82819E-A199-EC63-6073-420A1368D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125538"/>
            <a:ext cx="863600" cy="287337"/>
          </a:xfrm>
          <a:prstGeom prst="ellips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0977448-941F-12B5-EBA8-889230DB6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Pubblicazioni</a:t>
            </a:r>
          </a:p>
        </p:txBody>
      </p:sp>
      <p:sp>
        <p:nvSpPr>
          <p:cNvPr id="49154" name="Text Box 4">
            <a:extLst>
              <a:ext uri="{FF2B5EF4-FFF2-40B4-BE49-F238E27FC236}">
                <a16:creationId xmlns:a16="http://schemas.microsoft.com/office/drawing/2014/main" id="{0645A272-3441-19AA-E993-CB79C01D0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91440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- miRandola: Extracellular Circulating microRNAs Database.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Russo F, Di Bella S, Nigita G, Macca V, Laganà A, Giugno R, Pulvirenti A, Ferro A. PLoS ONE 2012 Oct 19;7(10):e47786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http://www.plosone.org/article/info:doi/10.1371/journal.pone.0047786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- miR-EdiTar: A database of predicted A-to-I edited miRNA target sites.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Laganà A, Paone A, Veneziano D, Cascione L, Gasparini P, Carasi S, Russo F, Nigita G, Macca V, Giugno R, Pulvirenti A, Shasha D, Ferro A, Croce CM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Bioinformatics (2012) 28 (23):3166-3168; doi: 10.1093/bioinformatics/bts589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http://bioinformatics.oxfordjournals.org/content/28/23/3166.abstract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miRò: a miRNA knowledge base</a:t>
            </a:r>
            <a:b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A. Laganà, S. Forte, A. Giudice, M. R. Arena, P. L. Puglisi, R. Giugno, A. Pulvirenti, D. Shasha, A. Ferro.</a:t>
            </a:r>
            <a:b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Database 2009; Vol. 2009, bap008; doi:10.1093/database/bap008.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http://database.oxfordjournals.org/content/2009/bap008.full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A2209-738F-4420-90E6-EA5F62CD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720" y="2417521"/>
            <a:ext cx="7772400" cy="1470025"/>
          </a:xfrm>
        </p:spPr>
        <p:txBody>
          <a:bodyPr/>
          <a:lstStyle/>
          <a:p>
            <a:r>
              <a:rPr lang="it-IT" sz="6000" dirty="0" err="1">
                <a:solidFill>
                  <a:srgbClr val="002060"/>
                </a:solidFill>
              </a:rPr>
              <a:t>miR</a:t>
            </a:r>
            <a:r>
              <a:rPr lang="it-IT" sz="6000" dirty="0">
                <a:solidFill>
                  <a:srgbClr val="002060"/>
                </a:solidFill>
              </a:rPr>
              <a:t>-Synth</a:t>
            </a:r>
          </a:p>
        </p:txBody>
      </p:sp>
    </p:spTree>
    <p:extLst>
      <p:ext uri="{BB962C8B-B14F-4D97-AF65-F5344CB8AC3E}">
        <p14:creationId xmlns:p14="http://schemas.microsoft.com/office/powerpoint/2010/main" val="2997811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68412-D14B-49A5-B4E4-E7F18091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5EBA54-3D39-400B-9CB1-7DBF5877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1" y="2371057"/>
            <a:ext cx="7321550" cy="28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53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327C2-C366-4A24-9EC6-5821FD93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58FE93-DC97-4289-BB7C-EA266605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Design </a:t>
            </a:r>
            <a:r>
              <a:rPr lang="it-IT" dirty="0" err="1"/>
              <a:t>synthetic</a:t>
            </a:r>
            <a:r>
              <a:rPr lang="it-IT" dirty="0"/>
              <a:t> </a:t>
            </a:r>
            <a:r>
              <a:rPr lang="it-IT" dirty="0" err="1"/>
              <a:t>miRNA</a:t>
            </a:r>
            <a:r>
              <a:rPr lang="it-IT" dirty="0"/>
              <a:t> targeting a </a:t>
            </a:r>
            <a:r>
              <a:rPr lang="it-IT" dirty="0" err="1"/>
              <a:t>given</a:t>
            </a:r>
            <a:r>
              <a:rPr lang="it-IT" dirty="0"/>
              <a:t> list of multiple </a:t>
            </a:r>
            <a:r>
              <a:rPr lang="it-IT" dirty="0" err="1"/>
              <a:t>mRNAs</a:t>
            </a:r>
            <a:r>
              <a:rPr lang="it-IT" dirty="0"/>
              <a:t> in multiple </a:t>
            </a:r>
            <a:r>
              <a:rPr lang="it-IT" dirty="0" err="1"/>
              <a:t>sites</a:t>
            </a:r>
            <a:r>
              <a:rPr lang="it-IT" dirty="0"/>
              <a:t>.</a:t>
            </a:r>
          </a:p>
          <a:p>
            <a:r>
              <a:rPr lang="it-IT" dirty="0"/>
              <a:t>A scoring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ranks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</a:t>
            </a:r>
            <a:r>
              <a:rPr lang="it-IT" dirty="0" err="1"/>
              <a:t>miRNAs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repression</a:t>
            </a:r>
            <a:r>
              <a:rPr lang="it-IT" dirty="0"/>
              <a:t>.</a:t>
            </a:r>
          </a:p>
          <a:p>
            <a:r>
              <a:rPr lang="it-IT" dirty="0"/>
              <a:t>Steps:</a:t>
            </a:r>
          </a:p>
          <a:p>
            <a:pPr marL="562356" lvl="1" indent="-342900">
              <a:buFont typeface="+mj-lt"/>
              <a:buAutoNum type="arabicParenR"/>
            </a:pPr>
            <a:r>
              <a:rPr lang="it-IT" dirty="0" err="1"/>
              <a:t>Identification</a:t>
            </a:r>
            <a:r>
              <a:rPr lang="it-IT" dirty="0"/>
              <a:t> and filtering of </a:t>
            </a:r>
            <a:r>
              <a:rPr lang="it-IT" dirty="0" err="1"/>
              <a:t>repeated</a:t>
            </a:r>
            <a:r>
              <a:rPr lang="it-IT" dirty="0"/>
              <a:t> patterns;</a:t>
            </a:r>
          </a:p>
          <a:p>
            <a:pPr marL="562356" lvl="1" indent="-342900">
              <a:buFont typeface="+mj-lt"/>
              <a:buAutoNum type="arabicParenR"/>
            </a:pPr>
            <a:r>
              <a:rPr lang="it-IT" dirty="0"/>
              <a:t>Filtering of a-</a:t>
            </a:r>
            <a:r>
              <a:rPr lang="it-IT" dirty="0" err="1"/>
              <a:t>miR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;</a:t>
            </a:r>
          </a:p>
          <a:p>
            <a:pPr marL="562356" lvl="1" indent="-342900">
              <a:buFont typeface="+mj-lt"/>
              <a:buAutoNum type="arabicParenR"/>
            </a:pPr>
            <a:r>
              <a:rPr lang="it-IT" dirty="0"/>
              <a:t>Scoring and ranking of the </a:t>
            </a:r>
            <a:r>
              <a:rPr lang="it-IT" dirty="0" err="1"/>
              <a:t>designed</a:t>
            </a:r>
            <a:r>
              <a:rPr lang="it-IT" dirty="0"/>
              <a:t> a-</a:t>
            </a:r>
            <a:r>
              <a:rPr lang="it-IT" dirty="0" err="1"/>
              <a:t>miRs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325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220E9-00F9-4732-A054-4CFF727A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C65265-1781-4B7B-BF1D-86E65128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2507552"/>
            <a:ext cx="8128000" cy="21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CE0DC96-29AB-9D50-7F95-FF2592481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I geni miRNA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0FBF90F-EBBC-537F-BD8D-26E50982A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000"/>
              <a:t>I geni miRNA hanno sequenze tali da generare trascritti di RNA con struttura a forcina (hairpin):</a:t>
            </a:r>
          </a:p>
          <a:p>
            <a:pPr algn="ctr">
              <a:buFontTx/>
              <a:buNone/>
            </a:pPr>
            <a:r>
              <a:rPr lang="it-IT" altLang="it-IT" sz="2000" i="1">
                <a:solidFill>
                  <a:srgbClr val="FF0000"/>
                </a:solidFill>
              </a:rPr>
              <a:t>loop</a:t>
            </a:r>
          </a:p>
          <a:p>
            <a:pPr algn="ctr">
              <a:buFontTx/>
              <a:buNone/>
            </a:pPr>
            <a:r>
              <a:rPr lang="it-IT" altLang="it-IT" sz="2000">
                <a:latin typeface="Courier New" panose="02070309020205020404" pitchFamily="49" charset="0"/>
                <a:cs typeface="Courier New" panose="02070309020205020404" pitchFamily="49" charset="0"/>
              </a:rPr>
              <a:t>GGCCUGUUCCCCGAGA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CUAAAAGU</a:t>
            </a:r>
            <a:r>
              <a:rPr lang="it-IT" altLang="it-IT" sz="2000">
                <a:latin typeface="Courier New" panose="02070309020205020404" pitchFamily="49" charset="0"/>
                <a:cs typeface="Courier New" panose="02070309020205020404" pitchFamily="49" charset="0"/>
              </a:rPr>
              <a:t>UCUCGGGGAACAGGCC</a:t>
            </a:r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cs typeface="Courier New" panose="02070309020205020404" pitchFamily="49" charset="0"/>
              </a:rPr>
              <a:t>				 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endParaRPr lang="it-IT" altLang="it-IT" sz="2000"/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GGCCUGUUCCCCGAGA   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t-IT" altLang="it-IT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CCGGACAAGGGGCUCU   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UGA</a:t>
            </a:r>
          </a:p>
          <a:p>
            <a:pPr algn="ctr">
              <a:buFontTx/>
              <a:buNone/>
            </a:pPr>
            <a:endParaRPr lang="it-IT" altLang="it-IT" sz="20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it-IT" altLang="it-IT" sz="2000"/>
              <a:t>Si parla di strutture di tipo STEM-LOOP. I due bracci dello STEM possono non essere totalmente complementari:</a:t>
            </a:r>
          </a:p>
          <a:p>
            <a:pPr algn="just">
              <a:buFontTx/>
              <a:buNone/>
            </a:pPr>
            <a:endParaRPr lang="it-IT" altLang="it-IT" sz="2000"/>
          </a:p>
        </p:txBody>
      </p:sp>
      <p:pic>
        <p:nvPicPr>
          <p:cNvPr id="16388" name="Picture 6" descr="miRNA7">
            <a:extLst>
              <a:ext uri="{FF2B5EF4-FFF2-40B4-BE49-F238E27FC236}">
                <a16:creationId xmlns:a16="http://schemas.microsoft.com/office/drawing/2014/main" id="{4B3968E7-63BE-3A43-7028-16F67DB0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5286375"/>
            <a:ext cx="32575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E3A5A-A23E-44CB-A7AD-DDEC2886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Scoring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524E9-72E6-490F-B6FE-6A63C9F6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Pairing</a:t>
            </a:r>
            <a:r>
              <a:rPr lang="it-IT" dirty="0"/>
              <a:t> of the </a:t>
            </a:r>
            <a:r>
              <a:rPr lang="it-IT" dirty="0" err="1"/>
              <a:t>miRNA</a:t>
            </a:r>
            <a:r>
              <a:rPr lang="it-IT" dirty="0"/>
              <a:t> 3’ </a:t>
            </a:r>
            <a:r>
              <a:rPr lang="it-IT" dirty="0" err="1"/>
              <a:t>region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AU </a:t>
            </a:r>
            <a:r>
              <a:rPr lang="it-IT" dirty="0" err="1"/>
              <a:t>content</a:t>
            </a:r>
            <a:r>
              <a:rPr lang="it-IT" dirty="0"/>
              <a:t> of the </a:t>
            </a:r>
            <a:r>
              <a:rPr lang="it-IT" dirty="0" err="1"/>
              <a:t>binding</a:t>
            </a:r>
            <a:r>
              <a:rPr lang="it-IT" dirty="0"/>
              <a:t> site;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miRNA</a:t>
            </a:r>
            <a:r>
              <a:rPr lang="it-IT" dirty="0"/>
              <a:t> nucleotide </a:t>
            </a:r>
            <a:r>
              <a:rPr lang="it-IT" dirty="0" err="1"/>
              <a:t>composition</a:t>
            </a:r>
            <a:r>
              <a:rPr lang="it-IT" dirty="0"/>
              <a:t> (e.g. GC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repeats</a:t>
            </a:r>
            <a:r>
              <a:rPr lang="it-IT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accessibility</a:t>
            </a:r>
            <a:r>
              <a:rPr lang="it-IT" dirty="0"/>
              <a:t> of the </a:t>
            </a:r>
            <a:r>
              <a:rPr lang="it-IT" dirty="0" err="1"/>
              <a:t>binding</a:t>
            </a:r>
            <a:r>
              <a:rPr lang="it-IT" dirty="0"/>
              <a:t> site;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Presence</a:t>
            </a:r>
            <a:r>
              <a:rPr lang="it-IT" dirty="0"/>
              <a:t> of ARE (AU Rich </a:t>
            </a:r>
            <a:r>
              <a:rPr lang="it-IT" dirty="0" err="1"/>
              <a:t>Element</a:t>
            </a:r>
            <a:r>
              <a:rPr lang="it-IT" dirty="0"/>
              <a:t>) and CPA (</a:t>
            </a:r>
            <a:r>
              <a:rPr lang="it-IT" dirty="0" err="1"/>
              <a:t>Cytoplasmic</a:t>
            </a:r>
            <a:r>
              <a:rPr lang="it-IT" dirty="0"/>
              <a:t> </a:t>
            </a:r>
            <a:r>
              <a:rPr lang="it-IT" dirty="0" err="1"/>
              <a:t>Polyadenylation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) </a:t>
            </a:r>
            <a:r>
              <a:rPr lang="it-IT" dirty="0" err="1"/>
              <a:t>motifs</a:t>
            </a:r>
            <a:r>
              <a:rPr lang="it-IT" dirty="0"/>
              <a:t> upstream of the </a:t>
            </a:r>
            <a:r>
              <a:rPr lang="it-IT" dirty="0" err="1"/>
              <a:t>binding</a:t>
            </a:r>
            <a:r>
              <a:rPr lang="it-IT" dirty="0"/>
              <a:t> site.</a:t>
            </a:r>
          </a:p>
          <a:p>
            <a:r>
              <a:rPr lang="it-IT" dirty="0" err="1"/>
              <a:t>Each</a:t>
            </a:r>
            <a:r>
              <a:rPr lang="it-IT" dirty="0"/>
              <a:t> feature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a score </a:t>
            </a:r>
            <a:r>
              <a:rPr lang="it-IT" dirty="0" err="1"/>
              <a:t>between</a:t>
            </a:r>
            <a:r>
              <a:rPr lang="it-IT" dirty="0"/>
              <a:t> 0 and 1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artificial</a:t>
            </a:r>
            <a:r>
              <a:rPr lang="it-IT" dirty="0"/>
              <a:t> mi-RNA.</a:t>
            </a:r>
          </a:p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320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E3A5A-A23E-44CB-A7AD-DDEC2886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Scoring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524E9-72E6-490F-B6FE-6A63C9F6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657465" cy="3017520"/>
          </a:xfrm>
        </p:spPr>
        <p:txBody>
          <a:bodyPr/>
          <a:lstStyle/>
          <a:p>
            <a:r>
              <a:rPr lang="it-IT" dirty="0"/>
              <a:t>Total </a:t>
            </a:r>
            <a:r>
              <a:rPr lang="it-IT" dirty="0" err="1"/>
              <a:t>repression</a:t>
            </a:r>
            <a:r>
              <a:rPr lang="it-IT" dirty="0"/>
              <a:t> score </a:t>
            </a:r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tree-based</a:t>
            </a:r>
            <a:r>
              <a:rPr lang="it-IT" dirty="0"/>
              <a:t> multiple linear </a:t>
            </a:r>
            <a:r>
              <a:rPr lang="it-IT" dirty="0" err="1"/>
              <a:t>regression</a:t>
            </a:r>
            <a:r>
              <a:rPr lang="it-IT" dirty="0"/>
              <a:t> systems M5P and </a:t>
            </a:r>
            <a:r>
              <a:rPr lang="it-IT" dirty="0" err="1"/>
              <a:t>Ctree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classes of scores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upon</a:t>
            </a:r>
            <a:r>
              <a:rPr lang="it-IT" dirty="0"/>
              <a:t> the </a:t>
            </a:r>
            <a:r>
              <a:rPr lang="it-IT" dirty="0" err="1"/>
              <a:t>values</a:t>
            </a:r>
            <a:r>
              <a:rPr lang="it-IT" dirty="0"/>
              <a:t> of some </a:t>
            </a:r>
            <a:r>
              <a:rPr lang="it-IT" dirty="0" err="1"/>
              <a:t>discriminant</a:t>
            </a:r>
            <a:r>
              <a:rPr lang="it-IT" dirty="0"/>
              <a:t> features.</a:t>
            </a:r>
          </a:p>
          <a:p>
            <a:r>
              <a:rPr lang="it-IT" dirty="0"/>
              <a:t>A-</a:t>
            </a:r>
            <a:r>
              <a:rPr lang="it-IT" dirty="0" err="1"/>
              <a:t>miRs</a:t>
            </a:r>
            <a:r>
              <a:rPr lang="it-IT" dirty="0"/>
              <a:t> are first </a:t>
            </a:r>
            <a:r>
              <a:rPr lang="it-IT" dirty="0" err="1"/>
              <a:t>ranked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Ctree</a:t>
            </a:r>
            <a:r>
              <a:rPr lang="it-IT" dirty="0"/>
              <a:t> score and </a:t>
            </a:r>
            <a:r>
              <a:rPr lang="it-IT" dirty="0" err="1"/>
              <a:t>subsequently</a:t>
            </a:r>
            <a:r>
              <a:rPr lang="it-IT" dirty="0"/>
              <a:t> by the M5P score.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6FC0E4-6C2E-4C5A-BECC-81079F7B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92" y="3305175"/>
            <a:ext cx="5672137" cy="20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27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F44DF-19A1-41DD-A661-C26D4DE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92E4AD-D8E4-464D-B137-9D92F02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Extension of </a:t>
            </a:r>
            <a:r>
              <a:rPr lang="it-IT" dirty="0" err="1"/>
              <a:t>miR</a:t>
            </a:r>
            <a:r>
              <a:rPr lang="it-IT" dirty="0"/>
              <a:t>-Synth framework by </a:t>
            </a:r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b="1" dirty="0" err="1"/>
              <a:t>structural</a:t>
            </a:r>
            <a:r>
              <a:rPr lang="it-IT" b="1" dirty="0"/>
              <a:t> and </a:t>
            </a:r>
            <a:r>
              <a:rPr lang="it-IT" b="1" dirty="0" err="1"/>
              <a:t>conformational</a:t>
            </a:r>
            <a:r>
              <a:rPr lang="it-IT" b="1" dirty="0"/>
              <a:t> </a:t>
            </a:r>
            <a:r>
              <a:rPr lang="it-IT" b="1" dirty="0" err="1"/>
              <a:t>parameters</a:t>
            </a:r>
            <a:r>
              <a:rPr lang="it-IT" dirty="0"/>
              <a:t> in the </a:t>
            </a:r>
            <a:r>
              <a:rPr lang="it-IT" dirty="0" err="1"/>
              <a:t>final</a:t>
            </a:r>
            <a:r>
              <a:rPr lang="it-IT" dirty="0"/>
              <a:t> score of a </a:t>
            </a:r>
            <a:r>
              <a:rPr lang="it-IT" dirty="0" err="1"/>
              <a:t>miRNA</a:t>
            </a:r>
            <a:r>
              <a:rPr lang="it-IT" dirty="0"/>
              <a:t> (e.g. </a:t>
            </a:r>
            <a:r>
              <a:rPr lang="it-IT" b="1" dirty="0"/>
              <a:t>melting temperature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…).</a:t>
            </a:r>
          </a:p>
          <a:p>
            <a:r>
              <a:rPr lang="it-IT" dirty="0" err="1"/>
              <a:t>Strength</a:t>
            </a:r>
            <a:r>
              <a:rPr lang="it-IT" dirty="0"/>
              <a:t> of de-</a:t>
            </a:r>
            <a:r>
              <a:rPr lang="it-IT" dirty="0" err="1"/>
              <a:t>regulation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stability</a:t>
            </a:r>
            <a:r>
              <a:rPr lang="it-IT" dirty="0"/>
              <a:t> of </a:t>
            </a:r>
            <a:r>
              <a:rPr lang="it-IT" dirty="0" err="1"/>
              <a:t>miRNA</a:t>
            </a:r>
            <a:r>
              <a:rPr lang="it-IT" dirty="0"/>
              <a:t> </a:t>
            </a:r>
            <a:r>
              <a:rPr lang="it-IT" dirty="0" err="1"/>
              <a:t>molecule</a:t>
            </a:r>
            <a:r>
              <a:rPr lang="it-IT" dirty="0"/>
              <a:t> (miR-337-3p).</a:t>
            </a:r>
          </a:p>
          <a:p>
            <a:r>
              <a:rPr lang="it-IT" dirty="0"/>
              <a:t>Max Planck Institute: </a:t>
            </a:r>
            <a:r>
              <a:rPr lang="it-IT" dirty="0" err="1"/>
              <a:t>transfection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with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complementary</a:t>
            </a:r>
            <a:r>
              <a:rPr lang="it-IT" dirty="0"/>
              <a:t> targets.</a:t>
            </a:r>
          </a:p>
          <a:p>
            <a:r>
              <a:rPr lang="it-IT" dirty="0"/>
              <a:t>Tuning of </a:t>
            </a:r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in the scoring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transfection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.</a:t>
            </a:r>
          </a:p>
          <a:p>
            <a:r>
              <a:rPr lang="it-IT" dirty="0"/>
              <a:t>Case study: investigate the </a:t>
            </a:r>
            <a:r>
              <a:rPr lang="it-IT" dirty="0" err="1"/>
              <a:t>existance</a:t>
            </a:r>
            <a:r>
              <a:rPr lang="it-IT" dirty="0"/>
              <a:t> of more </a:t>
            </a:r>
            <a:r>
              <a:rPr lang="it-IT" dirty="0" err="1"/>
              <a:t>stable</a:t>
            </a:r>
            <a:r>
              <a:rPr lang="it-IT" dirty="0"/>
              <a:t> human mi-</a:t>
            </a:r>
            <a:r>
              <a:rPr lang="it-IT" dirty="0" err="1"/>
              <a:t>RNAs</a:t>
            </a:r>
            <a:r>
              <a:rPr lang="it-IT" dirty="0"/>
              <a:t> for targets of miR-337-3p.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2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54A2BA0-7584-AFD0-DBB3-AAF695323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Biogenesi dei miRNA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57C1BB-B527-72B6-7CA9-51935ED0B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3438" y="1285875"/>
            <a:ext cx="4249737" cy="5327650"/>
          </a:xfrm>
        </p:spPr>
        <p:txBody>
          <a:bodyPr/>
          <a:lstStyle/>
          <a:p>
            <a:pPr eaLnBrk="1" hangingPunct="1"/>
            <a:r>
              <a:rPr lang="it-IT" altLang="it-IT" sz="2200" dirty="0"/>
              <a:t>I trascritti primari dei geni </a:t>
            </a:r>
            <a:r>
              <a:rPr lang="it-IT" altLang="it-IT" sz="2200" dirty="0" err="1"/>
              <a:t>miRNA</a:t>
            </a:r>
            <a:r>
              <a:rPr lang="it-IT" altLang="it-IT" sz="2200" dirty="0"/>
              <a:t> sono chiamati </a:t>
            </a:r>
            <a:r>
              <a:rPr lang="it-IT" altLang="it-IT" sz="2200" dirty="0" err="1"/>
              <a:t>pri-miRNA</a:t>
            </a:r>
            <a:r>
              <a:rPr lang="it-IT" altLang="it-IT" sz="2200" dirty="0"/>
              <a:t>.</a:t>
            </a:r>
          </a:p>
          <a:p>
            <a:pPr eaLnBrk="1" hangingPunct="1"/>
            <a:r>
              <a:rPr lang="it-IT" altLang="it-IT" sz="2200" dirty="0"/>
              <a:t>I </a:t>
            </a:r>
            <a:r>
              <a:rPr lang="it-IT" altLang="it-IT" sz="2200" dirty="0" err="1"/>
              <a:t>pri-miRNA</a:t>
            </a:r>
            <a:r>
              <a:rPr lang="it-IT" altLang="it-IT" sz="2200" dirty="0"/>
              <a:t> vengono tagliati da un enzima chiamato </a:t>
            </a:r>
            <a:r>
              <a:rPr lang="it-IT" altLang="it-IT" sz="2200" dirty="0" err="1"/>
              <a:t>Drosha</a:t>
            </a:r>
            <a:r>
              <a:rPr lang="it-IT" altLang="it-IT" sz="2200" dirty="0"/>
              <a:t> in molecole più piccole, a doppio filamento, chiamate </a:t>
            </a:r>
            <a:r>
              <a:rPr lang="it-IT" altLang="it-IT" sz="2200" dirty="0" err="1"/>
              <a:t>pre-miRNA</a:t>
            </a:r>
            <a:r>
              <a:rPr lang="it-IT" altLang="it-IT" sz="2200" dirty="0"/>
              <a:t>.</a:t>
            </a:r>
          </a:p>
          <a:p>
            <a:pPr eaLnBrk="1" hangingPunct="1"/>
            <a:endParaRPr lang="it-IT" altLang="it-IT" sz="2200" dirty="0"/>
          </a:p>
          <a:p>
            <a:pPr eaLnBrk="1" hangingPunct="1"/>
            <a:endParaRPr lang="it-IT" altLang="it-IT" sz="2200" dirty="0"/>
          </a:p>
          <a:p>
            <a:pPr eaLnBrk="1" hangingPunct="1">
              <a:buFontTx/>
              <a:buNone/>
            </a:pPr>
            <a:endParaRPr lang="it-IT" altLang="it-IT" sz="2200" dirty="0"/>
          </a:p>
        </p:txBody>
      </p:sp>
      <p:pic>
        <p:nvPicPr>
          <p:cNvPr id="4" name="Picture 2" descr="http://www.ambion.com/figs/f01266.gif">
            <a:extLst>
              <a:ext uri="{FF2B5EF4-FFF2-40B4-BE49-F238E27FC236}">
                <a16:creationId xmlns:a16="http://schemas.microsoft.com/office/drawing/2014/main" id="{63CF23EE-F2DB-B631-DCB4-2E4950B37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1357313"/>
            <a:ext cx="4214812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DA54F9C-C10A-3BFC-8E21-472969D7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25"/>
            <a:ext cx="86439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 dirty="0"/>
              <a:t>I </a:t>
            </a:r>
            <a:r>
              <a:rPr lang="it-IT" altLang="it-IT" sz="2000" dirty="0" err="1"/>
              <a:t>pre-miRNA</a:t>
            </a:r>
            <a:r>
              <a:rPr lang="it-IT" altLang="it-IT" sz="2000" dirty="0"/>
              <a:t> vengono esportati nel citoplasma e tagliati in RNA doppio filamento più piccoli da un altro enzima chiamato </a:t>
            </a:r>
            <a:r>
              <a:rPr lang="it-IT" altLang="it-IT" sz="2000" dirty="0" err="1"/>
              <a:t>Dicer</a:t>
            </a:r>
            <a:r>
              <a:rPr lang="it-IT" altLang="it-IT" sz="2000" dirty="0"/>
              <a:t>.</a:t>
            </a:r>
          </a:p>
          <a:p>
            <a:pPr eaLnBrk="1" hangingPunct="1"/>
            <a:r>
              <a:rPr lang="it-IT" altLang="it-IT" sz="2000" dirty="0"/>
              <a:t>Uno dei due filamenti contiene il </a:t>
            </a:r>
            <a:r>
              <a:rPr lang="it-IT" altLang="it-IT" sz="2000" dirty="0" err="1"/>
              <a:t>miRNA</a:t>
            </a:r>
            <a:r>
              <a:rPr lang="it-IT" altLang="it-IT" sz="2000" dirty="0"/>
              <a:t> maturo, lungo solitamente tra i 19 e i 25 nucleotidi, che viene incorporato in un complesso proteico chiamato RISC.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07350CE-4B83-C7B6-ED7A-61779055DB6E}"/>
              </a:ext>
            </a:extLst>
          </p:cNvPr>
          <p:cNvSpPr/>
          <p:nvPr/>
        </p:nvSpPr>
        <p:spPr>
          <a:xfrm>
            <a:off x="285750" y="2357438"/>
            <a:ext cx="1785938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A572263-6EDB-B3CD-7508-2B1D1DAC15BA}"/>
              </a:ext>
            </a:extLst>
          </p:cNvPr>
          <p:cNvSpPr/>
          <p:nvPr/>
        </p:nvSpPr>
        <p:spPr>
          <a:xfrm>
            <a:off x="1357313" y="1714500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557E8F0-F190-5E86-A4A9-0C66A2D838AD}"/>
              </a:ext>
            </a:extLst>
          </p:cNvPr>
          <p:cNvSpPr/>
          <p:nvPr/>
        </p:nvSpPr>
        <p:spPr>
          <a:xfrm>
            <a:off x="2357438" y="2714625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F41C4DF-FA02-F820-0E09-B0D1047270D1}"/>
              </a:ext>
            </a:extLst>
          </p:cNvPr>
          <p:cNvSpPr/>
          <p:nvPr/>
        </p:nvSpPr>
        <p:spPr>
          <a:xfrm>
            <a:off x="2500313" y="3357563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5B4AF41-19F7-3099-3E2E-28DB2FC8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miRNA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A3224DA-0CAF-A06F-97A2-CAB6DDB98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285875"/>
            <a:ext cx="8713787" cy="5327650"/>
          </a:xfrm>
        </p:spPr>
        <p:txBody>
          <a:bodyPr/>
          <a:lstStyle/>
          <a:p>
            <a:pPr algn="just"/>
            <a:r>
              <a:rPr lang="it-IT" altLang="it-IT" sz="2400" dirty="0"/>
              <a:t>I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 nei RISC sono in grado di legarsi a siti specifici di mRNA provocandone il silenziamento:</a:t>
            </a:r>
          </a:p>
          <a:p>
            <a:pPr algn="just">
              <a:buFontTx/>
              <a:buNone/>
            </a:pPr>
            <a:endParaRPr lang="it-IT" altLang="it-IT" sz="2400" dirty="0"/>
          </a:p>
          <a:p>
            <a:pPr algn="just">
              <a:buFontTx/>
              <a:buNone/>
            </a:pPr>
            <a:endParaRPr lang="it-IT" altLang="it-IT" sz="2400" dirty="0"/>
          </a:p>
          <a:p>
            <a:pPr algn="just">
              <a:buFontTx/>
              <a:buNone/>
            </a:pPr>
            <a:endParaRPr lang="it-IT" altLang="it-IT" sz="2400" dirty="0"/>
          </a:p>
          <a:p>
            <a:pPr algn="just">
              <a:buFontTx/>
              <a:buNone/>
            </a:pPr>
            <a:endParaRPr lang="it-IT" altLang="it-IT" sz="2400" dirty="0"/>
          </a:p>
          <a:p>
            <a:pPr algn="just"/>
            <a:r>
              <a:rPr lang="it-IT" altLang="it-IT" sz="2400" dirty="0"/>
              <a:t>L</a:t>
            </a:r>
            <a:r>
              <a:rPr lang="ja-JP" altLang="it-IT" sz="2400" dirty="0"/>
              <a:t>’</a:t>
            </a:r>
            <a:r>
              <a:rPr lang="it-IT" altLang="ja-JP" sz="2400" dirty="0"/>
              <a:t>appaiamento della sequenza del </a:t>
            </a:r>
            <a:r>
              <a:rPr lang="it-IT" altLang="ja-JP" sz="2400" dirty="0" err="1"/>
              <a:t>miRNA</a:t>
            </a:r>
            <a:r>
              <a:rPr lang="it-IT" altLang="ja-JP" sz="2400" dirty="0"/>
              <a:t> con il suo sito bersaglio non è perfetto, ma può contenere </a:t>
            </a:r>
            <a:r>
              <a:rPr lang="it-IT" altLang="ja-JP" sz="2400" dirty="0" err="1"/>
              <a:t>bulge</a:t>
            </a:r>
            <a:r>
              <a:rPr lang="it-IT" altLang="ja-JP" sz="2400" dirty="0"/>
              <a:t> e loop.</a:t>
            </a:r>
          </a:p>
          <a:p>
            <a:pPr algn="just"/>
            <a:r>
              <a:rPr lang="it-IT" altLang="it-IT" sz="2400" dirty="0"/>
              <a:t>Dalle coppie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/target individuate sperimentalmente emergono alcune regolarità nelle modalità di appaiamento.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D2EDCC-5A32-9C38-516B-D5C295D0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4650" y="2205038"/>
            <a:ext cx="3313113" cy="15763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CCCEAB4-23DD-A2EE-F603-484F38A5E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Osservazioni sulle modalità di appaiamento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7BAB5C9-006B-C566-0CC1-EB7439D82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La regione iniziale (5</a:t>
            </a:r>
            <a:r>
              <a:rPr lang="ja-JP" altLang="it-IT" sz="2400" dirty="0"/>
              <a:t>’</a:t>
            </a:r>
            <a:r>
              <a:rPr lang="it-IT" altLang="ja-JP" sz="2400" dirty="0"/>
              <a:t>) del </a:t>
            </a:r>
            <a:r>
              <a:rPr lang="it-IT" altLang="ja-JP" sz="2400" dirty="0" err="1"/>
              <a:t>miRNA</a:t>
            </a:r>
            <a:r>
              <a:rPr lang="it-IT" altLang="ja-JP" sz="2400" dirty="0"/>
              <a:t> è chiamata </a:t>
            </a:r>
            <a:r>
              <a:rPr lang="it-IT" altLang="ja-JP" sz="2400" dirty="0" err="1">
                <a:solidFill>
                  <a:srgbClr val="FF0000"/>
                </a:solidFill>
              </a:rPr>
              <a:t>seed</a:t>
            </a:r>
            <a:r>
              <a:rPr lang="it-IT" altLang="ja-JP" sz="2400" dirty="0"/>
              <a:t> e sembra essere la regione più importante nel silenziamento.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E</a:t>
            </a:r>
            <a:r>
              <a:rPr lang="ja-JP" altLang="it-IT" sz="2400" dirty="0"/>
              <a:t>’</a:t>
            </a:r>
            <a:r>
              <a:rPr lang="it-IT" altLang="ja-JP" sz="2400" dirty="0"/>
              <a:t> lunga solitamente tra i 7 e i 10 nucleotidi, ma esistono casi di </a:t>
            </a:r>
            <a:r>
              <a:rPr lang="it-IT" altLang="ja-JP" sz="2400" dirty="0" err="1"/>
              <a:t>seed</a:t>
            </a:r>
            <a:r>
              <a:rPr lang="it-IT" altLang="ja-JP" sz="2400" dirty="0"/>
              <a:t> più corti o più lunghi.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Tale regione è solitamente appaiata in modo perfettamente complementare al suo target: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400" dirty="0"/>
          </a:p>
          <a:p>
            <a:pPr algn="just" eaLnBrk="1" hangingPunct="1">
              <a:spcBef>
                <a:spcPct val="0"/>
              </a:spcBef>
            </a:pPr>
            <a:endParaRPr lang="it-IT" altLang="it-IT" sz="2400" dirty="0"/>
          </a:p>
          <a:p>
            <a:pPr algn="just" eaLnBrk="1" hangingPunct="1">
              <a:spcBef>
                <a:spcPct val="0"/>
              </a:spcBef>
            </a:pPr>
            <a:endParaRPr lang="it-IT" altLang="it-IT" sz="2400" dirty="0"/>
          </a:p>
          <a:p>
            <a:pPr algn="just" eaLnBrk="1" hangingPunct="1">
              <a:spcBef>
                <a:spcPct val="0"/>
              </a:spcBef>
            </a:pPr>
            <a:endParaRPr lang="it-IT" altLang="it-IT" sz="2400" dirty="0"/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Il primo nucleotide del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 non è determinante e può non essere appaiato.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it-IT" sz="2400" dirty="0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0FFDCD30-6EDE-B3B1-AE62-177A254F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86250"/>
            <a:ext cx="46323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B7529F78-352E-450C-DD7B-C5726BB9661A}"/>
              </a:ext>
            </a:extLst>
          </p:cNvPr>
          <p:cNvSpPr/>
          <p:nvPr/>
        </p:nvSpPr>
        <p:spPr>
          <a:xfrm>
            <a:off x="4929188" y="4256088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6C85500-7222-02EC-5DF4-ADC6E5083D14}"/>
              </a:ext>
            </a:extLst>
          </p:cNvPr>
          <p:cNvSpPr/>
          <p:nvPr/>
        </p:nvSpPr>
        <p:spPr>
          <a:xfrm>
            <a:off x="5786438" y="4286250"/>
            <a:ext cx="285750" cy="785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664F80B-1195-4BAF-A35F-CE653D535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Osservazioni sulle modalità di appaiamento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FE8D7-1B0F-76BF-1915-C0511A6A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7503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it-IT" altLang="it-IT" sz="2200" dirty="0"/>
              <a:t>La regione a valle del </a:t>
            </a:r>
            <a:r>
              <a:rPr lang="it-IT" altLang="it-IT" sz="2200" dirty="0" err="1"/>
              <a:t>seed</a:t>
            </a:r>
            <a:r>
              <a:rPr lang="it-IT" altLang="it-IT" sz="2200" dirty="0"/>
              <a:t> contiene solitamente un </a:t>
            </a:r>
            <a:r>
              <a:rPr lang="it-IT" altLang="it-IT" sz="2200" dirty="0" err="1"/>
              <a:t>bulge</a:t>
            </a:r>
            <a:r>
              <a:rPr lang="it-IT" altLang="it-IT" sz="2200" dirty="0"/>
              <a:t> o un loop: 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200" dirty="0"/>
          </a:p>
          <a:p>
            <a:pPr algn="just" eaLnBrk="1" hangingPunct="1">
              <a:spcBef>
                <a:spcPct val="0"/>
              </a:spcBef>
            </a:pPr>
            <a:endParaRPr lang="it-IT" altLang="it-IT" sz="2200" dirty="0"/>
          </a:p>
          <a:p>
            <a:pPr algn="just" eaLnBrk="1" hangingPunct="1">
              <a:spcBef>
                <a:spcPct val="0"/>
              </a:spcBef>
            </a:pPr>
            <a:endParaRPr lang="it-IT" altLang="it-IT" sz="2200" dirty="0"/>
          </a:p>
          <a:p>
            <a:pPr algn="just" eaLnBrk="1" hangingPunct="1">
              <a:spcBef>
                <a:spcPct val="0"/>
              </a:spcBef>
            </a:pPr>
            <a:endParaRPr lang="it-IT" altLang="it-IT" sz="2200" dirty="0"/>
          </a:p>
          <a:p>
            <a:pPr algn="just" eaLnBrk="1" hangingPunct="1">
              <a:spcBef>
                <a:spcPct val="0"/>
              </a:spcBef>
            </a:pPr>
            <a:r>
              <a:rPr lang="it-IT" altLang="it-IT" sz="2200" dirty="0"/>
              <a:t>La regione 3</a:t>
            </a:r>
            <a:r>
              <a:rPr lang="ja-JP" altLang="it-IT" sz="2200" dirty="0"/>
              <a:t>’</a:t>
            </a:r>
            <a:r>
              <a:rPr lang="it-IT" altLang="ja-JP" sz="2200" dirty="0"/>
              <a:t> del </a:t>
            </a:r>
            <a:r>
              <a:rPr lang="it-IT" altLang="ja-JP" sz="2200" dirty="0" err="1"/>
              <a:t>miRNA</a:t>
            </a:r>
            <a:r>
              <a:rPr lang="it-IT" altLang="ja-JP" sz="2200" dirty="0"/>
              <a:t> mostra solitamente una complementarità imperfetta al suo target.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200" dirty="0"/>
              <a:t>Le coppie G:U nella regione del </a:t>
            </a:r>
            <a:r>
              <a:rPr lang="it-IT" altLang="it-IT" sz="2200" dirty="0" err="1"/>
              <a:t>seed</a:t>
            </a:r>
            <a:r>
              <a:rPr lang="it-IT" altLang="it-IT" sz="2200" dirty="0"/>
              <a:t> sembrano essere sfavorevoli al silenziamento, sebbene siano ammesse, mentre sono abbastanza comuni nella regione 3</a:t>
            </a:r>
            <a:r>
              <a:rPr lang="ja-JP" altLang="it-IT" sz="2200" dirty="0"/>
              <a:t>’</a:t>
            </a:r>
            <a:r>
              <a:rPr lang="it-IT" altLang="ja-JP" sz="2200" dirty="0"/>
              <a:t>del </a:t>
            </a:r>
            <a:r>
              <a:rPr lang="it-IT" altLang="ja-JP" sz="2200" dirty="0" err="1"/>
              <a:t>miRNA</a:t>
            </a:r>
            <a:r>
              <a:rPr lang="it-IT" altLang="ja-JP" sz="2200" dirty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200" dirty="0"/>
              <a:t>Infine, le regioni di legame dei </a:t>
            </a:r>
            <a:r>
              <a:rPr lang="it-IT" altLang="it-IT" sz="2200" dirty="0" err="1"/>
              <a:t>miRNA</a:t>
            </a:r>
            <a:r>
              <a:rPr lang="it-IT" altLang="it-IT" sz="2200" dirty="0"/>
              <a:t> si trovano nella regione 3</a:t>
            </a:r>
            <a:r>
              <a:rPr lang="ja-JP" altLang="it-IT" sz="2200" dirty="0"/>
              <a:t>’</a:t>
            </a:r>
            <a:r>
              <a:rPr lang="it-IT" altLang="ja-JP" sz="2200" dirty="0"/>
              <a:t> UTR degli mRNA bersaglio.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200" b="1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E976D7A0-4639-01A7-BB46-3CF224CE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6323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223565C7-67ED-8E62-3E0D-5457BD07D9B2}"/>
              </a:ext>
            </a:extLst>
          </p:cNvPr>
          <p:cNvSpPr/>
          <p:nvPr/>
        </p:nvSpPr>
        <p:spPr>
          <a:xfrm>
            <a:off x="4756150" y="2246313"/>
            <a:ext cx="5715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55DDF0E-07FD-BDFD-B88F-135070A10696}"/>
              </a:ext>
            </a:extLst>
          </p:cNvPr>
          <p:cNvSpPr/>
          <p:nvPr/>
        </p:nvSpPr>
        <p:spPr>
          <a:xfrm>
            <a:off x="3429000" y="2255838"/>
            <a:ext cx="1500188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2486B35-19F0-1FC2-4036-98E8D2D1546E}"/>
              </a:ext>
            </a:extLst>
          </p:cNvPr>
          <p:cNvSpPr/>
          <p:nvPr/>
        </p:nvSpPr>
        <p:spPr>
          <a:xfrm>
            <a:off x="4143375" y="2255838"/>
            <a:ext cx="214313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6988</TotalTime>
  <Words>3734</Words>
  <Application>Microsoft Office PowerPoint</Application>
  <PresentationFormat>Presentazione su schermo (4:3)</PresentationFormat>
  <Paragraphs>289</Paragraphs>
  <Slides>52</Slides>
  <Notes>8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60" baseType="lpstr">
      <vt:lpstr>MS PGothic</vt:lpstr>
      <vt:lpstr>Söhne</vt:lpstr>
      <vt:lpstr>Arial</vt:lpstr>
      <vt:lpstr>Calibri</vt:lpstr>
      <vt:lpstr>Courier New</vt:lpstr>
      <vt:lpstr>Verdana</vt:lpstr>
      <vt:lpstr>Struttura predefinita</vt:lpstr>
      <vt:lpstr>Equazione</vt:lpstr>
      <vt:lpstr>Bioinformatica Corso di Laurea Specialistica in Informatica microRNA</vt:lpstr>
      <vt:lpstr>Gli RNA non codificanti</vt:lpstr>
      <vt:lpstr>I microRNA </vt:lpstr>
      <vt:lpstr>I microRNA (2)</vt:lpstr>
      <vt:lpstr>I geni miRNA</vt:lpstr>
      <vt:lpstr>Biogenesi dei miRNA</vt:lpstr>
      <vt:lpstr>miRNA</vt:lpstr>
      <vt:lpstr>Osservazioni sulle modalità di appaiamento</vt:lpstr>
      <vt:lpstr>Osservazioni sulle modalità di appaiamento</vt:lpstr>
      <vt:lpstr>Funzioni dei miRNA</vt:lpstr>
      <vt:lpstr>Un problema bionformatico: la ricerca dei geni miRNA</vt:lpstr>
      <vt:lpstr>Ricerca di geni miRNA</vt:lpstr>
      <vt:lpstr>Ricerca di geni miRNA (2)</vt:lpstr>
      <vt:lpstr>Ricerca di geni miRNA: Approcci basati sulla riduzione dello spazio di ricerca</vt:lpstr>
      <vt:lpstr>Ricerca di geni miRNA: Approcci basati sulla riduzione dello spazio di ricerca (2)</vt:lpstr>
      <vt:lpstr>Ricerca di geni miRNA: Approcci dedicati -  Classificazione degli hairpin</vt:lpstr>
      <vt:lpstr>Ricerca di geni miRNA: Approcci dedicati -  Metodi basati su regole empiriche</vt:lpstr>
      <vt:lpstr>Ricerca di geni miRNA: Approcci dedicati -  Metodi di Machine Learning</vt:lpstr>
      <vt:lpstr>miRBase</vt:lpstr>
      <vt:lpstr>miRBase</vt:lpstr>
      <vt:lpstr>miRBase</vt:lpstr>
      <vt:lpstr>miRBase</vt:lpstr>
      <vt:lpstr>miRBase</vt:lpstr>
      <vt:lpstr>miRBase</vt:lpstr>
      <vt:lpstr>Un problema bioinformatico: la ricerca di target per i miRNA</vt:lpstr>
      <vt:lpstr>Un tool di predizione di target: miRanda</vt:lpstr>
      <vt:lpstr>L’algoritmo di miRanda</vt:lpstr>
      <vt:lpstr>MicroRNA.org</vt:lpstr>
      <vt:lpstr>miRanda</vt:lpstr>
      <vt:lpstr>miRanda – Ricerca per miRNA</vt:lpstr>
      <vt:lpstr>miRanda – Ricerca per target</vt:lpstr>
      <vt:lpstr>miRTarBase</vt:lpstr>
      <vt:lpstr>miRandola: Extracellular Circulating microRNAs Database http://atlas.dmi.unict.it/mirandola/</vt:lpstr>
      <vt:lpstr>miRandola</vt:lpstr>
      <vt:lpstr>miRandola</vt:lpstr>
      <vt:lpstr>miRandola - Search</vt:lpstr>
      <vt:lpstr>miRandola – Results (1)</vt:lpstr>
      <vt:lpstr>miRandola – Results (2)</vt:lpstr>
      <vt:lpstr>miRandola – Advanced Search</vt:lpstr>
      <vt:lpstr>miRandola – Online Submission Form</vt:lpstr>
      <vt:lpstr>miR-Editar: a database of predicted A-to-I edited miRNA binding sites</vt:lpstr>
      <vt:lpstr>miR-Editar – Search by miRNA and Target</vt:lpstr>
      <vt:lpstr>miR-Editar - Filters</vt:lpstr>
      <vt:lpstr>miR-Editar - Results</vt:lpstr>
      <vt:lpstr>Pubblicazioni</vt:lpstr>
      <vt:lpstr>miR-Synth</vt:lpstr>
      <vt:lpstr>Reference</vt:lpstr>
      <vt:lpstr>Description</vt:lpstr>
      <vt:lpstr>Description</vt:lpstr>
      <vt:lpstr>Scoring function</vt:lpstr>
      <vt:lpstr>Scoring function</vt:lpstr>
      <vt:lpstr>Future work</vt:lpstr>
    </vt:vector>
  </TitlesOfParts>
  <Company>Heyday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Bioinformatica A.A. 2006/2007</dc:title>
  <dc:creator>Alexander</dc:creator>
  <cp:lastModifiedBy>Alessio Mezzina</cp:lastModifiedBy>
  <cp:revision>400</cp:revision>
  <dcterms:created xsi:type="dcterms:W3CDTF">2011-04-29T07:26:53Z</dcterms:created>
  <dcterms:modified xsi:type="dcterms:W3CDTF">2024-01-10T16:25:43Z</dcterms:modified>
</cp:coreProperties>
</file>