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367" r:id="rId4"/>
    <p:sldId id="258" r:id="rId5"/>
    <p:sldId id="339" r:id="rId6"/>
    <p:sldId id="286" r:id="rId7"/>
    <p:sldId id="259" r:id="rId8"/>
    <p:sldId id="276" r:id="rId9"/>
    <p:sldId id="340" r:id="rId10"/>
    <p:sldId id="264" r:id="rId11"/>
    <p:sldId id="278" r:id="rId12"/>
    <p:sldId id="277" r:id="rId13"/>
    <p:sldId id="279" r:id="rId14"/>
    <p:sldId id="280" r:id="rId15"/>
    <p:sldId id="341" r:id="rId16"/>
    <p:sldId id="343" r:id="rId17"/>
    <p:sldId id="342" r:id="rId18"/>
    <p:sldId id="326" r:id="rId19"/>
    <p:sldId id="269" r:id="rId20"/>
    <p:sldId id="345" r:id="rId21"/>
    <p:sldId id="346" r:id="rId22"/>
    <p:sldId id="347" r:id="rId23"/>
    <p:sldId id="348" r:id="rId24"/>
    <p:sldId id="349" r:id="rId25"/>
    <p:sldId id="352" r:id="rId26"/>
    <p:sldId id="354" r:id="rId27"/>
    <p:sldId id="281" r:id="rId28"/>
    <p:sldId id="353" r:id="rId29"/>
    <p:sldId id="293" r:id="rId30"/>
    <p:sldId id="360" r:id="rId31"/>
    <p:sldId id="361" r:id="rId32"/>
    <p:sldId id="362" r:id="rId33"/>
    <p:sldId id="283" r:id="rId34"/>
    <p:sldId id="331" r:id="rId35"/>
    <p:sldId id="368" r:id="rId36"/>
    <p:sldId id="369" r:id="rId37"/>
    <p:sldId id="371" r:id="rId38"/>
    <p:sldId id="370" r:id="rId39"/>
    <p:sldId id="372" r:id="rId40"/>
    <p:sldId id="373" r:id="rId41"/>
    <p:sldId id="330" r:id="rId42"/>
    <p:sldId id="287" r:id="rId43"/>
    <p:sldId id="285" r:id="rId44"/>
    <p:sldId id="288" r:id="rId45"/>
    <p:sldId id="289" r:id="rId46"/>
    <p:sldId id="291" r:id="rId47"/>
    <p:sldId id="355" r:id="rId48"/>
    <p:sldId id="292" r:id="rId49"/>
    <p:sldId id="294" r:id="rId50"/>
    <p:sldId id="295" r:id="rId51"/>
    <p:sldId id="356" r:id="rId52"/>
    <p:sldId id="297" r:id="rId53"/>
    <p:sldId id="298" r:id="rId54"/>
    <p:sldId id="299" r:id="rId55"/>
    <p:sldId id="357" r:id="rId56"/>
    <p:sldId id="303" r:id="rId57"/>
    <p:sldId id="376" r:id="rId58"/>
    <p:sldId id="304" r:id="rId59"/>
    <p:sldId id="333" r:id="rId60"/>
    <p:sldId id="307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58" r:id="rId69"/>
    <p:sldId id="322" r:id="rId70"/>
    <p:sldId id="320" r:id="rId71"/>
    <p:sldId id="321" r:id="rId72"/>
    <p:sldId id="334" r:id="rId73"/>
    <p:sldId id="335" r:id="rId74"/>
    <p:sldId id="336" r:id="rId75"/>
    <p:sldId id="375" r:id="rId76"/>
    <p:sldId id="332" r:id="rId77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Micale" userId="900158ef-c1d8-4586-af5f-2505ea1d587c" providerId="ADAL" clId="{4E477100-FDF5-48D9-8279-C2BFE6090463}"/>
    <pc:docChg chg="custSel delSld modSld">
      <pc:chgData name="Giovanni Micale" userId="900158ef-c1d8-4586-af5f-2505ea1d587c" providerId="ADAL" clId="{4E477100-FDF5-48D9-8279-C2BFE6090463}" dt="2021-10-07T14:59:56.688" v="36" actId="20577"/>
      <pc:docMkLst>
        <pc:docMk/>
      </pc:docMkLst>
      <pc:sldChg chg="modSp mod">
        <pc:chgData name="Giovanni Micale" userId="900158ef-c1d8-4586-af5f-2505ea1d587c" providerId="ADAL" clId="{4E477100-FDF5-48D9-8279-C2BFE6090463}" dt="2021-09-28T17:59:49.837" v="3" actId="20577"/>
        <pc:sldMkLst>
          <pc:docMk/>
          <pc:sldMk cId="4276349166" sldId="256"/>
        </pc:sldMkLst>
        <pc:spChg chg="mod">
          <ac:chgData name="Giovanni Micale" userId="900158ef-c1d8-4586-af5f-2505ea1d587c" providerId="ADAL" clId="{4E477100-FDF5-48D9-8279-C2BFE6090463}" dt="2021-09-28T17:59:49.837" v="3" actId="20577"/>
          <ac:spMkLst>
            <pc:docMk/>
            <pc:sldMk cId="4276349166" sldId="256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4E477100-FDF5-48D9-8279-C2BFE6090463}" dt="2021-09-28T18:01:18.859" v="4" actId="20577"/>
        <pc:sldMkLst>
          <pc:docMk/>
          <pc:sldMk cId="1095108604" sldId="257"/>
        </pc:sldMkLst>
        <pc:spChg chg="mod">
          <ac:chgData name="Giovanni Micale" userId="900158ef-c1d8-4586-af5f-2505ea1d587c" providerId="ADAL" clId="{4E477100-FDF5-48D9-8279-C2BFE6090463}" dt="2021-09-28T18:01:18.859" v="4" actId="20577"/>
          <ac:spMkLst>
            <pc:docMk/>
            <pc:sldMk cId="1095108604" sldId="25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4E477100-FDF5-48D9-8279-C2BFE6090463}" dt="2021-09-28T18:02:06.332" v="8" actId="20577"/>
        <pc:sldMkLst>
          <pc:docMk/>
          <pc:sldMk cId="129807843" sldId="286"/>
        </pc:sldMkLst>
        <pc:spChg chg="mod">
          <ac:chgData name="Giovanni Micale" userId="900158ef-c1d8-4586-af5f-2505ea1d587c" providerId="ADAL" clId="{4E477100-FDF5-48D9-8279-C2BFE6090463}" dt="2021-09-28T18:02:06.332" v="8" actId="20577"/>
          <ac:spMkLst>
            <pc:docMk/>
            <pc:sldMk cId="129807843" sldId="286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4E477100-FDF5-48D9-8279-C2BFE6090463}" dt="2021-09-28T18:02:57.854" v="17" actId="20577"/>
        <pc:sldMkLst>
          <pc:docMk/>
          <pc:sldMk cId="1647837613" sldId="287"/>
        </pc:sldMkLst>
        <pc:spChg chg="mod">
          <ac:chgData name="Giovanni Micale" userId="900158ef-c1d8-4586-af5f-2505ea1d587c" providerId="ADAL" clId="{4E477100-FDF5-48D9-8279-C2BFE6090463}" dt="2021-09-28T18:02:57.854" v="17" actId="20577"/>
          <ac:spMkLst>
            <pc:docMk/>
            <pc:sldMk cId="1647837613" sldId="28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4E477100-FDF5-48D9-8279-C2BFE6090463}" dt="2021-09-28T18:03:16.237" v="21" actId="20577"/>
        <pc:sldMkLst>
          <pc:docMk/>
          <pc:sldMk cId="2047715122" sldId="307"/>
        </pc:sldMkLst>
        <pc:spChg chg="mod">
          <ac:chgData name="Giovanni Micale" userId="900158ef-c1d8-4586-af5f-2505ea1d587c" providerId="ADAL" clId="{4E477100-FDF5-48D9-8279-C2BFE6090463}" dt="2021-09-28T18:03:16.237" v="21" actId="20577"/>
          <ac:spMkLst>
            <pc:docMk/>
            <pc:sldMk cId="2047715122" sldId="307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4E477100-FDF5-48D9-8279-C2BFE6090463}" dt="2021-10-07T14:58:33.923" v="22" actId="47"/>
        <pc:sldMkLst>
          <pc:docMk/>
          <pc:sldMk cId="1017183620" sldId="327"/>
        </pc:sldMkLst>
      </pc:sldChg>
      <pc:sldChg chg="modSp mod">
        <pc:chgData name="Giovanni Micale" userId="900158ef-c1d8-4586-af5f-2505ea1d587c" providerId="ADAL" clId="{4E477100-FDF5-48D9-8279-C2BFE6090463}" dt="2021-10-07T14:59:37.792" v="27" actId="27636"/>
        <pc:sldMkLst>
          <pc:docMk/>
          <pc:sldMk cId="2722127196" sldId="336"/>
        </pc:sldMkLst>
        <pc:spChg chg="mod">
          <ac:chgData name="Giovanni Micale" userId="900158ef-c1d8-4586-af5f-2505ea1d587c" providerId="ADAL" clId="{4E477100-FDF5-48D9-8279-C2BFE6090463}" dt="2021-10-07T14:59:37.792" v="27" actId="27636"/>
          <ac:spMkLst>
            <pc:docMk/>
            <pc:sldMk cId="2722127196" sldId="336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4E477100-FDF5-48D9-8279-C2BFE6090463}" dt="2021-10-07T14:58:33.923" v="22" actId="47"/>
        <pc:sldMkLst>
          <pc:docMk/>
          <pc:sldMk cId="1141289051" sldId="344"/>
        </pc:sldMkLst>
      </pc:sldChg>
      <pc:sldChg chg="modSp mod">
        <pc:chgData name="Giovanni Micale" userId="900158ef-c1d8-4586-af5f-2505ea1d587c" providerId="ADAL" clId="{4E477100-FDF5-48D9-8279-C2BFE6090463}" dt="2021-10-07T14:58:49.194" v="25" actId="20577"/>
        <pc:sldMkLst>
          <pc:docMk/>
          <pc:sldMk cId="3858433322" sldId="347"/>
        </pc:sldMkLst>
        <pc:spChg chg="mod">
          <ac:chgData name="Giovanni Micale" userId="900158ef-c1d8-4586-af5f-2505ea1d587c" providerId="ADAL" clId="{4E477100-FDF5-48D9-8279-C2BFE6090463}" dt="2021-10-07T14:58:49.194" v="25" actId="20577"/>
          <ac:spMkLst>
            <pc:docMk/>
            <pc:sldMk cId="3858433322" sldId="34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4E477100-FDF5-48D9-8279-C2BFE6090463}" dt="2021-09-28T18:02:42.668" v="13" actId="20577"/>
        <pc:sldMkLst>
          <pc:docMk/>
          <pc:sldMk cId="1601709487" sldId="354"/>
        </pc:sldMkLst>
        <pc:spChg chg="mod">
          <ac:chgData name="Giovanni Micale" userId="900158ef-c1d8-4586-af5f-2505ea1d587c" providerId="ADAL" clId="{4E477100-FDF5-48D9-8279-C2BFE6090463}" dt="2021-09-28T18:02:42.668" v="13" actId="20577"/>
          <ac:spMkLst>
            <pc:docMk/>
            <pc:sldMk cId="1601709487" sldId="354"/>
            <ac:spMk id="3" creationId="{00000000-0000-0000-0000-000000000000}"/>
          </ac:spMkLst>
        </pc:spChg>
      </pc:sldChg>
      <pc:sldChg chg="del">
        <pc:chgData name="Giovanni Micale" userId="900158ef-c1d8-4586-af5f-2505ea1d587c" providerId="ADAL" clId="{4E477100-FDF5-48D9-8279-C2BFE6090463}" dt="2021-09-28T18:02:31.136" v="9" actId="47"/>
        <pc:sldMkLst>
          <pc:docMk/>
          <pc:sldMk cId="2551192361" sldId="359"/>
        </pc:sldMkLst>
      </pc:sldChg>
      <pc:sldChg chg="modSp">
        <pc:chgData name="Giovanni Micale" userId="900158ef-c1d8-4586-af5f-2505ea1d587c" providerId="ADAL" clId="{4E477100-FDF5-48D9-8279-C2BFE6090463}" dt="2021-10-07T14:59:56.688" v="36" actId="20577"/>
        <pc:sldMkLst>
          <pc:docMk/>
          <pc:sldMk cId="3626557755" sldId="363"/>
        </pc:sldMkLst>
        <pc:spChg chg="mod">
          <ac:chgData name="Giovanni Micale" userId="900158ef-c1d8-4586-af5f-2505ea1d587c" providerId="ADAL" clId="{4E477100-FDF5-48D9-8279-C2BFE6090463}" dt="2021-10-07T14:59:56.688" v="36" actId="20577"/>
          <ac:spMkLst>
            <pc:docMk/>
            <pc:sldMk cId="3626557755" sldId="363"/>
            <ac:spMk id="3" creationId="{237E7201-BFFF-4CE3-9281-E684D871630F}"/>
          </ac:spMkLst>
        </pc:spChg>
      </pc:sldChg>
    </pc:docChg>
  </pc:docChgLst>
  <pc:docChgLst>
    <pc:chgData name="Giovanni Micale" userId="900158ef-c1d8-4586-af5f-2505ea1d587c" providerId="ADAL" clId="{B6226425-DC2D-4DE3-A535-F82CE6353E31}"/>
    <pc:docChg chg="custSel modSld">
      <pc:chgData name="Giovanni Micale" userId="900158ef-c1d8-4586-af5f-2505ea1d587c" providerId="ADAL" clId="{B6226425-DC2D-4DE3-A535-F82CE6353E31}" dt="2023-10-05T12:37:10.991" v="10" actId="27636"/>
      <pc:docMkLst>
        <pc:docMk/>
      </pc:docMkLst>
      <pc:sldChg chg="modSp mod">
        <pc:chgData name="Giovanni Micale" userId="900158ef-c1d8-4586-af5f-2505ea1d587c" providerId="ADAL" clId="{B6226425-DC2D-4DE3-A535-F82CE6353E31}" dt="2023-10-05T12:15:21.792" v="1" actId="27636"/>
        <pc:sldMkLst>
          <pc:docMk/>
          <pc:sldMk cId="4276349166" sldId="256"/>
        </pc:sldMkLst>
        <pc:spChg chg="mod">
          <ac:chgData name="Giovanni Micale" userId="900158ef-c1d8-4586-af5f-2505ea1d587c" providerId="ADAL" clId="{B6226425-DC2D-4DE3-A535-F82CE6353E31}" dt="2023-10-05T12:15:21.792" v="1" actId="27636"/>
          <ac:spMkLst>
            <pc:docMk/>
            <pc:sldMk cId="4276349166" sldId="256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B6226425-DC2D-4DE3-A535-F82CE6353E31}" dt="2023-10-05T12:15:40.880" v="3" actId="27636"/>
        <pc:sldMkLst>
          <pc:docMk/>
          <pc:sldMk cId="129807843" sldId="286"/>
        </pc:sldMkLst>
        <pc:spChg chg="mod">
          <ac:chgData name="Giovanni Micale" userId="900158ef-c1d8-4586-af5f-2505ea1d587c" providerId="ADAL" clId="{B6226425-DC2D-4DE3-A535-F82CE6353E31}" dt="2023-10-05T12:15:40.880" v="3" actId="27636"/>
          <ac:spMkLst>
            <pc:docMk/>
            <pc:sldMk cId="129807843" sldId="286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B6226425-DC2D-4DE3-A535-F82CE6353E31}" dt="2023-10-05T12:37:10.991" v="10" actId="27636"/>
        <pc:sldMkLst>
          <pc:docMk/>
          <pc:sldMk cId="2047715122" sldId="307"/>
        </pc:sldMkLst>
        <pc:spChg chg="mod">
          <ac:chgData name="Giovanni Micale" userId="900158ef-c1d8-4586-af5f-2505ea1d587c" providerId="ADAL" clId="{B6226425-DC2D-4DE3-A535-F82CE6353E31}" dt="2023-10-05T12:37:10.991" v="10" actId="27636"/>
          <ac:spMkLst>
            <pc:docMk/>
            <pc:sldMk cId="2047715122" sldId="307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B6226425-DC2D-4DE3-A535-F82CE6353E31}" dt="2023-10-05T12:21:20.274" v="5" actId="27636"/>
        <pc:sldMkLst>
          <pc:docMk/>
          <pc:sldMk cId="1601709487" sldId="354"/>
        </pc:sldMkLst>
        <pc:spChg chg="mod">
          <ac:chgData name="Giovanni Micale" userId="900158ef-c1d8-4586-af5f-2505ea1d587c" providerId="ADAL" clId="{B6226425-DC2D-4DE3-A535-F82CE6353E31}" dt="2023-10-05T12:21:20.274" v="5" actId="27636"/>
          <ac:spMkLst>
            <pc:docMk/>
            <pc:sldMk cId="1601709487" sldId="354"/>
            <ac:spMk id="3" creationId="{00000000-0000-0000-0000-000000000000}"/>
          </ac:spMkLst>
        </pc:spChg>
      </pc:sldChg>
      <pc:sldChg chg="modSp mod">
        <pc:chgData name="Giovanni Micale" userId="900158ef-c1d8-4586-af5f-2505ea1d587c" providerId="ADAL" clId="{B6226425-DC2D-4DE3-A535-F82CE6353E31}" dt="2023-10-05T12:22:12.493" v="8" actId="20577"/>
        <pc:sldMkLst>
          <pc:docMk/>
          <pc:sldMk cId="841936895" sldId="361"/>
        </pc:sldMkLst>
        <pc:spChg chg="mod">
          <ac:chgData name="Giovanni Micale" userId="900158ef-c1d8-4586-af5f-2505ea1d587c" providerId="ADAL" clId="{B6226425-DC2D-4DE3-A535-F82CE6353E31}" dt="2023-10-05T12:22:12.493" v="8" actId="20577"/>
          <ac:spMkLst>
            <pc:docMk/>
            <pc:sldMk cId="841936895" sldId="361"/>
            <ac:spMk id="3" creationId="{DD51A88E-82EA-49A5-82A9-E0A1BABD1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2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0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28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6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0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43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78EEAB-D62E-4B64-81A9-A8EE0DEB58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9474FE-5275-4B71-BF09-564107412E0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Calcolo delle probabilità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42763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Ad ogni variabile A e ad un valore </a:t>
            </a:r>
            <a:r>
              <a:rPr lang="it-IT" i="1" dirty="0"/>
              <a:t>a</a:t>
            </a:r>
            <a:r>
              <a:rPr lang="it-IT" dirty="0"/>
              <a:t> del suo </a:t>
            </a:r>
            <a:r>
              <a:rPr lang="it-IT" dirty="0" err="1"/>
              <a:t>range</a:t>
            </a:r>
            <a:r>
              <a:rPr lang="it-IT" dirty="0"/>
              <a:t>, possiamo associare una </a:t>
            </a:r>
            <a:r>
              <a:rPr lang="it-IT" b="1" dirty="0"/>
              <a:t>probabilità</a:t>
            </a:r>
            <a:r>
              <a:rPr lang="it-IT" dirty="0"/>
              <a:t>, ovvero un numero P(A=</a:t>
            </a:r>
            <a:r>
              <a:rPr lang="it-IT" i="1" dirty="0"/>
              <a:t>a</a:t>
            </a:r>
            <a:r>
              <a:rPr lang="it-IT" dirty="0"/>
              <a:t>), che misura con che grado di incertezza A assuma il valore </a:t>
            </a:r>
            <a:r>
              <a:rPr lang="it-IT" i="1" dirty="0"/>
              <a:t>a</a:t>
            </a:r>
            <a:r>
              <a:rPr lang="it-IT" dirty="0"/>
              <a:t>.</a:t>
            </a:r>
          </a:p>
          <a:p>
            <a:r>
              <a:rPr lang="it-IT" dirty="0"/>
              <a:t>Se dal contesto è chiaro di quale variabile si parla, si può denotare P(A=</a:t>
            </a:r>
            <a:r>
              <a:rPr lang="it-IT" i="1" dirty="0"/>
              <a:t>a</a:t>
            </a:r>
            <a:r>
              <a:rPr lang="it-IT" dirty="0"/>
              <a:t>) con P(</a:t>
            </a:r>
            <a:r>
              <a:rPr lang="it-IT" i="1" dirty="0"/>
              <a:t>a</a:t>
            </a:r>
            <a:r>
              <a:rPr lang="it-IT" dirty="0"/>
              <a:t>).</a:t>
            </a:r>
          </a:p>
          <a:p>
            <a:r>
              <a:rPr lang="it-IT" dirty="0"/>
              <a:t>Esempio:</a:t>
            </a:r>
          </a:p>
          <a:p>
            <a:r>
              <a:rPr lang="it-IT" b="1" dirty="0"/>
              <a:t>Esperimento:</a:t>
            </a:r>
            <a:r>
              <a:rPr lang="it-IT" dirty="0"/>
              <a:t> un dado regolare a 6 facce viene lanciato;</a:t>
            </a:r>
          </a:p>
          <a:p>
            <a:r>
              <a:rPr lang="it-IT" b="1" dirty="0"/>
              <a:t>Variabile X: </a:t>
            </a:r>
            <a:r>
              <a:rPr lang="it-IT" dirty="0"/>
              <a:t>il numero del dado;</a:t>
            </a:r>
          </a:p>
          <a:p>
            <a:r>
              <a:rPr lang="it-IT" b="1" dirty="0"/>
              <a:t>R(X): </a:t>
            </a:r>
            <a:r>
              <a:rPr lang="it-IT" dirty="0"/>
              <a:t>{1,2,3,4,5,6}</a:t>
            </a:r>
            <a:endParaRPr lang="it-IT" b="1" dirty="0"/>
          </a:p>
          <a:p>
            <a:r>
              <a:rPr lang="it-IT" b="1" dirty="0"/>
              <a:t>Probabilità P(X=2): </a:t>
            </a:r>
            <a:r>
              <a:rPr lang="it-IT" dirty="0"/>
              <a:t>1/6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26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probabilità e distribuzione cumulativa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Data una variabile discreta X, la </a:t>
                </a:r>
                <a:r>
                  <a:rPr lang="it-IT" b="1" dirty="0"/>
                  <a:t>distribuzione di probabilità </a:t>
                </a:r>
                <a:r>
                  <a:rPr lang="it-IT" dirty="0"/>
                  <a:t>P(X) è l’insieme delle probabilità che la variabile X assuma determinati valori.</a:t>
                </a:r>
              </a:p>
              <a:p>
                <a:r>
                  <a:rPr lang="it-IT" dirty="0"/>
                  <a:t>La </a:t>
                </a:r>
                <a:r>
                  <a:rPr lang="it-IT" b="1" dirty="0"/>
                  <a:t>distribuzione cumulativa </a:t>
                </a:r>
                <a:r>
                  <a:rPr lang="it-IT" dirty="0"/>
                  <a:t>è l’insieme delle probabilità che la variabile X assuma valori minori o uguali a una quantità x. E’ rappresentata dalla seguente funzione: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7889" cy="1450757"/>
          </a:xfrm>
        </p:spPr>
        <p:txBody>
          <a:bodyPr/>
          <a:lstStyle/>
          <a:p>
            <a:r>
              <a:rPr lang="it-IT" dirty="0"/>
              <a:t>Esempio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61181" y="1845733"/>
                <a:ext cx="11366695" cy="4161171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Esperimento:</a:t>
                </a:r>
                <a:r>
                  <a:rPr lang="it-IT" dirty="0"/>
                  <a:t> due dadi regolari a 6 facce vengono lanciati;</a:t>
                </a:r>
              </a:p>
              <a:p>
                <a:r>
                  <a:rPr lang="it-IT" b="1" dirty="0"/>
                  <a:t>Variabile aleatoria X: </a:t>
                </a:r>
                <a:r>
                  <a:rPr lang="it-IT" dirty="0"/>
                  <a:t>X = somma dei due numeri che escono.</a:t>
                </a:r>
              </a:p>
              <a:p>
                <a:r>
                  <a:rPr lang="it-IT" b="1" dirty="0" err="1"/>
                  <a:t>Range</a:t>
                </a:r>
                <a:r>
                  <a:rPr lang="it-IT" b="1" dirty="0"/>
                  <a:t> della variabile X: </a:t>
                </a:r>
                <a:r>
                  <a:rPr lang="it-IT" dirty="0"/>
                  <a:t>R(X) = {2,3,4,5,6,7,8,9,10,11,12};</a:t>
                </a:r>
              </a:p>
              <a:p>
                <a:r>
                  <a:rPr lang="it-IT" b="1" dirty="0"/>
                  <a:t>Distribuzione di probabilità di X: 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it-IT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=4/36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</a:t>
                </a:r>
              </a:p>
              <a:p>
                <a:r>
                  <a:rPr lang="it-IT" b="1" dirty="0"/>
                  <a:t>Distribuzione cumulativa di X: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=1/36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</a:t>
                </a:r>
              </a:p>
              <a:p>
                <a:pPr marL="0" indent="0">
                  <a:buNone/>
                </a:pP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	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181" y="1845733"/>
                <a:ext cx="11366695" cy="4161171"/>
              </a:xfrm>
              <a:blipFill>
                <a:blip r:embed="rId2"/>
                <a:stretch>
                  <a:fillRect l="-1340" t="-16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9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Densità di probabilità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2"/>
                <a:ext cx="10058400" cy="4305685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Per una variabile continua non è possibile definire una distribuzione di probabilità perché i valori sono non numerabili (infiniti). Si parla di densità di probabilità in un intervallo invece che di probabilità.</a:t>
                </a:r>
              </a:p>
              <a:p>
                <a:r>
                  <a:rPr lang="it-IT" dirty="0"/>
                  <a:t>Data una variabile continua X, siano L ed R, rispettivamente, gli estremi inferiore e superiore del suo </a:t>
                </a:r>
                <a:r>
                  <a:rPr lang="it-IT" dirty="0" err="1"/>
                  <a:t>range</a:t>
                </a:r>
                <a:r>
                  <a:rPr lang="it-IT" dirty="0"/>
                  <a:t> (che possono essere finiti oppure no). </a:t>
                </a:r>
              </a:p>
              <a:p>
                <a:r>
                  <a:rPr lang="it-IT" dirty="0"/>
                  <a:t>Introduciamo una funzione detta </a:t>
                </a:r>
                <a:r>
                  <a:rPr lang="it-IT" b="1" dirty="0"/>
                  <a:t>funzione di densità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La </a:t>
                </a:r>
                <a:r>
                  <a:rPr lang="it-IT" b="1" dirty="0"/>
                  <a:t>densità di probabilità</a:t>
                </a:r>
                <a:r>
                  <a:rPr lang="it-IT" dirty="0"/>
                  <a:t> in un intervallo di valori (</a:t>
                </a:r>
                <a:r>
                  <a:rPr lang="it-IT" dirty="0" err="1"/>
                  <a:t>a,b</a:t>
                </a:r>
                <a:r>
                  <a:rPr lang="it-IT" dirty="0"/>
                  <a:t>),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/>
                  <a:t>, è data da: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La </a:t>
                </a:r>
                <a:r>
                  <a:rPr lang="it-IT" b="1" dirty="0"/>
                  <a:t>funzione cumulativa di probabilità</a:t>
                </a:r>
                <a:r>
                  <a:rPr lang="it-IT" dirty="0"/>
                  <a:t> rappresenta la probabilità che X abbia valori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it-IT" dirty="0"/>
                  <a:t>x: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2"/>
                <a:ext cx="10058400" cy="4305685"/>
              </a:xfrm>
              <a:blipFill>
                <a:blip r:embed="rId2"/>
                <a:stretch>
                  <a:fillRect l="-1515" t="-1558" r="-1758" b="-158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8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Densità di probabilità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68" y="2257352"/>
            <a:ext cx="7438222" cy="34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 della probabilità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Nel caso discreto: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∀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it-IT" dirty="0"/>
                  <a:t>.	(normalizzazione)</a:t>
                </a:r>
              </a:p>
              <a:p>
                <a:r>
                  <a:rPr lang="it-IT" dirty="0"/>
                  <a:t>Nel caso continuo: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∀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.	(normalizzazione)</a:t>
                </a:r>
              </a:p>
              <a:p>
                <a:endParaRPr lang="it-IT" dirty="0"/>
              </a:p>
              <a:p>
                <a:r>
                  <a:rPr lang="it-IT" dirty="0"/>
                  <a:t>Ciò implica che: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La probabilità (o la densità di probabilità nel caso continuo) assume valori tra 0 e 1.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Probabilità=0 indica che il valore non è mai osservato, probabilità=1 indica che il valore è osservato con certezza.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2" t="-1667" r="-667" b="-1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1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su più variabili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Nella maggior parte delle situazioni sperimentali e reali non si osserva l’andamento di una sola variabile casuale. Inoltre il risultato dell’esperimento spesso dipende da più di una variabile aleatoria.</a:t>
            </a:r>
          </a:p>
          <a:p>
            <a:r>
              <a:rPr lang="it-IT" dirty="0"/>
              <a:t>Supponiamo, ad esempio, di voler ottenere informazioni riguardo le caratteristiche di salute di una popolazione.</a:t>
            </a:r>
          </a:p>
          <a:p>
            <a:r>
              <a:rPr lang="it-IT" dirty="0"/>
              <a:t>Saranno quindi rilevate diverse caratteristiche (età, sesso, etc...) per ogni individuo e sarà usato un campione di individui.</a:t>
            </a:r>
          </a:p>
          <a:p>
            <a:r>
              <a:rPr lang="it-IT" dirty="0"/>
              <a:t>Ogni singola caratteristica sarà modellata tramite una variabile aleatoria.</a:t>
            </a:r>
          </a:p>
          <a:p>
            <a:r>
              <a:rPr lang="it-IT" dirty="0"/>
              <a:t>Quindi nasce l’esigenza di modellare più variabili aleatorie contemporaneamente.</a:t>
            </a:r>
          </a:p>
        </p:txBody>
      </p:sp>
    </p:spTree>
    <p:extLst>
      <p:ext uri="{BB962C8B-B14F-4D97-AF65-F5344CB8AC3E}">
        <p14:creationId xmlns:p14="http://schemas.microsoft.com/office/powerpoint/2010/main" val="39151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Intersezione e unione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16342" cy="4023360"/>
              </a:xfrm>
            </p:spPr>
            <p:txBody>
              <a:bodyPr/>
              <a:lstStyle/>
              <a:p>
                <a:r>
                  <a:rPr lang="it-IT" b="1" dirty="0"/>
                  <a:t>Probabilità intersezione: </a:t>
                </a:r>
                <a:r>
                  <a:rPr lang="it-IT" dirty="0"/>
                  <a:t>Date due variabili X e Y,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indica la probabilità di osservare contemporaneamente il valore x per X e y per Y. Si può indicare semplicemente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;</a:t>
                </a:r>
                <a:endParaRPr lang="it-IT" b="1" dirty="0"/>
              </a:p>
              <a:p>
                <a:r>
                  <a:rPr lang="it-IT" b="1" dirty="0"/>
                  <a:t> </a:t>
                </a:r>
              </a:p>
              <a:p>
                <a:r>
                  <a:rPr lang="it-IT" b="1" dirty="0"/>
                  <a:t>Probabilità unione: </a:t>
                </a:r>
                <a:r>
                  <a:rPr lang="it-IT" dirty="0"/>
                  <a:t>Date due variabili X e Y,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indica la probabilità di osservare il valore x per X o il valore y per Y o entrambi.</a:t>
                </a:r>
              </a:p>
              <a:p>
                <a:endParaRPr lang="it-IT" b="1" dirty="0"/>
              </a:p>
              <a:p>
                <a:r>
                  <a:rPr lang="it-IT" dirty="0"/>
                  <a:t>In analogia con la teoria degli insiemi: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16342" cy="4023360"/>
              </a:xfrm>
              <a:blipFill>
                <a:blip r:embed="rId2"/>
                <a:stretch>
                  <a:fillRect l="-1492" t="-1667" r="-1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9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congiunta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Date due variabili aleatorie discrete X e Y, la </a:t>
                </a:r>
                <a:r>
                  <a:rPr lang="it-IT" b="1" dirty="0"/>
                  <a:t>distribuzione di probabilità congiunta</a:t>
                </a:r>
                <a:r>
                  <a:rPr lang="it-IT" dirty="0"/>
                  <a:t> P(X,Y) è l’insieme delle probabilità che le variabili X e Y assumano contemporaneamente determinati valori in R(X) e R(Y) rispettivamente.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soddisfa le seguenti proprietà:</a:t>
                </a:r>
              </a:p>
              <a:p>
                <a:pPr marL="578358" lvl="1" indent="-285750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it-IT" dirty="0"/>
              </a:p>
              <a:p>
                <a:pPr marL="578358" lvl="1" indent="-285750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Analogamente, nel caso continuo si parla di </a:t>
                </a:r>
                <a:r>
                  <a:rPr lang="it-IT" b="1" dirty="0"/>
                  <a:t>densità di probabilità congiunta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che   soddisfa le seguenti proprietà :</a:t>
                </a:r>
              </a:p>
              <a:p>
                <a:pPr lvl="1"/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b="-7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1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Date due variabili X e Y, supponiamo di sapere che la variabile Y assuma valore y con certezza.</a:t>
                </a:r>
              </a:p>
              <a:p>
                <a:r>
                  <a:rPr lang="it-IT" dirty="0"/>
                  <a:t>La probabilità che X assuma valore x, sapendo che Y=y, è detta </a:t>
                </a:r>
                <a:r>
                  <a:rPr lang="it-IT" b="1" dirty="0"/>
                  <a:t>probabilità condizionata</a:t>
                </a:r>
                <a:r>
                  <a:rPr lang="it-IT" dirty="0"/>
                  <a:t> e denotata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La probabilità condizionata è definita come:</a:t>
                </a:r>
              </a:p>
              <a:p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3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 - 1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it-IT" dirty="0"/>
              <a:t>Concetti di base</a:t>
            </a:r>
          </a:p>
          <a:p>
            <a:pPr marL="749808" lvl="1" indent="-457200"/>
            <a:r>
              <a:rPr lang="it-IT" dirty="0"/>
              <a:t>Eventi</a:t>
            </a:r>
          </a:p>
          <a:p>
            <a:pPr marL="749808" lvl="1" indent="-457200"/>
            <a:r>
              <a:rPr lang="it-IT" dirty="0"/>
              <a:t>Variabili aleatorie </a:t>
            </a:r>
          </a:p>
          <a:p>
            <a:pPr marL="749808" lvl="1" indent="-457200"/>
            <a:r>
              <a:rPr lang="it-IT" dirty="0"/>
              <a:t>Probabilità</a:t>
            </a:r>
          </a:p>
          <a:p>
            <a:pPr marL="749808" lvl="1" indent="-457200"/>
            <a:r>
              <a:rPr lang="it-IT" dirty="0"/>
              <a:t>Distribuzione di probabilità</a:t>
            </a:r>
          </a:p>
          <a:p>
            <a:pPr marL="749808" lvl="1" indent="-457200"/>
            <a:r>
              <a:rPr lang="it-IT" dirty="0"/>
              <a:t>Probabilità congiunta, condizionata e marginale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/>
              <a:t>Statistiche di una distribuzione</a:t>
            </a:r>
          </a:p>
          <a:p>
            <a:pPr marL="749808" lvl="1" indent="-457200"/>
            <a:r>
              <a:rPr lang="it-IT" dirty="0"/>
              <a:t>Media e varianza</a:t>
            </a:r>
          </a:p>
          <a:p>
            <a:pPr marL="749808" lvl="1" indent="-457200"/>
            <a:r>
              <a:rPr lang="it-IT" dirty="0"/>
              <a:t>Entropia</a:t>
            </a:r>
          </a:p>
          <a:p>
            <a:pPr marL="749808" lvl="1" indent="-457200"/>
            <a:r>
              <a:rPr lang="it-IT" dirty="0"/>
              <a:t>Covarianza e correlazione</a:t>
            </a:r>
          </a:p>
        </p:txBody>
      </p:sp>
    </p:spTree>
    <p:extLst>
      <p:ext uri="{BB962C8B-B14F-4D97-AF65-F5344CB8AC3E}">
        <p14:creationId xmlns:p14="http://schemas.microsoft.com/office/powerpoint/2010/main" val="109510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In generale,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Esempio:</a:t>
                </a:r>
              </a:p>
              <a:p>
                <a:r>
                  <a:rPr lang="it-IT" b="1" dirty="0"/>
                  <a:t>Esperimento:</a:t>
                </a:r>
                <a:r>
                  <a:rPr lang="it-IT" dirty="0"/>
                  <a:t> due dadi regolare a 6 facce vengono lanciati;</a:t>
                </a:r>
              </a:p>
              <a:p>
                <a:r>
                  <a:rPr lang="it-IT" b="1" dirty="0"/>
                  <a:t>Variabile X: </a:t>
                </a:r>
                <a:r>
                  <a:rPr lang="it-IT" dirty="0"/>
                  <a:t>primo numero del dado;</a:t>
                </a:r>
              </a:p>
              <a:p>
                <a:r>
                  <a:rPr lang="it-IT" b="1" dirty="0"/>
                  <a:t>Variabile Y:</a:t>
                </a:r>
                <a:r>
                  <a:rPr lang="it-IT" dirty="0"/>
                  <a:t> somma dei due numeri del dado;</a:t>
                </a:r>
              </a:p>
              <a:p>
                <a:r>
                  <a:rPr lang="it-IT" b="1" dirty="0"/>
                  <a:t>R(X): </a:t>
                </a:r>
                <a:r>
                  <a:rPr lang="it-IT" dirty="0"/>
                  <a:t>{1,2,3,4,5,6}</a:t>
                </a:r>
              </a:p>
              <a:p>
                <a:r>
                  <a:rPr lang="it-IT" b="1" dirty="0"/>
                  <a:t>R(Y): </a:t>
                </a:r>
                <a:r>
                  <a:rPr lang="it-IT" dirty="0"/>
                  <a:t>{2,3,4,5,6,7,8,9,10,11,12}</a:t>
                </a:r>
                <a:endParaRPr lang="it-IT" b="1" dirty="0"/>
              </a:p>
              <a:p>
                <a:r>
                  <a:rPr lang="it-IT" dirty="0"/>
                  <a:t>P(X = 3) = 1/6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dirty="0"/>
                  <a:t> 0.167 </a:t>
                </a:r>
              </a:p>
              <a:p>
                <a:r>
                  <a:rPr lang="it-IT" dirty="0"/>
                  <a:t>P(X = 3 | Y = 4) = 1/3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0.333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23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In generale,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Esempio:</a:t>
                </a:r>
              </a:p>
              <a:p>
                <a:r>
                  <a:rPr lang="it-IT" b="1" dirty="0"/>
                  <a:t>Esperimento:</a:t>
                </a:r>
                <a:r>
                  <a:rPr lang="it-IT" dirty="0"/>
                  <a:t> due dadi regolari a 6 facce vengono lanciati;</a:t>
                </a:r>
              </a:p>
              <a:p>
                <a:r>
                  <a:rPr lang="it-IT" b="1" dirty="0"/>
                  <a:t>Variabile X: </a:t>
                </a:r>
                <a:r>
                  <a:rPr lang="it-IT" dirty="0"/>
                  <a:t>primo</a:t>
                </a:r>
                <a:r>
                  <a:rPr lang="it-IT" b="1" dirty="0"/>
                  <a:t> </a:t>
                </a:r>
                <a:r>
                  <a:rPr lang="it-IT" dirty="0"/>
                  <a:t>numero del dado;</a:t>
                </a:r>
              </a:p>
              <a:p>
                <a:r>
                  <a:rPr lang="it-IT" b="1" dirty="0"/>
                  <a:t>Variabile Y:</a:t>
                </a:r>
                <a:r>
                  <a:rPr lang="it-IT" dirty="0"/>
                  <a:t> somma dei due numeri del dado;</a:t>
                </a:r>
              </a:p>
              <a:p>
                <a:r>
                  <a:rPr lang="it-IT" b="1" dirty="0"/>
                  <a:t>R(X): </a:t>
                </a:r>
                <a:r>
                  <a:rPr lang="it-IT" dirty="0"/>
                  <a:t>{1,2,3,4,5,6}</a:t>
                </a:r>
              </a:p>
              <a:p>
                <a:r>
                  <a:rPr lang="it-IT" b="1" dirty="0"/>
                  <a:t>R(Y): </a:t>
                </a:r>
                <a:r>
                  <a:rPr lang="it-IT" dirty="0"/>
                  <a:t>{2,3,4,5,6,7,8,9,10,11,12}</a:t>
                </a:r>
                <a:endParaRPr lang="it-IT" b="1" dirty="0"/>
              </a:p>
              <a:p>
                <a:r>
                  <a:rPr lang="it-IT" dirty="0"/>
                  <a:t>P(X = 3 | Y = 4) = 1/3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0.333</a:t>
                </a:r>
              </a:p>
              <a:p>
                <a:r>
                  <a:rPr lang="it-IT" dirty="0"/>
                  <a:t>P(Y = 4 | X = 3) = 1/6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t-IT" dirty="0"/>
                  <a:t> 0.167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8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definizione di probabilità condizionata può essere facilmente estesa al caso di tre o più variabili.</a:t>
                </a:r>
              </a:p>
              <a:p>
                <a:r>
                  <a:rPr lang="it-IT" dirty="0"/>
                  <a:t>Formalmente, date n variabili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che possono assumere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, rispettivamente, la probabilità condizionata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dati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 è: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…, 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43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indipendenti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Due variabili X e Y si dicono </a:t>
                </a:r>
                <a:r>
                  <a:rPr lang="it-IT" b="1" dirty="0"/>
                  <a:t>indipendenti</a:t>
                </a:r>
                <a:r>
                  <a:rPr lang="it-IT" dirty="0"/>
                  <a:t> se: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Dalla definizione di probabilità condizionata segue che: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In altre parole, due variabili X e Y sono indipendenti se la conoscenza del valore di Y non cambia la probabilità che X assuma un certo valore, ovvero non aggiunge alcuna conoscenza su X.</a:t>
                </a:r>
              </a:p>
              <a:p>
                <a:r>
                  <a:rPr lang="it-IT" dirty="0"/>
                  <a:t>In generale, n variabili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si dicono </a:t>
                </a:r>
                <a:r>
                  <a:rPr lang="it-IT" b="1" dirty="0"/>
                  <a:t>indipendenti</a:t>
                </a:r>
                <a:r>
                  <a:rPr lang="it-IT" dirty="0"/>
                  <a:t> se: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0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b="1" dirty="0"/>
                  <a:t>Esperimento:</a:t>
                </a:r>
                <a:r>
                  <a:rPr lang="it-IT" dirty="0"/>
                  <a:t> due dadi regolare a 6 facce vengono lanciati;</a:t>
                </a:r>
              </a:p>
              <a:p>
                <a:r>
                  <a:rPr lang="it-IT" b="1" dirty="0"/>
                  <a:t>Variabile X: </a:t>
                </a:r>
                <a:r>
                  <a:rPr lang="it-IT" dirty="0"/>
                  <a:t>primo numero del dado;</a:t>
                </a:r>
              </a:p>
              <a:p>
                <a:r>
                  <a:rPr lang="it-IT" b="1" dirty="0"/>
                  <a:t>Variabile Y:</a:t>
                </a:r>
                <a:r>
                  <a:rPr lang="it-IT" dirty="0"/>
                  <a:t> secondo numero del dado;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=1/6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=1/6</m:t>
                    </m:r>
                  </m:oMath>
                </a14:m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63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Combinazione di variabili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E’ possibile combinare due o più variabili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usando operatori, allo stesso modo in cui è possibile combinare due o più funzioni.</a:t>
                </a:r>
              </a:p>
              <a:p>
                <a:r>
                  <a:rPr lang="it-IT" dirty="0"/>
                  <a:t>Il risultato è una nuova variabile aleatoria X e il </a:t>
                </a:r>
                <a:r>
                  <a:rPr lang="it-IT" dirty="0" err="1"/>
                  <a:t>range</a:t>
                </a:r>
                <a:r>
                  <a:rPr lang="it-IT" dirty="0"/>
                  <a:t> di X è dato da tutti i valori che si ottengono combinando in tutti i modi possibili i valori delle n variabili secondo l’operatore scelto.</a:t>
                </a:r>
              </a:p>
              <a:p>
                <a:r>
                  <a:rPr lang="it-IT" dirty="0"/>
                  <a:t>Esempio:</a:t>
                </a:r>
              </a:p>
              <a:p>
                <a:r>
                  <a:rPr lang="it-IT" b="1" dirty="0"/>
                  <a:t>Variabile somma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.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3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Parte II – Statistiche di una distribuzione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160170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Media e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/>
                  <a:t>Data una variabile discreta X, il </a:t>
                </a:r>
                <a:r>
                  <a:rPr lang="it-IT" b="1" dirty="0"/>
                  <a:t>valore atteso </a:t>
                </a:r>
                <a:r>
                  <a:rPr lang="it-IT" dirty="0"/>
                  <a:t>o </a:t>
                </a:r>
                <a:r>
                  <a:rPr lang="it-IT" b="1" dirty="0"/>
                  <a:t>media</a:t>
                </a:r>
                <a:r>
                  <a:rPr lang="it-IT" dirty="0"/>
                  <a:t> di X si denota con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𝔼</a:t>
                </a:r>
                <a:r>
                  <a:rPr lang="it-IT" dirty="0">
                    <a:sym typeface="Lucida Bright Math Italic" panose="05010101010101010101" pitchFamily="2" charset="2"/>
                  </a:rPr>
                  <a:t>[</a:t>
                </a:r>
                <a:r>
                  <a:rPr lang="it-IT" dirty="0"/>
                  <a:t>X] oppure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dirty="0"/>
                  <a:t> ed è definito 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 Math Italic" panose="05010101010101010101" pitchFamily="2" charset="2"/>
                        </a:rPr>
                        <m:t>𝔼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 Math Italic" panose="05010101010101010101" pitchFamily="2" charset="2"/>
                        </a:rPr>
                        <m:t>[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 Math Italic" panose="05010101010101010101" pitchFamily="2" charset="2"/>
                        </a:rPr>
                        <m:t>𝑋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 Math Italic" panose="05010101010101010101" pitchFamily="2" charset="2"/>
                        </a:rPr>
                        <m:t>]=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sym typeface="Lucida Bright Math Italic" panose="05010101010101010101" pitchFamily="2" charset="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𝑥𝑃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La </a:t>
                </a:r>
                <a:r>
                  <a:rPr lang="it-IT" b="1" dirty="0"/>
                  <a:t>varianza</a:t>
                </a:r>
                <a:r>
                  <a:rPr lang="it-IT" dirty="0"/>
                  <a:t> di una variabile discreta X si indica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ed è definita 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 Math Italic" panose="05010101010101010101" pitchFamily="2" charset="2"/>
                        </a:rPr>
                        <m:t>𝔼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sym typeface="Lucida Bright Math Italic" panose="05010101010101010101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ucida Bright Math Italic" panose="05010101010101010101" pitchFamily="2" charset="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sym typeface="Lucida Bright Math Italic" panose="05010101010101010101" pitchFamily="2" charset="2"/>
                                </a:rPr>
                                <m:t>𝑋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sym typeface="Lucida Bright Math Italic" panose="05010101010101010101" pitchFamily="2" charset="2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sym typeface="Lucida Bright Math Italic" panose="05010101010101010101" pitchFamily="2" charset="2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In altre parole, la varianza è la media dei quadrati delle differenze tra i valori che può assumere X e il valore atteso.</a:t>
                </a:r>
              </a:p>
              <a:p>
                <a:r>
                  <a:rPr lang="it-IT" dirty="0"/>
                  <a:t>E’ una misura della dispersione della variabile aleatoria X attorno al valore medio.</a:t>
                </a:r>
              </a:p>
              <a:p>
                <a:r>
                  <a:rPr lang="it-IT" dirty="0"/>
                  <a:t>La radice quadrata della varianza si chiama </a:t>
                </a:r>
                <a:r>
                  <a:rPr lang="it-IT" b="1" dirty="0"/>
                  <a:t>deviazione standard</a:t>
                </a:r>
                <a:r>
                  <a:rPr lang="it-IT" dirty="0"/>
                  <a:t> e si indica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576" r="-2061"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7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Media e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Nel caso di una variabile continua X, le definizioni di </a:t>
                </a:r>
                <a:r>
                  <a:rPr lang="it-IT" b="1" dirty="0"/>
                  <a:t>media</a:t>
                </a:r>
                <a:r>
                  <a:rPr lang="it-IT" dirty="0"/>
                  <a:t> (detta anche baricentro di X) e </a:t>
                </a:r>
                <a:r>
                  <a:rPr lang="it-IT" b="1" dirty="0"/>
                  <a:t>varianza</a:t>
                </a:r>
                <a:r>
                  <a:rPr lang="it-IT" dirty="0"/>
                  <a:t> sono analoghe al caso discreto: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00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Media e varianza di una variabile somma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Date n variabili aleatorie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definiamo la variabile somma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La media e la varianza di X possono essere calcolate direttamente a partire dalle medie e dalle varianze delle singole variabili che la compongono, sfruttando le seguenti proprietà:</a:t>
                </a:r>
              </a:p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Più in generale, nel caso di una combinazione lineare, ovvero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B7C5B-66EC-439B-BB32-CAE2B03D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74177-22C9-4558-8862-09FEC969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it-IT" dirty="0"/>
              <a:t>Distribuzioni discrete notevoli</a:t>
            </a:r>
          </a:p>
          <a:p>
            <a:pPr marL="749808" lvl="1" indent="-457200"/>
            <a:r>
              <a:rPr lang="it-IT" dirty="0"/>
              <a:t>Distribuzione di </a:t>
            </a:r>
            <a:r>
              <a:rPr lang="it-IT" dirty="0" err="1"/>
              <a:t>Bernoulli</a:t>
            </a:r>
            <a:endParaRPr lang="it-IT" dirty="0"/>
          </a:p>
          <a:p>
            <a:pPr marL="749808" lvl="1" indent="-457200"/>
            <a:r>
              <a:rPr lang="it-IT" dirty="0"/>
              <a:t>Distribuzione binomiale</a:t>
            </a:r>
          </a:p>
          <a:p>
            <a:pPr marL="749808" lvl="1" indent="-457200"/>
            <a:r>
              <a:rPr lang="it-IT" dirty="0"/>
              <a:t>Distribuzione uniforme</a:t>
            </a:r>
          </a:p>
          <a:p>
            <a:pPr marL="749808" lvl="1" indent="-457200"/>
            <a:r>
              <a:rPr lang="it-IT" dirty="0"/>
              <a:t>Distribuzione geometrica</a:t>
            </a:r>
          </a:p>
          <a:p>
            <a:pPr marL="749808" lvl="1" indent="-457200"/>
            <a:r>
              <a:rPr lang="it-IT" dirty="0"/>
              <a:t>Distribuzione binomiale negativa</a:t>
            </a:r>
          </a:p>
          <a:p>
            <a:pPr marL="749808" lvl="1" indent="-457200"/>
            <a:r>
              <a:rPr lang="it-IT" dirty="0"/>
              <a:t>Distribuzione di Poisson</a:t>
            </a:r>
          </a:p>
          <a:p>
            <a:pPr marL="749808" lvl="1" indent="-457200"/>
            <a:r>
              <a:rPr lang="it-IT" dirty="0"/>
              <a:t>Distribuzione multinomiale</a:t>
            </a:r>
          </a:p>
        </p:txBody>
      </p:sp>
    </p:spTree>
    <p:extLst>
      <p:ext uri="{BB962C8B-B14F-4D97-AF65-F5344CB8AC3E}">
        <p14:creationId xmlns:p14="http://schemas.microsoft.com/office/powerpoint/2010/main" val="3670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893A3-B01A-4677-B270-F233AAD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DB48155-B6F9-4D52-A06A-08D99083A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Data una variabile aleatoria discreta X con distribuzione di probabilità P(X), l’</a:t>
                </a:r>
                <a:r>
                  <a:rPr lang="it-IT" b="1" dirty="0"/>
                  <a:t>entropia</a:t>
                </a:r>
                <a:r>
                  <a:rPr lang="it-IT" dirty="0"/>
                  <a:t> della distribuzione P(X) è definita come: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Solitamente, per ragioni informatiche, il logaritmo è considerato in base 2.</a:t>
                </a:r>
              </a:p>
              <a:p>
                <a:r>
                  <a:rPr lang="it-IT" dirty="0"/>
                  <a:t>L’entropia misura quanto è difficile predire il valore di una variabile avente una certa distribuzione.</a:t>
                </a:r>
              </a:p>
              <a:p>
                <a:r>
                  <a:rPr lang="it-IT" dirty="0"/>
                  <a:t>Tanto più difficile è predire il valore, tanto più alta è l’entropia.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DB48155-B6F9-4D52-A06A-08D99083A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5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910CC-8D57-471D-A59F-2EBB5892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Entropia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D51A88E-82EA-49A5-82A9-E0A1BABD1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L’entropia è minima (uguale a 0) quando data una variabile X e una distribuzione di probabilità P(X) associata sono in grado di stabilire con certezza il valore della variabile (ovvero una distribuzione in cui la probabilità di osservare uno specifico valore di X è 1, mentre per tutti gli altri valori di X è 0). </a:t>
                </a:r>
              </a:p>
              <a:p>
                <a:r>
                  <a:rPr lang="it-IT" dirty="0"/>
                  <a:t>L’entropia è massima quando tutti i valori della distribuzione sono equiprobabili (ovvero la distribuzione è uniforme), perché in questo caso ho massima incertezza sul possibile valore della variabile. 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la probabilità di osservare un qualsiasi valore della distribuzione uniforme l’entropia 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D51A88E-82EA-49A5-82A9-E0A1BABD1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36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AB504-90E0-4DD0-B536-1B11DD17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Entropia vs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9AA0FA-7EEA-47A9-8B5D-84BC3A783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Sia l’entropia che la varianza misurano in un certo senso l’incertezza del valore di una variabile random.</a:t>
                </a:r>
              </a:p>
              <a:p>
                <a:r>
                  <a:rPr lang="it-IT" dirty="0"/>
                  <a:t>Tuttavia l’entropia è definita solo in termini di probabilità dei possibili valori della variabile random e non dipende dai valori stessi (a differenza della varianza).</a:t>
                </a:r>
              </a:p>
              <a:p>
                <a:r>
                  <a:rPr lang="it-IT" dirty="0"/>
                  <a:t>Esempio:</a:t>
                </a:r>
              </a:p>
              <a:p>
                <a:r>
                  <a:rPr lang="it-IT" dirty="0"/>
                  <a:t>Variabile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= 1) = 0.3,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 2) = 0.7</a:t>
                </a:r>
              </a:p>
              <a:p>
                <a:r>
                  <a:rPr lang="it-IT" dirty="0"/>
                  <a:t>Variabile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 1) = 0.7,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= 100) = 0.3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hanno la stessa entropia ma varianza diversa.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9AA0FA-7EEA-47A9-8B5D-84BC3A783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3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Covarianza e matrice di covarianza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it-IT" dirty="0"/>
                  <a:t>Nel contesto di due o più variabili aleatorie, si introduce il concetto di </a:t>
                </a:r>
                <a:r>
                  <a:rPr lang="it-IT" b="1" dirty="0"/>
                  <a:t>covarianza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Formalmente, date due variabili aleatorie discrete X e Y, la covarianza è definita come: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𝑌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𝑅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𝑅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𝑌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sym typeface="Lucida Bright Math Italic" panose="05010101010101010101" pitchFamily="2" charset="2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Analoga definizione vale nel caso continuo con l’integrazione.</a:t>
                </a:r>
              </a:p>
              <a:p>
                <a:r>
                  <a:rPr lang="it-IT" dirty="0"/>
                  <a:t>Date n variabili aleatorie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è possibile costruire una matrice simmetrica, detta </a:t>
                </a:r>
                <a:r>
                  <a:rPr lang="it-IT" b="1" dirty="0"/>
                  <a:t>matrice di covarianza</a:t>
                </a:r>
                <a:r>
                  <a:rPr lang="it-IT" dirty="0"/>
                  <a:t>, i cui elementi sono le covarianze tra tutte le coppie di variabili.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7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49729" y="224258"/>
            <a:ext cx="10353502" cy="1450757"/>
          </a:xfrm>
        </p:spPr>
        <p:txBody>
          <a:bodyPr/>
          <a:lstStyle/>
          <a:p>
            <a:r>
              <a:rPr lang="it-IT" dirty="0"/>
              <a:t>Correlazione tra variabili e il suo significato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it-IT" dirty="0"/>
                  <a:t>A partire dalla covarianza e dalle deviazioni standard delle due variabili è possibile misurare la </a:t>
                </a:r>
                <a:r>
                  <a:rPr lang="it-IT" b="1" dirty="0"/>
                  <a:t>correlazione</a:t>
                </a:r>
                <a:r>
                  <a:rPr lang="it-IT" dirty="0"/>
                  <a:t> (nota anche come </a:t>
                </a:r>
                <a:r>
                  <a:rPr lang="it-IT" b="1" dirty="0"/>
                  <a:t>correlazione di Pearson</a:t>
                </a:r>
                <a:r>
                  <a:rPr lang="it-IT" dirty="0"/>
                  <a:t>) tra X e 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r>
                  <a:rPr lang="it-IT" dirty="0"/>
                  <a:t>La correlazione assume valori tra -1 e 1 e misura il grado di dipendenza </a:t>
                </a:r>
                <a:r>
                  <a:rPr lang="it-IT" i="1" u="sng" dirty="0"/>
                  <a:t>lineare</a:t>
                </a:r>
                <a:r>
                  <a:rPr lang="it-IT" dirty="0"/>
                  <a:t> tra le variabili.</a:t>
                </a:r>
              </a:p>
              <a:p>
                <a:r>
                  <a:rPr lang="it-IT" dirty="0"/>
                  <a:t>In altre parole, se X e Y hanno una dipendenza lineare, cioè Y tende ad approssimare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, per qualche costante a e b, allora le due variabili si dicono correlate. In particolare, se a &gt; 0, allora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&gt; 0 e le due variabili si dicono </a:t>
                </a:r>
                <a:r>
                  <a:rPr lang="it-IT" i="1" dirty="0"/>
                  <a:t>correlate positivamente</a:t>
                </a:r>
                <a:r>
                  <a:rPr lang="it-IT" dirty="0"/>
                  <a:t>, se a &lt; 0, allora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&lt; 0 e le variabili si dicono </a:t>
                </a:r>
                <a:r>
                  <a:rPr lang="it-IT" i="1" dirty="0"/>
                  <a:t>correlate negativamente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Se le variabili X e Y sono indipendenti, la correlazione è uguale a 0. </a:t>
                </a:r>
              </a:p>
              <a:p>
                <a:r>
                  <a:rPr lang="it-IT" dirty="0"/>
                  <a:t>Il viceversa non è vero in generale, cioè le variabili potrebbero comunque avere un altro tipo di dipendenza (ad esempio quadratica).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56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9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FDBC5-BC41-4235-A8FB-96EE45D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 di Pearson - esempi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38BF0D-A621-4BD6-A485-980BA429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90" y="2022585"/>
            <a:ext cx="5865340" cy="39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7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CB2DB-040B-452F-9AEA-4E1B6E9A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 di </a:t>
            </a:r>
            <a:r>
              <a:rPr lang="it-IT" dirty="0" err="1"/>
              <a:t>Spearman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19980-1D12-4159-B487-22B2128C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misura alternativa di correlazione è il coefficiente di correlazione di </a:t>
            </a:r>
            <a:r>
              <a:rPr lang="it-IT" dirty="0" err="1"/>
              <a:t>Spearman</a:t>
            </a:r>
            <a:r>
              <a:rPr lang="it-IT" dirty="0"/>
              <a:t>.</a:t>
            </a:r>
          </a:p>
          <a:p>
            <a:r>
              <a:rPr lang="it-IT" dirty="0"/>
              <a:t>Può essere definita come la correlazione di Pearson tra i </a:t>
            </a:r>
            <a:r>
              <a:rPr lang="it-IT" dirty="0" err="1"/>
              <a:t>rank</a:t>
            </a:r>
            <a:r>
              <a:rPr lang="it-IT" dirty="0"/>
              <a:t> (non i valori) delle due variabili.</a:t>
            </a:r>
          </a:p>
          <a:p>
            <a:r>
              <a:rPr lang="it-IT" dirty="0"/>
              <a:t>Misura la correlazione tra i </a:t>
            </a:r>
            <a:r>
              <a:rPr lang="it-IT" dirty="0" err="1"/>
              <a:t>rank</a:t>
            </a:r>
            <a:r>
              <a:rPr lang="it-IT" dirty="0"/>
              <a:t> dei valori delle due variabili.</a:t>
            </a:r>
          </a:p>
          <a:p>
            <a:r>
              <a:rPr lang="it-IT" dirty="0"/>
              <a:t>Il </a:t>
            </a:r>
            <a:r>
              <a:rPr lang="it-IT" dirty="0" err="1"/>
              <a:t>rank</a:t>
            </a:r>
            <a:r>
              <a:rPr lang="it-IT" dirty="0"/>
              <a:t> di un valore è la sua posizione nell’insieme dei valori ordinato dal valore più piccolo a quello più grande.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613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3E84E-291E-4B8D-97DD-0EB3AE22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Rank -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C9226B-CD5C-415A-8CA2-9E54076C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esempio consideriamo il seguente insieme di valori per la variabile X: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Ordiniamo i valori dal più piccolo al più grande: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Associamo ad ogni valore la posizione nel vettore ordinato (in caso di parità consideriamo la media aritmetica delle posizioni uguali)</a:t>
            </a:r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C2EEBAB-E037-4BEB-B764-31A890C48B3A}"/>
                  </a:ext>
                </a:extLst>
              </p:cNvPr>
              <p:cNvSpPr txBox="1"/>
              <p:nvPr/>
            </p:nvSpPr>
            <p:spPr>
              <a:xfrm>
                <a:off x="1626358" y="2255117"/>
                <a:ext cx="89392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2400" dirty="0"/>
              </a:p>
              <a:p>
                <a:r>
                  <a:rPr lang="it-IT" sz="2400" dirty="0"/>
                  <a:t>3	4	5	4	4	1	4	3	2	5 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C2EEBAB-E037-4BEB-B764-31A890C4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58" y="2255117"/>
                <a:ext cx="8939284" cy="830997"/>
              </a:xfrm>
              <a:prstGeom prst="rect">
                <a:avLst/>
              </a:prstGeom>
              <a:blipFill>
                <a:blip r:embed="rId2"/>
                <a:stretch>
                  <a:fillRect l="-1091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F1A83A9-AE3C-4CAE-9C7A-CEB4DB5E4616}"/>
                  </a:ext>
                </a:extLst>
              </p:cNvPr>
              <p:cNvSpPr txBox="1"/>
              <p:nvPr/>
            </p:nvSpPr>
            <p:spPr>
              <a:xfrm>
                <a:off x="1626358" y="3646606"/>
                <a:ext cx="89392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2400" dirty="0"/>
              </a:p>
              <a:p>
                <a:r>
                  <a:rPr lang="it-IT" sz="2400" dirty="0"/>
                  <a:t>1	2	3	3	4	4	4	4	5	5 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F1A83A9-AE3C-4CAE-9C7A-CEB4DB5E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58" y="3646606"/>
                <a:ext cx="8939284" cy="830997"/>
              </a:xfrm>
              <a:prstGeom prst="rect">
                <a:avLst/>
              </a:prstGeom>
              <a:blipFill>
                <a:blip r:embed="rId3"/>
                <a:stretch>
                  <a:fillRect l="-1091" b="-153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D1C0E7B-8C05-41CB-A127-94856CC0358E}"/>
                  </a:ext>
                </a:extLst>
              </p:cNvPr>
              <p:cNvSpPr txBox="1"/>
              <p:nvPr/>
            </p:nvSpPr>
            <p:spPr>
              <a:xfrm>
                <a:off x="1656838" y="5146471"/>
                <a:ext cx="89392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2400" dirty="0"/>
              </a:p>
              <a:p>
                <a:r>
                  <a:rPr lang="it-IT" sz="2400" dirty="0"/>
                  <a:t>3.5	6.5	9.5	6.5	6.5	1	6.5	3.5	2	9.5 </a:t>
                </a: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D1C0E7B-8C05-41CB-A127-94856CC03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38" y="5146471"/>
                <a:ext cx="8939284" cy="830997"/>
              </a:xfrm>
              <a:prstGeom prst="rect">
                <a:avLst/>
              </a:prstGeom>
              <a:blipFill>
                <a:blip r:embed="rId4"/>
                <a:stretch>
                  <a:fillRect l="-1091" r="-205" b="-153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205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78C91-BACF-4564-A2C5-5667E16D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 di </a:t>
            </a:r>
            <a:r>
              <a:rPr lang="it-IT" dirty="0" err="1"/>
              <a:t>Spearman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F4C8BF-3B4D-445E-B0FB-49731A085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Più formalmente, data una variabile </a:t>
                </a:r>
                <a:r>
                  <a:rPr lang="it-IT" i="1" dirty="0"/>
                  <a:t>X</a:t>
                </a:r>
                <a:r>
                  <a:rPr lang="it-IT" dirty="0"/>
                  <a:t> introduciamo la variabile </a:t>
                </a:r>
                <a:r>
                  <a:rPr lang="it-IT" dirty="0" err="1"/>
                  <a:t>rank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dirty="0"/>
                  <a:t>, che è ottenuta associando ad ogni valore il suo </a:t>
                </a:r>
                <a:r>
                  <a:rPr lang="it-IT" dirty="0" err="1"/>
                  <a:t>rank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La distribuzione di probabilità (o densità di probabilità)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dirty="0"/>
                  <a:t> è la stessa di </a:t>
                </a:r>
                <a:r>
                  <a:rPr lang="it-IT" i="1" dirty="0"/>
                  <a:t>X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La correlazione di </a:t>
                </a:r>
                <a:r>
                  <a:rPr lang="it-IT" dirty="0" err="1"/>
                  <a:t>Spearman</a:t>
                </a:r>
                <a:r>
                  <a:rPr lang="it-IT" dirty="0"/>
                  <a:t> è definita come: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F4C8BF-3B4D-445E-B0FB-49731A085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17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CE83C-5394-4826-BC9B-BBAB78C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Pearson vs </a:t>
            </a:r>
            <a:r>
              <a:rPr lang="it-IT" dirty="0" err="1"/>
              <a:t>Spearman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5BBCC-ED0B-4C88-B953-64C1E06A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correlazione di </a:t>
            </a:r>
            <a:r>
              <a:rPr lang="it-IT" dirty="0" err="1"/>
              <a:t>Spearman</a:t>
            </a:r>
            <a:r>
              <a:rPr lang="it-IT" dirty="0"/>
              <a:t> misura la correlazione tra i </a:t>
            </a:r>
            <a:r>
              <a:rPr lang="it-IT" dirty="0" err="1"/>
              <a:t>rank</a:t>
            </a:r>
            <a:r>
              <a:rPr lang="it-IT" dirty="0"/>
              <a:t> (non tra i valori) delle due variabili.</a:t>
            </a:r>
          </a:p>
          <a:p>
            <a:r>
              <a:rPr lang="it-IT" dirty="0"/>
              <a:t>Di conseguenza, indica se esiste una relazione </a:t>
            </a:r>
            <a:r>
              <a:rPr lang="it-IT" dirty="0" err="1"/>
              <a:t>monotonica</a:t>
            </a:r>
            <a:r>
              <a:rPr lang="it-IT" dirty="0"/>
              <a:t> tra i valori delle variabili, ovvero se esiste una funzione </a:t>
            </a:r>
            <a:r>
              <a:rPr lang="it-IT" dirty="0" err="1"/>
              <a:t>monotonica</a:t>
            </a:r>
            <a:r>
              <a:rPr lang="it-IT" dirty="0"/>
              <a:t> (non decrescente o non crescente), </a:t>
            </a:r>
            <a:r>
              <a:rPr lang="it-IT" i="1" dirty="0"/>
              <a:t>non necessariamente lineare</a:t>
            </a:r>
            <a:r>
              <a:rPr lang="it-IT" dirty="0"/>
              <a:t>, che descrive Y in funzione di X.</a:t>
            </a:r>
          </a:p>
          <a:p>
            <a:r>
              <a:rPr lang="it-IT" dirty="0"/>
              <a:t>E’ più generale rispetto alla correlazione di Pearson, perché riesce a cogliere una classe più ampia di relazioni tra le variabili (relazioni </a:t>
            </a:r>
            <a:r>
              <a:rPr lang="it-IT" dirty="0" err="1"/>
              <a:t>monotoniche</a:t>
            </a:r>
            <a:r>
              <a:rPr lang="it-IT" dirty="0"/>
              <a:t>).</a:t>
            </a:r>
          </a:p>
          <a:p>
            <a:r>
              <a:rPr lang="it-IT" dirty="0"/>
              <a:t>Se la funzione che lega le due variabili non è </a:t>
            </a:r>
            <a:r>
              <a:rPr lang="it-IT" dirty="0" err="1"/>
              <a:t>monotonica</a:t>
            </a:r>
            <a:r>
              <a:rPr lang="it-IT" dirty="0"/>
              <a:t>, il coefficiente di </a:t>
            </a:r>
            <a:r>
              <a:rPr lang="it-IT" dirty="0" err="1"/>
              <a:t>Spearman</a:t>
            </a:r>
            <a:r>
              <a:rPr lang="it-IT" dirty="0"/>
              <a:t> non riesce al pari del coefficiente di Pearson a catturare questa relazione.</a:t>
            </a:r>
          </a:p>
          <a:p>
            <a:r>
              <a:rPr lang="it-IT" dirty="0"/>
              <a:t>Nella pratica, possiamo provare prima il coefficiente di Pearson e poi eventualmente quello di </a:t>
            </a:r>
            <a:r>
              <a:rPr lang="it-IT" dirty="0" err="1"/>
              <a:t>Spearman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5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 - 3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12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it-IT" dirty="0"/>
              <a:t>Distribuzioni continue</a:t>
            </a:r>
          </a:p>
          <a:p>
            <a:pPr marL="749808" lvl="1" indent="-457200"/>
            <a:r>
              <a:rPr lang="it-IT" dirty="0"/>
              <a:t>Variabili aleatorie continue</a:t>
            </a:r>
          </a:p>
          <a:p>
            <a:pPr marL="749808" lvl="1" indent="-457200"/>
            <a:r>
              <a:rPr lang="it-IT" dirty="0"/>
              <a:t>Distribuzione uniforme</a:t>
            </a:r>
          </a:p>
          <a:p>
            <a:pPr marL="749808" lvl="1" indent="-457200"/>
            <a:r>
              <a:rPr lang="it-IT" dirty="0"/>
              <a:t>Distribuzione normale</a:t>
            </a:r>
          </a:p>
          <a:p>
            <a:pPr marL="749808" lvl="1" indent="-457200"/>
            <a:r>
              <a:rPr lang="it-IT" dirty="0"/>
              <a:t>Distribuzione esponenziale</a:t>
            </a:r>
          </a:p>
          <a:p>
            <a:pPr marL="749808" lvl="1" indent="-457200"/>
            <a:r>
              <a:rPr lang="it-IT" dirty="0"/>
              <a:t>Distribuzione Chi-quadro</a:t>
            </a:r>
          </a:p>
          <a:p>
            <a:pPr marL="749808" lvl="1" indent="-457200"/>
            <a:r>
              <a:rPr lang="it-IT" dirty="0"/>
              <a:t>Distribuzione T-</a:t>
            </a:r>
            <a:r>
              <a:rPr lang="it-IT" dirty="0" err="1"/>
              <a:t>student</a:t>
            </a:r>
            <a:endParaRPr lang="it-IT" dirty="0"/>
          </a:p>
          <a:p>
            <a:pPr marL="749808" lvl="1" indent="-457200"/>
            <a:r>
              <a:rPr lang="it-IT" dirty="0"/>
              <a:t>Distribuzione normale multivariata</a:t>
            </a:r>
          </a:p>
        </p:txBody>
      </p:sp>
    </p:spTree>
    <p:extLst>
      <p:ext uri="{BB962C8B-B14F-4D97-AF65-F5344CB8AC3E}">
        <p14:creationId xmlns:p14="http://schemas.microsoft.com/office/powerpoint/2010/main" val="3205139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CE83C-5394-4826-BC9B-BBAB78C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Pearson vs </a:t>
            </a:r>
            <a:r>
              <a:rPr lang="it-IT" dirty="0" err="1"/>
              <a:t>Spearman</a:t>
            </a:r>
            <a:r>
              <a:rPr lang="it-IT" dirty="0"/>
              <a:t> - esempi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18D01-8FE1-4867-A104-4EC54DB14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60" y="2010562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BABC4D13-675A-46AF-A353-D58D3A1C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63" y="2010562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79AAC433-5926-4306-B771-181D080B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48" y="2023881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for post">
            <a:extLst>
              <a:ext uri="{FF2B5EF4-FFF2-40B4-BE49-F238E27FC236}">
                <a16:creationId xmlns:a16="http://schemas.microsoft.com/office/drawing/2014/main" id="{4064A906-0EAE-47F0-BBA6-C1259518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86" y="4312327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for post">
            <a:extLst>
              <a:ext uri="{FF2B5EF4-FFF2-40B4-BE49-F238E27FC236}">
                <a16:creationId xmlns:a16="http://schemas.microsoft.com/office/drawing/2014/main" id="{DE335222-CF8A-419F-AB20-53322015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6" y="4312327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DC6B00-B718-4634-BEC7-281F70883AAC}"/>
              </a:ext>
            </a:extLst>
          </p:cNvPr>
          <p:cNvSpPr txBox="1"/>
          <p:nvPr/>
        </p:nvSpPr>
        <p:spPr>
          <a:xfrm>
            <a:off x="1560353" y="303353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Pearson: 1</a:t>
            </a:r>
          </a:p>
          <a:p>
            <a:r>
              <a:rPr lang="it-IT" dirty="0" err="1"/>
              <a:t>Spearman</a:t>
            </a:r>
            <a:r>
              <a:rPr lang="it-IT" dirty="0"/>
              <a:t>: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0754FC-8F55-4C9A-ACF1-DB3B659EF885}"/>
              </a:ext>
            </a:extLst>
          </p:cNvPr>
          <p:cNvSpPr txBox="1"/>
          <p:nvPr/>
        </p:nvSpPr>
        <p:spPr>
          <a:xfrm>
            <a:off x="5051572" y="3033531"/>
            <a:ext cx="16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Pearson: 0.851</a:t>
            </a:r>
          </a:p>
          <a:p>
            <a:r>
              <a:rPr lang="it-IT" dirty="0" err="1"/>
              <a:t>Spearman</a:t>
            </a:r>
            <a:r>
              <a:rPr lang="it-IT" dirty="0"/>
              <a:t>: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0A0380-63B3-4D1C-B7D3-A36CA63A7713}"/>
              </a:ext>
            </a:extLst>
          </p:cNvPr>
          <p:cNvSpPr txBox="1"/>
          <p:nvPr/>
        </p:nvSpPr>
        <p:spPr>
          <a:xfrm>
            <a:off x="8411359" y="3055239"/>
            <a:ext cx="186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Pearson: -0.093</a:t>
            </a:r>
          </a:p>
          <a:p>
            <a:r>
              <a:rPr lang="it-IT" dirty="0" err="1"/>
              <a:t>Spearman</a:t>
            </a:r>
            <a:r>
              <a:rPr lang="it-IT" dirty="0"/>
              <a:t>: -0.093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E003314-98DA-4A30-80A9-C54C4BB436CD}"/>
              </a:ext>
            </a:extLst>
          </p:cNvPr>
          <p:cNvSpPr txBox="1"/>
          <p:nvPr/>
        </p:nvSpPr>
        <p:spPr>
          <a:xfrm>
            <a:off x="3457663" y="532197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Pearson: -1</a:t>
            </a:r>
          </a:p>
          <a:p>
            <a:r>
              <a:rPr lang="it-IT" dirty="0" err="1"/>
              <a:t>Spearman</a:t>
            </a:r>
            <a:r>
              <a:rPr lang="it-IT" dirty="0"/>
              <a:t>: -1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340032-AF19-49DE-B1DE-286023F9BAC8}"/>
              </a:ext>
            </a:extLst>
          </p:cNvPr>
          <p:cNvSpPr txBox="1"/>
          <p:nvPr/>
        </p:nvSpPr>
        <p:spPr>
          <a:xfrm>
            <a:off x="6776906" y="5321977"/>
            <a:ext cx="165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Pearson: -0.799</a:t>
            </a:r>
          </a:p>
          <a:p>
            <a:r>
              <a:rPr lang="it-IT" dirty="0" err="1"/>
              <a:t>Spearman</a:t>
            </a:r>
            <a:r>
              <a:rPr lang="it-IT" dirty="0"/>
              <a:t>: -1</a:t>
            </a:r>
          </a:p>
        </p:txBody>
      </p:sp>
    </p:spTree>
    <p:extLst>
      <p:ext uri="{BB962C8B-B14F-4D97-AF65-F5344CB8AC3E}">
        <p14:creationId xmlns:p14="http://schemas.microsoft.com/office/powerpoint/2010/main" val="2990859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di correlazione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In analogia con la covarianza, date n variabili aleatorie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è possibile costruire una matrice, detta </a:t>
                </a:r>
                <a:r>
                  <a:rPr lang="it-IT" b="1" dirty="0"/>
                  <a:t>matrice di correlazione</a:t>
                </a:r>
                <a:r>
                  <a:rPr lang="it-IT" dirty="0"/>
                  <a:t>, formata dalle correlazioni tra tutte le possibili coppie di variabili: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3771997" y="2927858"/>
                <a:ext cx="4570867" cy="1735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97" y="2927858"/>
                <a:ext cx="4570867" cy="1735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1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Parte III – Esempi di distribuzioni discrete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BIOINFORMATICA</a:t>
            </a:r>
          </a:p>
          <a:p>
            <a:r>
              <a:rPr lang="it-IT" dirty="0"/>
              <a:t>A.A. 2022-2023</a:t>
            </a:r>
          </a:p>
        </p:txBody>
      </p:sp>
    </p:spTree>
    <p:extLst>
      <p:ext uri="{BB962C8B-B14F-4D97-AF65-F5344CB8AC3E}">
        <p14:creationId xmlns:p14="http://schemas.microsoft.com/office/powerpoint/2010/main" val="1647837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</a:t>
            </a:r>
            <a:r>
              <a:rPr lang="it-IT" dirty="0" err="1"/>
              <a:t>Bernoulli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Un esperimento in cui ci sono solo due esiti possibili (ad esempio il lancio di una monetina) viene chiamato </a:t>
                </a:r>
                <a:r>
                  <a:rPr lang="it-IT" b="1" dirty="0"/>
                  <a:t>esperimento di </a:t>
                </a:r>
                <a:r>
                  <a:rPr lang="it-IT" b="1" dirty="0" err="1"/>
                  <a:t>Bernoulli</a:t>
                </a:r>
                <a:r>
                  <a:rPr lang="it-IT" b="1" dirty="0"/>
                  <a:t> </a:t>
                </a:r>
                <a:r>
                  <a:rPr lang="it-IT" dirty="0"/>
                  <a:t>o </a:t>
                </a:r>
                <a:r>
                  <a:rPr lang="it-IT" b="1" dirty="0" err="1"/>
                  <a:t>Bernoulli</a:t>
                </a:r>
                <a:r>
                  <a:rPr lang="it-IT" b="1" dirty="0"/>
                  <a:t> trial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Introduciamo una variabile aleatoria Y che può assumere solo due valori: 0 oppure 1.</a:t>
                </a:r>
              </a:p>
              <a:p>
                <a:r>
                  <a:rPr lang="it-IT" dirty="0"/>
                  <a:t>Ciascuno di questi valori è legato ad un esito dell’esperimento (ad esempio nel lancio della monetina 0 può essere «testa» e 1 «croce»).</a:t>
                </a:r>
              </a:p>
              <a:p>
                <a:r>
                  <a:rPr lang="it-IT" dirty="0"/>
                  <a:t>Supponiamo anche che la probabilità che Y=1 sia p (e che quindi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La </a:t>
                </a:r>
                <a:r>
                  <a:rPr lang="it-IT" b="1" dirty="0"/>
                  <a:t>distribuzione di </a:t>
                </a:r>
                <a:r>
                  <a:rPr lang="it-IT" b="1" dirty="0" err="1"/>
                  <a:t>Bernoulli</a:t>
                </a:r>
                <a:r>
                  <a:rPr lang="it-IT" b="1" dirty="0"/>
                  <a:t> </a:t>
                </a:r>
                <a:r>
                  <a:rPr lang="it-IT" dirty="0"/>
                  <a:t>di Y è data dalla seguente formula: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it-IT" dirty="0"/>
                  <a:t>   per y = 0,1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77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</a:t>
            </a:r>
            <a:r>
              <a:rPr lang="it-IT" dirty="0" err="1"/>
              <a:t>Bernoulli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436630" cy="4023360"/>
              </a:xfrm>
            </p:spPr>
            <p:txBody>
              <a:bodyPr/>
              <a:lstStyle/>
              <a:p>
                <a:r>
                  <a:rPr lang="it-IT" dirty="0"/>
                  <a:t>E’ facile ricavare dalla formula i valori della distribuzione. Infatti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, mentre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Quindi la distribuzione di </a:t>
                </a:r>
                <a:r>
                  <a:rPr lang="it-IT" dirty="0" err="1"/>
                  <a:t>Bernoulli</a:t>
                </a:r>
                <a:r>
                  <a:rPr lang="it-IT" dirty="0"/>
                  <a:t> riproduce esattamente il comportamento dell’esperimento dicotomico descritto.</a:t>
                </a:r>
              </a:p>
              <a:p>
                <a:r>
                  <a:rPr lang="it-IT" dirty="0"/>
                  <a:t>Anche la media e la varianza sono facilmente calcolabili: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=0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=0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+1×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=1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=0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+1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ucida Bright Math Italic" panose="05010101010101010101" pitchFamily="2" charset="2"/>
                      </a:rPr>
                      <m:t>𝑝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436630" cy="4023360"/>
              </a:xfrm>
              <a:blipFill>
                <a:blip r:embed="rId2"/>
                <a:stretch>
                  <a:fillRect l="-1460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13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binomiale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esperimenti possono essere visti come una sequenza di </a:t>
            </a:r>
            <a:r>
              <a:rPr lang="it-IT" dirty="0" err="1"/>
              <a:t>Bernoulli</a:t>
            </a:r>
            <a:r>
              <a:rPr lang="it-IT" dirty="0"/>
              <a:t> trials indipendenti tra loro, dove in ogni </a:t>
            </a:r>
            <a:r>
              <a:rPr lang="it-IT" dirty="0" err="1"/>
              <a:t>Bernoulli</a:t>
            </a:r>
            <a:r>
              <a:rPr lang="it-IT" dirty="0"/>
              <a:t> trial il risultato è «successo» o «fallimento» (oppure «testa» o «croce» nell’esempio della monetina).</a:t>
            </a:r>
          </a:p>
          <a:p>
            <a:r>
              <a:rPr lang="it-IT" dirty="0"/>
              <a:t>Indipendenti significa che il risultato di un esperimento non dipende dagli altri (come nel lancio ripetuto di una monetina), ovvero in ogni esperimento la probabilità di ottenere «successo» è fissata ed è la stessa in ogni </a:t>
            </a:r>
            <a:r>
              <a:rPr lang="it-IT" dirty="0" err="1"/>
              <a:t>Bernoulli</a:t>
            </a:r>
            <a:r>
              <a:rPr lang="it-IT" dirty="0"/>
              <a:t> trial.</a:t>
            </a:r>
          </a:p>
          <a:p>
            <a:r>
              <a:rPr lang="it-IT" dirty="0"/>
              <a:t>In questo contesto, il numero totale di successi in questa sequenza di esperimenti è più interessante del risultato individuale.</a:t>
            </a:r>
          </a:p>
        </p:txBody>
      </p:sp>
    </p:spTree>
    <p:extLst>
      <p:ext uri="{BB962C8B-B14F-4D97-AF65-F5344CB8AC3E}">
        <p14:creationId xmlns:p14="http://schemas.microsoft.com/office/powerpoint/2010/main" val="2031788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binomiale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Sia n il numero di esperimenti di </a:t>
                </a:r>
                <a:r>
                  <a:rPr lang="it-IT" dirty="0" err="1"/>
                  <a:t>Bernoulli</a:t>
                </a:r>
                <a:r>
                  <a:rPr lang="it-IT" dirty="0"/>
                  <a:t> indipendenti. </a:t>
                </a:r>
              </a:p>
              <a:p>
                <a:r>
                  <a:rPr lang="it-IT" dirty="0"/>
                  <a:t>Supponiamo che ogni esperimento abbia la stessa probabilità di successo p.</a:t>
                </a:r>
              </a:p>
              <a:p>
                <a:r>
                  <a:rPr lang="it-IT" dirty="0"/>
                  <a:t>La variabile random Y di interesse pari al numero di successi ottenuti segue una </a:t>
                </a:r>
                <a:r>
                  <a:rPr lang="it-IT" b="1" dirty="0"/>
                  <a:t>distribuzione binomiale, </a:t>
                </a:r>
                <a:r>
                  <a:rPr lang="it-IT" dirty="0"/>
                  <a:t>data da: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it-IT" dirty="0"/>
                  <a:t>  per y = 0, 1, 2, …, n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5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Siano A e B due sequenze di DNA da confrontare.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 e B hanno 11 nucleotidi corrispondenti (match). </a:t>
            </a:r>
          </a:p>
          <a:p>
            <a:r>
              <a:rPr lang="it-IT" dirty="0"/>
              <a:t>Per capire se tale valore sia significativo, possiamo confrontarlo con la probabilità di osservare Y=11 match in due sequenze random della stessa lunghezza.</a:t>
            </a:r>
          </a:p>
          <a:p>
            <a:r>
              <a:rPr lang="it-IT" dirty="0"/>
              <a:t>Nell’ipotesi in cui la probabilità di osservare un match sia la stessa in ogni posizione e che non dipenda dalla probabilità di osservare il match in qualsiasi altra posizione, allora Y ha una distribuzione binomiale.</a:t>
            </a:r>
          </a:p>
          <a:p>
            <a:r>
              <a:rPr lang="it-IT" dirty="0"/>
              <a:t>Nella realtà queste ipotesi non sono sempre vere, ma…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5081"/>
            <a:ext cx="7648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Media e varianza di una variabile binomiale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Per calcolare la media e la varianza possiamo sfruttare il fatto che il valore della variabile binomiale non è altro che la somma dei valori delle variabili di </a:t>
                </a:r>
                <a:r>
                  <a:rPr lang="it-IT" dirty="0" err="1"/>
                  <a:t>Bernoulli</a:t>
                </a:r>
                <a:r>
                  <a:rPr lang="it-IT" dirty="0"/>
                  <a:t> ottenuti nei vari esperimenti.</a:t>
                </a:r>
              </a:p>
              <a:p>
                <a:r>
                  <a:rPr lang="it-IT" dirty="0"/>
                  <a:t>Ciò implica che la media e la varianza della variabile binomiale si possono calcolare come media e varianza di una variabile somma, ovvero come somma delle medie e delle varianze delle singole variabili di </a:t>
                </a:r>
                <a:r>
                  <a:rPr lang="it-IT" dirty="0" err="1"/>
                  <a:t>Bernoulli</a:t>
                </a:r>
                <a:r>
                  <a:rPr lang="it-IT" dirty="0"/>
                  <a:t> (che abbiamo già calcolato in precedenza). </a:t>
                </a:r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sono variabili di </a:t>
                </a:r>
                <a:r>
                  <a:rPr lang="it-IT" dirty="0" err="1"/>
                  <a:t>Bernoulli</a:t>
                </a:r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, allora: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2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di una distribuzione binomiale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88" y="1889761"/>
            <a:ext cx="6534022" cy="42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4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Testo di riferimento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0537" cy="4023360"/>
          </a:xfrm>
        </p:spPr>
        <p:txBody>
          <a:bodyPr/>
          <a:lstStyle/>
          <a:p>
            <a:r>
              <a:rPr lang="it-IT" dirty="0"/>
              <a:t>Warren </a:t>
            </a:r>
            <a:r>
              <a:rPr lang="it-IT" dirty="0" err="1"/>
              <a:t>Ewens</a:t>
            </a:r>
            <a:r>
              <a:rPr lang="it-IT" dirty="0"/>
              <a:t>, Gregory Grant</a:t>
            </a:r>
          </a:p>
          <a:p>
            <a:r>
              <a:rPr lang="it-IT" i="1" dirty="0"/>
              <a:t>Statistical </a:t>
            </a:r>
            <a:r>
              <a:rPr lang="it-IT" i="1" dirty="0" err="1"/>
              <a:t>Methods</a:t>
            </a:r>
            <a:r>
              <a:rPr lang="it-IT" i="1" dirty="0"/>
              <a:t> in </a:t>
            </a:r>
            <a:r>
              <a:rPr lang="it-IT" i="1" dirty="0" err="1"/>
              <a:t>Bioinformatics</a:t>
            </a:r>
            <a:r>
              <a:rPr lang="it-IT" i="1" dirty="0"/>
              <a:t>: an </a:t>
            </a:r>
            <a:r>
              <a:rPr lang="it-IT" i="1" dirty="0" err="1"/>
              <a:t>Introduction</a:t>
            </a:r>
            <a:r>
              <a:rPr lang="it-IT" i="1" dirty="0"/>
              <a:t> (Second Edition)</a:t>
            </a:r>
          </a:p>
          <a:p>
            <a:r>
              <a:rPr lang="it-IT" dirty="0" err="1"/>
              <a:t>Springer</a:t>
            </a: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23" y="1845734"/>
            <a:ext cx="2575509" cy="40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6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</a:t>
            </a:r>
            <a:r>
              <a:rPr lang="it-IT" dirty="0" err="1"/>
              <a:t>ipergeometrica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Supponiamo che un’urna contenga N palline, delle quali n sono rosse e N-n sono bianche.</a:t>
                </a:r>
              </a:p>
              <a:p>
                <a:r>
                  <a:rPr lang="it-IT" dirty="0"/>
                  <a:t>Supponiamo di estrarre m palline dall’urna in modo casuale e senza </a:t>
                </a:r>
                <a:r>
                  <a:rPr lang="it-IT" dirty="0" err="1"/>
                  <a:t>reimmissione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Definiamo una variabile aleatoria Y come numero di palline rosse estratte dall’urna.</a:t>
                </a:r>
              </a:p>
              <a:p>
                <a:r>
                  <a:rPr lang="it-IT" dirty="0"/>
                  <a:t>La </a:t>
                </a:r>
                <a:r>
                  <a:rPr lang="it-IT" b="1" dirty="0"/>
                  <a:t>distribuzione </a:t>
                </a:r>
                <a:r>
                  <a:rPr lang="it-IT" b="1" dirty="0" err="1"/>
                  <a:t>ipergeometrica</a:t>
                </a:r>
                <a:r>
                  <a:rPr lang="it-IT" dirty="0"/>
                  <a:t> è data dalla seguente formula:</a:t>
                </a:r>
              </a:p>
              <a:p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it-IT" sz="3200" dirty="0"/>
                  <a:t>   con y = A, A+1, …, B</a:t>
                </a:r>
              </a:p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2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laboratorio N topi, di cui n sono maschi e N-n femmine, sono sottoposti a radiazioni.</a:t>
            </a:r>
          </a:p>
          <a:p>
            <a:r>
              <a:rPr lang="it-IT" dirty="0"/>
              <a:t>Si vuole verificare se una certa mutazione ha più probabilità di verificarsi in topi maschi che in topi femmine.</a:t>
            </a:r>
          </a:p>
          <a:p>
            <a:r>
              <a:rPr lang="it-IT" dirty="0"/>
              <a:t>Dopo aver sottoposto a radiazione i topi, si scopre </a:t>
            </a:r>
            <a:r>
              <a:rPr lang="it-IT"/>
              <a:t>che m </a:t>
            </a:r>
            <a:r>
              <a:rPr lang="it-IT" dirty="0"/>
              <a:t>topi (indipendentemente dal genere) sono mutanti ed N-m topi sono non mutanti.</a:t>
            </a:r>
          </a:p>
          <a:p>
            <a:r>
              <a:rPr lang="it-IT" dirty="0"/>
              <a:t>La variabile aleatoria Y che rappresenta il numero di topi mutanti maschi segue una distribuzione </a:t>
            </a:r>
            <a:r>
              <a:rPr lang="it-IT" dirty="0" err="1"/>
              <a:t>ipergeometrica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3001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più semplice distribuzione di probabilità discreta è la </a:t>
                </a:r>
                <a:r>
                  <a:rPr lang="it-IT" b="1" dirty="0"/>
                  <a:t>distribuzione uniforme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Una variabile Y ha una distribuzione uniforme se i valori di Y sono a, a+1, …, a+b-1, per due costanti intere a e b, (con b&gt;1) e la probabilità che Y assuma uno di questi possibili b valori è 1/b.</a:t>
                </a:r>
              </a:p>
              <a:p>
                <a:r>
                  <a:rPr lang="it-IT" dirty="0"/>
                  <a:t>Quindi la distribuzione uniforme è data da: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it-IT" dirty="0"/>
                  <a:t>   per y = a, a+1, …, a+b-1</a:t>
                </a:r>
              </a:p>
              <a:p>
                <a:r>
                  <a:rPr lang="it-IT" dirty="0"/>
                  <a:t>La media e la varianza di questa distribuzione sono dati da: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14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geometrica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Modella una situazione simile a quella vista per la distribuzione binomiale</a:t>
                </a:r>
              </a:p>
              <a:p>
                <a:r>
                  <a:rPr lang="it-IT" dirty="0"/>
                  <a:t>Consideriamo una sequenza di </a:t>
                </a:r>
                <a:r>
                  <a:rPr lang="it-IT" dirty="0" err="1"/>
                  <a:t>Bernoulli</a:t>
                </a:r>
                <a:r>
                  <a:rPr lang="it-IT" dirty="0"/>
                  <a:t> trials indipendenti, ciascuno con probabilità di successo p (come il lancio ripetuto di una monetina). Il numero di trials </a:t>
                </a:r>
                <a:r>
                  <a:rPr lang="it-IT" i="1" u="sng" dirty="0"/>
                  <a:t>non è fissato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La variabile di interesse Y è il numero di lanci ripetuti con esito «successo» prima di ottenere un «fallimento» (ad esempio il numero di lanci effettuati prima di ottenere «testa»).</a:t>
                </a:r>
              </a:p>
              <a:p>
                <a:r>
                  <a:rPr lang="it-IT" dirty="0"/>
                  <a:t>Se Y=y allora vuol dire che ho ottenuto y «successi» prima di ottenere un «fallimento».</a:t>
                </a:r>
              </a:p>
              <a:p>
                <a:r>
                  <a:rPr lang="it-IT" dirty="0"/>
                  <a:t>La variabile Y così definita ha una </a:t>
                </a:r>
                <a:r>
                  <a:rPr lang="it-IT" b="1" dirty="0"/>
                  <a:t>distribuzione geometrica</a:t>
                </a:r>
                <a:r>
                  <a:rPr lang="it-IT" dirty="0"/>
                  <a:t> data dalla formula: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it-IT" dirty="0"/>
                  <a:t>   con y = 0, 1, 2, …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82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geometrica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900238"/>
            <a:ext cx="3914775" cy="42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Siano A e B due sequenze di DNA da confrontare.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La sequenza di match consecutivi più lunga è 3.</a:t>
            </a:r>
          </a:p>
          <a:p>
            <a:r>
              <a:rPr lang="it-IT" dirty="0"/>
              <a:t>Per sapere se tale valore è significativo, occorre confrontarlo con la probabilità di osservare una sequenza consecutiva di match di lunghezza Y=3 in due sequenze random di DNA (non importa quanto siano lunghe).</a:t>
            </a:r>
          </a:p>
          <a:p>
            <a:r>
              <a:rPr lang="it-IT" dirty="0"/>
              <a:t>Y segue una distribuzione geometrica.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4958"/>
            <a:ext cx="7648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4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</a:t>
            </a:r>
            <a:r>
              <a:rPr lang="it-IT" dirty="0" err="1"/>
              <a:t>Poisson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it-IT" dirty="0"/>
                  <a:t>La </a:t>
                </a:r>
                <a:r>
                  <a:rPr lang="it-IT" b="1" dirty="0"/>
                  <a:t>distribuzione di Poisson</a:t>
                </a:r>
                <a:r>
                  <a:rPr lang="it-IT" dirty="0"/>
                  <a:t> si applica in quei casi in cui ho un esperimento di Bernoulli ripetuto più volte in un arco temporale T (ad es. un ora, un giorno) e conosco il numero medio di successi nell’intervallo T, indicato con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λ.</a:t>
                </a:r>
              </a:p>
              <a:p>
                <a:r>
                  <a:rPr lang="it-IT" dirty="0">
                    <a:sym typeface="Lucida Bright Math Italic" panose="05010101010101010101" pitchFamily="2" charset="2"/>
                  </a:rPr>
                  <a:t>La variabile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𝑌</m:t>
                    </m:r>
                  </m:oMath>
                </a14:m>
                <a:r>
                  <a:rPr lang="it-IT" dirty="0">
                    <a:sym typeface="Lucida Bright Math Italic" panose="05010101010101010101" pitchFamily="2" charset="2"/>
                  </a:rPr>
                  <a:t> di interesse è il numero di successi ottenuti nell’arco temporale.</a:t>
                </a:r>
              </a:p>
              <a:p>
                <a:r>
                  <a:rPr lang="it-IT" dirty="0">
                    <a:sym typeface="Lucida Bright Math Italic" panose="05010101010101010101" pitchFamily="2" charset="2"/>
                  </a:rPr>
                  <a:t>Simile all’esperimento descritto per la distribuzione binomiale, ma ho il numero medio di successi in un intervallo di tempo invece del numero fissato </a:t>
                </a:r>
                <a:r>
                  <a:rPr lang="it-IT" i="1" dirty="0">
                    <a:sym typeface="Lucida Bright Math Italic" panose="05010101010101010101" pitchFamily="2" charset="2"/>
                  </a:rPr>
                  <a:t>n</a:t>
                </a:r>
                <a:r>
                  <a:rPr lang="it-IT" dirty="0">
                    <a:sym typeface="Lucida Bright Math Italic" panose="05010101010101010101" pitchFamily="2" charset="2"/>
                  </a:rPr>
                  <a:t> di esperimenti. </a:t>
                </a:r>
              </a:p>
              <a:p>
                <a:r>
                  <a:rPr lang="it-IT" dirty="0">
                    <a:sym typeface="Lucida Bright Math Italic" panose="05010101010101010101" pitchFamily="2" charset="2"/>
                  </a:rPr>
                  <a:t>Una variabile casuale Y ha una distribuzione di Poisson (con parametro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λ </a:t>
                </a:r>
                <a:r>
                  <a:rPr lang="it-IT" dirty="0">
                    <a:sym typeface="Lucida Bright Math Italic" panose="05010101010101010101" pitchFamily="2" charset="2"/>
                  </a:rPr>
                  <a:t>&gt;0) se:</a:t>
                </a:r>
              </a:p>
              <a:p>
                <a:pPr marL="0" indent="0">
                  <a:buNone/>
                </a:pPr>
                <a:r>
                  <a:rPr lang="it-IT" dirty="0">
                    <a:sym typeface="Lucida Bright Math Italic" panose="0501010101010101010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𝑃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𝑌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=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𝑦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sym typeface="Lucida Bright Math Italic" panose="05010101010101010101" pitchFamily="2" charset="2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it-IT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λ</m:t>
                            </m:r>
                          </m:sup>
                        </m:sSup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it-IT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λ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sym typeface="Lucida Bright Math Italic" panose="05010101010101010101" pitchFamily="2" charset="2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𝑦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!</m:t>
                        </m:r>
                      </m:den>
                    </m:f>
                  </m:oMath>
                </a14:m>
                <a:r>
                  <a:rPr lang="it-IT" sz="2400" dirty="0">
                    <a:sym typeface="Lucida Bright Math Italic" panose="05010101010101010101" pitchFamily="2" charset="2"/>
                  </a:rPr>
                  <a:t>   per y = 0, 1, 2, …</a:t>
                </a:r>
              </a:p>
              <a:p>
                <a:pPr marL="0" indent="0">
                  <a:buNone/>
                </a:pPr>
                <a:r>
                  <a:rPr lang="it-IT" dirty="0"/>
                  <a:t> La media e la varianza della distribuzione binomiale sono uguali a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λ</a:t>
                </a:r>
                <a:r>
                  <a:rPr lang="it-IT" dirty="0">
                    <a:sym typeface="Lucida Bright Math Italic" panose="05010101010101010101" pitchFamily="2" charset="2"/>
                  </a:rPr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244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8B245-4178-4187-BA93-ACC0159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Poisson</a:t>
            </a:r>
          </a:p>
        </p:txBody>
      </p:sp>
      <p:pic>
        <p:nvPicPr>
          <p:cNvPr id="1026" name="Picture 2" descr="Distribuzione di probabilità">
            <a:extLst>
              <a:ext uri="{FF2B5EF4-FFF2-40B4-BE49-F238E27FC236}">
                <a16:creationId xmlns:a16="http://schemas.microsoft.com/office/drawing/2014/main" id="{A4339FA2-8F8F-4D38-BD42-3470B425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59" y="1846418"/>
            <a:ext cx="5339256" cy="42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77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di </a:t>
            </a:r>
            <a:r>
              <a:rPr lang="it-IT" dirty="0" err="1"/>
              <a:t>Poisson</a:t>
            </a:r>
            <a:r>
              <a:rPr lang="it-IT" dirty="0"/>
              <a:t> vs binomiale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distribuzione di Poisson è una buona approssimazione della distribuzione binomiale con numero di esperimenti </a:t>
                </a:r>
                <a:r>
                  <a:rPr lang="it-IT" i="1" dirty="0"/>
                  <a:t>n</a:t>
                </a:r>
                <a:r>
                  <a:rPr lang="it-IT" dirty="0"/>
                  <a:t> e probabilità di successo </a:t>
                </a:r>
                <a:r>
                  <a:rPr lang="it-IT" i="1" dirty="0"/>
                  <a:t>p</a:t>
                </a:r>
                <a:r>
                  <a:rPr lang="it-IT" dirty="0"/>
                  <a:t> quando: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λ</a:t>
                </a:r>
                <a:endParaRPr lang="it-IT" dirty="0"/>
              </a:p>
              <a:p>
                <a:r>
                  <a:rPr lang="it-IT" dirty="0"/>
                  <a:t>Ciò è molto importante perché:</a:t>
                </a:r>
              </a:p>
              <a:p>
                <a:pPr lvl="1"/>
                <a:r>
                  <a:rPr lang="it-IT" dirty="0"/>
                  <a:t>Queste condizioni su n e p sono molto comuni nelle applicazioni (ad esempio nel confronto tra sequenze molto lunghe di proteine);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Sotto queste condizioni, è possibile utilizzare la distribuzione di </a:t>
                </a:r>
                <a:r>
                  <a:rPr lang="it-IT" dirty="0" err="1"/>
                  <a:t>Poisson</a:t>
                </a:r>
                <a:r>
                  <a:rPr lang="it-IT" dirty="0"/>
                  <a:t> al posto della distribuzione binomiale;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La distribuzione di </a:t>
                </a:r>
                <a:r>
                  <a:rPr lang="it-IT" dirty="0" err="1"/>
                  <a:t>Poisson</a:t>
                </a:r>
                <a:r>
                  <a:rPr lang="it-IT" dirty="0"/>
                  <a:t> è più semplice da utilizzare rispetto alla binomiale, in quanto ha solo un parametro (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sym typeface="Lucida Bright Math Italic" panose="05010101010101010101" pitchFamily="2" charset="2"/>
                  </a:rPr>
                  <a:t>λ</a:t>
                </a:r>
                <a:r>
                  <a:rPr lang="it-IT" dirty="0">
                    <a:sym typeface="Lucida Bright Math Italic" panose="05010101010101010101" pitchFamily="2" charset="2"/>
                  </a:rPr>
                  <a:t>), mentre la binomiale ne ha due (n, p).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6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multinomiale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4551" y="1871491"/>
                <a:ext cx="10583858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Un importante esempio di distribuzione di probabilità congiunta discreta è la </a:t>
                </a:r>
                <a:r>
                  <a:rPr lang="it-IT" b="1" dirty="0"/>
                  <a:t>distribuzione multinomiale</a:t>
                </a:r>
                <a:r>
                  <a:rPr lang="it-IT" dirty="0"/>
                  <a:t>, che è una generalizzazione della distribuzione binomiale al caso in cui abbiamo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Bernoulli</a:t>
                </a:r>
                <a:r>
                  <a:rPr lang="it-IT" dirty="0"/>
                  <a:t> trials indipendenti tra loro, ciascuno dei quali può avere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it-IT" dirty="0"/>
                  <a:t> esiti diversi (ad esempio il lancio ripetuto di un dado).</a:t>
                </a:r>
              </a:p>
              <a:p>
                <a:r>
                  <a:rPr lang="it-IT" dirty="0"/>
                  <a:t>La probabilità di osservare il valore </a:t>
                </a:r>
                <a:r>
                  <a:rPr lang="it-IT" i="1" dirty="0"/>
                  <a:t>i</a:t>
                </a:r>
                <a:r>
                  <a:rPr lang="it-IT" dirty="0"/>
                  <a:t> (con </a:t>
                </a:r>
                <a:r>
                  <a:rPr lang="it-IT" i="1" dirty="0"/>
                  <a:t>i</a:t>
                </a:r>
                <a:r>
                  <a:rPr lang="it-IT" dirty="0"/>
                  <a:t> = 1, 2, …, </a:t>
                </a:r>
                <a:r>
                  <a:rPr lang="it-IT" i="1" dirty="0"/>
                  <a:t>n</a:t>
                </a:r>
                <a:r>
                  <a:rPr lang="it-IT" dirty="0"/>
                  <a:t>) è la stessa per tutti i trials ed è indicata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Le variabili random di interesse sono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,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rappresenta il numero di volte che viene osservato il risultato </a:t>
                </a:r>
                <a:r>
                  <a:rPr lang="it-IT" i="1" dirty="0"/>
                  <a:t>i</a:t>
                </a:r>
                <a:r>
                  <a:rPr lang="it-IT" dirty="0"/>
                  <a:t> negli </a:t>
                </a:r>
                <a:r>
                  <a:rPr lang="it-IT" i="1" dirty="0"/>
                  <a:t>m</a:t>
                </a:r>
                <a:r>
                  <a:rPr lang="it-IT" dirty="0"/>
                  <a:t> trials. Ciascuna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presa singolarmente è una variabile binomiale con media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e varianza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La probabilità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(con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2, …,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) è data da:</a:t>
                </a:r>
              </a:p>
              <a:p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it-IT" sz="28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551" y="1871491"/>
                <a:ext cx="10583858" cy="4023360"/>
              </a:xfrm>
              <a:blipFill>
                <a:blip r:embed="rId2"/>
                <a:stretch>
                  <a:fillRect l="-634" t="-1515" r="-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5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Parte I – Concetti di base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129807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Parte IV – Esempi di distribuzioni continue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PROF. Giovanni Micale</a:t>
            </a:r>
          </a:p>
          <a:p>
            <a:r>
              <a:rPr lang="it-IT" dirty="0"/>
              <a:t>Corso di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2047715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Una variabile continua X ha una </a:t>
                </a:r>
                <a:r>
                  <a:rPr lang="it-IT" b="1" dirty="0"/>
                  <a:t>distribuzione uniforme </a:t>
                </a:r>
                <a:r>
                  <a:rPr lang="it-IT" dirty="0"/>
                  <a:t>se, date due costanti a e b con a&lt;b: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Il suo </a:t>
                </a:r>
                <a:r>
                  <a:rPr lang="it-IT" dirty="0" err="1"/>
                  <a:t>range</a:t>
                </a:r>
                <a:r>
                  <a:rPr lang="it-IT" dirty="0"/>
                  <a:t> I è uno di questi intervalli: [</a:t>
                </a:r>
                <a:r>
                  <a:rPr lang="it-IT" dirty="0" err="1"/>
                  <a:t>a,b</a:t>
                </a:r>
                <a:r>
                  <a:rPr lang="it-IT" dirty="0"/>
                  <a:t>], (</a:t>
                </a:r>
                <a:r>
                  <a:rPr lang="it-IT" dirty="0" err="1"/>
                  <a:t>a,b</a:t>
                </a:r>
                <a:r>
                  <a:rPr lang="it-IT" dirty="0"/>
                  <a:t>), [</a:t>
                </a:r>
                <a:r>
                  <a:rPr lang="it-IT" dirty="0" err="1"/>
                  <a:t>a,b</a:t>
                </a:r>
                <a:r>
                  <a:rPr lang="it-IT" dirty="0"/>
                  <a:t>) oppure (</a:t>
                </a:r>
                <a:r>
                  <a:rPr lang="it-IT" dirty="0" err="1"/>
                  <a:t>a,b</a:t>
                </a:r>
                <a:r>
                  <a:rPr lang="it-IT" dirty="0"/>
                  <a:t>];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La sua funzione di densità è: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it-IT" sz="2400" dirty="0"/>
                  <a:t>   per x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sz="2400" dirty="0"/>
                  <a:t> I</a:t>
                </a:r>
                <a:endParaRPr lang="it-IT" dirty="0"/>
              </a:p>
              <a:p>
                <a:pPr marL="0">
                  <a:buNone/>
                </a:pPr>
                <a:r>
                  <a:rPr lang="it-IT" dirty="0"/>
                  <a:t>  Al di fuori dell’intervallo I,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>
                  <a:buNone/>
                </a:pPr>
                <a:r>
                  <a:rPr lang="it-IT" dirty="0"/>
                  <a:t>  La media e la varianza di X sono:</a:t>
                </a:r>
              </a:p>
              <a:p>
                <a:pPr marL="0">
                  <a:buNone/>
                </a:pP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:pPr marL="0">
                  <a:buNone/>
                </a:pPr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13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uniforme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67" y="1959985"/>
            <a:ext cx="6403225" cy="40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4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(Gaussiana)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</a:t>
                </a:r>
                <a:r>
                  <a:rPr lang="it-IT" b="1" dirty="0"/>
                  <a:t>distribuzione normale o Gaussiana</a:t>
                </a:r>
                <a:r>
                  <a:rPr lang="it-IT" dirty="0"/>
                  <a:t> è la più importante distribuzione continua.</a:t>
                </a:r>
              </a:p>
              <a:p>
                <a:r>
                  <a:rPr lang="it-IT" dirty="0"/>
                  <a:t>La distribuzione normale è utilizzata per modellare diversi fenomeni reali.</a:t>
                </a:r>
              </a:p>
              <a:p>
                <a:r>
                  <a:rPr lang="it-IT" dirty="0"/>
                  <a:t>Spesso si assume che i dati in esame abbiano una distribuzione normale, o meglio che questi assumano un andamento riconducibile ad una Gaussiana.</a:t>
                </a:r>
              </a:p>
              <a:p>
                <a:r>
                  <a:rPr lang="it-IT" dirty="0"/>
                  <a:t>Una variabile continua X ha una distribuzione normale se il suo </a:t>
                </a:r>
                <a:r>
                  <a:rPr lang="it-IT" dirty="0" err="1"/>
                  <a:t>range</a:t>
                </a:r>
                <a:r>
                  <a:rPr lang="it-IT" dirty="0"/>
                  <a:t>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∞,+∞</m:t>
                    </m:r>
                  </m:oMath>
                </a14:m>
                <a:r>
                  <a:rPr lang="it-IT" dirty="0"/>
                  <a:t>) e la funzione di densità è:</a:t>
                </a:r>
              </a:p>
              <a:p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it-IT" sz="3200" dirty="0"/>
              </a:p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 parametri della distribuzione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6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714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(Gaussiana)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E’ possibile verificare che la media della distribuzione gaussiana è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Inoltre, la varianza della distribuzione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Ciò permette di riscrivere la funzione di densità della distribuzione come:</a:t>
                </a:r>
              </a:p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it-IT" sz="3200" dirty="0"/>
              </a:p>
              <a:p>
                <a:r>
                  <a:rPr lang="it-IT" dirty="0"/>
                  <a:t>Questa è la forma in cui solitamente viene presentata la distribuzione Gaussiana.</a:t>
                </a:r>
              </a:p>
              <a:p>
                <a:r>
                  <a:rPr lang="it-IT" dirty="0"/>
                  <a:t>Per semplicità, una variabile aleatoria che ha la distribuzione normale viene indicata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3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56" y="2059363"/>
            <a:ext cx="5795647" cy="4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8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91156" cy="4023360"/>
              </a:xfrm>
            </p:spPr>
            <p:txBody>
              <a:bodyPr/>
              <a:lstStyle/>
              <a:p>
                <a:r>
                  <a:rPr lang="it-IT" dirty="0"/>
                  <a:t>Una distribuzione normale particolarmente importante è la </a:t>
                </a:r>
                <a:r>
                  <a:rPr lang="it-IT" b="1" dirty="0"/>
                  <a:t>distribuzione normale standard</a:t>
                </a:r>
                <a:r>
                  <a:rPr lang="it-IT" dirty="0"/>
                  <a:t>, che è una distribuzione normale con parametri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Se con Z indichiamo una variabile con distribuzione normale standard, la sua funzione di densità è: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Qualsiasi distribuzione normale può essere ricondotta ad una normale standard, sottraendo la media e dividendo per la deviazione standard. Questa procedura è detta «</a:t>
                </a:r>
                <a:r>
                  <a:rPr lang="it-IT" b="1" dirty="0"/>
                  <a:t>standardizzazione</a:t>
                </a:r>
                <a:r>
                  <a:rPr lang="it-IT" dirty="0"/>
                  <a:t>».</a:t>
                </a:r>
              </a:p>
              <a:p>
                <a:r>
                  <a:rPr lang="it-IT" dirty="0"/>
                  <a:t>Formalmente, 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allora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Se x è un valore osservato dalla variabile X, allora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it-IT" dirty="0"/>
                  <a:t>  è chiamato z-score.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91156" cy="4023360"/>
              </a:xfrm>
              <a:blipFill>
                <a:blip r:embed="rId2"/>
                <a:stretch>
                  <a:fillRect l="-592" t="-1667" r="-15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437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standard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66" y="1924396"/>
            <a:ext cx="6437428" cy="42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7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della normale standard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8837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it-IT" sz="1800" dirty="0"/>
              <a:t>Per confrontare la significatività di due valori estratti da due diverse distribuzioni normali è possibile confrontare i loro z-score, anziché calcolare la probabilità di osservarli nelle rispettive distribuzioni;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1800" dirty="0"/>
              <a:t>La normale standard può essere usata per derivare risultati teorici, ad esempio la probabilità di osservare valori in una qualsiasi distribuzione random entro 1-2-3 deviazioni standard dalla media (regola delle 1-2-3 deviazioni standard). La regola è utile per approssimare probabilità su variabili che hanno una distribuzione simile alla normale.</a:t>
            </a:r>
          </a:p>
        </p:txBody>
      </p:sp>
      <p:pic>
        <p:nvPicPr>
          <p:cNvPr id="1026" name="Picture 2" descr="https://upload.wikimedia.org/wikipedia/commons/a/a9/Empirical_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48" y="2058553"/>
            <a:ext cx="4912822" cy="35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46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vs binomiale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67" y="1920587"/>
            <a:ext cx="4772025" cy="430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6014435" y="2550017"/>
                <a:ext cx="1790163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35" y="2550017"/>
                <a:ext cx="1790163" cy="911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3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Un </a:t>
                </a:r>
                <a:r>
                  <a:rPr lang="it-IT" b="1" dirty="0"/>
                  <a:t>evento</a:t>
                </a:r>
                <a:r>
                  <a:rPr lang="it-IT" dirty="0"/>
                  <a:t> è qualcosa che avviene o non avviene nel momento in cui un esperimento viene eseguito.</a:t>
                </a:r>
              </a:p>
              <a:p>
                <a:r>
                  <a:rPr lang="it-IT" dirty="0"/>
                  <a:t>Esempio:</a:t>
                </a:r>
              </a:p>
              <a:p>
                <a:r>
                  <a:rPr lang="it-IT" b="1" dirty="0"/>
                  <a:t>Esperimento:</a:t>
                </a:r>
                <a:r>
                  <a:rPr lang="it-IT" dirty="0"/>
                  <a:t> un dado regolare a 6 facce viene lanciato;</a:t>
                </a:r>
              </a:p>
              <a:p>
                <a:r>
                  <a:rPr lang="it-IT" b="1" dirty="0"/>
                  <a:t>Evento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il numero che esce è un numero pari</a:t>
                </a:r>
              </a:p>
              <a:p>
                <a:r>
                  <a:rPr lang="it-IT" b="1" dirty="0"/>
                  <a:t>Evento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il numero che esce è maggiore o uguale a 4</a:t>
                </a:r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7474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esponenziale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La </a:t>
                </a:r>
                <a:r>
                  <a:rPr lang="it-IT" b="1" dirty="0"/>
                  <a:t>distribuzione esponenziale </a:t>
                </a:r>
                <a:r>
                  <a:rPr lang="it-IT" dirty="0"/>
                  <a:t>viene spesso utilizzata per modellare un ciclo di vita, e quindi trova applicazione soprattutto nella biologia computazionale.</a:t>
                </a:r>
              </a:p>
              <a:p>
                <a:r>
                  <a:rPr lang="it-IT" dirty="0"/>
                  <a:t>Una variabile continua X con distribuzione esponenziale è caratterizzata dalla seguente funzione di densità con parametro </a:t>
                </a:r>
                <a:r>
                  <a:rPr lang="el-GR" dirty="0">
                    <a:latin typeface="Calibri" panose="020F0502020204030204" pitchFamily="34" charset="0"/>
                  </a:rPr>
                  <a:t>λ</a:t>
                </a:r>
                <a:r>
                  <a:rPr lang="it-IT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t-IT" dirty="0"/>
                  <a:t> 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it-IT" dirty="0"/>
              </a:p>
              <a:p>
                <a:r>
                  <a:rPr lang="it-IT" dirty="0"/>
                  <a:t>La funzione cumulativa di probabilità è: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La media e la varianza sono: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it-IT" dirty="0"/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0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esponenziale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848319"/>
            <a:ext cx="6096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8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Chi-quadro (Chi-</a:t>
            </a:r>
            <a:r>
              <a:rPr lang="it-IT" dirty="0" err="1"/>
              <a:t>square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/>
                  <a:t>La </a:t>
                </a:r>
                <a:r>
                  <a:rPr lang="it-IT" b="1" dirty="0"/>
                  <a:t>distribuzione Chi-quadro </a:t>
                </a:r>
                <a:r>
                  <a:rPr lang="it-IT" dirty="0"/>
                  <a:t>(o </a:t>
                </a:r>
                <a:r>
                  <a:rPr lang="it-IT" b="1" dirty="0"/>
                  <a:t>Chi-</a:t>
                </a:r>
                <a:r>
                  <a:rPr lang="it-IT" b="1" dirty="0" err="1"/>
                  <a:t>square</a:t>
                </a:r>
                <a:r>
                  <a:rPr lang="it-IT" dirty="0"/>
                  <a:t>) è molto utilizzata per testare ipotesi statistiche (rispetto ad un modello nullo o random di riferimento).</a:t>
                </a:r>
              </a:p>
              <a:p>
                <a:r>
                  <a:rPr lang="it-IT" dirty="0"/>
                  <a:t>Siano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n variabili aleatorie con distribuzione normale standard N(0,1). </a:t>
                </a:r>
              </a:p>
              <a:p>
                <a:r>
                  <a:rPr lang="it-IT" dirty="0"/>
                  <a:t>La variabile aleatoria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è detta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ucida Bright Math Italic" panose="05010101010101010101" pitchFamily="2" charset="2"/>
                          </a:rPr>
                          <m:t>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con n gradi di liberta. Si prova che X ha funzione di densità:</a:t>
                </a:r>
              </a:p>
              <a:p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l-G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l-G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eqAr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sz="2400" dirty="0"/>
              </a:p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it-IT" dirty="0"/>
                  <a:t> è la funzione Gamma di Eulero.</a:t>
                </a:r>
              </a:p>
              <a:p>
                <a:r>
                  <a:rPr lang="it-IT" dirty="0"/>
                  <a:t>Si dimostra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 r="-606" b="-7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559809" y="3542269"/>
                <a:ext cx="113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&lt; 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09" y="3542269"/>
                <a:ext cx="11333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30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559809" y="4150454"/>
                <a:ext cx="113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09" y="4150454"/>
                <a:ext cx="11333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01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44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Chi-quadro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71" y="1927860"/>
            <a:ext cx="5669879" cy="42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3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T-</a:t>
            </a:r>
            <a:r>
              <a:rPr lang="it-IT" dirty="0" err="1"/>
              <a:t>student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/>
                  <a:t>Siano Z = N(0,1) e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con n gradi di libertà, due variabili aleatorie indipendenti.</a:t>
                </a:r>
              </a:p>
              <a:p>
                <a:r>
                  <a:rPr lang="it-IT" dirty="0"/>
                  <a:t>La variabile aleatoria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it-IT" dirty="0"/>
                  <a:t> è distribuita secondo la </a:t>
                </a:r>
                <a:r>
                  <a:rPr lang="it-IT" b="1" dirty="0"/>
                  <a:t>distribuzione T di </a:t>
                </a:r>
                <a:r>
                  <a:rPr lang="it-IT" b="1" dirty="0" err="1"/>
                  <a:t>Student</a:t>
                </a:r>
                <a:r>
                  <a:rPr lang="it-IT" b="1" dirty="0"/>
                  <a:t> </a:t>
                </a:r>
                <a:r>
                  <a:rPr lang="it-IT" dirty="0"/>
                  <a:t>con n gradi di libertà. La funzione di densità di X è:</a:t>
                </a:r>
              </a:p>
              <a:p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it-IT" sz="2800" dirty="0"/>
              </a:p>
              <a:p>
                <a:r>
                  <a:rPr lang="it-IT" dirty="0"/>
                  <a:t>La media e la varianza di X sono: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  se n &gt;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it-IT" dirty="0"/>
                  <a:t>   se n &gt; 2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271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8932B-0A2F-430B-8912-E5CD9136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T-</a:t>
            </a:r>
            <a:r>
              <a:rPr lang="it-IT" dirty="0" err="1"/>
              <a:t>student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6DCEE3-8427-430E-81C1-2996B475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74" y="1986443"/>
            <a:ext cx="9774852" cy="37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normale multivariata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17184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Un importante esempio di distribuzione di probabilità congiunta continua è la </a:t>
                </a:r>
                <a:r>
                  <a:rPr lang="it-IT" b="1" dirty="0"/>
                  <a:t>distribuzione normale multivariata</a:t>
                </a:r>
                <a:r>
                  <a:rPr lang="it-IT" dirty="0"/>
                  <a:t>, che si può considerare come una generalizzazione della distribuzione normale al caso di più variabili.</a:t>
                </a:r>
              </a:p>
              <a:p>
                <a:r>
                  <a:rPr lang="it-IT" dirty="0"/>
                  <a:t>Sia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un vettore di n variabili random continue. Siano inoltre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il vettore delle medie delle n variabili random, </a:t>
                </a:r>
                <a:r>
                  <a:rPr lang="el-GR" dirty="0">
                    <a:latin typeface="Calibri" panose="020F0502020204030204" pitchFamily="34" charset="0"/>
                  </a:rPr>
                  <a:t>Σ</a:t>
                </a:r>
                <a:r>
                  <a:rPr lang="it-IT" dirty="0">
                    <a:latin typeface="Calibri" panose="020F0502020204030204" pitchFamily="34" charset="0"/>
                  </a:rPr>
                  <a:t> la matrice di covarianza</a:t>
                </a:r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un vettore di n valori,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hanno una distribuzione normale multivariata se la loro distribuzione di probabilità congiunta è:</a:t>
                </a:r>
              </a:p>
              <a:p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it-IT" sz="3200" dirty="0"/>
              </a:p>
              <a:p>
                <a:r>
                  <a:rPr lang="it-IT" dirty="0"/>
                  <a:t>dove |</a:t>
                </a:r>
                <a:r>
                  <a:rPr lang="el-GR" dirty="0">
                    <a:latin typeface="Calibri" panose="020F0502020204030204" pitchFamily="34" charset="0"/>
                  </a:rPr>
                  <a:t>Σ</a:t>
                </a:r>
                <a:r>
                  <a:rPr lang="it-IT" dirty="0">
                    <a:latin typeface="Calibri" panose="020F0502020204030204" pitchFamily="34" charset="0"/>
                  </a:rPr>
                  <a:t>| è il determinante della matrice di covarianza.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17184"/>
              </a:xfrm>
              <a:blipFill>
                <a:blip r:embed="rId2"/>
                <a:stretch>
                  <a:fillRect l="-606" t="-1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77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aleatorie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dirty="0"/>
              <a:t>variabile aleatoria </a:t>
            </a:r>
            <a:r>
              <a:rPr lang="it-IT" dirty="0"/>
              <a:t>(o </a:t>
            </a:r>
            <a:r>
              <a:rPr lang="it-IT" b="1" dirty="0"/>
              <a:t>variabile casuale </a:t>
            </a:r>
            <a:r>
              <a:rPr lang="it-IT" dirty="0"/>
              <a:t>o </a:t>
            </a:r>
            <a:r>
              <a:rPr lang="it-IT" b="1" dirty="0"/>
              <a:t>variabile random</a:t>
            </a:r>
            <a:r>
              <a:rPr lang="it-IT" dirty="0"/>
              <a:t>) è una quantità numerica che descrive un possibile esito di un esperimento e che assume un valore specifico da un insieme di possibili valori numerici.</a:t>
            </a:r>
          </a:p>
          <a:p>
            <a:r>
              <a:rPr lang="it-IT" dirty="0"/>
              <a:t>L’insieme di valori che può assumere la variabile è detto </a:t>
            </a:r>
            <a:r>
              <a:rPr lang="it-IT" b="1" dirty="0" err="1"/>
              <a:t>range</a:t>
            </a:r>
            <a:r>
              <a:rPr lang="it-IT" dirty="0"/>
              <a:t> e si indica con R(X). </a:t>
            </a:r>
          </a:p>
          <a:p>
            <a:r>
              <a:rPr lang="it-IT" dirty="0"/>
              <a:t>Se il </a:t>
            </a:r>
            <a:r>
              <a:rPr lang="it-IT" dirty="0" err="1"/>
              <a:t>range</a:t>
            </a:r>
            <a:r>
              <a:rPr lang="it-IT" dirty="0"/>
              <a:t> è un insieme discreto, si parla di </a:t>
            </a:r>
            <a:r>
              <a:rPr lang="it-IT" b="1" dirty="0"/>
              <a:t>variabile aleatoria discreta</a:t>
            </a:r>
            <a:r>
              <a:rPr lang="it-IT" dirty="0"/>
              <a:t>. </a:t>
            </a:r>
          </a:p>
          <a:p>
            <a:r>
              <a:rPr lang="it-IT" dirty="0"/>
              <a:t>Se il </a:t>
            </a:r>
            <a:r>
              <a:rPr lang="it-IT" dirty="0" err="1"/>
              <a:t>range</a:t>
            </a:r>
            <a:r>
              <a:rPr lang="it-IT" dirty="0"/>
              <a:t> è un insieme continuo si parla di </a:t>
            </a:r>
            <a:r>
              <a:rPr lang="it-IT" b="1" dirty="0"/>
              <a:t>variabile aleatoria continua</a:t>
            </a:r>
            <a:r>
              <a:rPr lang="it-IT" dirty="0"/>
              <a:t>.</a:t>
            </a:r>
          </a:p>
          <a:p>
            <a:r>
              <a:rPr lang="it-IT" dirty="0"/>
              <a:t>Per convenzione, le variabili aleatorie si indicano con lettere maiuscole (X, Y, Z, …) mentre i valori che possono assumere si indicano con lettere minuscole (x, y, z, …).</a:t>
            </a:r>
          </a:p>
        </p:txBody>
      </p:sp>
    </p:spTree>
    <p:extLst>
      <p:ext uri="{BB962C8B-B14F-4D97-AF65-F5344CB8AC3E}">
        <p14:creationId xmlns:p14="http://schemas.microsoft.com/office/powerpoint/2010/main" val="12031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variabili aleatorie discrete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variabili discrete si possono classificare in base al tipo di valori che possono assumere.</a:t>
            </a:r>
          </a:p>
          <a:p>
            <a:endParaRPr lang="it-IT" dirty="0"/>
          </a:p>
          <a:p>
            <a:r>
              <a:rPr lang="it-IT" dirty="0"/>
              <a:t>Variabili categoriali:  {«rosso», «verde», «blu»};</a:t>
            </a:r>
          </a:p>
          <a:p>
            <a:r>
              <a:rPr lang="it-IT" dirty="0"/>
              <a:t>Variabili booleane: {</a:t>
            </a:r>
            <a:r>
              <a:rPr lang="it-IT" dirty="0" err="1"/>
              <a:t>true</a:t>
            </a:r>
            <a:r>
              <a:rPr lang="it-IT" dirty="0"/>
              <a:t>, false};</a:t>
            </a:r>
          </a:p>
          <a:p>
            <a:r>
              <a:rPr lang="it-IT" dirty="0"/>
              <a:t>Variabili numeriche: {1,2,3,4,5,6}.</a:t>
            </a:r>
          </a:p>
        </p:txBody>
      </p:sp>
    </p:spTree>
    <p:extLst>
      <p:ext uri="{BB962C8B-B14F-4D97-AF65-F5344CB8AC3E}">
        <p14:creationId xmlns:p14="http://schemas.microsoft.com/office/powerpoint/2010/main" val="46829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7735</TotalTime>
  <Words>5576</Words>
  <Application>Microsoft Office PowerPoint</Application>
  <PresentationFormat>Widescreen</PresentationFormat>
  <Paragraphs>444</Paragraphs>
  <Slides>76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Retrospettivo</vt:lpstr>
      <vt:lpstr>Calcolo delle probabilità</vt:lpstr>
      <vt:lpstr>Indice - 1</vt:lpstr>
      <vt:lpstr>Indice - 2</vt:lpstr>
      <vt:lpstr>Indice - 3</vt:lpstr>
      <vt:lpstr>Testo di riferimento</vt:lpstr>
      <vt:lpstr>Parte I – Concetti di base</vt:lpstr>
      <vt:lpstr>Eventi</vt:lpstr>
      <vt:lpstr>Variabili aleatorie</vt:lpstr>
      <vt:lpstr>Tipi di variabili aleatorie discrete</vt:lpstr>
      <vt:lpstr>Probabilità</vt:lpstr>
      <vt:lpstr>Distribuzione di probabilità e distribuzione cumulativa</vt:lpstr>
      <vt:lpstr>Esempio</vt:lpstr>
      <vt:lpstr>Densità di probabilità</vt:lpstr>
      <vt:lpstr>Densità di probabilità</vt:lpstr>
      <vt:lpstr>Proprietà della probabilità</vt:lpstr>
      <vt:lpstr>Probabilità su più variabili</vt:lpstr>
      <vt:lpstr>Intersezione e unione</vt:lpstr>
      <vt:lpstr>Distribuzione congiunta</vt:lpstr>
      <vt:lpstr>Probabilità condizionata</vt:lpstr>
      <vt:lpstr>Probabilità condizionata</vt:lpstr>
      <vt:lpstr>Probabilità condizionata</vt:lpstr>
      <vt:lpstr>Probabilità condizionata</vt:lpstr>
      <vt:lpstr>Variabili indipendenti</vt:lpstr>
      <vt:lpstr>Esempio</vt:lpstr>
      <vt:lpstr>Combinazione di variabili</vt:lpstr>
      <vt:lpstr>Parte II – Statistiche di una distribuzione</vt:lpstr>
      <vt:lpstr>Media e varianza</vt:lpstr>
      <vt:lpstr>Media e varianza</vt:lpstr>
      <vt:lpstr>Media e varianza di una variabile somma</vt:lpstr>
      <vt:lpstr>Entropia</vt:lpstr>
      <vt:lpstr>Entropia</vt:lpstr>
      <vt:lpstr>Entropia vs varianza</vt:lpstr>
      <vt:lpstr>Covarianza e matrice di covarianza</vt:lpstr>
      <vt:lpstr>Correlazione tra variabili e il suo significato</vt:lpstr>
      <vt:lpstr>Correlazione di Pearson - esempi</vt:lpstr>
      <vt:lpstr>Correlazione di Spearman</vt:lpstr>
      <vt:lpstr>Rank - esempio</vt:lpstr>
      <vt:lpstr>Correlazione di Spearman</vt:lpstr>
      <vt:lpstr>Pearson vs Spearman</vt:lpstr>
      <vt:lpstr>Pearson vs Spearman - esempi</vt:lpstr>
      <vt:lpstr>Matrice di correlazione</vt:lpstr>
      <vt:lpstr>Parte III – Esempi di distribuzioni discrete</vt:lpstr>
      <vt:lpstr>Distribuzione di Bernoulli</vt:lpstr>
      <vt:lpstr>Distribuzione di Bernoulli</vt:lpstr>
      <vt:lpstr>Distribuzione binomiale</vt:lpstr>
      <vt:lpstr>Distribuzione binomiale</vt:lpstr>
      <vt:lpstr>Esempio</vt:lpstr>
      <vt:lpstr>Media e varianza di una variabile binomiale</vt:lpstr>
      <vt:lpstr>Grafico di una distribuzione binomiale</vt:lpstr>
      <vt:lpstr>Distribuzione ipergeometrica</vt:lpstr>
      <vt:lpstr>Esempio</vt:lpstr>
      <vt:lpstr>Distribuzione uniforme</vt:lpstr>
      <vt:lpstr>Distribuzione geometrica</vt:lpstr>
      <vt:lpstr>Distribuzione geometrica</vt:lpstr>
      <vt:lpstr>Esempio</vt:lpstr>
      <vt:lpstr>Distribuzione di Poisson</vt:lpstr>
      <vt:lpstr>Distribuzione di Poisson</vt:lpstr>
      <vt:lpstr>Distribuzione di Poisson vs binomiale</vt:lpstr>
      <vt:lpstr>Distribuzione multinomiale</vt:lpstr>
      <vt:lpstr>Parte IV – Esempi di distribuzioni continue</vt:lpstr>
      <vt:lpstr>Distribuzione uniforme</vt:lpstr>
      <vt:lpstr>Distribuzione uniforme</vt:lpstr>
      <vt:lpstr>Distribuzione normale (Gaussiana)</vt:lpstr>
      <vt:lpstr>Distribuzione normale (Gaussiana)</vt:lpstr>
      <vt:lpstr>Distribuzione normale</vt:lpstr>
      <vt:lpstr>Distribuzione normale standard</vt:lpstr>
      <vt:lpstr>Distribuzione normale standard</vt:lpstr>
      <vt:lpstr>Applicazioni della normale standard</vt:lpstr>
      <vt:lpstr>Distribuzione normale vs binomiale</vt:lpstr>
      <vt:lpstr>Distribuzione esponenziale</vt:lpstr>
      <vt:lpstr>Distribuzione esponenziale</vt:lpstr>
      <vt:lpstr>Distribuzione Chi-quadro (Chi-square)</vt:lpstr>
      <vt:lpstr>Distribuzione Chi-quadro</vt:lpstr>
      <vt:lpstr>Distribuzione T-student</vt:lpstr>
      <vt:lpstr>Distribuzione T-student</vt:lpstr>
      <vt:lpstr>Distribuzione normale multivariata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delle probabilità</dc:title>
  <dc:creator>Giovanni Micale</dc:creator>
  <cp:lastModifiedBy>Giovanni Micale</cp:lastModifiedBy>
  <cp:revision>223</cp:revision>
  <cp:lastPrinted>2015-10-16T09:15:19Z</cp:lastPrinted>
  <dcterms:created xsi:type="dcterms:W3CDTF">2015-10-13T17:59:34Z</dcterms:created>
  <dcterms:modified xsi:type="dcterms:W3CDTF">2023-10-05T12:37:26Z</dcterms:modified>
</cp:coreProperties>
</file>