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409" r:id="rId5"/>
    <p:sldId id="286" r:id="rId6"/>
    <p:sldId id="287" r:id="rId7"/>
    <p:sldId id="288" r:id="rId8"/>
    <p:sldId id="291" r:id="rId9"/>
    <p:sldId id="292" r:id="rId10"/>
    <p:sldId id="289" r:id="rId11"/>
    <p:sldId id="290" r:id="rId12"/>
    <p:sldId id="320" r:id="rId13"/>
    <p:sldId id="293" r:id="rId14"/>
    <p:sldId id="420" r:id="rId15"/>
    <p:sldId id="294" r:id="rId16"/>
    <p:sldId id="295" r:id="rId17"/>
    <p:sldId id="296" r:id="rId18"/>
    <p:sldId id="297" r:id="rId19"/>
    <p:sldId id="298" r:id="rId20"/>
    <p:sldId id="371" r:id="rId21"/>
    <p:sldId id="300" r:id="rId22"/>
    <p:sldId id="319" r:id="rId23"/>
    <p:sldId id="301" r:id="rId24"/>
    <p:sldId id="302" r:id="rId25"/>
    <p:sldId id="321" r:id="rId26"/>
    <p:sldId id="354" r:id="rId27"/>
    <p:sldId id="337" r:id="rId28"/>
    <p:sldId id="352" r:id="rId29"/>
    <p:sldId id="353" r:id="rId30"/>
    <p:sldId id="322" r:id="rId31"/>
    <p:sldId id="323" r:id="rId32"/>
    <p:sldId id="418" r:id="rId33"/>
    <p:sldId id="324" r:id="rId34"/>
    <p:sldId id="325" r:id="rId35"/>
    <p:sldId id="327" r:id="rId36"/>
    <p:sldId id="326" r:id="rId37"/>
    <p:sldId id="334" r:id="rId38"/>
    <p:sldId id="328" r:id="rId39"/>
    <p:sldId id="329" r:id="rId40"/>
    <p:sldId id="330" r:id="rId41"/>
    <p:sldId id="331" r:id="rId42"/>
    <p:sldId id="332" r:id="rId43"/>
    <p:sldId id="333" r:id="rId44"/>
    <p:sldId id="335" r:id="rId45"/>
    <p:sldId id="355" r:id="rId46"/>
    <p:sldId id="349" r:id="rId47"/>
    <p:sldId id="356" r:id="rId48"/>
    <p:sldId id="381" r:id="rId49"/>
    <p:sldId id="357" r:id="rId50"/>
    <p:sldId id="358" r:id="rId51"/>
    <p:sldId id="359" r:id="rId52"/>
    <p:sldId id="360" r:id="rId53"/>
    <p:sldId id="361" r:id="rId54"/>
    <p:sldId id="411" r:id="rId55"/>
    <p:sldId id="412" r:id="rId56"/>
    <p:sldId id="413" r:id="rId57"/>
    <p:sldId id="414" r:id="rId58"/>
    <p:sldId id="415" r:id="rId59"/>
    <p:sldId id="372" r:id="rId60"/>
    <p:sldId id="350" r:id="rId61"/>
    <p:sldId id="380" r:id="rId62"/>
    <p:sldId id="362" r:id="rId63"/>
    <p:sldId id="363" r:id="rId64"/>
    <p:sldId id="364" r:id="rId65"/>
    <p:sldId id="365" r:id="rId66"/>
    <p:sldId id="366" r:id="rId67"/>
    <p:sldId id="382" r:id="rId68"/>
    <p:sldId id="383" r:id="rId69"/>
    <p:sldId id="384" r:id="rId70"/>
    <p:sldId id="385" r:id="rId71"/>
    <p:sldId id="386" r:id="rId72"/>
    <p:sldId id="387" r:id="rId73"/>
    <p:sldId id="388" r:id="rId74"/>
    <p:sldId id="389" r:id="rId75"/>
    <p:sldId id="390" r:id="rId76"/>
    <p:sldId id="391" r:id="rId77"/>
    <p:sldId id="392" r:id="rId78"/>
    <p:sldId id="393" r:id="rId79"/>
    <p:sldId id="394" r:id="rId80"/>
    <p:sldId id="395" r:id="rId81"/>
    <p:sldId id="396" r:id="rId82"/>
    <p:sldId id="397" r:id="rId83"/>
    <p:sldId id="398" r:id="rId84"/>
    <p:sldId id="399" r:id="rId85"/>
    <p:sldId id="400" r:id="rId86"/>
    <p:sldId id="401" r:id="rId87"/>
    <p:sldId id="402" r:id="rId88"/>
    <p:sldId id="369" r:id="rId89"/>
    <p:sldId id="416" r:id="rId90"/>
    <p:sldId id="417" r:id="rId91"/>
    <p:sldId id="403" r:id="rId92"/>
    <p:sldId id="404" r:id="rId93"/>
    <p:sldId id="405" r:id="rId94"/>
    <p:sldId id="406" r:id="rId95"/>
    <p:sldId id="407" r:id="rId96"/>
    <p:sldId id="408" r:id="rId97"/>
    <p:sldId id="419" r:id="rId98"/>
  </p:sldIdLst>
  <p:sldSz cx="12192000" cy="6858000"/>
  <p:notesSz cx="7104063" cy="102346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34" autoAdjust="0"/>
    <p:restoredTop sz="94660"/>
  </p:normalViewPr>
  <p:slideViewPr>
    <p:cSldViewPr snapToGrid="0">
      <p:cViewPr varScale="1">
        <p:scale>
          <a:sx n="81" d="100"/>
          <a:sy n="81" d="100"/>
        </p:scale>
        <p:origin x="9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i Micale" userId="900158ef-c1d8-4586-af5f-2505ea1d587c" providerId="ADAL" clId="{0A55F0A5-C086-4EE7-AAD9-3D7E10C6FE3E}"/>
    <pc:docChg chg="custSel modSld">
      <pc:chgData name="Giovanni Micale" userId="900158ef-c1d8-4586-af5f-2505ea1d587c" providerId="ADAL" clId="{0A55F0A5-C086-4EE7-AAD9-3D7E10C6FE3E}" dt="2023-10-12T12:28:55.133" v="15" actId="20577"/>
      <pc:docMkLst>
        <pc:docMk/>
      </pc:docMkLst>
      <pc:sldChg chg="modSp mod">
        <pc:chgData name="Giovanni Micale" userId="900158ef-c1d8-4586-af5f-2505ea1d587c" providerId="ADAL" clId="{0A55F0A5-C086-4EE7-AAD9-3D7E10C6FE3E}" dt="2023-10-12T12:22:18.516" v="1" actId="27636"/>
        <pc:sldMkLst>
          <pc:docMk/>
          <pc:sldMk cId="4276349166" sldId="256"/>
        </pc:sldMkLst>
        <pc:spChg chg="mod">
          <ac:chgData name="Giovanni Micale" userId="900158ef-c1d8-4586-af5f-2505ea1d587c" providerId="ADAL" clId="{0A55F0A5-C086-4EE7-AAD9-3D7E10C6FE3E}" dt="2023-10-12T12:22:18.516" v="1" actId="27636"/>
          <ac:spMkLst>
            <pc:docMk/>
            <pc:sldMk cId="4276349166" sldId="256"/>
            <ac:spMk id="3" creationId="{00000000-0000-0000-0000-000000000000}"/>
          </ac:spMkLst>
        </pc:spChg>
      </pc:sldChg>
      <pc:sldChg chg="modSp mod">
        <pc:chgData name="Giovanni Micale" userId="900158ef-c1d8-4586-af5f-2505ea1d587c" providerId="ADAL" clId="{0A55F0A5-C086-4EE7-AAD9-3D7E10C6FE3E}" dt="2023-10-12T12:22:28.778" v="3" actId="27636"/>
        <pc:sldMkLst>
          <pc:docMk/>
          <pc:sldMk cId="129807843" sldId="286"/>
        </pc:sldMkLst>
        <pc:spChg chg="mod">
          <ac:chgData name="Giovanni Micale" userId="900158ef-c1d8-4586-af5f-2505ea1d587c" providerId="ADAL" clId="{0A55F0A5-C086-4EE7-AAD9-3D7E10C6FE3E}" dt="2023-10-12T12:22:28.778" v="3" actId="27636"/>
          <ac:spMkLst>
            <pc:docMk/>
            <pc:sldMk cId="129807843" sldId="286"/>
            <ac:spMk id="3" creationId="{00000000-0000-0000-0000-000000000000}"/>
          </ac:spMkLst>
        </pc:spChg>
      </pc:sldChg>
      <pc:sldChg chg="modSp mod">
        <pc:chgData name="Giovanni Micale" userId="900158ef-c1d8-4586-af5f-2505ea1d587c" providerId="ADAL" clId="{0A55F0A5-C086-4EE7-AAD9-3D7E10C6FE3E}" dt="2023-10-12T12:28:55.133" v="15" actId="20577"/>
        <pc:sldMkLst>
          <pc:docMk/>
          <pc:sldMk cId="4215971951" sldId="294"/>
        </pc:sldMkLst>
        <pc:spChg chg="mod">
          <ac:chgData name="Giovanni Micale" userId="900158ef-c1d8-4586-af5f-2505ea1d587c" providerId="ADAL" clId="{0A55F0A5-C086-4EE7-AAD9-3D7E10C6FE3E}" dt="2023-10-12T12:28:55.133" v="15" actId="20577"/>
          <ac:spMkLst>
            <pc:docMk/>
            <pc:sldMk cId="4215971951" sldId="294"/>
            <ac:spMk id="3" creationId="{00000000-0000-0000-0000-000000000000}"/>
          </ac:spMkLst>
        </pc:spChg>
      </pc:sldChg>
      <pc:sldChg chg="modSp mod">
        <pc:chgData name="Giovanni Micale" userId="900158ef-c1d8-4586-af5f-2505ea1d587c" providerId="ADAL" clId="{0A55F0A5-C086-4EE7-AAD9-3D7E10C6FE3E}" dt="2023-10-12T12:22:41.135" v="5" actId="27636"/>
        <pc:sldMkLst>
          <pc:docMk/>
          <pc:sldMk cId="3000872923" sldId="320"/>
        </pc:sldMkLst>
        <pc:spChg chg="mod">
          <ac:chgData name="Giovanni Micale" userId="900158ef-c1d8-4586-af5f-2505ea1d587c" providerId="ADAL" clId="{0A55F0A5-C086-4EE7-AAD9-3D7E10C6FE3E}" dt="2023-10-12T12:22:41.135" v="5" actId="27636"/>
          <ac:spMkLst>
            <pc:docMk/>
            <pc:sldMk cId="3000872923" sldId="320"/>
            <ac:spMk id="3" creationId="{00000000-0000-0000-0000-000000000000}"/>
          </ac:spMkLst>
        </pc:spChg>
      </pc:sldChg>
      <pc:sldChg chg="modSp mod">
        <pc:chgData name="Giovanni Micale" userId="900158ef-c1d8-4586-af5f-2505ea1d587c" providerId="ADAL" clId="{0A55F0A5-C086-4EE7-AAD9-3D7E10C6FE3E}" dt="2023-10-12T12:22:50.019" v="7" actId="27636"/>
        <pc:sldMkLst>
          <pc:docMk/>
          <pc:sldMk cId="4247748789" sldId="321"/>
        </pc:sldMkLst>
        <pc:spChg chg="mod">
          <ac:chgData name="Giovanni Micale" userId="900158ef-c1d8-4586-af5f-2505ea1d587c" providerId="ADAL" clId="{0A55F0A5-C086-4EE7-AAD9-3D7E10C6FE3E}" dt="2023-10-12T12:22:50.019" v="7" actId="27636"/>
          <ac:spMkLst>
            <pc:docMk/>
            <pc:sldMk cId="4247748789" sldId="321"/>
            <ac:spMk id="3" creationId="{00000000-0000-0000-0000-000000000000}"/>
          </ac:spMkLst>
        </pc:spChg>
      </pc:sldChg>
      <pc:sldChg chg="modSp mod">
        <pc:chgData name="Giovanni Micale" userId="900158ef-c1d8-4586-af5f-2505ea1d587c" providerId="ADAL" clId="{0A55F0A5-C086-4EE7-AAD9-3D7E10C6FE3E}" dt="2023-10-12T12:23:04.479" v="9" actId="27636"/>
        <pc:sldMkLst>
          <pc:docMk/>
          <pc:sldMk cId="4251765297" sldId="335"/>
        </pc:sldMkLst>
        <pc:spChg chg="mod">
          <ac:chgData name="Giovanni Micale" userId="900158ef-c1d8-4586-af5f-2505ea1d587c" providerId="ADAL" clId="{0A55F0A5-C086-4EE7-AAD9-3D7E10C6FE3E}" dt="2023-10-12T12:23:04.479" v="9" actId="27636"/>
          <ac:spMkLst>
            <pc:docMk/>
            <pc:sldMk cId="4251765297" sldId="335"/>
            <ac:spMk id="3" creationId="{00000000-0000-0000-0000-000000000000}"/>
          </ac:spMkLst>
        </pc:spChg>
      </pc:sldChg>
      <pc:sldChg chg="modSp mod">
        <pc:chgData name="Giovanni Micale" userId="900158ef-c1d8-4586-af5f-2505ea1d587c" providerId="ADAL" clId="{0A55F0A5-C086-4EE7-AAD9-3D7E10C6FE3E}" dt="2023-10-12T12:23:19.537" v="11" actId="27636"/>
        <pc:sldMkLst>
          <pc:docMk/>
          <pc:sldMk cId="1961259690" sldId="372"/>
        </pc:sldMkLst>
        <pc:spChg chg="mod">
          <ac:chgData name="Giovanni Micale" userId="900158ef-c1d8-4586-af5f-2505ea1d587c" providerId="ADAL" clId="{0A55F0A5-C086-4EE7-AAD9-3D7E10C6FE3E}" dt="2023-10-12T12:23:19.537" v="11" actId="27636"/>
          <ac:spMkLst>
            <pc:docMk/>
            <pc:sldMk cId="1961259690" sldId="372"/>
            <ac:spMk id="3" creationId="{00000000-0000-0000-0000-000000000000}"/>
          </ac:spMkLst>
        </pc:spChg>
      </pc:sldChg>
      <pc:sldChg chg="modSp mod">
        <pc:chgData name="Giovanni Micale" userId="900158ef-c1d8-4586-af5f-2505ea1d587c" providerId="ADAL" clId="{0A55F0A5-C086-4EE7-AAD9-3D7E10C6FE3E}" dt="2023-10-12T12:23:50.851" v="13" actId="27636"/>
        <pc:sldMkLst>
          <pc:docMk/>
          <pc:sldMk cId="1206763387" sldId="404"/>
        </pc:sldMkLst>
        <pc:spChg chg="mod">
          <ac:chgData name="Giovanni Micale" userId="900158ef-c1d8-4586-af5f-2505ea1d587c" providerId="ADAL" clId="{0A55F0A5-C086-4EE7-AAD9-3D7E10C6FE3E}" dt="2023-10-12T12:23:50.851" v="13" actId="27636"/>
          <ac:spMkLst>
            <pc:docMk/>
            <pc:sldMk cId="1206763387" sldId="404"/>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478EEAB-D62E-4B64-81A9-A8EE0DEB58FD}" type="datetimeFigureOut">
              <a:rPr lang="it-IT" smtClean="0"/>
              <a:t>12/10/2023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524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478EEAB-D62E-4B64-81A9-A8EE0DEB58FD}" type="datetimeFigureOut">
              <a:rPr lang="it-IT" smtClean="0"/>
              <a:t>12/10/2023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411609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478EEAB-D62E-4B64-81A9-A8EE0DEB58FD}" type="datetimeFigureOut">
              <a:rPr lang="it-IT" smtClean="0"/>
              <a:t>12/10/2023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160477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478EEAB-D62E-4B64-81A9-A8EE0DEB58FD}" type="datetimeFigureOut">
              <a:rPr lang="it-IT" smtClean="0"/>
              <a:t>12/10/2023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1094777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D478EEAB-D62E-4B64-81A9-A8EE0DEB58FD}" type="datetimeFigureOut">
              <a:rPr lang="it-IT" smtClean="0"/>
              <a:t>12/10/2023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712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478EEAB-D62E-4B64-81A9-A8EE0DEB58FD}" type="datetimeFigureOut">
              <a:rPr lang="it-IT" smtClean="0"/>
              <a:t>12/10/2023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684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478EEAB-D62E-4B64-81A9-A8EE0DEB58FD}" type="datetimeFigureOut">
              <a:rPr lang="it-IT" smtClean="0"/>
              <a:t>12/10/2023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348528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D478EEAB-D62E-4B64-81A9-A8EE0DEB58FD}" type="datetimeFigureOut">
              <a:rPr lang="it-IT" smtClean="0"/>
              <a:t>12/10/2023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2321635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78EEAB-D62E-4B64-81A9-A8EE0DEB58FD}" type="datetimeFigureOut">
              <a:rPr lang="it-IT" smtClean="0"/>
              <a:t>12/10/2023</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23920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78EEAB-D62E-4B64-81A9-A8EE0DEB58FD}" type="datetimeFigureOut">
              <a:rPr lang="it-IT" smtClean="0"/>
              <a:t>12/10/2023</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99474FE-5275-4B71-BF09-564107412E04}" type="slidenum">
              <a:rPr lang="it-IT" smtClean="0"/>
              <a:t>‹N›</a:t>
            </a:fld>
            <a:endParaRPr lang="it-IT"/>
          </a:p>
        </p:txBody>
      </p:sp>
    </p:spTree>
    <p:extLst>
      <p:ext uri="{BB962C8B-B14F-4D97-AF65-F5344CB8AC3E}">
        <p14:creationId xmlns:p14="http://schemas.microsoft.com/office/powerpoint/2010/main" val="1471347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D478EEAB-D62E-4B64-81A9-A8EE0DEB58FD}" type="datetimeFigureOut">
              <a:rPr lang="it-IT" smtClean="0"/>
              <a:t>12/10/2023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224943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78EEAB-D62E-4B64-81A9-A8EE0DEB58FD}" type="datetimeFigureOut">
              <a:rPr lang="it-IT" smtClean="0"/>
              <a:t>12/10/2023</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99474FE-5275-4B71-BF09-564107412E04}"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34619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01.png"/><Relationship Id="rId5" Type="http://schemas.openxmlformats.org/officeDocument/2006/relationships/image" Target="../media/image190.png"/><Relationship Id="rId4" Type="http://schemas.openxmlformats.org/officeDocument/2006/relationships/image" Target="../media/image18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5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5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0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0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66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69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3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74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70.png"/><Relationship Id="rId2" Type="http://schemas.openxmlformats.org/officeDocument/2006/relationships/image" Target="../media/image76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90.png"/><Relationship Id="rId2" Type="http://schemas.openxmlformats.org/officeDocument/2006/relationships/image" Target="../media/image780.png"/><Relationship Id="rId1" Type="http://schemas.openxmlformats.org/officeDocument/2006/relationships/slideLayout" Target="../slideLayouts/slideLayout2.xml"/><Relationship Id="rId5" Type="http://schemas.openxmlformats.org/officeDocument/2006/relationships/image" Target="../media/image820.png"/><Relationship Id="rId4" Type="http://schemas.openxmlformats.org/officeDocument/2006/relationships/image" Target="../media/image810.png"/></Relationships>
</file>

<file path=ppt/slides/_rels/slide86.xml.rels><?xml version="1.0" encoding="UTF-8" standalone="yes"?>
<Relationships xmlns="http://schemas.openxmlformats.org/package/2006/relationships"><Relationship Id="rId3" Type="http://schemas.openxmlformats.org/officeDocument/2006/relationships/image" Target="../media/image840.png"/><Relationship Id="rId2" Type="http://schemas.openxmlformats.org/officeDocument/2006/relationships/image" Target="../media/image830.png"/><Relationship Id="rId1" Type="http://schemas.openxmlformats.org/officeDocument/2006/relationships/slideLayout" Target="../slideLayouts/slideLayout2.xml"/><Relationship Id="rId5" Type="http://schemas.openxmlformats.org/officeDocument/2006/relationships/image" Target="../media/image860.png"/><Relationship Id="rId4" Type="http://schemas.openxmlformats.org/officeDocument/2006/relationships/image" Target="../media/image850.png"/></Relationships>
</file>

<file path=ppt/slides/_rels/slide8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89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8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Statistica inferenziale</a:t>
            </a:r>
          </a:p>
        </p:txBody>
      </p:sp>
      <p:sp>
        <p:nvSpPr>
          <p:cNvPr id="3" name="Sottotitolo 2"/>
          <p:cNvSpPr>
            <a:spLocks noGrp="1"/>
          </p:cNvSpPr>
          <p:nvPr>
            <p:ph type="subTitle" idx="1"/>
          </p:nvPr>
        </p:nvSpPr>
        <p:spPr/>
        <p:txBody>
          <a:bodyPr>
            <a:normAutofit/>
          </a:bodyPr>
          <a:lstStyle/>
          <a:p>
            <a:r>
              <a:rPr lang="it-IT" dirty="0"/>
              <a:t>PROF. Giovanni Micale</a:t>
            </a:r>
          </a:p>
          <a:p>
            <a:r>
              <a:rPr lang="it-IT" dirty="0"/>
              <a:t>Corso di BIOINFORMATICA</a:t>
            </a:r>
          </a:p>
        </p:txBody>
      </p:sp>
    </p:spTree>
    <p:extLst>
      <p:ext uri="{BB962C8B-B14F-4D97-AF65-F5344CB8AC3E}">
        <p14:creationId xmlns:p14="http://schemas.microsoft.com/office/powerpoint/2010/main" val="4276349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Statistica inferenziale</a:t>
            </a:r>
          </a:p>
        </p:txBody>
      </p:sp>
      <p:sp>
        <p:nvSpPr>
          <p:cNvPr id="3" name="Segnaposto contenuto 2"/>
          <p:cNvSpPr>
            <a:spLocks noGrp="1"/>
          </p:cNvSpPr>
          <p:nvPr>
            <p:ph idx="1"/>
          </p:nvPr>
        </p:nvSpPr>
        <p:spPr/>
        <p:txBody>
          <a:bodyPr/>
          <a:lstStyle/>
          <a:p>
            <a:r>
              <a:rPr lang="it-IT" dirty="0"/>
              <a:t>I campioni (e i loro valori) sono alla base della cosiddetta statistica inferenziale.</a:t>
            </a:r>
          </a:p>
          <a:p>
            <a:r>
              <a:rPr lang="it-IT" dirty="0"/>
              <a:t>La statistica inferenziale consiste nel trarre conclusioni sui parametri di una popolazione utilizzando i corrispondenti valori campionari.</a:t>
            </a:r>
          </a:p>
          <a:p>
            <a:r>
              <a:rPr lang="it-IT" dirty="0"/>
              <a:t>In altre parole, si usa un campione e si traggono da esso (o si inferiscono) i risultati riguardanti l’intera popolazione.</a:t>
            </a:r>
          </a:p>
          <a:p>
            <a:r>
              <a:rPr lang="it-IT" dirty="0"/>
              <a:t>La necessità di ricorrere ai metodi della statistica inferenziale deriva dalla necessità del campionamento:</a:t>
            </a:r>
          </a:p>
          <a:p>
            <a:pPr marL="578358" lvl="1" indent="-285750">
              <a:buFont typeface="Arial" panose="020B0604020202020204" pitchFamily="34" charset="0"/>
              <a:buChar char="•"/>
            </a:pPr>
            <a:r>
              <a:rPr lang="it-IT" dirty="0"/>
              <a:t>Se la popolazione è infinita, è impossibile osservarne tutti i valori;</a:t>
            </a:r>
          </a:p>
          <a:p>
            <a:pPr marL="578358" lvl="1" indent="-285750">
              <a:buFont typeface="Arial" panose="020B0604020202020204" pitchFamily="34" charset="0"/>
              <a:buChar char="•"/>
            </a:pPr>
            <a:r>
              <a:rPr lang="it-IT" dirty="0"/>
              <a:t>Se la popolazione è finita, misurare tutti i valori può essere poco pratico o anti-economico.</a:t>
            </a:r>
          </a:p>
          <a:p>
            <a:endParaRPr lang="it-IT" dirty="0"/>
          </a:p>
        </p:txBody>
      </p:sp>
    </p:spTree>
    <p:extLst>
      <p:ext uri="{BB962C8B-B14F-4D97-AF65-F5344CB8AC3E}">
        <p14:creationId xmlns:p14="http://schemas.microsoft.com/office/powerpoint/2010/main" val="3788479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Applicazioni della statistica inferenziale</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normAutofit/>
              </a:bodyPr>
              <a:lstStyle/>
              <a:p>
                <a:pPr marL="0" indent="0">
                  <a:buNone/>
                </a:pPr>
                <a:r>
                  <a:rPr lang="it-IT" dirty="0"/>
                  <a:t>Lo studio delle relazioni esistenti tra una popolazione ed i campioni estratti da essa si applica, ad esempio, ai seguenti contesti: </a:t>
                </a:r>
              </a:p>
              <a:p>
                <a:pPr marL="457200" indent="-457200">
                  <a:buFont typeface="+mj-lt"/>
                  <a:buAutoNum type="arabicParenR"/>
                </a:pPr>
                <a:r>
                  <a:rPr lang="it-IT" i="1" dirty="0"/>
                  <a:t>Stimare i parametri</a:t>
                </a:r>
                <a:r>
                  <a:rPr lang="it-IT" dirty="0"/>
                  <a:t> ignoti di una popolazione, come ad esempio la media </a:t>
                </a:r>
                <a14:m>
                  <m:oMath xmlns:m="http://schemas.openxmlformats.org/officeDocument/2006/math">
                    <m:r>
                      <a:rPr lang="it-IT" i="1" smtClean="0">
                        <a:latin typeface="Cambria Math" panose="02040503050406030204" pitchFamily="18" charset="0"/>
                        <a:ea typeface="Cambria Math" panose="02040503050406030204" pitchFamily="18" charset="0"/>
                      </a:rPr>
                      <m:t>𝜇</m:t>
                    </m:r>
                  </m:oMath>
                </a14:m>
                <a:r>
                  <a:rPr lang="it-IT" dirty="0"/>
                  <a:t> o la varianza </a:t>
                </a:r>
                <a14:m>
                  <m:oMath xmlns:m="http://schemas.openxmlformats.org/officeDocument/2006/math">
                    <m:sSup>
                      <m:sSupPr>
                        <m:ctrlPr>
                          <a:rPr lang="it-IT" i="1" smtClean="0">
                            <a:latin typeface="Cambria Math" panose="02040503050406030204" pitchFamily="18" charset="0"/>
                          </a:rPr>
                        </m:ctrlPr>
                      </m:sSupPr>
                      <m:e>
                        <m:r>
                          <a:rPr lang="it-IT" i="1" smtClean="0">
                            <a:latin typeface="Cambria Math" panose="02040503050406030204" pitchFamily="18" charset="0"/>
                            <a:ea typeface="Cambria Math" panose="02040503050406030204" pitchFamily="18" charset="0"/>
                          </a:rPr>
                          <m:t>𝜎</m:t>
                        </m:r>
                      </m:e>
                      <m:sup>
                        <m:r>
                          <a:rPr lang="it-IT" b="0" i="1" smtClean="0">
                            <a:latin typeface="Cambria Math" panose="02040503050406030204" pitchFamily="18" charset="0"/>
                          </a:rPr>
                          <m:t>2</m:t>
                        </m:r>
                      </m:sup>
                    </m:sSup>
                  </m:oMath>
                </a14:m>
                <a:r>
                  <a:rPr lang="it-IT" dirty="0"/>
                  <a:t>, a partire dai valori corrispondenti dei parametri (nell’esempio la media </a:t>
                </a:r>
                <a14:m>
                  <m:oMath xmlns:m="http://schemas.openxmlformats.org/officeDocument/2006/math">
                    <m:r>
                      <a:rPr lang="it-IT" b="0" i="1" smtClean="0">
                        <a:latin typeface="Cambria Math" panose="02040503050406030204" pitchFamily="18" charset="0"/>
                      </a:rPr>
                      <m:t>𝑥</m:t>
                    </m:r>
                  </m:oMath>
                </a14:m>
                <a:r>
                  <a:rPr lang="it-IT" dirty="0"/>
                  <a:t> e la varianza </a:t>
                </a:r>
                <a14:m>
                  <m:oMath xmlns:m="http://schemas.openxmlformats.org/officeDocument/2006/math">
                    <m:sSup>
                      <m:sSupPr>
                        <m:ctrlPr>
                          <a:rPr lang="it-IT" i="1" smtClean="0">
                            <a:latin typeface="Cambria Math" panose="02040503050406030204" pitchFamily="18" charset="0"/>
                          </a:rPr>
                        </m:ctrlPr>
                      </m:sSupPr>
                      <m:e>
                        <m:r>
                          <a:rPr lang="it-IT" b="0" i="1" smtClean="0">
                            <a:latin typeface="Cambria Math" panose="02040503050406030204" pitchFamily="18" charset="0"/>
                          </a:rPr>
                          <m:t>𝑠</m:t>
                        </m:r>
                      </m:e>
                      <m:sup>
                        <m:r>
                          <a:rPr lang="it-IT" b="0" i="1" smtClean="0">
                            <a:latin typeface="Cambria Math" panose="02040503050406030204" pitchFamily="18" charset="0"/>
                          </a:rPr>
                          <m:t>2</m:t>
                        </m:r>
                      </m:sup>
                    </m:sSup>
                  </m:oMath>
                </a14:m>
                <a:r>
                  <a:rPr lang="it-IT" dirty="0"/>
                  <a:t>), detti </a:t>
                </a:r>
                <a:r>
                  <a:rPr lang="it-IT" b="1" dirty="0"/>
                  <a:t>statistiche</a:t>
                </a:r>
                <a:r>
                  <a:rPr lang="it-IT" dirty="0"/>
                  <a:t>, sui campioni estratti;</a:t>
                </a:r>
              </a:p>
              <a:p>
                <a:pPr marL="457200" indent="-457200">
                  <a:buFont typeface="+mj-lt"/>
                  <a:buAutoNum type="arabicParenR"/>
                </a:pPr>
                <a:r>
                  <a:rPr lang="it-IT" dirty="0"/>
                  <a:t>Stabilire se le differenze osservate tra due campioni possono essere dovute al caso o se sono significative: le risposte a questo tipo di quesito implicano l’uso del </a:t>
                </a:r>
                <a:r>
                  <a:rPr lang="it-IT" i="1" dirty="0"/>
                  <a:t>test di ipotesi</a:t>
                </a:r>
                <a:r>
                  <a:rPr lang="it-IT" dirty="0"/>
                  <a:t>.</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1576" t="-1667" r="-1394"/>
                </a:stretch>
              </a:blipFill>
            </p:spPr>
            <p:txBody>
              <a:bodyPr/>
              <a:lstStyle/>
              <a:p>
                <a:r>
                  <a:rPr lang="it-IT">
                    <a:noFill/>
                  </a:rPr>
                  <a:t> </a:t>
                </a:r>
              </a:p>
            </p:txBody>
          </p:sp>
        </mc:Fallback>
      </mc:AlternateContent>
    </p:spTree>
    <p:extLst>
      <p:ext uri="{BB962C8B-B14F-4D97-AF65-F5344CB8AC3E}">
        <p14:creationId xmlns:p14="http://schemas.microsoft.com/office/powerpoint/2010/main" val="3524763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Parte II – Distribuzioni di campionamento</a:t>
            </a:r>
          </a:p>
        </p:txBody>
      </p:sp>
      <p:sp>
        <p:nvSpPr>
          <p:cNvPr id="3" name="Sottotitolo 2"/>
          <p:cNvSpPr>
            <a:spLocks noGrp="1"/>
          </p:cNvSpPr>
          <p:nvPr>
            <p:ph type="subTitle" idx="1"/>
          </p:nvPr>
        </p:nvSpPr>
        <p:spPr/>
        <p:txBody>
          <a:bodyPr>
            <a:normAutofit/>
          </a:bodyPr>
          <a:lstStyle/>
          <a:p>
            <a:r>
              <a:rPr lang="it-IT" dirty="0"/>
              <a:t>PROF. Giovanni Micale</a:t>
            </a:r>
          </a:p>
          <a:p>
            <a:r>
              <a:rPr lang="it-IT" dirty="0"/>
              <a:t>Corso di BIOINFORMATICA</a:t>
            </a:r>
          </a:p>
        </p:txBody>
      </p:sp>
    </p:spTree>
    <p:extLst>
      <p:ext uri="{BB962C8B-B14F-4D97-AF65-F5344CB8AC3E}">
        <p14:creationId xmlns:p14="http://schemas.microsoft.com/office/powerpoint/2010/main" val="3000872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Distribuzioni di campionamento</a:t>
            </a:r>
          </a:p>
        </p:txBody>
      </p:sp>
      <p:sp>
        <p:nvSpPr>
          <p:cNvPr id="3" name="Segnaposto contenuto 2"/>
          <p:cNvSpPr>
            <a:spLocks noGrp="1"/>
          </p:cNvSpPr>
          <p:nvPr>
            <p:ph idx="1"/>
          </p:nvPr>
        </p:nvSpPr>
        <p:spPr/>
        <p:txBody>
          <a:bodyPr/>
          <a:lstStyle/>
          <a:p>
            <a:r>
              <a:rPr lang="it-IT" dirty="0"/>
              <a:t>Consideriamo tutti i possibili campioni casuali di ampiezza </a:t>
            </a:r>
            <a:r>
              <a:rPr lang="it-IT" i="1" dirty="0"/>
              <a:t>n</a:t>
            </a:r>
            <a:r>
              <a:rPr lang="it-IT" dirty="0"/>
              <a:t> che possono essere estratti da una data popolazione, con o senza re-immissione.</a:t>
            </a:r>
          </a:p>
          <a:p>
            <a:r>
              <a:rPr lang="it-IT" dirty="0"/>
              <a:t>Per ciascun campione si può calcolare una data </a:t>
            </a:r>
            <a:r>
              <a:rPr lang="it-IT" b="1" dirty="0"/>
              <a:t>statistica</a:t>
            </a:r>
            <a:r>
              <a:rPr lang="it-IT" dirty="0"/>
              <a:t> (ad esempio la media, la varianza o la deviazione standard), che potrà variare da campione a campione.</a:t>
            </a:r>
          </a:p>
          <a:p>
            <a:r>
              <a:rPr lang="it-IT" dirty="0"/>
              <a:t>In tal modo otteniamo una distribuzione della statistica, detta </a:t>
            </a:r>
            <a:r>
              <a:rPr lang="it-IT" b="1" dirty="0"/>
              <a:t>distribuzione di campionamento della statistica</a:t>
            </a:r>
            <a:r>
              <a:rPr lang="it-IT" dirty="0"/>
              <a:t>.</a:t>
            </a:r>
          </a:p>
          <a:p>
            <a:r>
              <a:rPr lang="it-IT" dirty="0"/>
              <a:t>Formalmente, si definisce distribuzione di campionamento di una data statistica la distribuzione di tutti i possibili valori che possono essere assunti dalla statistica stessa, calcolati da campioni casuali della </a:t>
            </a:r>
            <a:r>
              <a:rPr lang="it-IT" i="1" dirty="0"/>
              <a:t>stessa dimensione</a:t>
            </a:r>
            <a:r>
              <a:rPr lang="it-IT" dirty="0"/>
              <a:t> estratti dalla </a:t>
            </a:r>
            <a:r>
              <a:rPr lang="it-IT" i="1" dirty="0"/>
              <a:t>stessa popolazione</a:t>
            </a:r>
            <a:r>
              <a:rPr lang="it-IT" dirty="0"/>
              <a:t>.</a:t>
            </a:r>
          </a:p>
          <a:p>
            <a:r>
              <a:rPr lang="it-IT" dirty="0"/>
              <a:t>Se la statistica usata è la media, si parla di distribuzione della media campionaria. </a:t>
            </a:r>
          </a:p>
          <a:p>
            <a:endParaRPr lang="it-IT" dirty="0"/>
          </a:p>
        </p:txBody>
      </p:sp>
    </p:spTree>
    <p:extLst>
      <p:ext uri="{BB962C8B-B14F-4D97-AF65-F5344CB8AC3E}">
        <p14:creationId xmlns:p14="http://schemas.microsoft.com/office/powerpoint/2010/main" val="3663749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349AC1-167F-4B7E-BDC2-9C013BF48C16}"/>
              </a:ext>
            </a:extLst>
          </p:cNvPr>
          <p:cNvSpPr>
            <a:spLocks noGrp="1"/>
          </p:cNvSpPr>
          <p:nvPr>
            <p:ph type="title"/>
          </p:nvPr>
        </p:nvSpPr>
        <p:spPr/>
        <p:txBody>
          <a:bodyPr/>
          <a:lstStyle/>
          <a:p>
            <a:r>
              <a:rPr lang="it-IT" dirty="0"/>
              <a:t>Media e varianza di un campione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AFA7855-A993-46AB-8156-6C30C84756E7}"/>
                  </a:ext>
                </a:extLst>
              </p:cNvPr>
              <p:cNvSpPr>
                <a:spLocks noGrp="1"/>
              </p:cNvSpPr>
              <p:nvPr>
                <p:ph idx="1"/>
              </p:nvPr>
            </p:nvSpPr>
            <p:spPr/>
            <p:txBody>
              <a:bodyPr/>
              <a:lstStyle/>
              <a:p>
                <a:r>
                  <a:rPr lang="it-IT" dirty="0"/>
                  <a:t>Media di un campione Y di ampiezza n:</a:t>
                </a:r>
              </a:p>
              <a:p>
                <a14:m>
                  <m:oMath xmlns:m="http://schemas.openxmlformats.org/officeDocument/2006/math">
                    <m:acc>
                      <m:accPr>
                        <m:chr m:val="̅"/>
                        <m:ctrlPr>
                          <a:rPr lang="it-IT" i="1" smtClean="0">
                            <a:latin typeface="Cambria Math" panose="02040503050406030204" pitchFamily="18" charset="0"/>
                          </a:rPr>
                        </m:ctrlPr>
                      </m:accPr>
                      <m:e>
                        <m:r>
                          <a:rPr lang="it-IT" b="0" i="1" smtClean="0">
                            <a:latin typeface="Cambria Math" panose="02040503050406030204" pitchFamily="18" charset="0"/>
                          </a:rPr>
                          <m:t>𝑦</m:t>
                        </m:r>
                      </m:e>
                    </m:acc>
                    <m:r>
                      <a:rPr lang="it-IT" b="0" i="1" smtClean="0">
                        <a:latin typeface="Cambria Math" panose="02040503050406030204" pitchFamily="18" charset="0"/>
                      </a:rPr>
                      <m:t>=</m:t>
                    </m:r>
                    <m:f>
                      <m:fPr>
                        <m:ctrlPr>
                          <a:rPr lang="it-IT" b="0" i="1" smtClean="0">
                            <a:latin typeface="Cambria Math" panose="02040503050406030204" pitchFamily="18" charset="0"/>
                          </a:rPr>
                        </m:ctrlPr>
                      </m:fPr>
                      <m:num>
                        <m:nary>
                          <m:naryPr>
                            <m:chr m:val="∑"/>
                            <m:supHide m:val="on"/>
                            <m:ctrlPr>
                              <a:rPr lang="it-IT" b="0" i="1" smtClean="0">
                                <a:latin typeface="Cambria Math" panose="02040503050406030204" pitchFamily="18" charset="0"/>
                              </a:rPr>
                            </m:ctrlPr>
                          </m:naryPr>
                          <m:sub>
                            <m:r>
                              <m:rPr>
                                <m:brk m:alnAt="7"/>
                              </m:rPr>
                              <a:rPr lang="it-IT" b="0" i="1" smtClean="0">
                                <a:latin typeface="Cambria Math" panose="02040503050406030204" pitchFamily="18" charset="0"/>
                              </a:rPr>
                              <m:t>𝑦</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𝑌</m:t>
                            </m:r>
                          </m:sub>
                          <m:sup/>
                          <m:e>
                            <m:r>
                              <a:rPr lang="it-IT" b="0" i="1" smtClean="0">
                                <a:latin typeface="Cambria Math" panose="02040503050406030204" pitchFamily="18" charset="0"/>
                              </a:rPr>
                              <m:t>𝑦</m:t>
                            </m:r>
                          </m:e>
                        </m:nary>
                      </m:num>
                      <m:den>
                        <m:r>
                          <a:rPr lang="it-IT" b="0" i="1" smtClean="0">
                            <a:latin typeface="Cambria Math" panose="02040503050406030204" pitchFamily="18" charset="0"/>
                          </a:rPr>
                          <m:t>𝑛</m:t>
                        </m:r>
                      </m:den>
                    </m:f>
                  </m:oMath>
                </a14:m>
                <a:endParaRPr lang="it-IT" dirty="0"/>
              </a:p>
              <a:p>
                <a:r>
                  <a:rPr lang="it-IT" dirty="0"/>
                  <a:t>Varianza di un campione Y di ampiezza n:</a:t>
                </a:r>
              </a:p>
              <a:p>
                <a14:m>
                  <m:oMath xmlns:m="http://schemas.openxmlformats.org/officeDocument/2006/math">
                    <m:sSup>
                      <m:sSupPr>
                        <m:ctrlPr>
                          <a:rPr lang="it-IT" i="1" smtClean="0">
                            <a:latin typeface="Cambria Math" panose="02040503050406030204" pitchFamily="18" charset="0"/>
                          </a:rPr>
                        </m:ctrlPr>
                      </m:sSupPr>
                      <m:e>
                        <m:r>
                          <a:rPr lang="it-IT" b="0" i="1" smtClean="0">
                            <a:latin typeface="Cambria Math" panose="02040503050406030204" pitchFamily="18" charset="0"/>
                          </a:rPr>
                          <m:t>𝑠</m:t>
                        </m:r>
                      </m:e>
                      <m:sup>
                        <m:r>
                          <a:rPr lang="it-IT" b="0" i="1" smtClean="0">
                            <a:latin typeface="Cambria Math" panose="02040503050406030204" pitchFamily="18" charset="0"/>
                          </a:rPr>
                          <m:t>2</m:t>
                        </m:r>
                      </m:sup>
                    </m:sSup>
                    <m:r>
                      <a:rPr lang="it-IT" b="0" i="1" smtClean="0">
                        <a:latin typeface="Cambria Math" panose="02040503050406030204" pitchFamily="18" charset="0"/>
                      </a:rPr>
                      <m:t>=</m:t>
                    </m:r>
                    <m:f>
                      <m:fPr>
                        <m:ctrlPr>
                          <a:rPr lang="it-IT" b="0" i="1" smtClean="0">
                            <a:latin typeface="Cambria Math" panose="02040503050406030204" pitchFamily="18" charset="0"/>
                          </a:rPr>
                        </m:ctrlPr>
                      </m:fPr>
                      <m:num>
                        <m:nary>
                          <m:naryPr>
                            <m:chr m:val="∑"/>
                            <m:supHide m:val="on"/>
                            <m:ctrlPr>
                              <a:rPr lang="it-IT" b="0" i="1" smtClean="0">
                                <a:latin typeface="Cambria Math" panose="02040503050406030204" pitchFamily="18" charset="0"/>
                              </a:rPr>
                            </m:ctrlPr>
                          </m:naryPr>
                          <m:sub>
                            <m:r>
                              <m:rPr>
                                <m:brk m:alnAt="7"/>
                              </m:rPr>
                              <a:rPr lang="it-IT" b="0" i="1" smtClean="0">
                                <a:latin typeface="Cambria Math" panose="02040503050406030204" pitchFamily="18" charset="0"/>
                              </a:rPr>
                              <m:t>𝑦</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𝑌</m:t>
                            </m:r>
                          </m:sub>
                          <m:sup/>
                          <m:e>
                            <m:sSup>
                              <m:sSupPr>
                                <m:ctrlPr>
                                  <a:rPr lang="it-IT" b="0" i="1" smtClean="0">
                                    <a:latin typeface="Cambria Math" panose="02040503050406030204" pitchFamily="18" charset="0"/>
                                  </a:rPr>
                                </m:ctrlPr>
                              </m:sSupPr>
                              <m:e>
                                <m:d>
                                  <m:dPr>
                                    <m:ctrlPr>
                                      <a:rPr lang="it-IT" b="0" i="1" smtClean="0">
                                        <a:latin typeface="Cambria Math" panose="02040503050406030204" pitchFamily="18" charset="0"/>
                                      </a:rPr>
                                    </m:ctrlPr>
                                  </m:dPr>
                                  <m:e>
                                    <m:r>
                                      <a:rPr lang="it-IT" b="0" i="1" smtClean="0">
                                        <a:latin typeface="Cambria Math" panose="02040503050406030204" pitchFamily="18" charset="0"/>
                                      </a:rPr>
                                      <m:t>𝑦</m:t>
                                    </m:r>
                                    <m:r>
                                      <a:rPr lang="it-IT" b="0" i="1" smtClean="0">
                                        <a:latin typeface="Cambria Math" panose="02040503050406030204" pitchFamily="18" charset="0"/>
                                      </a:rPr>
                                      <m:t>−</m:t>
                                    </m:r>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𝑦</m:t>
                                        </m:r>
                                      </m:e>
                                    </m:acc>
                                  </m:e>
                                </m:d>
                              </m:e>
                              <m:sup>
                                <m:r>
                                  <a:rPr lang="it-IT" b="0" i="1" smtClean="0">
                                    <a:latin typeface="Cambria Math" panose="02040503050406030204" pitchFamily="18" charset="0"/>
                                  </a:rPr>
                                  <m:t>2</m:t>
                                </m:r>
                              </m:sup>
                            </m:sSup>
                          </m:e>
                        </m:nary>
                      </m:num>
                      <m:den>
                        <m:r>
                          <a:rPr lang="it-IT" b="0" i="1" smtClean="0">
                            <a:latin typeface="Cambria Math" panose="02040503050406030204" pitchFamily="18" charset="0"/>
                          </a:rPr>
                          <m:t>𝑛</m:t>
                        </m:r>
                        <m:r>
                          <a:rPr lang="it-IT" b="0" i="1" smtClean="0">
                            <a:latin typeface="Cambria Math" panose="02040503050406030204" pitchFamily="18" charset="0"/>
                          </a:rPr>
                          <m:t>−1</m:t>
                        </m:r>
                      </m:den>
                    </m:f>
                  </m:oMath>
                </a14:m>
                <a:endParaRPr lang="it-IT" dirty="0"/>
              </a:p>
            </p:txBody>
          </p:sp>
        </mc:Choice>
        <mc:Fallback xmlns="">
          <p:sp>
            <p:nvSpPr>
              <p:cNvPr id="3" name="Segnaposto contenuto 2">
                <a:extLst>
                  <a:ext uri="{FF2B5EF4-FFF2-40B4-BE49-F238E27FC236}">
                    <a16:creationId xmlns:a16="http://schemas.microsoft.com/office/drawing/2014/main" id="{9AFA7855-A993-46AB-8156-6C30C84756E7}"/>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it-IT">
                    <a:noFill/>
                  </a:rPr>
                  <a:t> </a:t>
                </a:r>
              </a:p>
            </p:txBody>
          </p:sp>
        </mc:Fallback>
      </mc:AlternateContent>
    </p:spTree>
    <p:extLst>
      <p:ext uri="{BB962C8B-B14F-4D97-AF65-F5344CB8AC3E}">
        <p14:creationId xmlns:p14="http://schemas.microsoft.com/office/powerpoint/2010/main" val="2323252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Distribuzioni di campionamento</a:t>
            </a:r>
          </a:p>
        </p:txBody>
      </p:sp>
      <p:sp>
        <p:nvSpPr>
          <p:cNvPr id="3" name="Segnaposto contenuto 2"/>
          <p:cNvSpPr>
            <a:spLocks noGrp="1"/>
          </p:cNvSpPr>
          <p:nvPr>
            <p:ph idx="1"/>
          </p:nvPr>
        </p:nvSpPr>
        <p:spPr/>
        <p:txBody>
          <a:bodyPr/>
          <a:lstStyle/>
          <a:p>
            <a:r>
              <a:rPr lang="it-IT" dirty="0"/>
              <a:t>Le distribuzioni di campionamento permettono di risolvere problemi di tipo probabilistico su statistiche campionarie.</a:t>
            </a:r>
          </a:p>
          <a:p>
            <a:r>
              <a:rPr lang="it-IT" dirty="0"/>
              <a:t>Forniscono inoltre gli strumenti teorici per la trattazione dell’inferenza statistica.</a:t>
            </a:r>
          </a:p>
          <a:p>
            <a:r>
              <a:rPr lang="it-IT" dirty="0"/>
              <a:t>Le distribuzioni di campionamento possono essere costruite a partire da una popolazione finita e discreta nel modo seguente:</a:t>
            </a:r>
          </a:p>
          <a:p>
            <a:pPr marL="749808" lvl="1" indent="-457200">
              <a:buFont typeface="+mj-lt"/>
              <a:buAutoNum type="arabicParenR"/>
            </a:pPr>
            <a:r>
              <a:rPr lang="it-IT" dirty="0"/>
              <a:t>Da una popolazione finita di dimensione N si estraggono tutti i possibili campioni casuali di ampiezza n;</a:t>
            </a:r>
          </a:p>
          <a:p>
            <a:pPr marL="749808" lvl="1" indent="-457200">
              <a:buFont typeface="+mj-lt"/>
              <a:buAutoNum type="arabicParenR"/>
            </a:pPr>
            <a:r>
              <a:rPr lang="it-IT" dirty="0"/>
              <a:t>Si calcola la statistica di interesse per ogni campione;</a:t>
            </a:r>
          </a:p>
          <a:p>
            <a:pPr marL="749808" lvl="1" indent="-457200">
              <a:buFont typeface="+mj-lt"/>
              <a:buAutoNum type="arabicParenR"/>
            </a:pPr>
            <a:r>
              <a:rPr lang="it-IT" dirty="0"/>
              <a:t>Si costruisce una tabella contenente i vari valori distinti assunti dalla statistica e le corrispondenti frequenze.</a:t>
            </a:r>
          </a:p>
        </p:txBody>
      </p:sp>
    </p:spTree>
    <p:extLst>
      <p:ext uri="{BB962C8B-B14F-4D97-AF65-F5344CB8AC3E}">
        <p14:creationId xmlns:p14="http://schemas.microsoft.com/office/powerpoint/2010/main" val="4215971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Distribuzione della media campionaria</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normAutofit lnSpcReduction="10000"/>
              </a:bodyPr>
              <a:lstStyle/>
              <a:p>
                <a:r>
                  <a:rPr lang="it-IT" dirty="0"/>
                  <a:t>Un’importate distribuzione di campionamento è quella della media campionaria.</a:t>
                </a:r>
              </a:p>
              <a:p>
                <a:r>
                  <a:rPr lang="it-IT" dirty="0"/>
                  <a:t>Supponiamo di estrarre un primo campione casuale di n elementi da una data popolazione (con varianza nota) e di indicare con </a:t>
                </a:r>
                <a14:m>
                  <m:oMath xmlns:m="http://schemas.openxmlformats.org/officeDocument/2006/math">
                    <m:sSub>
                      <m:sSubPr>
                        <m:ctrlPr>
                          <a:rPr lang="it-IT" i="1" smtClean="0">
                            <a:latin typeface="Cambria Math" panose="02040503050406030204" pitchFamily="18" charset="0"/>
                          </a:rPr>
                        </m:ctrlPr>
                      </m:sSubPr>
                      <m:e>
                        <m:acc>
                          <m:accPr>
                            <m:chr m:val="̅"/>
                            <m:ctrlPr>
                              <a:rPr lang="it-IT"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1</m:t>
                        </m:r>
                      </m:sub>
                    </m:sSub>
                  </m:oMath>
                </a14:m>
                <a:r>
                  <a:rPr lang="it-IT" dirty="0"/>
                  <a:t> la sua media.</a:t>
                </a:r>
              </a:p>
              <a:p>
                <a:r>
                  <a:rPr lang="it-IT" dirty="0"/>
                  <a:t>Ripetiamo la stessa operazione con un secondo campione di n elementi, ottenendo un altro valore per la media, </a:t>
                </a:r>
                <a14:m>
                  <m:oMath xmlns:m="http://schemas.openxmlformats.org/officeDocument/2006/math">
                    <m:sSub>
                      <m:sSubPr>
                        <m:ctrlPr>
                          <a:rPr lang="it-IT" i="1" smtClean="0">
                            <a:latin typeface="Cambria Math" panose="02040503050406030204" pitchFamily="18" charset="0"/>
                          </a:rPr>
                        </m:ctrlPr>
                      </m:sSubPr>
                      <m:e>
                        <m:acc>
                          <m:accPr>
                            <m:chr m:val="̅"/>
                            <m:ctrlPr>
                              <a:rPr lang="it-IT"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2</m:t>
                        </m:r>
                      </m:sub>
                    </m:sSub>
                  </m:oMath>
                </a14:m>
                <a:r>
                  <a:rPr lang="it-IT" dirty="0"/>
                  <a:t>, di solito diverso dal precedente.</a:t>
                </a:r>
              </a:p>
              <a:p>
                <a:r>
                  <a:rPr lang="it-IT" dirty="0"/>
                  <a:t>Se si estraggono successivamente altri campioni, otteniamo altri valori delle medie, in generale diversi tra loro.</a:t>
                </a:r>
              </a:p>
              <a:p>
                <a:r>
                  <a:rPr lang="it-IT" dirty="0"/>
                  <a:t>I valori delle medie possono essere visti come i valori assunti da una variabile aleatoria, che chiameremo </a:t>
                </a:r>
                <a14:m>
                  <m:oMath xmlns:m="http://schemas.openxmlformats.org/officeDocument/2006/math">
                    <m:acc>
                      <m:accPr>
                        <m:chr m:val="̅"/>
                        <m:ctrlPr>
                          <a:rPr lang="it-IT" i="1" dirty="0" smtClean="0">
                            <a:latin typeface="Cambria Math" panose="02040503050406030204" pitchFamily="18" charset="0"/>
                          </a:rPr>
                        </m:ctrlPr>
                      </m:accPr>
                      <m:e>
                        <m:r>
                          <a:rPr lang="it-IT" b="0" i="1" dirty="0" smtClean="0">
                            <a:latin typeface="Cambria Math" panose="02040503050406030204" pitchFamily="18" charset="0"/>
                          </a:rPr>
                          <m:t>𝑋</m:t>
                        </m:r>
                      </m:e>
                    </m:acc>
                  </m:oMath>
                </a14:m>
                <a:r>
                  <a:rPr lang="it-IT" dirty="0"/>
                  <a:t>, detta media campionaria, su tutti i possibili campioni di ampiezza n che possono essere estratti dalla popolazione.</a:t>
                </a:r>
              </a:p>
              <a:p>
                <a:r>
                  <a:rPr lang="it-IT" dirty="0"/>
                  <a:t>La differenza fra i valori delle medie è dovuta al caso, e ciò suggerisce lo studio della distribuzione di questi valori.</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rotWithShape="0">
                <a:blip r:embed="rId3"/>
                <a:stretch>
                  <a:fillRect l="-606" t="-2273" r="-1576"/>
                </a:stretch>
              </a:blipFill>
            </p:spPr>
            <p:txBody>
              <a:bodyPr/>
              <a:lstStyle/>
              <a:p>
                <a:r>
                  <a:rPr lang="it-IT">
                    <a:noFill/>
                  </a:rPr>
                  <a:t> </a:t>
                </a:r>
              </a:p>
            </p:txBody>
          </p:sp>
        </mc:Fallback>
      </mc:AlternateContent>
    </p:spTree>
    <p:extLst>
      <p:ext uri="{BB962C8B-B14F-4D97-AF65-F5344CB8AC3E}">
        <p14:creationId xmlns:p14="http://schemas.microsoft.com/office/powerpoint/2010/main" val="2171787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Teoremi su campionamento: teorema 1</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normAutofit/>
              </a:bodyPr>
              <a:lstStyle/>
              <a:p>
                <a:r>
                  <a:rPr lang="it-IT" dirty="0"/>
                  <a:t>a) Se si estraggono campioni casuali di ampiezza n da una popolazione avente media </a:t>
                </a:r>
                <a14:m>
                  <m:oMath xmlns:m="http://schemas.openxmlformats.org/officeDocument/2006/math">
                    <m:r>
                      <a:rPr lang="it-IT" i="1" smtClean="0">
                        <a:latin typeface="Cambria Math" panose="02040503050406030204" pitchFamily="18" charset="0"/>
                        <a:ea typeface="Cambria Math" panose="02040503050406030204" pitchFamily="18" charset="0"/>
                      </a:rPr>
                      <m:t>𝜇</m:t>
                    </m:r>
                  </m:oMath>
                </a14:m>
                <a:r>
                  <a:rPr lang="it-IT" dirty="0"/>
                  <a:t> e varianza </a:t>
                </a:r>
                <a14:m>
                  <m:oMath xmlns:m="http://schemas.openxmlformats.org/officeDocument/2006/math">
                    <m:sSup>
                      <m:sSupPr>
                        <m:ctrlPr>
                          <a:rPr lang="it-IT" i="1" smtClean="0">
                            <a:latin typeface="Cambria Math" panose="02040503050406030204" pitchFamily="18" charset="0"/>
                          </a:rPr>
                        </m:ctrlPr>
                      </m:sSupPr>
                      <m:e>
                        <m:r>
                          <a:rPr lang="it-IT" i="1" smtClean="0">
                            <a:latin typeface="Cambria Math" panose="02040503050406030204" pitchFamily="18" charset="0"/>
                            <a:ea typeface="Cambria Math" panose="02040503050406030204" pitchFamily="18" charset="0"/>
                          </a:rPr>
                          <m:t>𝜎</m:t>
                        </m:r>
                      </m:e>
                      <m:sup>
                        <m:r>
                          <a:rPr lang="it-IT" b="0" i="1" smtClean="0">
                            <a:latin typeface="Cambria Math" panose="02040503050406030204" pitchFamily="18" charset="0"/>
                          </a:rPr>
                          <m:t>2</m:t>
                        </m:r>
                      </m:sup>
                    </m:sSup>
                  </m:oMath>
                </a14:m>
                <a:r>
                  <a:rPr lang="it-IT" dirty="0"/>
                  <a:t>, allora la distribuzione della media campionaria </a:t>
                </a:r>
                <a14:m>
                  <m:oMath xmlns:m="http://schemas.openxmlformats.org/officeDocument/2006/math">
                    <m:acc>
                      <m:accPr>
                        <m:chr m:val="̅"/>
                        <m:ctrlPr>
                          <a:rPr lang="it-IT" i="1" smtClean="0">
                            <a:latin typeface="Cambria Math" panose="02040503050406030204" pitchFamily="18" charset="0"/>
                          </a:rPr>
                        </m:ctrlPr>
                      </m:accPr>
                      <m:e>
                        <m:r>
                          <a:rPr lang="it-IT" b="0" i="1" smtClean="0">
                            <a:latin typeface="Cambria Math" panose="02040503050406030204" pitchFamily="18" charset="0"/>
                          </a:rPr>
                          <m:t>𝑋</m:t>
                        </m:r>
                      </m:e>
                    </m:acc>
                  </m:oMath>
                </a14:m>
                <a:r>
                  <a:rPr lang="it-IT" dirty="0"/>
                  <a:t> ha media:</a:t>
                </a:r>
              </a:p>
              <a:p>
                <a:r>
                  <a:rPr lang="it-IT" dirty="0"/>
                  <a:t> </a:t>
                </a:r>
                <a14:m>
                  <m:oMath xmlns:m="http://schemas.openxmlformats.org/officeDocument/2006/math">
                    <m:sSub>
                      <m:sSubPr>
                        <m:ctrlPr>
                          <a:rPr lang="it-IT" i="1" smtClean="0">
                            <a:latin typeface="Cambria Math" panose="02040503050406030204" pitchFamily="18" charset="0"/>
                          </a:rPr>
                        </m:ctrlPr>
                      </m:sSubPr>
                      <m:e>
                        <m:r>
                          <a:rPr lang="it-IT" i="1" smtClean="0">
                            <a:latin typeface="Cambria Math" panose="02040503050406030204" pitchFamily="18" charset="0"/>
                            <a:ea typeface="Cambria Math" panose="02040503050406030204" pitchFamily="18" charset="0"/>
                          </a:rPr>
                          <m:t>𝜇</m:t>
                        </m:r>
                      </m:e>
                      <m:sub>
                        <m:acc>
                          <m:accPr>
                            <m:chr m:val="̅"/>
                            <m:ctrlPr>
                              <a:rPr lang="it-IT" i="1" smtClean="0">
                                <a:latin typeface="Cambria Math" panose="02040503050406030204" pitchFamily="18" charset="0"/>
                              </a:rPr>
                            </m:ctrlPr>
                          </m:accPr>
                          <m:e>
                            <m:r>
                              <a:rPr lang="it-IT" b="0" i="1" smtClean="0">
                                <a:latin typeface="Cambria Math" panose="02040503050406030204" pitchFamily="18" charset="0"/>
                              </a:rPr>
                              <m:t>𝑋</m:t>
                            </m:r>
                          </m:e>
                        </m:acc>
                      </m:sub>
                    </m:sSub>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𝜇</m:t>
                    </m:r>
                  </m:oMath>
                </a14:m>
                <a:endParaRPr lang="it-IT" dirty="0"/>
              </a:p>
              <a:p>
                <a:r>
                  <a:rPr lang="it-IT" dirty="0"/>
                  <a:t>b) Per campioni estratti da popolazioni infinite, o da popolazioni finite nel caso di campionamento con re-immissione, la varianza della distribuzione della media campionaria è:</a:t>
                </a:r>
              </a:p>
              <a:p>
                <a14:m>
                  <m:oMath xmlns:m="http://schemas.openxmlformats.org/officeDocument/2006/math">
                    <m:sSubSup>
                      <m:sSubSupPr>
                        <m:ctrlPr>
                          <a:rPr lang="it-IT" i="1" smtClean="0">
                            <a:latin typeface="Cambria Math" panose="02040503050406030204" pitchFamily="18" charset="0"/>
                          </a:rPr>
                        </m:ctrlPr>
                      </m:sSubSupPr>
                      <m:e>
                        <m:r>
                          <a:rPr lang="it-IT" i="1" smtClean="0">
                            <a:latin typeface="Cambria Math" panose="02040503050406030204" pitchFamily="18" charset="0"/>
                            <a:ea typeface="Cambria Math" panose="02040503050406030204" pitchFamily="18" charset="0"/>
                          </a:rPr>
                          <m:t>𝜎</m:t>
                        </m:r>
                      </m:e>
                      <m:sub>
                        <m:acc>
                          <m:accPr>
                            <m:chr m:val="̅"/>
                            <m:ctrlPr>
                              <a:rPr lang="it-IT" i="1" smtClean="0">
                                <a:latin typeface="Cambria Math" panose="02040503050406030204" pitchFamily="18" charset="0"/>
                              </a:rPr>
                            </m:ctrlPr>
                          </m:accPr>
                          <m:e>
                            <m:r>
                              <a:rPr lang="it-IT" b="0" i="1" smtClean="0">
                                <a:latin typeface="Cambria Math" panose="02040503050406030204" pitchFamily="18" charset="0"/>
                              </a:rPr>
                              <m:t>𝑋</m:t>
                            </m:r>
                          </m:e>
                        </m:acc>
                      </m:sub>
                      <m:sup>
                        <m:r>
                          <a:rPr lang="it-IT" b="0" i="1" smtClean="0">
                            <a:latin typeface="Cambria Math" panose="02040503050406030204" pitchFamily="18" charset="0"/>
                          </a:rPr>
                          <m:t>2</m:t>
                        </m:r>
                      </m:sup>
                    </m:sSubSup>
                    <m:r>
                      <a:rPr lang="it-IT" b="0" i="1" smtClean="0">
                        <a:latin typeface="Cambria Math" panose="02040503050406030204" pitchFamily="18" charset="0"/>
                      </a:rPr>
                      <m:t>=</m:t>
                    </m:r>
                    <m:f>
                      <m:fPr>
                        <m:ctrlPr>
                          <a:rPr lang="it-IT" b="0" i="1" smtClean="0">
                            <a:latin typeface="Cambria Math" panose="02040503050406030204" pitchFamily="18" charset="0"/>
                          </a:rPr>
                        </m:ctrlPr>
                      </m:fPr>
                      <m:num>
                        <m:sSup>
                          <m:sSupPr>
                            <m:ctrlPr>
                              <a:rPr lang="it-IT" b="0" i="1" smtClean="0">
                                <a:latin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𝜎</m:t>
                            </m:r>
                          </m:e>
                          <m:sup>
                            <m:r>
                              <a:rPr lang="it-IT" b="0" i="1" smtClean="0">
                                <a:latin typeface="Cambria Math" panose="02040503050406030204" pitchFamily="18" charset="0"/>
                              </a:rPr>
                              <m:t>2</m:t>
                            </m:r>
                          </m:sup>
                        </m:sSup>
                      </m:num>
                      <m:den>
                        <m:r>
                          <a:rPr lang="it-IT" b="0" i="1" smtClean="0">
                            <a:latin typeface="Cambria Math" panose="02040503050406030204" pitchFamily="18" charset="0"/>
                          </a:rPr>
                          <m:t>𝑛</m:t>
                        </m:r>
                      </m:den>
                    </m:f>
                  </m:oMath>
                </a14:m>
                <a:endParaRPr lang="it-IT" dirty="0"/>
              </a:p>
              <a:p>
                <a:r>
                  <a:rPr lang="it-IT" dirty="0"/>
                  <a:t>c) Per campioni estratti senza re-immissione da una popolazione finita con N elementi, la varianza della distribuzione della media campionaria è:</a:t>
                </a:r>
              </a:p>
              <a:p>
                <a14:m>
                  <m:oMath xmlns:m="http://schemas.openxmlformats.org/officeDocument/2006/math">
                    <m:sSubSup>
                      <m:sSubSupPr>
                        <m:ctrlPr>
                          <a:rPr lang="it-IT" i="1">
                            <a:latin typeface="Cambria Math" panose="02040503050406030204" pitchFamily="18" charset="0"/>
                          </a:rPr>
                        </m:ctrlPr>
                      </m:sSubSupPr>
                      <m:e>
                        <m:r>
                          <a:rPr lang="it-IT" i="1">
                            <a:latin typeface="Cambria Math" panose="02040503050406030204" pitchFamily="18" charset="0"/>
                            <a:ea typeface="Cambria Math" panose="02040503050406030204" pitchFamily="18" charset="0"/>
                          </a:rPr>
                          <m:t>𝜎</m:t>
                        </m:r>
                      </m:e>
                      <m:sub>
                        <m:acc>
                          <m:accPr>
                            <m:chr m:val="̅"/>
                            <m:ctrlPr>
                              <a:rPr lang="it-IT" i="1">
                                <a:latin typeface="Cambria Math" panose="02040503050406030204" pitchFamily="18" charset="0"/>
                              </a:rPr>
                            </m:ctrlPr>
                          </m:accPr>
                          <m:e>
                            <m:r>
                              <a:rPr lang="it-IT" i="1">
                                <a:latin typeface="Cambria Math" panose="02040503050406030204" pitchFamily="18" charset="0"/>
                              </a:rPr>
                              <m:t>𝑋</m:t>
                            </m:r>
                          </m:e>
                        </m:acc>
                      </m:sub>
                      <m:sup>
                        <m:r>
                          <a:rPr lang="it-IT" i="1">
                            <a:latin typeface="Cambria Math" panose="02040503050406030204" pitchFamily="18" charset="0"/>
                          </a:rPr>
                          <m:t>2</m:t>
                        </m:r>
                      </m:sup>
                    </m:sSubSup>
                    <m:r>
                      <a:rPr lang="it-IT" i="1">
                        <a:latin typeface="Cambria Math" panose="02040503050406030204" pitchFamily="18" charset="0"/>
                      </a:rPr>
                      <m:t>=</m:t>
                    </m:r>
                    <m:f>
                      <m:fPr>
                        <m:ctrlPr>
                          <a:rPr lang="it-IT" i="1">
                            <a:latin typeface="Cambria Math" panose="02040503050406030204" pitchFamily="18" charset="0"/>
                          </a:rPr>
                        </m:ctrlPr>
                      </m:fPr>
                      <m:num>
                        <m:sSup>
                          <m:sSupPr>
                            <m:ctrlPr>
                              <a:rPr lang="it-IT" i="1">
                                <a:latin typeface="Cambria Math" panose="02040503050406030204" pitchFamily="18" charset="0"/>
                              </a:rPr>
                            </m:ctrlPr>
                          </m:sSupPr>
                          <m:e>
                            <m:r>
                              <a:rPr lang="it-IT" i="1">
                                <a:latin typeface="Cambria Math" panose="02040503050406030204" pitchFamily="18" charset="0"/>
                                <a:ea typeface="Cambria Math" panose="02040503050406030204" pitchFamily="18" charset="0"/>
                              </a:rPr>
                              <m:t>𝜎</m:t>
                            </m:r>
                          </m:e>
                          <m:sup>
                            <m:r>
                              <a:rPr lang="it-IT" i="1">
                                <a:latin typeface="Cambria Math" panose="02040503050406030204" pitchFamily="18" charset="0"/>
                              </a:rPr>
                              <m:t>2</m:t>
                            </m:r>
                          </m:sup>
                        </m:sSup>
                      </m:num>
                      <m:den>
                        <m:r>
                          <a:rPr lang="it-IT" i="1">
                            <a:latin typeface="Cambria Math" panose="02040503050406030204" pitchFamily="18" charset="0"/>
                          </a:rPr>
                          <m:t>𝑛</m:t>
                        </m:r>
                      </m:den>
                    </m:f>
                    <m:r>
                      <a:rPr lang="it-IT" i="1" smtClean="0">
                        <a:latin typeface="Cambria Math" panose="02040503050406030204" pitchFamily="18" charset="0"/>
                        <a:ea typeface="Cambria Math" panose="02040503050406030204" pitchFamily="18" charset="0"/>
                      </a:rPr>
                      <m:t>×</m:t>
                    </m:r>
                    <m:f>
                      <m:fPr>
                        <m:ctrlPr>
                          <a:rPr lang="it-IT" i="1" smtClean="0">
                            <a:latin typeface="Cambria Math" panose="02040503050406030204" pitchFamily="18" charset="0"/>
                            <a:ea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𝑁</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𝑛</m:t>
                        </m:r>
                      </m:num>
                      <m:den>
                        <m:r>
                          <a:rPr lang="it-IT" b="0" i="1" smtClean="0">
                            <a:latin typeface="Cambria Math" panose="02040503050406030204" pitchFamily="18" charset="0"/>
                            <a:ea typeface="Cambria Math" panose="02040503050406030204" pitchFamily="18" charset="0"/>
                          </a:rPr>
                          <m:t>𝑁</m:t>
                        </m:r>
                        <m:r>
                          <a:rPr lang="it-IT" b="0" i="1" smtClean="0">
                            <a:latin typeface="Cambria Math" panose="02040503050406030204" pitchFamily="18" charset="0"/>
                            <a:ea typeface="Cambria Math" panose="02040503050406030204" pitchFamily="18" charset="0"/>
                          </a:rPr>
                          <m:t>−1</m:t>
                        </m:r>
                      </m:den>
                    </m:f>
                  </m:oMath>
                </a14:m>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it-IT">
                    <a:noFill/>
                  </a:rPr>
                  <a:t> </a:t>
                </a:r>
              </a:p>
            </p:txBody>
          </p:sp>
        </mc:Fallback>
      </mc:AlternateContent>
    </p:spTree>
    <p:extLst>
      <p:ext uri="{BB962C8B-B14F-4D97-AF65-F5344CB8AC3E}">
        <p14:creationId xmlns:p14="http://schemas.microsoft.com/office/powerpoint/2010/main" val="965240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Errore standard e accuratezza</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865460" y="1845734"/>
                <a:ext cx="10751283" cy="4078548"/>
              </a:xfrm>
            </p:spPr>
            <p:txBody>
              <a:bodyPr>
                <a:normAutofit lnSpcReduction="10000"/>
              </a:bodyPr>
              <a:lstStyle/>
              <a:p>
                <a:r>
                  <a:rPr lang="it-IT" dirty="0"/>
                  <a:t>La deviazione standard (o scarto quadratico medio), </a:t>
                </a:r>
                <a14:m>
                  <m:oMath xmlns:m="http://schemas.openxmlformats.org/officeDocument/2006/math">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𝜎</m:t>
                        </m:r>
                      </m:e>
                      <m:sub>
                        <m:acc>
                          <m:accPr>
                            <m:chr m:val="̅"/>
                            <m:ctrlPr>
                              <a:rPr lang="it-IT" b="0" i="1" smtClean="0">
                                <a:latin typeface="Cambria Math" panose="02040503050406030204" pitchFamily="18" charset="0"/>
                                <a:ea typeface="Cambria Math" panose="02040503050406030204" pitchFamily="18" charset="0"/>
                              </a:rPr>
                            </m:ctrlPr>
                          </m:accPr>
                          <m:e>
                            <m:r>
                              <a:rPr lang="it-IT" b="0" i="1" smtClean="0">
                                <a:latin typeface="Cambria Math" panose="02040503050406030204" pitchFamily="18" charset="0"/>
                                <a:ea typeface="Cambria Math" panose="02040503050406030204" pitchFamily="18" charset="0"/>
                              </a:rPr>
                              <m:t>𝑋</m:t>
                            </m:r>
                          </m:e>
                        </m:acc>
                      </m:sub>
                    </m:sSub>
                    <m:r>
                      <a:rPr lang="it-IT" b="0" i="1" smtClean="0">
                        <a:latin typeface="Cambria Math" panose="02040503050406030204" pitchFamily="18" charset="0"/>
                        <a:ea typeface="Cambria Math" panose="02040503050406030204" pitchFamily="18" charset="0"/>
                      </a:rPr>
                      <m:t>=</m:t>
                    </m:r>
                    <m:f>
                      <m:fPr>
                        <m:ctrlPr>
                          <a:rPr lang="it-IT" b="0" i="1" smtClean="0">
                            <a:latin typeface="Cambria Math" panose="02040503050406030204" pitchFamily="18" charset="0"/>
                            <a:ea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𝜎</m:t>
                        </m:r>
                      </m:num>
                      <m:den>
                        <m:rad>
                          <m:radPr>
                            <m:degHide m:val="on"/>
                            <m:ctrlPr>
                              <a:rPr lang="it-IT" b="0" i="1" smtClean="0">
                                <a:latin typeface="Cambria Math" panose="02040503050406030204" pitchFamily="18" charset="0"/>
                                <a:ea typeface="Cambria Math" panose="02040503050406030204" pitchFamily="18" charset="0"/>
                              </a:rPr>
                            </m:ctrlPr>
                          </m:radPr>
                          <m:deg/>
                          <m:e>
                            <m:r>
                              <a:rPr lang="it-IT" b="0" i="1" smtClean="0">
                                <a:latin typeface="Cambria Math" panose="02040503050406030204" pitchFamily="18" charset="0"/>
                                <a:ea typeface="Cambria Math" panose="02040503050406030204" pitchFamily="18" charset="0"/>
                              </a:rPr>
                              <m:t>𝑛</m:t>
                            </m:r>
                          </m:e>
                        </m:rad>
                      </m:den>
                    </m:f>
                  </m:oMath>
                </a14:m>
                <a:r>
                  <a:rPr lang="it-IT" dirty="0"/>
                  <a:t>, è chiamato anche errore standard e misura la variabilità delle </a:t>
                </a:r>
                <a:r>
                  <a:rPr lang="it-IT"/>
                  <a:t>medie dei </a:t>
                </a:r>
                <a:r>
                  <a:rPr lang="it-IT" dirty="0"/>
                  <a:t>campioni di ampiezza n estratti dalla popolazione avente varianza </a:t>
                </a:r>
                <a14:m>
                  <m:oMath xmlns:m="http://schemas.openxmlformats.org/officeDocument/2006/math">
                    <m:sSup>
                      <m:sSupPr>
                        <m:ctrlPr>
                          <a:rPr lang="it-IT" i="1" smtClean="0">
                            <a:latin typeface="Cambria Math" panose="02040503050406030204" pitchFamily="18" charset="0"/>
                          </a:rPr>
                        </m:ctrlPr>
                      </m:sSupPr>
                      <m:e>
                        <m:r>
                          <a:rPr lang="it-IT" i="1" smtClean="0">
                            <a:latin typeface="Cambria Math" panose="02040503050406030204" pitchFamily="18" charset="0"/>
                            <a:ea typeface="Cambria Math" panose="02040503050406030204" pitchFamily="18" charset="0"/>
                          </a:rPr>
                          <m:t>𝜎</m:t>
                        </m:r>
                      </m:e>
                      <m:sup>
                        <m:r>
                          <a:rPr lang="it-IT" b="0" i="1" smtClean="0">
                            <a:latin typeface="Cambria Math" panose="02040503050406030204" pitchFamily="18" charset="0"/>
                          </a:rPr>
                          <m:t>2</m:t>
                        </m:r>
                      </m:sup>
                    </m:sSup>
                  </m:oMath>
                </a14:m>
                <a:r>
                  <a:rPr lang="it-IT" dirty="0"/>
                  <a:t>.</a:t>
                </a:r>
              </a:p>
              <a:p>
                <a:r>
                  <a:rPr lang="it-IT" dirty="0"/>
                  <a:t>L’errore standard decresce in proporzione alla radice quadrata di n. Ad esempio, è necessario quadruplicare l’ampiezza del campione per dimezzare l’errore standard).</a:t>
                </a:r>
              </a:p>
              <a:p>
                <a:r>
                  <a:rPr lang="it-IT" dirty="0"/>
                  <a:t>Il fattore </a:t>
                </a:r>
                <a14:m>
                  <m:oMath xmlns:m="http://schemas.openxmlformats.org/officeDocument/2006/math">
                    <m:f>
                      <m:fPr>
                        <m:ctrlPr>
                          <a:rPr lang="it-IT" i="1" smtClean="0">
                            <a:latin typeface="Cambria Math" panose="02040503050406030204" pitchFamily="18" charset="0"/>
                          </a:rPr>
                        </m:ctrlPr>
                      </m:fPr>
                      <m:num>
                        <m:r>
                          <a:rPr lang="it-IT" b="0" i="1" smtClean="0">
                            <a:latin typeface="Cambria Math" panose="02040503050406030204" pitchFamily="18" charset="0"/>
                          </a:rPr>
                          <m:t>𝑁</m:t>
                        </m:r>
                        <m:r>
                          <a:rPr lang="it-IT" b="0" i="1" smtClean="0">
                            <a:latin typeface="Cambria Math" panose="02040503050406030204" pitchFamily="18" charset="0"/>
                          </a:rPr>
                          <m:t>−</m:t>
                        </m:r>
                        <m:r>
                          <a:rPr lang="it-IT" b="0" i="1" smtClean="0">
                            <a:latin typeface="Cambria Math" panose="02040503050406030204" pitchFamily="18" charset="0"/>
                          </a:rPr>
                          <m:t>𝑛</m:t>
                        </m:r>
                      </m:num>
                      <m:den>
                        <m:r>
                          <a:rPr lang="it-IT" b="0" i="1" smtClean="0">
                            <a:latin typeface="Cambria Math" panose="02040503050406030204" pitchFamily="18" charset="0"/>
                          </a:rPr>
                          <m:t>𝑁</m:t>
                        </m:r>
                        <m:r>
                          <a:rPr lang="it-IT" b="0" i="1" smtClean="0">
                            <a:latin typeface="Cambria Math" panose="02040503050406030204" pitchFamily="18" charset="0"/>
                          </a:rPr>
                          <m:t>−1</m:t>
                        </m:r>
                      </m:den>
                    </m:f>
                  </m:oMath>
                </a14:m>
                <a:r>
                  <a:rPr lang="it-IT" dirty="0"/>
                  <a:t> è detto fattore correttivo per la popolazione finita e ha un valore prossimo a 1 quando la dimensione del campione è piccola rispetto alla dimensione della popolazione.</a:t>
                </a:r>
              </a:p>
              <a:p>
                <a:r>
                  <a:rPr lang="it-IT" dirty="0"/>
                  <a:t>Il fattore correttivo si rende necessario per «correggere» l’accuratezza dei risultati in rapporto alla dimensione della popolazione (altrimenti ad es. risultati su due campioni di 1000 elementi presi da una popolazione di 10000 e 1 milione di elementi, rispettivamente, avrebbero lo stesso errore standard).</a:t>
                </a:r>
              </a:p>
              <a:p>
                <a:r>
                  <a:rPr lang="it-IT" dirty="0"/>
                  <a:t>La correzione per la popolazione finita può essere ignorata quando </a:t>
                </a:r>
                <a14:m>
                  <m:oMath xmlns:m="http://schemas.openxmlformats.org/officeDocument/2006/math">
                    <m:f>
                      <m:fPr>
                        <m:ctrlPr>
                          <a:rPr lang="it-IT" i="1" smtClean="0">
                            <a:latin typeface="Cambria Math" panose="02040503050406030204" pitchFamily="18" charset="0"/>
                          </a:rPr>
                        </m:ctrlPr>
                      </m:fPr>
                      <m:num>
                        <m:r>
                          <a:rPr lang="it-IT" b="0" i="1" smtClean="0">
                            <a:latin typeface="Cambria Math" panose="02040503050406030204" pitchFamily="18" charset="0"/>
                          </a:rPr>
                          <m:t>𝑛</m:t>
                        </m:r>
                      </m:num>
                      <m:den>
                        <m:r>
                          <a:rPr lang="it-IT" b="0" i="1" smtClean="0">
                            <a:latin typeface="Cambria Math" panose="02040503050406030204" pitchFamily="18" charset="0"/>
                          </a:rPr>
                          <m:t>𝑁</m:t>
                        </m:r>
                      </m:den>
                    </m:f>
                    <m:r>
                      <a:rPr lang="it-IT"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0.05</m:t>
                    </m:r>
                  </m:oMath>
                </a14:m>
                <a:r>
                  <a:rPr lang="it-IT" dirty="0"/>
                  <a:t>.</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865460" y="1845734"/>
                <a:ext cx="10751283" cy="4078548"/>
              </a:xfrm>
              <a:blipFill>
                <a:blip r:embed="rId2"/>
                <a:stretch>
                  <a:fillRect l="-624" t="-1495" r="-1474"/>
                </a:stretch>
              </a:blipFill>
            </p:spPr>
            <p:txBody>
              <a:bodyPr/>
              <a:lstStyle/>
              <a:p>
                <a:r>
                  <a:rPr lang="it-IT">
                    <a:noFill/>
                  </a:rPr>
                  <a:t> </a:t>
                </a:r>
              </a:p>
            </p:txBody>
          </p:sp>
        </mc:Fallback>
      </mc:AlternateContent>
    </p:spTree>
    <p:extLst>
      <p:ext uri="{BB962C8B-B14F-4D97-AF65-F5344CB8AC3E}">
        <p14:creationId xmlns:p14="http://schemas.microsoft.com/office/powerpoint/2010/main" val="1160171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Teoremi su campionamento: teorema 2 (teorema del limite centrale)</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lstStyle/>
              <a:p>
                <a:r>
                  <a:rPr lang="it-IT" dirty="0"/>
                  <a:t>Supponiamo di estrarre da una popolazione avente media </a:t>
                </a:r>
                <a14:m>
                  <m:oMath xmlns:m="http://schemas.openxmlformats.org/officeDocument/2006/math">
                    <m:r>
                      <a:rPr lang="it-IT" i="1" smtClean="0">
                        <a:latin typeface="Cambria Math" panose="02040503050406030204" pitchFamily="18" charset="0"/>
                        <a:ea typeface="Cambria Math" panose="02040503050406030204" pitchFamily="18" charset="0"/>
                      </a:rPr>
                      <m:t>𝜇</m:t>
                    </m:r>
                  </m:oMath>
                </a14:m>
                <a:r>
                  <a:rPr lang="it-IT" dirty="0"/>
                  <a:t> e varianza </a:t>
                </a:r>
                <a14:m>
                  <m:oMath xmlns:m="http://schemas.openxmlformats.org/officeDocument/2006/math">
                    <m:sSup>
                      <m:sSupPr>
                        <m:ctrlPr>
                          <a:rPr lang="it-IT" i="1" smtClean="0">
                            <a:latin typeface="Cambria Math" panose="02040503050406030204" pitchFamily="18" charset="0"/>
                          </a:rPr>
                        </m:ctrlPr>
                      </m:sSupPr>
                      <m:e>
                        <m:r>
                          <a:rPr lang="it-IT" i="1" smtClean="0">
                            <a:latin typeface="Cambria Math" panose="02040503050406030204" pitchFamily="18" charset="0"/>
                            <a:ea typeface="Cambria Math" panose="02040503050406030204" pitchFamily="18" charset="0"/>
                          </a:rPr>
                          <m:t>𝜎</m:t>
                        </m:r>
                      </m:e>
                      <m:sup>
                        <m:r>
                          <a:rPr lang="it-IT" b="0" i="1" smtClean="0">
                            <a:latin typeface="Cambria Math" panose="02040503050406030204" pitchFamily="18" charset="0"/>
                          </a:rPr>
                          <m:t>2</m:t>
                        </m:r>
                      </m:sup>
                    </m:sSup>
                  </m:oMath>
                </a14:m>
                <a:r>
                  <a:rPr lang="it-IT" dirty="0"/>
                  <a:t> dei campioni casuali di ampiezza n. Indicando con </a:t>
                </a:r>
                <a14:m>
                  <m:oMath xmlns:m="http://schemas.openxmlformats.org/officeDocument/2006/math">
                    <m:acc>
                      <m:accPr>
                        <m:chr m:val="̅"/>
                        <m:ctrlPr>
                          <a:rPr lang="it-IT" i="1" smtClean="0">
                            <a:latin typeface="Cambria Math" panose="02040503050406030204" pitchFamily="18" charset="0"/>
                          </a:rPr>
                        </m:ctrlPr>
                      </m:accPr>
                      <m:e>
                        <m:r>
                          <a:rPr lang="it-IT" b="0" i="1" smtClean="0">
                            <a:latin typeface="Cambria Math" panose="02040503050406030204" pitchFamily="18" charset="0"/>
                          </a:rPr>
                          <m:t>𝑋</m:t>
                        </m:r>
                      </m:e>
                    </m:acc>
                  </m:oMath>
                </a14:m>
                <a:r>
                  <a:rPr lang="it-IT" dirty="0"/>
                  <a:t> la media campionaria, la variabile:</a:t>
                </a:r>
              </a:p>
              <a:p>
                <a14:m>
                  <m:oMath xmlns:m="http://schemas.openxmlformats.org/officeDocument/2006/math">
                    <m:r>
                      <a:rPr lang="it-IT" b="0" i="1" smtClean="0">
                        <a:latin typeface="Cambria Math" panose="02040503050406030204" pitchFamily="18" charset="0"/>
                      </a:rPr>
                      <m:t>𝑍</m:t>
                    </m:r>
                    <m:r>
                      <a:rPr lang="it-IT" b="0" i="1" smtClean="0">
                        <a:latin typeface="Cambria Math" panose="02040503050406030204" pitchFamily="18" charset="0"/>
                      </a:rPr>
                      <m:t>=</m:t>
                    </m:r>
                    <m:f>
                      <m:fPr>
                        <m:ctrlPr>
                          <a:rPr lang="it-IT" b="0" i="1" smtClean="0">
                            <a:latin typeface="Cambria Math" panose="02040503050406030204" pitchFamily="18" charset="0"/>
                          </a:rPr>
                        </m:ctrlPr>
                      </m:fPr>
                      <m:num>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𝑋</m:t>
                            </m:r>
                          </m:e>
                        </m:acc>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𝜇</m:t>
                        </m:r>
                      </m:num>
                      <m:den>
                        <m:f>
                          <m:fPr>
                            <m:ctrlPr>
                              <a:rPr lang="it-IT" b="0" i="1" smtClean="0">
                                <a:latin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𝜎</m:t>
                            </m:r>
                          </m:num>
                          <m:den>
                            <m:rad>
                              <m:radPr>
                                <m:degHide m:val="on"/>
                                <m:ctrlPr>
                                  <a:rPr lang="it-IT" b="0" i="1" smtClean="0">
                                    <a:latin typeface="Cambria Math" panose="02040503050406030204" pitchFamily="18" charset="0"/>
                                  </a:rPr>
                                </m:ctrlPr>
                              </m:radPr>
                              <m:deg/>
                              <m:e>
                                <m:r>
                                  <a:rPr lang="it-IT" b="0" i="1" smtClean="0">
                                    <a:latin typeface="Cambria Math" panose="02040503050406030204" pitchFamily="18" charset="0"/>
                                  </a:rPr>
                                  <m:t>𝑛</m:t>
                                </m:r>
                              </m:e>
                            </m:rad>
                          </m:den>
                        </m:f>
                      </m:den>
                    </m:f>
                  </m:oMath>
                </a14:m>
                <a:endParaRPr lang="it-IT" dirty="0"/>
              </a:p>
              <a:p>
                <a:r>
                  <a:rPr lang="it-IT" dirty="0"/>
                  <a:t>è una variabile aleatoria la cui distribuzione tende alla normale standardizzata per </a:t>
                </a:r>
                <a14:m>
                  <m:oMath xmlns:m="http://schemas.openxmlformats.org/officeDocument/2006/math">
                    <m:r>
                      <a:rPr lang="it-IT" b="0" i="1" smtClean="0">
                        <a:latin typeface="Cambria Math" panose="02040503050406030204" pitchFamily="18" charset="0"/>
                      </a:rPr>
                      <m:t>𝑛</m:t>
                    </m:r>
                    <m:r>
                      <a:rPr lang="it-IT" b="0" i="1" smtClean="0">
                        <a:latin typeface="Cambria Math" panose="02040503050406030204" pitchFamily="18" charset="0"/>
                        <a:ea typeface="Cambria Math" panose="02040503050406030204" pitchFamily="18" charset="0"/>
                      </a:rPr>
                      <m:t>→∞</m:t>
                    </m:r>
                  </m:oMath>
                </a14:m>
                <a:r>
                  <a:rPr lang="it-IT" dirty="0"/>
                  <a:t>.</a:t>
                </a:r>
              </a:p>
              <a:p>
                <a:r>
                  <a:rPr lang="it-IT" dirty="0"/>
                  <a:t>Essa è ottenuta a partire dalla variabile normale N(</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acc>
                          <m:accPr>
                            <m:chr m:val="̅"/>
                            <m:ctrlPr>
                              <a:rPr lang="it-IT" i="1">
                                <a:latin typeface="Cambria Math" panose="02040503050406030204" pitchFamily="18" charset="0"/>
                              </a:rPr>
                            </m:ctrlPr>
                          </m:accPr>
                          <m:e>
                            <m:r>
                              <a:rPr lang="it-IT" i="1">
                                <a:latin typeface="Cambria Math" panose="02040503050406030204" pitchFamily="18" charset="0"/>
                              </a:rPr>
                              <m:t>𝑋</m:t>
                            </m:r>
                          </m:e>
                        </m:acc>
                      </m:sub>
                    </m:sSub>
                  </m:oMath>
                </a14:m>
                <a:r>
                  <a:rPr lang="it-IT" dirty="0"/>
                  <a:t>, </a:t>
                </a:r>
                <a14:m>
                  <m:oMath xmlns:m="http://schemas.openxmlformats.org/officeDocument/2006/math">
                    <m:sSubSup>
                      <m:sSubSupPr>
                        <m:ctrlPr>
                          <a:rPr lang="it-IT" i="1">
                            <a:latin typeface="Cambria Math" panose="02040503050406030204" pitchFamily="18" charset="0"/>
                          </a:rPr>
                        </m:ctrlPr>
                      </m:sSubSupPr>
                      <m:e>
                        <m:r>
                          <a:rPr lang="it-IT" i="1">
                            <a:latin typeface="Cambria Math" panose="02040503050406030204" pitchFamily="18" charset="0"/>
                            <a:ea typeface="Cambria Math" panose="02040503050406030204" pitchFamily="18" charset="0"/>
                          </a:rPr>
                          <m:t>𝜎</m:t>
                        </m:r>
                      </m:e>
                      <m:sub>
                        <m:acc>
                          <m:accPr>
                            <m:chr m:val="̅"/>
                            <m:ctrlPr>
                              <a:rPr lang="it-IT" i="1">
                                <a:latin typeface="Cambria Math" panose="02040503050406030204" pitchFamily="18" charset="0"/>
                              </a:rPr>
                            </m:ctrlPr>
                          </m:accPr>
                          <m:e>
                            <m:r>
                              <a:rPr lang="it-IT" i="1">
                                <a:latin typeface="Cambria Math" panose="02040503050406030204" pitchFamily="18" charset="0"/>
                              </a:rPr>
                              <m:t>𝑋</m:t>
                            </m:r>
                          </m:e>
                        </m:acc>
                      </m:sub>
                      <m:sup>
                        <m:r>
                          <a:rPr lang="it-IT" i="1">
                            <a:latin typeface="Cambria Math" panose="02040503050406030204" pitchFamily="18" charset="0"/>
                          </a:rPr>
                          <m:t>2</m:t>
                        </m:r>
                      </m:sup>
                    </m:sSubSup>
                  </m:oMath>
                </a14:m>
                <a:r>
                  <a:rPr lang="it-IT" dirty="0"/>
                  <a:t>). </a:t>
                </a:r>
              </a:p>
              <a:p>
                <a:r>
                  <a:rPr lang="it-IT" dirty="0"/>
                  <a:t>In altre parole, quando l’ampiezza del campione è sufficientemente grande, possiamo assumere che i dati osservati siano distribuiti secondo una distribuzione normale.</a:t>
                </a:r>
              </a:p>
              <a:p>
                <a:r>
                  <a:rPr lang="it-IT" dirty="0"/>
                  <a:t>Nella sua versione più generale il teorema afferma che la variabile media e la variabile somma di n variabili identiche e indipendenti assumono una distribuzione normale per </a:t>
                </a:r>
                <a14:m>
                  <m:oMath xmlns:m="http://schemas.openxmlformats.org/officeDocument/2006/math">
                    <m:r>
                      <a:rPr lang="it-IT" i="1">
                        <a:latin typeface="Cambria Math" panose="02040503050406030204" pitchFamily="18" charset="0"/>
                      </a:rPr>
                      <m:t>𝑛</m:t>
                    </m:r>
                    <m:r>
                      <a:rPr lang="it-IT" i="1">
                        <a:latin typeface="Cambria Math" panose="02040503050406030204" pitchFamily="18" charset="0"/>
                        <a:ea typeface="Cambria Math" panose="02040503050406030204" pitchFamily="18" charset="0"/>
                      </a:rPr>
                      <m:t>→∞</m:t>
                    </m:r>
                  </m:oMath>
                </a14:m>
                <a:r>
                  <a:rPr lang="it-IT" dirty="0"/>
                  <a:t>.</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rotWithShape="0">
                <a:blip r:embed="rId2"/>
                <a:stretch>
                  <a:fillRect l="-606" t="-1667" r="-1636"/>
                </a:stretch>
              </a:blipFill>
            </p:spPr>
            <p:txBody>
              <a:bodyPr/>
              <a:lstStyle/>
              <a:p>
                <a:r>
                  <a:rPr lang="it-IT">
                    <a:noFill/>
                  </a:rPr>
                  <a:t> </a:t>
                </a:r>
              </a:p>
            </p:txBody>
          </p:sp>
        </mc:Fallback>
      </mc:AlternateContent>
    </p:spTree>
    <p:extLst>
      <p:ext uri="{BB962C8B-B14F-4D97-AF65-F5344CB8AC3E}">
        <p14:creationId xmlns:p14="http://schemas.microsoft.com/office/powerpoint/2010/main" val="706218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Indice - 1</a:t>
            </a:r>
          </a:p>
        </p:txBody>
      </p:sp>
      <p:sp>
        <p:nvSpPr>
          <p:cNvPr id="3" name="Segnaposto contenuto 2"/>
          <p:cNvSpPr>
            <a:spLocks noGrp="1"/>
          </p:cNvSpPr>
          <p:nvPr>
            <p:ph idx="1"/>
          </p:nvPr>
        </p:nvSpPr>
        <p:spPr/>
        <p:txBody>
          <a:bodyPr>
            <a:normAutofit/>
          </a:bodyPr>
          <a:lstStyle/>
          <a:p>
            <a:pPr marL="457200" indent="-457200">
              <a:buFont typeface="+mj-lt"/>
              <a:buAutoNum type="arabicParenR"/>
            </a:pPr>
            <a:r>
              <a:rPr lang="it-IT" dirty="0"/>
              <a:t>Introduzione</a:t>
            </a:r>
          </a:p>
          <a:p>
            <a:pPr marL="749808" lvl="1" indent="-457200"/>
            <a:r>
              <a:rPr lang="it-IT" dirty="0"/>
              <a:t>Popolazioni e campioni</a:t>
            </a:r>
          </a:p>
          <a:p>
            <a:pPr marL="749808" lvl="1" indent="-457200"/>
            <a:r>
              <a:rPr lang="it-IT" dirty="0"/>
              <a:t>Tipi di campionamento </a:t>
            </a:r>
          </a:p>
          <a:p>
            <a:pPr marL="749808" lvl="1" indent="-457200"/>
            <a:r>
              <a:rPr lang="it-IT" dirty="0"/>
              <a:t>Statistica inferenziale</a:t>
            </a:r>
          </a:p>
          <a:p>
            <a:pPr marL="457200" indent="-457200">
              <a:buFont typeface="+mj-lt"/>
              <a:buAutoNum type="arabicParenR"/>
            </a:pPr>
            <a:r>
              <a:rPr lang="it-IT" dirty="0"/>
              <a:t>Distribuzioni di campionamento</a:t>
            </a:r>
          </a:p>
          <a:p>
            <a:pPr marL="749808" lvl="1" indent="-457200"/>
            <a:r>
              <a:rPr lang="it-IT" dirty="0"/>
              <a:t>Distribuzione della media campionaria</a:t>
            </a:r>
          </a:p>
          <a:p>
            <a:pPr marL="749808" lvl="1" indent="-457200"/>
            <a:r>
              <a:rPr lang="it-IT" dirty="0"/>
              <a:t>Distribuzione della varianza campionaria</a:t>
            </a:r>
          </a:p>
          <a:p>
            <a:pPr marL="292608" lvl="1" indent="0">
              <a:buNone/>
            </a:pPr>
            <a:endParaRPr lang="it-IT" dirty="0"/>
          </a:p>
        </p:txBody>
      </p:sp>
    </p:spTree>
    <p:extLst>
      <p:ext uri="{BB962C8B-B14F-4D97-AF65-F5344CB8AC3E}">
        <p14:creationId xmlns:p14="http://schemas.microsoft.com/office/powerpoint/2010/main" val="1095108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Distribuzione della media campionaria  con varianza incognita</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lstStyle/>
              <a:p>
                <a:r>
                  <a:rPr lang="it-IT" dirty="0"/>
                  <a:t>Nel caso in cui il numero n di elementi del campione sia grande e la varianza </a:t>
                </a:r>
                <a14:m>
                  <m:oMath xmlns:m="http://schemas.openxmlformats.org/officeDocument/2006/math">
                    <m:sSup>
                      <m:sSupPr>
                        <m:ctrlPr>
                          <a:rPr lang="it-IT" i="1" smtClean="0">
                            <a:latin typeface="Cambria Math" panose="02040503050406030204" pitchFamily="18" charset="0"/>
                          </a:rPr>
                        </m:ctrlPr>
                      </m:sSupPr>
                      <m:e>
                        <m:r>
                          <a:rPr lang="it-IT" i="1" smtClean="0">
                            <a:latin typeface="Cambria Math" panose="02040503050406030204" pitchFamily="18" charset="0"/>
                            <a:ea typeface="Cambria Math" panose="02040503050406030204" pitchFamily="18" charset="0"/>
                          </a:rPr>
                          <m:t>𝜎</m:t>
                        </m:r>
                      </m:e>
                      <m:sup>
                        <m:r>
                          <a:rPr lang="it-IT" b="0" i="1" smtClean="0">
                            <a:latin typeface="Cambria Math" panose="02040503050406030204" pitchFamily="18" charset="0"/>
                          </a:rPr>
                          <m:t>2</m:t>
                        </m:r>
                      </m:sup>
                    </m:sSup>
                  </m:oMath>
                </a14:m>
                <a:r>
                  <a:rPr lang="it-IT" dirty="0"/>
                  <a:t> nella popolazione non è nota, allora si può sostituire a </a:t>
                </a:r>
                <a14:m>
                  <m:oMath xmlns:m="http://schemas.openxmlformats.org/officeDocument/2006/math">
                    <m:sSup>
                      <m:sSupPr>
                        <m:ctrlPr>
                          <a:rPr lang="it-IT" i="1">
                            <a:latin typeface="Cambria Math" panose="02040503050406030204" pitchFamily="18" charset="0"/>
                          </a:rPr>
                        </m:ctrlPr>
                      </m:sSupPr>
                      <m:e>
                        <m:r>
                          <a:rPr lang="it-IT" i="1">
                            <a:latin typeface="Cambria Math" panose="02040503050406030204" pitchFamily="18" charset="0"/>
                            <a:ea typeface="Cambria Math" panose="02040503050406030204" pitchFamily="18" charset="0"/>
                          </a:rPr>
                          <m:t>𝜎</m:t>
                        </m:r>
                      </m:e>
                      <m:sup>
                        <m:r>
                          <a:rPr lang="it-IT" i="1">
                            <a:latin typeface="Cambria Math" panose="02040503050406030204" pitchFamily="18" charset="0"/>
                          </a:rPr>
                          <m:t>2</m:t>
                        </m:r>
                      </m:sup>
                    </m:sSup>
                  </m:oMath>
                </a14:m>
                <a:r>
                  <a:rPr lang="it-IT" dirty="0"/>
                  <a:t> la varianza </a:t>
                </a:r>
                <a14:m>
                  <m:oMath xmlns:m="http://schemas.openxmlformats.org/officeDocument/2006/math">
                    <m:sSup>
                      <m:sSupPr>
                        <m:ctrlPr>
                          <a:rPr lang="it-IT" i="1" smtClean="0">
                            <a:latin typeface="Cambria Math" panose="02040503050406030204" pitchFamily="18" charset="0"/>
                          </a:rPr>
                        </m:ctrlPr>
                      </m:sSupPr>
                      <m:e>
                        <m:r>
                          <a:rPr lang="it-IT" b="0" i="1" smtClean="0">
                            <a:latin typeface="Cambria Math" panose="02040503050406030204" pitchFamily="18" charset="0"/>
                          </a:rPr>
                          <m:t>𝑠</m:t>
                        </m:r>
                      </m:e>
                      <m:sup>
                        <m:r>
                          <a:rPr lang="it-IT" b="0" i="1" smtClean="0">
                            <a:latin typeface="Cambria Math" panose="02040503050406030204" pitchFamily="18" charset="0"/>
                          </a:rPr>
                          <m:t>2</m:t>
                        </m:r>
                      </m:sup>
                    </m:sSup>
                  </m:oMath>
                </a14:m>
                <a:r>
                  <a:rPr lang="it-IT" dirty="0"/>
                  <a:t> del campione e sfruttare i teoremi visti in precedenza.</a:t>
                </a:r>
              </a:p>
              <a:p>
                <a:r>
                  <a:rPr lang="it-IT" dirty="0"/>
                  <a:t>Se invece l’ampiezza n del campione è piccola, si possono ottenere dei risultati solo se il campione proviene da una popolazione normale.</a:t>
                </a:r>
              </a:p>
              <a:p>
                <a:r>
                  <a:rPr lang="it-IT" dirty="0"/>
                  <a:t>In questo ultimo caso si sfrutta il seguente teorema.</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it-IT">
                    <a:noFill/>
                  </a:rPr>
                  <a:t> </a:t>
                </a:r>
              </a:p>
            </p:txBody>
          </p:sp>
        </mc:Fallback>
      </mc:AlternateContent>
    </p:spTree>
    <p:extLst>
      <p:ext uri="{BB962C8B-B14F-4D97-AF65-F5344CB8AC3E}">
        <p14:creationId xmlns:p14="http://schemas.microsoft.com/office/powerpoint/2010/main" val="3457554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Teoremi su campionamento: teorema 3</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normAutofit/>
              </a:bodyPr>
              <a:lstStyle/>
              <a:p>
                <a:r>
                  <a:rPr lang="it-IT" dirty="0"/>
                  <a:t>Sia data una popolazione normale avente media </a:t>
                </a:r>
                <a14:m>
                  <m:oMath xmlns:m="http://schemas.openxmlformats.org/officeDocument/2006/math">
                    <m:r>
                      <a:rPr lang="it-IT" i="1" smtClean="0">
                        <a:latin typeface="Cambria Math" panose="02040503050406030204" pitchFamily="18" charset="0"/>
                        <a:ea typeface="Cambria Math" panose="02040503050406030204" pitchFamily="18" charset="0"/>
                      </a:rPr>
                      <m:t>𝜇</m:t>
                    </m:r>
                  </m:oMath>
                </a14:m>
                <a:r>
                  <a:rPr lang="it-IT" dirty="0"/>
                  <a:t> e da essa si estraggano campioni casuali di ampiezza n.</a:t>
                </a:r>
              </a:p>
              <a:p>
                <a:r>
                  <a:rPr lang="it-IT" dirty="0"/>
                  <a:t>Indicando con </a:t>
                </a:r>
                <a14:m>
                  <m:oMath xmlns:m="http://schemas.openxmlformats.org/officeDocument/2006/math">
                    <m:acc>
                      <m:accPr>
                        <m:chr m:val="̅"/>
                        <m:ctrlPr>
                          <a:rPr lang="it-IT" i="1" smtClean="0">
                            <a:latin typeface="Cambria Math" panose="02040503050406030204" pitchFamily="18" charset="0"/>
                          </a:rPr>
                        </m:ctrlPr>
                      </m:accPr>
                      <m:e>
                        <m:r>
                          <a:rPr lang="it-IT" b="0" i="1" smtClean="0">
                            <a:latin typeface="Cambria Math" panose="02040503050406030204" pitchFamily="18" charset="0"/>
                          </a:rPr>
                          <m:t>𝑋</m:t>
                        </m:r>
                      </m:e>
                    </m:acc>
                  </m:oMath>
                </a14:m>
                <a:r>
                  <a:rPr lang="it-IT" dirty="0"/>
                  <a:t> la media campionaria e con S lo scarto quadratico medio campionario, la variabile:</a:t>
                </a:r>
              </a:p>
              <a:p>
                <a14:m>
                  <m:oMath xmlns:m="http://schemas.openxmlformats.org/officeDocument/2006/math">
                    <m:r>
                      <a:rPr lang="it-IT" b="0" i="1" smtClean="0">
                        <a:latin typeface="Cambria Math" panose="02040503050406030204" pitchFamily="18" charset="0"/>
                      </a:rPr>
                      <m:t>𝑇</m:t>
                    </m:r>
                    <m:r>
                      <a:rPr lang="it-IT" b="0" i="1" smtClean="0">
                        <a:latin typeface="Cambria Math" panose="02040503050406030204" pitchFamily="18" charset="0"/>
                      </a:rPr>
                      <m:t>=</m:t>
                    </m:r>
                    <m:f>
                      <m:fPr>
                        <m:ctrlPr>
                          <a:rPr lang="it-IT" b="0" i="1" smtClean="0">
                            <a:latin typeface="Cambria Math" panose="02040503050406030204" pitchFamily="18" charset="0"/>
                          </a:rPr>
                        </m:ctrlPr>
                      </m:fPr>
                      <m:num>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𝑋</m:t>
                            </m:r>
                          </m:e>
                        </m:acc>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𝜇</m:t>
                        </m:r>
                      </m:num>
                      <m:den>
                        <m:f>
                          <m:fPr>
                            <m:ctrlPr>
                              <a:rPr lang="it-IT" b="0" i="1" smtClean="0">
                                <a:latin typeface="Cambria Math" panose="02040503050406030204" pitchFamily="18" charset="0"/>
                              </a:rPr>
                            </m:ctrlPr>
                          </m:fPr>
                          <m:num>
                            <m:r>
                              <a:rPr lang="it-IT" b="0" i="1" smtClean="0">
                                <a:latin typeface="Cambria Math" panose="02040503050406030204" pitchFamily="18" charset="0"/>
                              </a:rPr>
                              <m:t>𝑆</m:t>
                            </m:r>
                          </m:num>
                          <m:den>
                            <m:rad>
                              <m:radPr>
                                <m:degHide m:val="on"/>
                                <m:ctrlPr>
                                  <a:rPr lang="it-IT" b="0" i="1" smtClean="0">
                                    <a:latin typeface="Cambria Math" panose="02040503050406030204" pitchFamily="18" charset="0"/>
                                  </a:rPr>
                                </m:ctrlPr>
                              </m:radPr>
                              <m:deg/>
                              <m:e>
                                <m:r>
                                  <a:rPr lang="it-IT" b="0" i="1" smtClean="0">
                                    <a:latin typeface="Cambria Math" panose="02040503050406030204" pitchFamily="18" charset="0"/>
                                  </a:rPr>
                                  <m:t>𝑛</m:t>
                                </m:r>
                              </m:e>
                            </m:rad>
                          </m:den>
                        </m:f>
                      </m:den>
                    </m:f>
                  </m:oMath>
                </a14:m>
                <a:endParaRPr lang="it-IT" dirty="0"/>
              </a:p>
              <a:p>
                <a:r>
                  <a:rPr lang="it-IT" dirty="0"/>
                  <a:t>è una variabile aleatoria avente la distribuzione t di </a:t>
                </a:r>
                <a:r>
                  <a:rPr lang="it-IT" dirty="0" err="1"/>
                  <a:t>Student</a:t>
                </a:r>
                <a:r>
                  <a:rPr lang="it-IT" dirty="0"/>
                  <a:t> con grado di libertà </a:t>
                </a:r>
                <a14:m>
                  <m:oMath xmlns:m="http://schemas.openxmlformats.org/officeDocument/2006/math">
                    <m:r>
                      <m:rPr>
                        <m:sty m:val="p"/>
                      </m:rPr>
                      <a:rPr lang="el-GR" i="1" smtClean="0">
                        <a:latin typeface="Cambria Math" panose="02040503050406030204" pitchFamily="18" charset="0"/>
                      </a:rPr>
                      <m:t>ν</m:t>
                    </m:r>
                    <m:r>
                      <a:rPr lang="it-IT" b="0" i="1" smtClean="0">
                        <a:latin typeface="Cambria Math" panose="02040503050406030204" pitchFamily="18" charset="0"/>
                      </a:rPr>
                      <m:t>=</m:t>
                    </m:r>
                    <m:r>
                      <a:rPr lang="it-IT" b="0" i="1" smtClean="0">
                        <a:latin typeface="Cambria Math" panose="02040503050406030204" pitchFamily="18" charset="0"/>
                      </a:rPr>
                      <m:t>𝑛</m:t>
                    </m:r>
                    <m:r>
                      <a:rPr lang="it-IT" b="0" i="1" smtClean="0">
                        <a:latin typeface="Cambria Math" panose="02040503050406030204" pitchFamily="18" charset="0"/>
                      </a:rPr>
                      <m:t>−1</m:t>
                    </m:r>
                  </m:oMath>
                </a14:m>
                <a:r>
                  <a:rPr lang="it-IT" dirty="0"/>
                  <a:t>. </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rotWithShape="0">
                <a:blip r:embed="rId2"/>
                <a:stretch>
                  <a:fillRect l="-606" t="-1667"/>
                </a:stretch>
              </a:blipFill>
            </p:spPr>
            <p:txBody>
              <a:bodyPr/>
              <a:lstStyle/>
              <a:p>
                <a:r>
                  <a:rPr lang="it-IT">
                    <a:noFill/>
                  </a:rPr>
                  <a:t> </a:t>
                </a:r>
              </a:p>
            </p:txBody>
          </p:sp>
        </mc:Fallback>
      </mc:AlternateContent>
    </p:spTree>
    <p:extLst>
      <p:ext uri="{BB962C8B-B14F-4D97-AF65-F5344CB8AC3E}">
        <p14:creationId xmlns:p14="http://schemas.microsoft.com/office/powerpoint/2010/main" val="4143800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Tavola riassuntiva delle distribuzioni dei campioni esaminate</a:t>
            </a:r>
          </a:p>
        </p:txBody>
      </p:sp>
      <p:pic>
        <p:nvPicPr>
          <p:cNvPr id="4" name="Immagine 3"/>
          <p:cNvPicPr>
            <a:picLocks noChangeAspect="1"/>
          </p:cNvPicPr>
          <p:nvPr/>
        </p:nvPicPr>
        <p:blipFill>
          <a:blip r:embed="rId2"/>
          <a:stretch>
            <a:fillRect/>
          </a:stretch>
        </p:blipFill>
        <p:spPr>
          <a:xfrm>
            <a:off x="3029300" y="1952843"/>
            <a:ext cx="6667150" cy="4149960"/>
          </a:xfrm>
          <a:prstGeom prst="rect">
            <a:avLst/>
          </a:prstGeom>
        </p:spPr>
      </p:pic>
    </p:spTree>
    <p:extLst>
      <p:ext uri="{BB962C8B-B14F-4D97-AF65-F5344CB8AC3E}">
        <p14:creationId xmlns:p14="http://schemas.microsoft.com/office/powerpoint/2010/main" val="1608695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Distribuzione della varianza campionaria</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lstStyle/>
              <a:p>
                <a:r>
                  <a:rPr lang="it-IT" dirty="0"/>
                  <a:t>Così come per la media è possibile studiare la distribuzione di campionamento della varianza campionaria per campioni provenienti da una popolazione normale (di cui conosciamo la varianza).</a:t>
                </a:r>
              </a:p>
              <a:p>
                <a:r>
                  <a:rPr lang="it-IT" dirty="0"/>
                  <a:t>Questa distribuzione è ottenuta estraendo tutti i possibili campioni casuali di ampiezza n da una popolazione avente distribuzione normale e calcolando per ciascun campione la varianza campionaria </a:t>
                </a:r>
                <a14:m>
                  <m:oMath xmlns:m="http://schemas.openxmlformats.org/officeDocument/2006/math">
                    <m:sSup>
                      <m:sSupPr>
                        <m:ctrlPr>
                          <a:rPr lang="it-IT" i="1" smtClean="0">
                            <a:latin typeface="Cambria Math" panose="02040503050406030204" pitchFamily="18" charset="0"/>
                          </a:rPr>
                        </m:ctrlPr>
                      </m:sSupPr>
                      <m:e>
                        <m:r>
                          <a:rPr lang="it-IT" b="0" i="1" smtClean="0">
                            <a:latin typeface="Cambria Math" panose="02040503050406030204" pitchFamily="18" charset="0"/>
                          </a:rPr>
                          <m:t>𝑠</m:t>
                        </m:r>
                      </m:e>
                      <m:sup>
                        <m:r>
                          <a:rPr lang="it-IT" b="0" i="1" smtClean="0">
                            <a:latin typeface="Cambria Math" panose="02040503050406030204" pitchFamily="18" charset="0"/>
                          </a:rPr>
                          <m:t>2</m:t>
                        </m:r>
                      </m:sup>
                    </m:sSup>
                  </m:oMath>
                </a14:m>
                <a:r>
                  <a:rPr lang="it-IT" dirty="0"/>
                  <a:t>.</a:t>
                </a:r>
              </a:p>
              <a:p>
                <a:r>
                  <a:rPr lang="it-IT" dirty="0"/>
                  <a:t>Dal momento che </a:t>
                </a:r>
                <a14:m>
                  <m:oMath xmlns:m="http://schemas.openxmlformats.org/officeDocument/2006/math">
                    <m:sSup>
                      <m:sSupPr>
                        <m:ctrlPr>
                          <a:rPr lang="it-IT" i="1" smtClean="0">
                            <a:latin typeface="Cambria Math" panose="02040503050406030204" pitchFamily="18" charset="0"/>
                          </a:rPr>
                        </m:ctrlPr>
                      </m:sSupPr>
                      <m:e>
                        <m:r>
                          <a:rPr lang="it-IT" b="0" i="1" smtClean="0">
                            <a:latin typeface="Cambria Math" panose="02040503050406030204" pitchFamily="18" charset="0"/>
                          </a:rPr>
                          <m:t>𝑠</m:t>
                        </m:r>
                      </m:e>
                      <m:sup>
                        <m:r>
                          <a:rPr lang="it-IT" b="0" i="1" smtClean="0">
                            <a:latin typeface="Cambria Math" panose="02040503050406030204" pitchFamily="18" charset="0"/>
                          </a:rPr>
                          <m:t>2</m:t>
                        </m:r>
                      </m:sup>
                    </m:sSup>
                  </m:oMath>
                </a14:m>
                <a:r>
                  <a:rPr lang="it-IT" dirty="0"/>
                  <a:t> non può essere negativa, la distribuzione della varianza campionaria non può essere simmetrica, cioè non può essere di tipo normale.</a:t>
                </a:r>
              </a:p>
              <a:p>
                <a:r>
                  <a:rPr lang="it-IT" dirty="0"/>
                  <a:t>Infatti, la distribuzione di </a:t>
                </a:r>
                <a14:m>
                  <m:oMath xmlns:m="http://schemas.openxmlformats.org/officeDocument/2006/math">
                    <m:sSup>
                      <m:sSupPr>
                        <m:ctrlPr>
                          <a:rPr lang="it-IT" i="1">
                            <a:latin typeface="Cambria Math" panose="02040503050406030204" pitchFamily="18" charset="0"/>
                          </a:rPr>
                        </m:ctrlPr>
                      </m:sSupPr>
                      <m:e>
                        <m:r>
                          <a:rPr lang="it-IT" i="1">
                            <a:latin typeface="Cambria Math" panose="02040503050406030204" pitchFamily="18" charset="0"/>
                          </a:rPr>
                          <m:t>𝑠</m:t>
                        </m:r>
                      </m:e>
                      <m:sup>
                        <m:r>
                          <a:rPr lang="it-IT" i="1">
                            <a:latin typeface="Cambria Math" panose="02040503050406030204" pitchFamily="18" charset="0"/>
                          </a:rPr>
                          <m:t>2</m:t>
                        </m:r>
                      </m:sup>
                    </m:sSup>
                  </m:oMath>
                </a14:m>
                <a:r>
                  <a:rPr lang="it-IT" dirty="0"/>
                  <a:t> è la distribuzione </a:t>
                </a:r>
                <a14:m>
                  <m:oMath xmlns:m="http://schemas.openxmlformats.org/officeDocument/2006/math">
                    <m:sSup>
                      <m:sSupPr>
                        <m:ctrlPr>
                          <a:rPr lang="it-IT" i="1" smtClean="0">
                            <a:latin typeface="Cambria Math" panose="02040503050406030204" pitchFamily="18" charset="0"/>
                          </a:rPr>
                        </m:ctrlPr>
                      </m:sSupPr>
                      <m:e>
                        <m:r>
                          <m:rPr>
                            <m:sty m:val="p"/>
                          </m:rPr>
                          <a:rPr lang="it-IT" i="1">
                            <a:latin typeface="Cambria Math" panose="02040503050406030204" pitchFamily="18" charset="0"/>
                            <a:sym typeface="Lucida Bright Math Italic" panose="05010101010101010101" pitchFamily="2" charset="2"/>
                          </a:rPr>
                          <m:t>χ</m:t>
                        </m:r>
                      </m:e>
                      <m:sup>
                        <m:r>
                          <a:rPr lang="it-IT" b="0" i="1" smtClean="0">
                            <a:latin typeface="Cambria Math" panose="02040503050406030204" pitchFamily="18" charset="0"/>
                          </a:rPr>
                          <m:t>2</m:t>
                        </m:r>
                      </m:sup>
                    </m:sSup>
                  </m:oMath>
                </a14:m>
                <a:r>
                  <a:rPr lang="it-IT" dirty="0"/>
                  <a:t> (chi-quadro).</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606" t="-1667" r="-1030"/>
                </a:stretch>
              </a:blipFill>
            </p:spPr>
            <p:txBody>
              <a:bodyPr/>
              <a:lstStyle/>
              <a:p>
                <a:r>
                  <a:rPr lang="it-IT">
                    <a:noFill/>
                  </a:rPr>
                  <a:t> </a:t>
                </a:r>
              </a:p>
            </p:txBody>
          </p:sp>
        </mc:Fallback>
      </mc:AlternateContent>
    </p:spTree>
    <p:extLst>
      <p:ext uri="{BB962C8B-B14F-4D97-AF65-F5344CB8AC3E}">
        <p14:creationId xmlns:p14="http://schemas.microsoft.com/office/powerpoint/2010/main" val="2742881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Teoremi su campionamento: teorema 4 </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lstStyle/>
              <a:p>
                <a:r>
                  <a:rPr lang="it-IT" dirty="0"/>
                  <a:t>Supponiamo di estrarre da una popolazione normale avente varianza </a:t>
                </a:r>
                <a14:m>
                  <m:oMath xmlns:m="http://schemas.openxmlformats.org/officeDocument/2006/math">
                    <m:sSup>
                      <m:sSupPr>
                        <m:ctrlPr>
                          <a:rPr lang="it-IT" i="1" smtClean="0">
                            <a:latin typeface="Cambria Math" panose="02040503050406030204" pitchFamily="18" charset="0"/>
                          </a:rPr>
                        </m:ctrlPr>
                      </m:sSupPr>
                      <m:e>
                        <m:r>
                          <a:rPr lang="it-IT" i="1" smtClean="0">
                            <a:latin typeface="Cambria Math" panose="02040503050406030204" pitchFamily="18" charset="0"/>
                            <a:ea typeface="Cambria Math" panose="02040503050406030204" pitchFamily="18" charset="0"/>
                          </a:rPr>
                          <m:t>𝜎</m:t>
                        </m:r>
                      </m:e>
                      <m:sup>
                        <m:r>
                          <a:rPr lang="it-IT" b="0" i="1" smtClean="0">
                            <a:latin typeface="Cambria Math" panose="02040503050406030204" pitchFamily="18" charset="0"/>
                          </a:rPr>
                          <m:t>2</m:t>
                        </m:r>
                      </m:sup>
                    </m:sSup>
                  </m:oMath>
                </a14:m>
                <a:r>
                  <a:rPr lang="it-IT" dirty="0"/>
                  <a:t> alcuni campioni casuali di ampiezza n.</a:t>
                </a:r>
              </a:p>
              <a:p>
                <a:r>
                  <a:rPr lang="it-IT" dirty="0"/>
                  <a:t>Indicando con </a:t>
                </a:r>
                <a14:m>
                  <m:oMath xmlns:m="http://schemas.openxmlformats.org/officeDocument/2006/math">
                    <m:sSup>
                      <m:sSupPr>
                        <m:ctrlPr>
                          <a:rPr lang="it-IT" i="1" smtClean="0">
                            <a:latin typeface="Cambria Math" panose="02040503050406030204" pitchFamily="18" charset="0"/>
                          </a:rPr>
                        </m:ctrlPr>
                      </m:sSupPr>
                      <m:e>
                        <m:r>
                          <a:rPr lang="it-IT" b="0" i="1" smtClean="0">
                            <a:latin typeface="Cambria Math" panose="02040503050406030204" pitchFamily="18" charset="0"/>
                          </a:rPr>
                          <m:t>𝑆</m:t>
                        </m:r>
                      </m:e>
                      <m:sup>
                        <m:r>
                          <a:rPr lang="it-IT" b="0" i="1" smtClean="0">
                            <a:latin typeface="Cambria Math" panose="02040503050406030204" pitchFamily="18" charset="0"/>
                          </a:rPr>
                          <m:t>2</m:t>
                        </m:r>
                      </m:sup>
                    </m:sSup>
                  </m:oMath>
                </a14:m>
                <a:r>
                  <a:rPr lang="it-IT" dirty="0"/>
                  <a:t> la varianza campionaria, la variabile:</a:t>
                </a:r>
              </a:p>
              <a:p>
                <a14:m>
                  <m:oMath xmlns:m="http://schemas.openxmlformats.org/officeDocument/2006/math">
                    <m:sSup>
                      <m:sSupPr>
                        <m:ctrlPr>
                          <a:rPr lang="it-IT" i="1" smtClean="0">
                            <a:latin typeface="Cambria Math" panose="02040503050406030204" pitchFamily="18" charset="0"/>
                          </a:rPr>
                        </m:ctrlPr>
                      </m:sSupPr>
                      <m:e>
                        <m:r>
                          <m:rPr>
                            <m:sty m:val="p"/>
                          </m:rPr>
                          <a:rPr lang="it-IT" i="1">
                            <a:latin typeface="Cambria Math" panose="02040503050406030204" pitchFamily="18" charset="0"/>
                            <a:sym typeface="Lucida Bright Math Italic" panose="05010101010101010101" pitchFamily="2" charset="2"/>
                          </a:rPr>
                          <m:t>χ</m:t>
                        </m:r>
                      </m:e>
                      <m:sup>
                        <m:r>
                          <a:rPr lang="it-IT" b="0" i="1" smtClean="0">
                            <a:latin typeface="Cambria Math" panose="02040503050406030204" pitchFamily="18" charset="0"/>
                          </a:rPr>
                          <m:t>2</m:t>
                        </m:r>
                      </m:sup>
                    </m:s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m:t>
                        </m:r>
                        <m:r>
                          <a:rPr lang="it-IT" b="0" i="1" smtClean="0">
                            <a:latin typeface="Cambria Math" panose="02040503050406030204" pitchFamily="18" charset="0"/>
                          </a:rPr>
                          <m:t>𝑛</m:t>
                        </m:r>
                        <m:r>
                          <a:rPr lang="it-IT" b="0" i="1" smtClean="0">
                            <a:latin typeface="Cambria Math" panose="02040503050406030204" pitchFamily="18" charset="0"/>
                          </a:rPr>
                          <m:t>−1)</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𝑆</m:t>
                            </m:r>
                          </m:e>
                          <m:sup>
                            <m:r>
                              <a:rPr lang="it-IT" b="0" i="1" smtClean="0">
                                <a:latin typeface="Cambria Math" panose="02040503050406030204" pitchFamily="18" charset="0"/>
                              </a:rPr>
                              <m:t>2</m:t>
                            </m:r>
                          </m:sup>
                        </m:sSup>
                      </m:num>
                      <m:den>
                        <m:sSup>
                          <m:sSupPr>
                            <m:ctrlPr>
                              <a:rPr lang="it-IT" b="0" i="1" smtClean="0">
                                <a:latin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𝜎</m:t>
                            </m:r>
                          </m:e>
                          <m:sup>
                            <m:r>
                              <a:rPr lang="it-IT" b="0" i="1" smtClean="0">
                                <a:latin typeface="Cambria Math" panose="02040503050406030204" pitchFamily="18" charset="0"/>
                              </a:rPr>
                              <m:t>2</m:t>
                            </m:r>
                          </m:sup>
                        </m:sSup>
                      </m:den>
                    </m:f>
                  </m:oMath>
                </a14:m>
                <a:endParaRPr lang="it-IT" dirty="0"/>
              </a:p>
              <a:p>
                <a:r>
                  <a:rPr lang="it-IT" dirty="0"/>
                  <a:t>è una variabile aleatoria avente la distribuzione </a:t>
                </a:r>
                <a14:m>
                  <m:oMath xmlns:m="http://schemas.openxmlformats.org/officeDocument/2006/math">
                    <m:sSup>
                      <m:sSupPr>
                        <m:ctrlPr>
                          <a:rPr lang="it-IT" i="1">
                            <a:latin typeface="Cambria Math" panose="02040503050406030204" pitchFamily="18" charset="0"/>
                          </a:rPr>
                        </m:ctrlPr>
                      </m:sSupPr>
                      <m:e>
                        <m:r>
                          <m:rPr>
                            <m:sty m:val="p"/>
                          </m:rPr>
                          <a:rPr lang="it-IT" i="1">
                            <a:latin typeface="Cambria Math" panose="02040503050406030204" pitchFamily="18" charset="0"/>
                            <a:sym typeface="Lucida Bright Math Italic" panose="05010101010101010101" pitchFamily="2" charset="2"/>
                          </a:rPr>
                          <m:t>χ</m:t>
                        </m:r>
                      </m:e>
                      <m:sup>
                        <m:r>
                          <a:rPr lang="it-IT" i="1">
                            <a:latin typeface="Cambria Math" panose="02040503050406030204" pitchFamily="18" charset="0"/>
                          </a:rPr>
                          <m:t>2</m:t>
                        </m:r>
                      </m:sup>
                    </m:sSup>
                  </m:oMath>
                </a14:m>
                <a:r>
                  <a:rPr lang="it-IT" dirty="0"/>
                  <a:t> (chi-quadro) con grado di libertà </a:t>
                </a:r>
                <a14:m>
                  <m:oMath xmlns:m="http://schemas.openxmlformats.org/officeDocument/2006/math">
                    <m:r>
                      <m:rPr>
                        <m:sty m:val="p"/>
                      </m:rPr>
                      <a:rPr lang="el-GR" i="1">
                        <a:latin typeface="Cambria Math" panose="02040503050406030204" pitchFamily="18" charset="0"/>
                      </a:rPr>
                      <m:t>ν</m:t>
                    </m:r>
                    <m:r>
                      <a:rPr lang="it-IT" i="1">
                        <a:latin typeface="Cambria Math" panose="02040503050406030204" pitchFamily="18" charset="0"/>
                      </a:rPr>
                      <m:t>=</m:t>
                    </m:r>
                    <m:r>
                      <a:rPr lang="it-IT" i="1">
                        <a:latin typeface="Cambria Math" panose="02040503050406030204" pitchFamily="18" charset="0"/>
                      </a:rPr>
                      <m:t>𝑛</m:t>
                    </m:r>
                    <m:r>
                      <a:rPr lang="it-IT" i="1">
                        <a:latin typeface="Cambria Math" panose="02040503050406030204" pitchFamily="18" charset="0"/>
                      </a:rPr>
                      <m:t>−1</m:t>
                    </m:r>
                  </m:oMath>
                </a14:m>
                <a:r>
                  <a:rPr lang="it-IT" dirty="0"/>
                  <a:t>.</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606" t="-1667" r="-1152"/>
                </a:stretch>
              </a:blipFill>
            </p:spPr>
            <p:txBody>
              <a:bodyPr/>
              <a:lstStyle/>
              <a:p>
                <a:r>
                  <a:rPr lang="it-IT">
                    <a:noFill/>
                  </a:rPr>
                  <a:t> </a:t>
                </a:r>
              </a:p>
            </p:txBody>
          </p:sp>
        </mc:Fallback>
      </mc:AlternateContent>
    </p:spTree>
    <p:extLst>
      <p:ext uri="{BB962C8B-B14F-4D97-AF65-F5344CB8AC3E}">
        <p14:creationId xmlns:p14="http://schemas.microsoft.com/office/powerpoint/2010/main" val="1523256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097279" y="758952"/>
            <a:ext cx="10189419" cy="3566160"/>
          </a:xfrm>
        </p:spPr>
        <p:txBody>
          <a:bodyPr/>
          <a:lstStyle/>
          <a:p>
            <a:r>
              <a:rPr lang="it-IT" dirty="0"/>
              <a:t>Parte III – Test di ipotesi</a:t>
            </a:r>
          </a:p>
        </p:txBody>
      </p:sp>
      <p:sp>
        <p:nvSpPr>
          <p:cNvPr id="3" name="Sottotitolo 2"/>
          <p:cNvSpPr>
            <a:spLocks noGrp="1"/>
          </p:cNvSpPr>
          <p:nvPr>
            <p:ph type="subTitle" idx="1"/>
          </p:nvPr>
        </p:nvSpPr>
        <p:spPr/>
        <p:txBody>
          <a:bodyPr>
            <a:normAutofit/>
          </a:bodyPr>
          <a:lstStyle/>
          <a:p>
            <a:r>
              <a:rPr lang="it-IT" dirty="0"/>
              <a:t>PROF. Giovanni Micale</a:t>
            </a:r>
          </a:p>
          <a:p>
            <a:r>
              <a:rPr lang="it-IT" dirty="0"/>
              <a:t>Corso di BIOINFORMATICA</a:t>
            </a:r>
          </a:p>
        </p:txBody>
      </p:sp>
    </p:spTree>
    <p:extLst>
      <p:ext uri="{BB962C8B-B14F-4D97-AF65-F5344CB8AC3E}">
        <p14:creationId xmlns:p14="http://schemas.microsoft.com/office/powerpoint/2010/main" val="4247748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Test di ipotesi</a:t>
            </a:r>
          </a:p>
        </p:txBody>
      </p:sp>
      <p:sp>
        <p:nvSpPr>
          <p:cNvPr id="3" name="Segnaposto contenuto 2"/>
          <p:cNvSpPr>
            <a:spLocks noGrp="1"/>
          </p:cNvSpPr>
          <p:nvPr>
            <p:ph idx="1"/>
          </p:nvPr>
        </p:nvSpPr>
        <p:spPr/>
        <p:txBody>
          <a:bodyPr>
            <a:normAutofit/>
          </a:bodyPr>
          <a:lstStyle/>
          <a:p>
            <a:r>
              <a:rPr lang="it-IT" dirty="0"/>
              <a:t>Formulare un test di ipotesi significa fare delle affermazioni riguardo i valori dei parametri di una popolazione sconosciuta sulla base di dati di uno o più campioni.</a:t>
            </a:r>
          </a:p>
          <a:p>
            <a:r>
              <a:rPr lang="it-IT" dirty="0"/>
              <a:t>Esistono vari tipi di test di ipotesi che dipendono da:</a:t>
            </a:r>
          </a:p>
          <a:p>
            <a:pPr lvl="1">
              <a:buFont typeface="Arial" panose="020B0604020202020204" pitchFamily="34" charset="0"/>
              <a:buChar char="•"/>
            </a:pPr>
            <a:r>
              <a:rPr lang="it-IT" dirty="0"/>
              <a:t>Numero di campioni da analizzare;</a:t>
            </a:r>
          </a:p>
          <a:p>
            <a:pPr lvl="1">
              <a:buFont typeface="Arial" panose="020B0604020202020204" pitchFamily="34" charset="0"/>
              <a:buChar char="•"/>
            </a:pPr>
            <a:r>
              <a:rPr lang="it-IT" dirty="0"/>
              <a:t>Tipo di distribuzione dei dati della popolazione (normale oppure no) e/o valori di alcuni parametri della distribuzione (ad es. varianza);</a:t>
            </a:r>
          </a:p>
          <a:p>
            <a:pPr lvl="1">
              <a:buFont typeface="Arial" panose="020B0604020202020204" pitchFamily="34" charset="0"/>
              <a:buChar char="•"/>
            </a:pPr>
            <a:r>
              <a:rPr lang="it-IT" dirty="0"/>
              <a:t>Dipendenza tra campioni.</a:t>
            </a:r>
          </a:p>
        </p:txBody>
      </p:sp>
    </p:spTree>
    <p:extLst>
      <p:ext uri="{BB962C8B-B14F-4D97-AF65-F5344CB8AC3E}">
        <p14:creationId xmlns:p14="http://schemas.microsoft.com/office/powerpoint/2010/main" val="4154413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91553A-8372-42C3-8465-06EF7CC10D76}"/>
              </a:ext>
            </a:extLst>
          </p:cNvPr>
          <p:cNvSpPr>
            <a:spLocks noGrp="1"/>
          </p:cNvSpPr>
          <p:nvPr>
            <p:ph type="title"/>
          </p:nvPr>
        </p:nvSpPr>
        <p:spPr/>
        <p:txBody>
          <a:bodyPr/>
          <a:lstStyle/>
          <a:p>
            <a:r>
              <a:rPr lang="it-IT" dirty="0"/>
              <a:t>Test parametrici e non parametrici</a:t>
            </a:r>
          </a:p>
        </p:txBody>
      </p:sp>
      <p:sp>
        <p:nvSpPr>
          <p:cNvPr id="3" name="Segnaposto contenuto 2">
            <a:extLst>
              <a:ext uri="{FF2B5EF4-FFF2-40B4-BE49-F238E27FC236}">
                <a16:creationId xmlns:a16="http://schemas.microsoft.com/office/drawing/2014/main" id="{41C5C06E-4FFB-497A-AC55-9C8B30B1ED2A}"/>
              </a:ext>
            </a:extLst>
          </p:cNvPr>
          <p:cNvSpPr>
            <a:spLocks noGrp="1"/>
          </p:cNvSpPr>
          <p:nvPr>
            <p:ph idx="1"/>
          </p:nvPr>
        </p:nvSpPr>
        <p:spPr/>
        <p:txBody>
          <a:bodyPr/>
          <a:lstStyle/>
          <a:p>
            <a:r>
              <a:rPr lang="it-IT" dirty="0"/>
              <a:t>I test statistici si dividono in due categorie: test parametrici e test non parametrici.</a:t>
            </a:r>
          </a:p>
          <a:p>
            <a:r>
              <a:rPr lang="it-IT" dirty="0"/>
              <a:t>I test parametrici assumono che i dati della popolazione seguano una certa distribuzione e che alcuni parametri della distribuzione, come ad esempio media o varianza rispettino certe condizioni.</a:t>
            </a:r>
          </a:p>
          <a:p>
            <a:r>
              <a:rPr lang="it-IT" dirty="0"/>
              <a:t>Al contrario, i test non parametrici si possono applicare anche senza fare ipotesi sulla distribuzione dei dati.</a:t>
            </a:r>
          </a:p>
          <a:p>
            <a:r>
              <a:rPr lang="it-IT" dirty="0"/>
              <a:t>I test non parametrici si possono quindi applicare in più contesti, ma i test parametrici, laddove è possibile usarli sono preferibili, in quanto risultano più attendibili.</a:t>
            </a:r>
          </a:p>
        </p:txBody>
      </p:sp>
    </p:spTree>
    <p:extLst>
      <p:ext uri="{BB962C8B-B14F-4D97-AF65-F5344CB8AC3E}">
        <p14:creationId xmlns:p14="http://schemas.microsoft.com/office/powerpoint/2010/main" val="2996322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8678D1-0DF1-4C0A-97F9-50331B197C76}"/>
              </a:ext>
            </a:extLst>
          </p:cNvPr>
          <p:cNvSpPr>
            <a:spLocks noGrp="1"/>
          </p:cNvSpPr>
          <p:nvPr>
            <p:ph type="title"/>
          </p:nvPr>
        </p:nvSpPr>
        <p:spPr/>
        <p:txBody>
          <a:bodyPr/>
          <a:lstStyle/>
          <a:p>
            <a:r>
              <a:rPr lang="it-IT" dirty="0"/>
              <a:t>Test one-sample vs Test </a:t>
            </a:r>
            <a:r>
              <a:rPr lang="it-IT" dirty="0" err="1"/>
              <a:t>two</a:t>
            </a:r>
            <a:r>
              <a:rPr lang="it-IT" dirty="0"/>
              <a:t>-samples</a:t>
            </a:r>
          </a:p>
        </p:txBody>
      </p:sp>
      <p:sp>
        <p:nvSpPr>
          <p:cNvPr id="3" name="Segnaposto contenuto 2">
            <a:extLst>
              <a:ext uri="{FF2B5EF4-FFF2-40B4-BE49-F238E27FC236}">
                <a16:creationId xmlns:a16="http://schemas.microsoft.com/office/drawing/2014/main" id="{A9E378DE-D10E-4920-A037-7EB1BDD4225B}"/>
              </a:ext>
            </a:extLst>
          </p:cNvPr>
          <p:cNvSpPr>
            <a:spLocks noGrp="1"/>
          </p:cNvSpPr>
          <p:nvPr>
            <p:ph idx="1"/>
          </p:nvPr>
        </p:nvSpPr>
        <p:spPr/>
        <p:txBody>
          <a:bodyPr/>
          <a:lstStyle/>
          <a:p>
            <a:r>
              <a:rPr lang="it-IT" dirty="0"/>
              <a:t>I test possono essere applicati su un singolo campione (one-sample) o due campioni (</a:t>
            </a:r>
            <a:r>
              <a:rPr lang="it-IT" dirty="0" err="1"/>
              <a:t>two</a:t>
            </a:r>
            <a:r>
              <a:rPr lang="it-IT" dirty="0"/>
              <a:t>-samples).</a:t>
            </a:r>
          </a:p>
          <a:p>
            <a:r>
              <a:rPr lang="it-IT" dirty="0"/>
              <a:t>I test one-sample si applicano per verificare se una statistica di interesse (ad es. la media, la mediana o la varianza) della popolazione è uguale o significativamente diversa rispetto ad un valore di riferimento (ad es. un valore teorico atteso).</a:t>
            </a:r>
          </a:p>
          <a:p>
            <a:r>
              <a:rPr lang="it-IT" dirty="0"/>
              <a:t>I test </a:t>
            </a:r>
            <a:r>
              <a:rPr lang="it-IT" dirty="0" err="1"/>
              <a:t>two</a:t>
            </a:r>
            <a:r>
              <a:rPr lang="it-IT" dirty="0"/>
              <a:t>-samples si applicano per verificare se due popolazioni differiscono in maniera significativa su una statistica di interesse (ad es. media, mediana o varianza) calcolata su due campioni diversi (uno per la prima e uno per la seconda popolazione). </a:t>
            </a:r>
          </a:p>
        </p:txBody>
      </p:sp>
    </p:spTree>
    <p:extLst>
      <p:ext uri="{BB962C8B-B14F-4D97-AF65-F5344CB8AC3E}">
        <p14:creationId xmlns:p14="http://schemas.microsoft.com/office/powerpoint/2010/main" val="2248574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117475-EF30-4386-8D70-7D1F1531C48B}"/>
              </a:ext>
            </a:extLst>
          </p:cNvPr>
          <p:cNvSpPr>
            <a:spLocks noGrp="1"/>
          </p:cNvSpPr>
          <p:nvPr>
            <p:ph type="title"/>
          </p:nvPr>
        </p:nvSpPr>
        <p:spPr/>
        <p:txBody>
          <a:bodyPr/>
          <a:lstStyle/>
          <a:p>
            <a:r>
              <a:rPr lang="it-IT" dirty="0"/>
              <a:t>Test accoppiati o disaccoppiati</a:t>
            </a:r>
          </a:p>
        </p:txBody>
      </p:sp>
      <p:sp>
        <p:nvSpPr>
          <p:cNvPr id="3" name="Segnaposto contenuto 2">
            <a:extLst>
              <a:ext uri="{FF2B5EF4-FFF2-40B4-BE49-F238E27FC236}">
                <a16:creationId xmlns:a16="http://schemas.microsoft.com/office/drawing/2014/main" id="{DD1EA345-28D2-49EB-A7D9-8BAFC8371F82}"/>
              </a:ext>
            </a:extLst>
          </p:cNvPr>
          <p:cNvSpPr>
            <a:spLocks noGrp="1"/>
          </p:cNvSpPr>
          <p:nvPr>
            <p:ph idx="1"/>
          </p:nvPr>
        </p:nvSpPr>
        <p:spPr/>
        <p:txBody>
          <a:bodyPr/>
          <a:lstStyle/>
          <a:p>
            <a:r>
              <a:rPr lang="it-IT" dirty="0"/>
              <a:t>I test statistici possono essere accoppiati o disaccoppiati.</a:t>
            </a:r>
          </a:p>
          <a:p>
            <a:r>
              <a:rPr lang="it-IT" dirty="0"/>
              <a:t>Nei test disaccoppiati (</a:t>
            </a:r>
            <a:r>
              <a:rPr lang="it-IT" dirty="0" err="1"/>
              <a:t>unpaired</a:t>
            </a:r>
            <a:r>
              <a:rPr lang="it-IT" dirty="0"/>
              <a:t>) si suppone che i campioni che stiamo mettendo a confronto siano indipendenti.</a:t>
            </a:r>
          </a:p>
          <a:p>
            <a:r>
              <a:rPr lang="it-IT" dirty="0"/>
              <a:t>Nei test accoppiati (</a:t>
            </a:r>
            <a:r>
              <a:rPr lang="it-IT" dirty="0" err="1"/>
              <a:t>paired</a:t>
            </a:r>
            <a:r>
              <a:rPr lang="it-IT" dirty="0"/>
              <a:t>) si suppone che i campioni messi a confronto siano in qualche modo dipendenti tra loro.</a:t>
            </a:r>
          </a:p>
          <a:p>
            <a:r>
              <a:rPr lang="it-IT" dirty="0"/>
              <a:t>Ad es. due campioni che contengono misurazioni diverse effettuate nello stesso esperimento o condotte sullo stesso paziente possono essere considerati dipendenti e, di conseguenza, un test accoppiato fornisce risultati più attendibili.</a:t>
            </a:r>
          </a:p>
        </p:txBody>
      </p:sp>
    </p:spTree>
    <p:extLst>
      <p:ext uri="{BB962C8B-B14F-4D97-AF65-F5344CB8AC3E}">
        <p14:creationId xmlns:p14="http://schemas.microsoft.com/office/powerpoint/2010/main" val="3041565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Indice - 2</a:t>
            </a:r>
          </a:p>
        </p:txBody>
      </p:sp>
      <p:sp>
        <p:nvSpPr>
          <p:cNvPr id="3" name="Segnaposto contenuto 2"/>
          <p:cNvSpPr>
            <a:spLocks noGrp="1"/>
          </p:cNvSpPr>
          <p:nvPr>
            <p:ph idx="1"/>
          </p:nvPr>
        </p:nvSpPr>
        <p:spPr>
          <a:xfrm>
            <a:off x="1097280" y="1845734"/>
            <a:ext cx="10058400" cy="4231216"/>
          </a:xfrm>
        </p:spPr>
        <p:txBody>
          <a:bodyPr>
            <a:normAutofit/>
          </a:bodyPr>
          <a:lstStyle/>
          <a:p>
            <a:pPr marL="457200" indent="-457200">
              <a:buFont typeface="+mj-lt"/>
              <a:buAutoNum type="arabicParenR" startAt="3"/>
            </a:pPr>
            <a:r>
              <a:rPr lang="it-IT" dirty="0"/>
              <a:t>Test di ipotesi – formulazione generale</a:t>
            </a:r>
          </a:p>
          <a:p>
            <a:pPr marL="749808" lvl="1" indent="-457200"/>
            <a:r>
              <a:rPr lang="it-IT" dirty="0"/>
              <a:t>Ipotesi nulla ed alternativa</a:t>
            </a:r>
          </a:p>
          <a:p>
            <a:pPr marL="749808" lvl="1" indent="-457200"/>
            <a:r>
              <a:rPr lang="it-IT" dirty="0"/>
              <a:t>Statistica test e p-</a:t>
            </a:r>
            <a:r>
              <a:rPr lang="it-IT" dirty="0" err="1"/>
              <a:t>value</a:t>
            </a:r>
            <a:endParaRPr lang="it-IT" dirty="0"/>
          </a:p>
          <a:p>
            <a:pPr marL="749808" lvl="1" indent="-457200"/>
            <a:r>
              <a:rPr lang="it-IT" dirty="0"/>
              <a:t>Test a due code</a:t>
            </a:r>
          </a:p>
          <a:p>
            <a:pPr marL="457200" indent="-457200">
              <a:buFont typeface="+mj-lt"/>
              <a:buAutoNum type="arabicParenR" startAt="4"/>
            </a:pPr>
            <a:r>
              <a:rPr lang="it-IT" dirty="0"/>
              <a:t>Test su singolo campione</a:t>
            </a:r>
          </a:p>
          <a:p>
            <a:pPr marL="749808" lvl="1" indent="-457200"/>
            <a:r>
              <a:rPr lang="it-IT" dirty="0"/>
              <a:t>Test di Shapiro-Wilk</a:t>
            </a:r>
          </a:p>
          <a:p>
            <a:pPr marL="749808" lvl="1" indent="-457200"/>
            <a:r>
              <a:rPr lang="it-IT" dirty="0"/>
              <a:t>Test di </a:t>
            </a:r>
            <a:r>
              <a:rPr lang="it-IT" dirty="0" err="1"/>
              <a:t>Kolmogorov</a:t>
            </a:r>
            <a:r>
              <a:rPr lang="it-IT" dirty="0"/>
              <a:t>-Smirnov</a:t>
            </a:r>
          </a:p>
          <a:p>
            <a:pPr marL="749808" lvl="1" indent="-457200"/>
            <a:r>
              <a:rPr lang="it-IT" dirty="0"/>
              <a:t>One sample </a:t>
            </a:r>
            <a:r>
              <a:rPr lang="it-IT" dirty="0" err="1"/>
              <a:t>Student</a:t>
            </a:r>
            <a:r>
              <a:rPr lang="it-IT" dirty="0"/>
              <a:t> t-test</a:t>
            </a:r>
          </a:p>
          <a:p>
            <a:pPr marL="749808" lvl="1" indent="-457200"/>
            <a:r>
              <a:rPr lang="it-IT" dirty="0" err="1"/>
              <a:t>Wilcoxon</a:t>
            </a:r>
            <a:r>
              <a:rPr lang="it-IT" dirty="0"/>
              <a:t> </a:t>
            </a:r>
            <a:r>
              <a:rPr lang="it-IT" dirty="0" err="1"/>
              <a:t>signed-rank</a:t>
            </a:r>
            <a:r>
              <a:rPr lang="it-IT" dirty="0"/>
              <a:t> test</a:t>
            </a:r>
          </a:p>
          <a:p>
            <a:pPr marL="749808" lvl="1" indent="-457200"/>
            <a:endParaRPr lang="it-IT" dirty="0"/>
          </a:p>
          <a:p>
            <a:pPr marL="292608" lvl="1" indent="0">
              <a:buNone/>
            </a:pPr>
            <a:endParaRPr lang="it-IT" dirty="0"/>
          </a:p>
        </p:txBody>
      </p:sp>
    </p:spTree>
    <p:extLst>
      <p:ext uri="{BB962C8B-B14F-4D97-AF65-F5344CB8AC3E}">
        <p14:creationId xmlns:p14="http://schemas.microsoft.com/office/powerpoint/2010/main" val="3205139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Test di ipotesi – formulazione generale</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097280" y="1845735"/>
                <a:ext cx="10058400" cy="4085282"/>
              </a:xfrm>
            </p:spPr>
            <p:txBody>
              <a:bodyPr>
                <a:noAutofit/>
              </a:bodyPr>
              <a:lstStyle/>
              <a:p>
                <a:r>
                  <a:rPr lang="it-IT" dirty="0"/>
                  <a:t>Gli ingredienti necessari per un test di ipotesi sono:</a:t>
                </a:r>
              </a:p>
              <a:p>
                <a:pPr lvl="1">
                  <a:buFont typeface="Arial" panose="020B0604020202020204" pitchFamily="34" charset="0"/>
                  <a:buChar char="•"/>
                </a:pPr>
                <a:r>
                  <a:rPr lang="it-IT" b="1" dirty="0"/>
                  <a:t>Ipotesi nulla</a:t>
                </a:r>
                <a:r>
                  <a:rPr lang="it-IT" dirty="0"/>
                  <a:t>: affermazione riguardo i valori sconosciuti di alcuni parametri (di solito indicata con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𝐻</m:t>
                        </m:r>
                      </m:e>
                      <m:sub>
                        <m:r>
                          <a:rPr lang="it-IT" b="0" i="1" smtClean="0">
                            <a:latin typeface="Cambria Math" panose="02040503050406030204" pitchFamily="18" charset="0"/>
                          </a:rPr>
                          <m:t>0</m:t>
                        </m:r>
                      </m:sub>
                    </m:sSub>
                  </m:oMath>
                </a14:m>
                <a:r>
                  <a:rPr lang="it-IT" dirty="0"/>
                  <a:t>);</a:t>
                </a:r>
                <a:endParaRPr lang="it-IT" b="1" dirty="0"/>
              </a:p>
              <a:p>
                <a:pPr lvl="1">
                  <a:buFont typeface="Arial" panose="020B0604020202020204" pitchFamily="34" charset="0"/>
                  <a:buChar char="•"/>
                </a:pPr>
                <a:r>
                  <a:rPr lang="it-IT" b="1" dirty="0"/>
                  <a:t>Ipotesi alternativa</a:t>
                </a:r>
                <a:r>
                  <a:rPr lang="it-IT" dirty="0"/>
                  <a:t>: affermazione che contraddice l’ipotesi nulla (conterrà sempre una disuguaglianza);</a:t>
                </a:r>
                <a:endParaRPr lang="it-IT" b="1" dirty="0"/>
              </a:p>
              <a:p>
                <a:pPr lvl="1">
                  <a:buFont typeface="Arial" panose="020B0604020202020204" pitchFamily="34" charset="0"/>
                  <a:buChar char="•"/>
                </a:pPr>
                <a:r>
                  <a:rPr lang="it-IT" b="1" dirty="0"/>
                  <a:t>Statistica test S</a:t>
                </a:r>
                <a:r>
                  <a:rPr lang="it-IT" dirty="0"/>
                  <a:t>: variabile di riferimento, usata per testare le due ipotesi:</a:t>
                </a:r>
              </a:p>
              <a:p>
                <a:pPr lvl="2">
                  <a:buFont typeface="Arial" panose="020B0604020202020204" pitchFamily="34" charset="0"/>
                  <a:buChar char="•"/>
                </a:pPr>
                <a:r>
                  <a:rPr lang="it-IT" sz="1600" dirty="0"/>
                  <a:t>S è definita sulla base di alcune statistiche osservate su uno o più campioni (ad es. media, varianza);</a:t>
                </a:r>
              </a:p>
              <a:p>
                <a:pPr lvl="2">
                  <a:buFont typeface="Arial" panose="020B0604020202020204" pitchFamily="34" charset="0"/>
                  <a:buChar char="•"/>
                </a:pPr>
                <a:r>
                  <a:rPr lang="it-IT" sz="1600" dirty="0"/>
                  <a:t>Sotto l’ipotesi nulla, S ha una certa distribuzione di probabilità a seconda del test statistico usato;</a:t>
                </a:r>
                <a:endParaRPr lang="it-IT" b="1" dirty="0"/>
              </a:p>
              <a:p>
                <a:pPr lvl="1">
                  <a:buFont typeface="Arial" panose="020B0604020202020204" pitchFamily="34" charset="0"/>
                  <a:buChar char="•"/>
                </a:pPr>
                <a:r>
                  <a:rPr lang="it-IT" b="1" dirty="0"/>
                  <a:t>Regione di rigetto</a:t>
                </a:r>
                <a:r>
                  <a:rPr lang="it-IT" dirty="0"/>
                  <a:t>: valori di S per i quali noi rigettiamo l’ipotesi nulla in favore dell’ipotesi alternativa. </a:t>
                </a:r>
              </a:p>
              <a:p>
                <a:pPr lvl="2">
                  <a:buFont typeface="Arial" panose="020B0604020202020204" pitchFamily="34" charset="0"/>
                  <a:buChar char="•"/>
                </a:pPr>
                <a:r>
                  <a:rPr lang="it-IT" sz="1600" dirty="0"/>
                  <a:t>La regione di rigetto è definita sulla base di un </a:t>
                </a:r>
                <a:r>
                  <a:rPr lang="it-IT" sz="1600" i="1" dirty="0"/>
                  <a:t>parametro critico</a:t>
                </a:r>
                <a:r>
                  <a:rPr lang="it-IT" sz="1600" dirty="0"/>
                  <a:t> </a:t>
                </a:r>
                <a14:m>
                  <m:oMath xmlns:m="http://schemas.openxmlformats.org/officeDocument/2006/math">
                    <m:r>
                      <a:rPr lang="it-IT" sz="1600" i="1" smtClean="0">
                        <a:latin typeface="Cambria Math" panose="02040503050406030204" pitchFamily="18" charset="0"/>
                        <a:ea typeface="Cambria Math" panose="02040503050406030204" pitchFamily="18" charset="0"/>
                      </a:rPr>
                      <m:t>𝛼</m:t>
                    </m:r>
                    <m:r>
                      <a:rPr lang="it-IT" sz="1600" b="0" i="0" smtClean="0">
                        <a:latin typeface="Cambria Math" panose="02040503050406030204" pitchFamily="18" charset="0"/>
                        <a:ea typeface="Cambria Math" panose="02040503050406030204" pitchFamily="18" charset="0"/>
                      </a:rPr>
                      <m:t>;</m:t>
                    </m:r>
                  </m:oMath>
                </a14:m>
                <a:r>
                  <a:rPr lang="it-IT" sz="1600" dirty="0"/>
                  <a:t> </a:t>
                </a:r>
              </a:p>
              <a:p>
                <a:pPr lvl="2">
                  <a:buFont typeface="Arial" panose="020B0604020202020204" pitchFamily="34" charset="0"/>
                  <a:buChar char="•"/>
                </a:pPr>
                <a:r>
                  <a:rPr lang="it-IT" sz="1600" dirty="0"/>
                  <a:t>Si calcola il valore osservato di S a partire dalle statistiche osservate sul/sui campioni e si confronta con il </a:t>
                </a:r>
                <a:r>
                  <a:rPr lang="it-IT" sz="1600" i="1" dirty="0"/>
                  <a:t>valore critico </a:t>
                </a:r>
                <a:r>
                  <a:rPr lang="it-IT" sz="1600" dirty="0"/>
                  <a:t>di S, ovvero il valore x della distribuzione di S (sotto l’ipotesi nulla) per cui </a:t>
                </a:r>
                <a14:m>
                  <m:oMath xmlns:m="http://schemas.openxmlformats.org/officeDocument/2006/math">
                    <m:r>
                      <a:rPr lang="it-IT" sz="1600" b="0" i="1" smtClean="0">
                        <a:latin typeface="Cambria Math" panose="02040503050406030204" pitchFamily="18" charset="0"/>
                      </a:rPr>
                      <m:t>𝑃</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𝑆</m:t>
                        </m:r>
                        <m:r>
                          <a:rPr lang="it-IT" sz="1600" b="0" i="1" smtClean="0">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𝑥</m:t>
                        </m:r>
                      </m:e>
                    </m:d>
                    <m:r>
                      <a:rPr lang="it-IT" sz="1600" b="0" i="1" smtClean="0">
                        <a:latin typeface="Cambria Math" panose="02040503050406030204" pitchFamily="18" charset="0"/>
                        <a:ea typeface="Cambria Math" panose="02040503050406030204" pitchFamily="18" charset="0"/>
                      </a:rPr>
                      <m:t>=</m:t>
                    </m:r>
                  </m:oMath>
                </a14:m>
                <a:r>
                  <a:rPr lang="it-IT" sz="1600" dirty="0"/>
                  <a:t> </a:t>
                </a:r>
                <a14:m>
                  <m:oMath xmlns:m="http://schemas.openxmlformats.org/officeDocument/2006/math">
                    <m:r>
                      <a:rPr lang="it-IT" sz="1600" i="1">
                        <a:latin typeface="Cambria Math" panose="02040503050406030204" pitchFamily="18" charset="0"/>
                        <a:ea typeface="Cambria Math" panose="02040503050406030204" pitchFamily="18" charset="0"/>
                      </a:rPr>
                      <m:t>𝛼</m:t>
                    </m:r>
                    <m:r>
                      <a:rPr lang="it-IT" sz="1600" b="0" i="0" smtClean="0">
                        <a:latin typeface="Cambria Math" panose="02040503050406030204" pitchFamily="18" charset="0"/>
                        <a:ea typeface="Cambria Math" panose="02040503050406030204" pitchFamily="18" charset="0"/>
                      </a:rPr>
                      <m:t>;</m:t>
                    </m:r>
                  </m:oMath>
                </a14:m>
                <a:endParaRPr lang="it-IT" sz="1600" dirty="0"/>
              </a:p>
              <a:p>
                <a:pPr lvl="2">
                  <a:buFont typeface="Arial" panose="020B0604020202020204" pitchFamily="34" charset="0"/>
                  <a:buChar char="•"/>
                </a:pPr>
                <a:r>
                  <a:rPr lang="it-IT" sz="1600" dirty="0"/>
                  <a:t>Se il valore osservato è minore del valore critico, allora rigetta l’ipotesi nulla.</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097280" y="1845735"/>
                <a:ext cx="10058400" cy="4085282"/>
              </a:xfrm>
              <a:blipFill>
                <a:blip r:embed="rId2"/>
                <a:stretch>
                  <a:fillRect l="-606" t="-1642"/>
                </a:stretch>
              </a:blipFill>
            </p:spPr>
            <p:txBody>
              <a:bodyPr/>
              <a:lstStyle/>
              <a:p>
                <a:r>
                  <a:rPr lang="it-IT">
                    <a:noFill/>
                  </a:rPr>
                  <a:t> </a:t>
                </a:r>
              </a:p>
            </p:txBody>
          </p:sp>
        </mc:Fallback>
      </mc:AlternateContent>
    </p:spTree>
    <p:extLst>
      <p:ext uri="{BB962C8B-B14F-4D97-AF65-F5344CB8AC3E}">
        <p14:creationId xmlns:p14="http://schemas.microsoft.com/office/powerpoint/2010/main" val="2121070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Errori di tipo I e II</a:t>
            </a:r>
          </a:p>
        </p:txBody>
      </p:sp>
      <mc:AlternateContent xmlns:mc="http://schemas.openxmlformats.org/markup-compatibility/2006" xmlns:a14="http://schemas.microsoft.com/office/drawing/2010/main">
        <mc:Choice Requires="a14">
          <p:graphicFrame>
            <p:nvGraphicFramePr>
              <p:cNvPr id="5" name="Tabella 4"/>
              <p:cNvGraphicFramePr>
                <a:graphicFrameLocks noGrp="1"/>
              </p:cNvGraphicFramePr>
              <p:nvPr>
                <p:extLst>
                  <p:ext uri="{D42A27DB-BD31-4B8C-83A1-F6EECF244321}">
                    <p14:modId xmlns:p14="http://schemas.microsoft.com/office/powerpoint/2010/main" val="498133813"/>
                  </p:ext>
                </p:extLst>
              </p:nvPr>
            </p:nvGraphicFramePr>
            <p:xfrm>
              <a:off x="1758463" y="2110154"/>
              <a:ext cx="8417167" cy="2396197"/>
            </p:xfrm>
            <a:graphic>
              <a:graphicData uri="http://schemas.openxmlformats.org/drawingml/2006/table">
                <a:tbl>
                  <a:tblPr firstRow="1" bandRow="1">
                    <a:tableStyleId>{5C22544A-7EE6-4342-B048-85BDC9FD1C3A}</a:tableStyleId>
                  </a:tblPr>
                  <a:tblGrid>
                    <a:gridCol w="2185224">
                      <a:extLst>
                        <a:ext uri="{9D8B030D-6E8A-4147-A177-3AD203B41FA5}">
                          <a16:colId xmlns:a16="http://schemas.microsoft.com/office/drawing/2014/main" val="20000"/>
                        </a:ext>
                      </a:extLst>
                    </a:gridCol>
                    <a:gridCol w="2886657">
                      <a:extLst>
                        <a:ext uri="{9D8B030D-6E8A-4147-A177-3AD203B41FA5}">
                          <a16:colId xmlns:a16="http://schemas.microsoft.com/office/drawing/2014/main" val="20001"/>
                        </a:ext>
                      </a:extLst>
                    </a:gridCol>
                    <a:gridCol w="3345286">
                      <a:extLst>
                        <a:ext uri="{9D8B030D-6E8A-4147-A177-3AD203B41FA5}">
                          <a16:colId xmlns:a16="http://schemas.microsoft.com/office/drawing/2014/main" val="20002"/>
                        </a:ext>
                      </a:extLst>
                    </a:gridCol>
                  </a:tblGrid>
                  <a:tr h="750277">
                    <a:tc>
                      <a:txBody>
                        <a:bodyPr/>
                        <a:lstStyle/>
                        <a:p>
                          <a:pPr algn="ctr"/>
                          <a:endParaRPr lang="it-IT" dirty="0"/>
                        </a:p>
                      </a:txBody>
                      <a:tcPr/>
                    </a:tc>
                    <a:tc>
                      <a:txBody>
                        <a:bodyPr/>
                        <a:lstStyle/>
                        <a:p>
                          <a:pPr algn="ctr"/>
                          <a:r>
                            <a:rPr lang="it-IT" sz="2400" dirty="0"/>
                            <a:t>Ipotesi </a:t>
                          </a:r>
                          <a14:m>
                            <m:oMath xmlns:m="http://schemas.openxmlformats.org/officeDocument/2006/math">
                              <m:sSub>
                                <m:sSubPr>
                                  <m:ctrlPr>
                                    <a:rPr lang="it-IT" sz="2400" i="1" smtClean="0">
                                      <a:latin typeface="Cambria Math" panose="02040503050406030204" pitchFamily="18" charset="0"/>
                                    </a:rPr>
                                  </m:ctrlPr>
                                </m:sSubPr>
                                <m:e>
                                  <m:r>
                                    <a:rPr lang="it-IT" sz="2400" b="1" i="1" smtClean="0">
                                      <a:latin typeface="Cambria Math" panose="02040503050406030204" pitchFamily="18" charset="0"/>
                                    </a:rPr>
                                    <m:t>𝑯</m:t>
                                  </m:r>
                                </m:e>
                                <m:sub>
                                  <m:r>
                                    <a:rPr lang="it-IT" sz="2400" b="1" i="1" smtClean="0">
                                      <a:latin typeface="Cambria Math" panose="02040503050406030204" pitchFamily="18" charset="0"/>
                                    </a:rPr>
                                    <m:t>𝟎</m:t>
                                  </m:r>
                                </m:sub>
                              </m:sSub>
                            </m:oMath>
                          </a14:m>
                          <a:r>
                            <a:rPr lang="it-IT" sz="2400" dirty="0"/>
                            <a:t> vera</a:t>
                          </a:r>
                        </a:p>
                      </a:txBody>
                      <a:tcPr/>
                    </a:tc>
                    <a:tc>
                      <a:txBody>
                        <a:bodyPr/>
                        <a:lstStyle/>
                        <a:p>
                          <a:pPr algn="ctr"/>
                          <a:r>
                            <a:rPr lang="it-IT" sz="2400" dirty="0"/>
                            <a:t>Ipotesi </a:t>
                          </a:r>
                          <a14:m>
                            <m:oMath xmlns:m="http://schemas.openxmlformats.org/officeDocument/2006/math">
                              <m:sSub>
                                <m:sSubPr>
                                  <m:ctrlPr>
                                    <a:rPr lang="it-IT" sz="2400" i="1" smtClean="0">
                                      <a:latin typeface="Cambria Math" panose="02040503050406030204" pitchFamily="18" charset="0"/>
                                    </a:rPr>
                                  </m:ctrlPr>
                                </m:sSubPr>
                                <m:e>
                                  <m:r>
                                    <a:rPr lang="it-IT" sz="2400" b="1" i="1" smtClean="0">
                                      <a:latin typeface="Cambria Math" panose="02040503050406030204" pitchFamily="18" charset="0"/>
                                    </a:rPr>
                                    <m:t>𝑯</m:t>
                                  </m:r>
                                </m:e>
                                <m:sub>
                                  <m:r>
                                    <a:rPr lang="it-IT" sz="2400" b="1" i="1" smtClean="0">
                                      <a:latin typeface="Cambria Math" panose="02040503050406030204" pitchFamily="18" charset="0"/>
                                    </a:rPr>
                                    <m:t>𝟎</m:t>
                                  </m:r>
                                </m:sub>
                              </m:sSub>
                            </m:oMath>
                          </a14:m>
                          <a:r>
                            <a:rPr lang="it-IT" sz="2400" dirty="0"/>
                            <a:t> falsa</a:t>
                          </a:r>
                        </a:p>
                      </a:txBody>
                      <a:tcPr/>
                    </a:tc>
                    <a:extLst>
                      <a:ext uri="{0D108BD9-81ED-4DB2-BD59-A6C34878D82A}">
                        <a16:rowId xmlns:a16="http://schemas.microsoft.com/office/drawing/2014/main" val="10000"/>
                      </a:ext>
                    </a:extLst>
                  </a:tr>
                  <a:tr h="633046">
                    <a:tc>
                      <a:txBody>
                        <a:bodyPr/>
                        <a:lstStyle/>
                        <a:p>
                          <a:pPr algn="ctr"/>
                          <a:r>
                            <a:rPr lang="it-IT" sz="2400" dirty="0"/>
                            <a:t>Ipotesi </a:t>
                          </a:r>
                          <a14:m>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𝐻</m:t>
                                  </m:r>
                                </m:e>
                                <m:sub>
                                  <m:r>
                                    <a:rPr lang="it-IT" sz="2400" b="0" i="1" smtClean="0">
                                      <a:latin typeface="Cambria Math" panose="02040503050406030204" pitchFamily="18" charset="0"/>
                                    </a:rPr>
                                    <m:t>0</m:t>
                                  </m:r>
                                </m:sub>
                              </m:sSub>
                            </m:oMath>
                          </a14:m>
                          <a:r>
                            <a:rPr lang="it-IT" sz="2400" dirty="0"/>
                            <a:t> vera</a:t>
                          </a:r>
                        </a:p>
                      </a:txBody>
                      <a:tcPr/>
                    </a:tc>
                    <a:tc>
                      <a:txBody>
                        <a:bodyPr/>
                        <a:lstStyle/>
                        <a:p>
                          <a:pPr algn="ctr"/>
                          <a:r>
                            <a:rPr lang="it-IT" sz="2400" dirty="0"/>
                            <a:t>Decisione corretta</a:t>
                          </a:r>
                        </a:p>
                      </a:txBody>
                      <a:tcPr/>
                    </a:tc>
                    <a:tc>
                      <a:txBody>
                        <a:bodyPr/>
                        <a:lstStyle/>
                        <a:p>
                          <a:pPr algn="ctr"/>
                          <a:r>
                            <a:rPr lang="it-IT" sz="2400" dirty="0"/>
                            <a:t>Errore di tipo I</a:t>
                          </a:r>
                        </a:p>
                        <a:p>
                          <a:pPr algn="ctr"/>
                          <a:r>
                            <a:rPr lang="it-IT" sz="2400" dirty="0"/>
                            <a:t>(Falsi positivi)</a:t>
                          </a:r>
                        </a:p>
                      </a:txBody>
                      <a:tcPr/>
                    </a:tc>
                    <a:extLst>
                      <a:ext uri="{0D108BD9-81ED-4DB2-BD59-A6C34878D82A}">
                        <a16:rowId xmlns:a16="http://schemas.microsoft.com/office/drawing/2014/main" val="10001"/>
                      </a:ext>
                    </a:extLst>
                  </a:tr>
                  <a:tr h="609600">
                    <a:tc>
                      <a:txBody>
                        <a:bodyPr/>
                        <a:lstStyle/>
                        <a:p>
                          <a:pPr algn="ctr"/>
                          <a:r>
                            <a:rPr lang="it-IT" sz="2400" dirty="0"/>
                            <a:t>Ipotesi </a:t>
                          </a:r>
                          <a14:m>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𝐻</m:t>
                                  </m:r>
                                </m:e>
                                <m:sub>
                                  <m:r>
                                    <a:rPr lang="it-IT" sz="2400" b="0" i="1" smtClean="0">
                                      <a:latin typeface="Cambria Math" panose="02040503050406030204" pitchFamily="18" charset="0"/>
                                    </a:rPr>
                                    <m:t>0</m:t>
                                  </m:r>
                                </m:sub>
                              </m:sSub>
                            </m:oMath>
                          </a14:m>
                          <a:r>
                            <a:rPr lang="it-IT" sz="2400" dirty="0"/>
                            <a:t> falsa</a:t>
                          </a:r>
                        </a:p>
                      </a:txBody>
                      <a:tcPr/>
                    </a:tc>
                    <a:tc>
                      <a:txBody>
                        <a:bodyPr/>
                        <a:lstStyle/>
                        <a:p>
                          <a:pPr algn="ctr"/>
                          <a:r>
                            <a:rPr lang="it-IT" sz="2400" dirty="0"/>
                            <a:t>Errore di tipo II</a:t>
                          </a:r>
                        </a:p>
                        <a:p>
                          <a:pPr algn="ctr"/>
                          <a:r>
                            <a:rPr lang="it-IT" sz="2400" dirty="0"/>
                            <a:t>(Falsi negativi)</a:t>
                          </a:r>
                        </a:p>
                      </a:txBody>
                      <a:tcPr/>
                    </a:tc>
                    <a:tc>
                      <a:txBody>
                        <a:bodyPr/>
                        <a:lstStyle/>
                        <a:p>
                          <a:pPr algn="ctr"/>
                          <a:r>
                            <a:rPr lang="it-IT" sz="2400" dirty="0"/>
                            <a:t>Decisione corretta</a:t>
                          </a:r>
                        </a:p>
                      </a:txBody>
                      <a:tcPr/>
                    </a:tc>
                    <a:extLst>
                      <a:ext uri="{0D108BD9-81ED-4DB2-BD59-A6C34878D82A}">
                        <a16:rowId xmlns:a16="http://schemas.microsoft.com/office/drawing/2014/main" val="10002"/>
                      </a:ext>
                    </a:extLst>
                  </a:tr>
                </a:tbl>
              </a:graphicData>
            </a:graphic>
          </p:graphicFrame>
        </mc:Choice>
        <mc:Fallback xmlns="">
          <p:graphicFrame>
            <p:nvGraphicFramePr>
              <p:cNvPr id="5" name="Tabella 4"/>
              <p:cNvGraphicFramePr>
                <a:graphicFrameLocks noGrp="1"/>
              </p:cNvGraphicFramePr>
              <p:nvPr>
                <p:extLst>
                  <p:ext uri="{D42A27DB-BD31-4B8C-83A1-F6EECF244321}">
                    <p14:modId xmlns:p14="http://schemas.microsoft.com/office/powerpoint/2010/main" val="498133813"/>
                  </p:ext>
                </p:extLst>
              </p:nvPr>
            </p:nvGraphicFramePr>
            <p:xfrm>
              <a:off x="1758463" y="2110154"/>
              <a:ext cx="8417167" cy="2396197"/>
            </p:xfrm>
            <a:graphic>
              <a:graphicData uri="http://schemas.openxmlformats.org/drawingml/2006/table">
                <a:tbl>
                  <a:tblPr firstRow="1" bandRow="1">
                    <a:tableStyleId>{5C22544A-7EE6-4342-B048-85BDC9FD1C3A}</a:tableStyleId>
                  </a:tblPr>
                  <a:tblGrid>
                    <a:gridCol w="2185224">
                      <a:extLst>
                        <a:ext uri="{9D8B030D-6E8A-4147-A177-3AD203B41FA5}">
                          <a16:colId xmlns:a16="http://schemas.microsoft.com/office/drawing/2014/main" val="20000"/>
                        </a:ext>
                      </a:extLst>
                    </a:gridCol>
                    <a:gridCol w="2886657">
                      <a:extLst>
                        <a:ext uri="{9D8B030D-6E8A-4147-A177-3AD203B41FA5}">
                          <a16:colId xmlns:a16="http://schemas.microsoft.com/office/drawing/2014/main" val="20001"/>
                        </a:ext>
                      </a:extLst>
                    </a:gridCol>
                    <a:gridCol w="3345286">
                      <a:extLst>
                        <a:ext uri="{9D8B030D-6E8A-4147-A177-3AD203B41FA5}">
                          <a16:colId xmlns:a16="http://schemas.microsoft.com/office/drawing/2014/main" val="20002"/>
                        </a:ext>
                      </a:extLst>
                    </a:gridCol>
                  </a:tblGrid>
                  <a:tr h="750277">
                    <a:tc>
                      <a:txBody>
                        <a:bodyPr/>
                        <a:lstStyle/>
                        <a:p>
                          <a:pPr algn="ctr"/>
                          <a:endParaRPr lang="it-IT" dirty="0"/>
                        </a:p>
                      </a:txBody>
                      <a:tcPr/>
                    </a:tc>
                    <a:tc>
                      <a:txBody>
                        <a:bodyPr/>
                        <a:lstStyle/>
                        <a:p>
                          <a:endParaRPr lang="it-IT"/>
                        </a:p>
                      </a:txBody>
                      <a:tcPr>
                        <a:blipFill>
                          <a:blip r:embed="rId2"/>
                          <a:stretch>
                            <a:fillRect l="-75949" t="-6504" r="-116667" b="-238211"/>
                          </a:stretch>
                        </a:blipFill>
                      </a:tcPr>
                    </a:tc>
                    <a:tc>
                      <a:txBody>
                        <a:bodyPr/>
                        <a:lstStyle/>
                        <a:p>
                          <a:endParaRPr lang="it-IT"/>
                        </a:p>
                      </a:txBody>
                      <a:tcPr>
                        <a:blipFill>
                          <a:blip r:embed="rId2"/>
                          <a:stretch>
                            <a:fillRect l="-151913" t="-6504" r="-729" b="-238211"/>
                          </a:stretch>
                        </a:blipFill>
                      </a:tcPr>
                    </a:tc>
                    <a:extLst>
                      <a:ext uri="{0D108BD9-81ED-4DB2-BD59-A6C34878D82A}">
                        <a16:rowId xmlns:a16="http://schemas.microsoft.com/office/drawing/2014/main" val="10000"/>
                      </a:ext>
                    </a:extLst>
                  </a:tr>
                  <a:tr h="822960">
                    <a:tc>
                      <a:txBody>
                        <a:bodyPr/>
                        <a:lstStyle/>
                        <a:p>
                          <a:endParaRPr lang="it-IT"/>
                        </a:p>
                      </a:txBody>
                      <a:tcPr>
                        <a:blipFill>
                          <a:blip r:embed="rId2"/>
                          <a:stretch>
                            <a:fillRect l="-279" t="-96324" r="-286072" b="-115441"/>
                          </a:stretch>
                        </a:blipFill>
                      </a:tcPr>
                    </a:tc>
                    <a:tc>
                      <a:txBody>
                        <a:bodyPr/>
                        <a:lstStyle/>
                        <a:p>
                          <a:pPr algn="ctr"/>
                          <a:r>
                            <a:rPr lang="it-IT" sz="2400" dirty="0"/>
                            <a:t>Decisione corretta</a:t>
                          </a:r>
                        </a:p>
                      </a:txBody>
                      <a:tcPr/>
                    </a:tc>
                    <a:tc>
                      <a:txBody>
                        <a:bodyPr/>
                        <a:lstStyle/>
                        <a:p>
                          <a:pPr algn="ctr"/>
                          <a:r>
                            <a:rPr lang="it-IT" sz="2400" dirty="0"/>
                            <a:t>Errore di tipo I</a:t>
                          </a:r>
                        </a:p>
                        <a:p>
                          <a:pPr algn="ctr"/>
                          <a:r>
                            <a:rPr lang="it-IT" sz="2400" dirty="0"/>
                            <a:t>(Falsi positivi)</a:t>
                          </a:r>
                        </a:p>
                      </a:txBody>
                      <a:tcPr/>
                    </a:tc>
                    <a:extLst>
                      <a:ext uri="{0D108BD9-81ED-4DB2-BD59-A6C34878D82A}">
                        <a16:rowId xmlns:a16="http://schemas.microsoft.com/office/drawing/2014/main" val="10001"/>
                      </a:ext>
                    </a:extLst>
                  </a:tr>
                  <a:tr h="822960">
                    <a:tc>
                      <a:txBody>
                        <a:bodyPr/>
                        <a:lstStyle/>
                        <a:p>
                          <a:endParaRPr lang="it-IT"/>
                        </a:p>
                      </a:txBody>
                      <a:tcPr>
                        <a:blipFill>
                          <a:blip r:embed="rId2"/>
                          <a:stretch>
                            <a:fillRect l="-279" t="-197778" r="-286072" b="-16296"/>
                          </a:stretch>
                        </a:blipFill>
                      </a:tcPr>
                    </a:tc>
                    <a:tc>
                      <a:txBody>
                        <a:bodyPr/>
                        <a:lstStyle/>
                        <a:p>
                          <a:pPr algn="ctr"/>
                          <a:r>
                            <a:rPr lang="it-IT" sz="2400" dirty="0"/>
                            <a:t>Errore di tipo II</a:t>
                          </a:r>
                        </a:p>
                        <a:p>
                          <a:pPr algn="ctr"/>
                          <a:r>
                            <a:rPr lang="it-IT" sz="2400" dirty="0"/>
                            <a:t>(Falsi negativi)</a:t>
                          </a:r>
                        </a:p>
                      </a:txBody>
                      <a:tcPr/>
                    </a:tc>
                    <a:tc>
                      <a:txBody>
                        <a:bodyPr/>
                        <a:lstStyle/>
                        <a:p>
                          <a:pPr algn="ctr"/>
                          <a:r>
                            <a:rPr lang="it-IT" sz="2400" dirty="0"/>
                            <a:t>Decisione corretta</a:t>
                          </a:r>
                        </a:p>
                      </a:txBody>
                      <a:tcPr/>
                    </a:tc>
                    <a:extLst>
                      <a:ext uri="{0D108BD9-81ED-4DB2-BD59-A6C34878D82A}">
                        <a16:rowId xmlns:a16="http://schemas.microsoft.com/office/drawing/2014/main" val="10002"/>
                      </a:ext>
                    </a:extLst>
                  </a:tr>
                </a:tbl>
              </a:graphicData>
            </a:graphic>
          </p:graphicFrame>
        </mc:Fallback>
      </mc:AlternateContent>
      <p:cxnSp>
        <p:nvCxnSpPr>
          <p:cNvPr id="7" name="Connettore 1 6"/>
          <p:cNvCxnSpPr/>
          <p:nvPr/>
        </p:nvCxnSpPr>
        <p:spPr>
          <a:xfrm>
            <a:off x="1758464" y="2110154"/>
            <a:ext cx="2180490" cy="7526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2450124" y="2086708"/>
            <a:ext cx="2661139" cy="369332"/>
          </a:xfrm>
          <a:prstGeom prst="rect">
            <a:avLst/>
          </a:prstGeom>
          <a:noFill/>
        </p:spPr>
        <p:txBody>
          <a:bodyPr wrap="square" rtlCol="0">
            <a:spAutoFit/>
          </a:bodyPr>
          <a:lstStyle/>
          <a:p>
            <a:r>
              <a:rPr lang="it-IT" dirty="0">
                <a:solidFill>
                  <a:schemeClr val="bg1"/>
                </a:solidFill>
              </a:rPr>
              <a:t>Risultato test</a:t>
            </a:r>
          </a:p>
        </p:txBody>
      </p:sp>
      <p:sp>
        <p:nvSpPr>
          <p:cNvPr id="12" name="CasellaDiTesto 11"/>
          <p:cNvSpPr txBox="1"/>
          <p:nvPr/>
        </p:nvSpPr>
        <p:spPr>
          <a:xfrm>
            <a:off x="1758462" y="2493442"/>
            <a:ext cx="2661139" cy="369332"/>
          </a:xfrm>
          <a:prstGeom prst="rect">
            <a:avLst/>
          </a:prstGeom>
          <a:noFill/>
        </p:spPr>
        <p:txBody>
          <a:bodyPr wrap="square" rtlCol="0">
            <a:spAutoFit/>
          </a:bodyPr>
          <a:lstStyle/>
          <a:p>
            <a:r>
              <a:rPr lang="it-IT" dirty="0">
                <a:solidFill>
                  <a:schemeClr val="bg1"/>
                </a:solidFill>
              </a:rPr>
              <a:t>Stato reale</a:t>
            </a:r>
          </a:p>
        </p:txBody>
      </p:sp>
      <mc:AlternateContent xmlns:mc="http://schemas.openxmlformats.org/markup-compatibility/2006" xmlns:a14="http://schemas.microsoft.com/office/drawing/2010/main">
        <mc:Choice Requires="a14">
          <p:sp>
            <p:nvSpPr>
              <p:cNvPr id="17" name="Segnaposto contenuto 2"/>
              <p:cNvSpPr>
                <a:spLocks noGrp="1"/>
              </p:cNvSpPr>
              <p:nvPr>
                <p:ph idx="1"/>
              </p:nvPr>
            </p:nvSpPr>
            <p:spPr>
              <a:xfrm>
                <a:off x="1097280" y="4596358"/>
                <a:ext cx="10058400" cy="1463562"/>
              </a:xfrm>
            </p:spPr>
            <p:txBody>
              <a:bodyPr>
                <a:normAutofit/>
              </a:bodyPr>
              <a:lstStyle/>
              <a:p>
                <a:r>
                  <a:rPr lang="it-IT" dirty="0"/>
                  <a:t>Se indichiamo con </a:t>
                </a:r>
                <a14:m>
                  <m:oMath xmlns:m="http://schemas.openxmlformats.org/officeDocument/2006/math">
                    <m:r>
                      <a:rPr lang="it-IT" i="1" smtClean="0">
                        <a:latin typeface="Cambria Math" panose="02040503050406030204" pitchFamily="18" charset="0"/>
                        <a:ea typeface="Cambria Math" panose="02040503050406030204" pitchFamily="18" charset="0"/>
                      </a:rPr>
                      <m:t>𝛼</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𝑃</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𝐸𝑟𝑟𝑜𝑟𝑒</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𝑑𝑖</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𝑡𝑖𝑝𝑜</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𝐼</m:t>
                    </m:r>
                    <m:r>
                      <a:rPr lang="it-IT" b="0" i="1" smtClean="0">
                        <a:latin typeface="Cambria Math" panose="02040503050406030204" pitchFamily="18" charset="0"/>
                        <a:ea typeface="Cambria Math" panose="02040503050406030204" pitchFamily="18" charset="0"/>
                      </a:rPr>
                      <m:t>)</m:t>
                    </m:r>
                  </m:oMath>
                </a14:m>
                <a:r>
                  <a:rPr lang="it-IT" dirty="0"/>
                  <a:t> e con </a:t>
                </a:r>
                <a14:m>
                  <m:oMath xmlns:m="http://schemas.openxmlformats.org/officeDocument/2006/math">
                    <m:r>
                      <a:rPr lang="it-IT" i="1" smtClean="0">
                        <a:latin typeface="Cambria Math" panose="02040503050406030204" pitchFamily="18" charset="0"/>
                        <a:ea typeface="Cambria Math" panose="02040503050406030204" pitchFamily="18" charset="0"/>
                      </a:rPr>
                      <m:t>𝛽</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𝑃</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𝐸𝑟𝑟𝑜𝑟𝑒</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𝑑𝑖</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𝑡𝑖𝑝𝑜</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𝐼𝐼</m:t>
                    </m:r>
                    <m:r>
                      <a:rPr lang="it-IT" b="0" i="1" smtClean="0">
                        <a:latin typeface="Cambria Math" panose="02040503050406030204" pitchFamily="18" charset="0"/>
                        <a:ea typeface="Cambria Math" panose="02040503050406030204" pitchFamily="18" charset="0"/>
                      </a:rPr>
                      <m:t>)</m:t>
                    </m:r>
                  </m:oMath>
                </a14:m>
                <a:r>
                  <a:rPr lang="it-IT" dirty="0"/>
                  <a:t>, l’obbiettivo è formulare un test di ipotesi, mantenendo </a:t>
                </a:r>
                <a14:m>
                  <m:oMath xmlns:m="http://schemas.openxmlformats.org/officeDocument/2006/math">
                    <m:r>
                      <a:rPr lang="it-IT" i="1">
                        <a:latin typeface="Cambria Math" panose="02040503050406030204" pitchFamily="18" charset="0"/>
                        <a:ea typeface="Cambria Math" panose="02040503050406030204" pitchFamily="18" charset="0"/>
                      </a:rPr>
                      <m:t>𝛼</m:t>
                    </m:r>
                  </m:oMath>
                </a14:m>
                <a:r>
                  <a:rPr lang="it-IT" dirty="0"/>
                  <a:t> e </a:t>
                </a:r>
                <a14:m>
                  <m:oMath xmlns:m="http://schemas.openxmlformats.org/officeDocument/2006/math">
                    <m:r>
                      <a:rPr lang="it-IT" i="1">
                        <a:latin typeface="Cambria Math" panose="02040503050406030204" pitchFamily="18" charset="0"/>
                        <a:ea typeface="Cambria Math" panose="02040503050406030204" pitchFamily="18" charset="0"/>
                      </a:rPr>
                      <m:t>𝛽</m:t>
                    </m:r>
                  </m:oMath>
                </a14:m>
                <a:r>
                  <a:rPr lang="it-IT" dirty="0"/>
                  <a:t> ragionevolmente piccoli.</a:t>
                </a:r>
              </a:p>
              <a:p>
                <a:r>
                  <a:rPr lang="it-IT" dirty="0"/>
                  <a:t>La quantità </a:t>
                </a:r>
                <a14:m>
                  <m:oMath xmlns:m="http://schemas.openxmlformats.org/officeDocument/2006/math">
                    <m:r>
                      <a:rPr lang="it-IT" b="0" i="1" smtClean="0">
                        <a:latin typeface="Cambria Math" panose="02040503050406030204" pitchFamily="18" charset="0"/>
                      </a:rPr>
                      <m:t>1−</m:t>
                    </m:r>
                    <m:r>
                      <a:rPr lang="it-IT" i="1">
                        <a:latin typeface="Cambria Math" panose="02040503050406030204" pitchFamily="18" charset="0"/>
                        <a:ea typeface="Cambria Math" panose="02040503050406030204" pitchFamily="18" charset="0"/>
                      </a:rPr>
                      <m:t>𝛽</m:t>
                    </m:r>
                  </m:oMath>
                </a14:m>
                <a:r>
                  <a:rPr lang="it-IT" dirty="0"/>
                  <a:t> è detta </a:t>
                </a:r>
                <a:r>
                  <a:rPr lang="it-IT" b="1" dirty="0"/>
                  <a:t>potere statistico</a:t>
                </a:r>
                <a:r>
                  <a:rPr lang="it-IT" dirty="0"/>
                  <a:t> del test.</a:t>
                </a:r>
              </a:p>
            </p:txBody>
          </p:sp>
        </mc:Choice>
        <mc:Fallback xmlns="">
          <p:sp>
            <p:nvSpPr>
              <p:cNvPr id="17" name="Segnaposto contenuto 2"/>
              <p:cNvSpPr>
                <a:spLocks noGrp="1" noRot="1" noChangeAspect="1" noMove="1" noResize="1" noEditPoints="1" noAdjustHandles="1" noChangeArrowheads="1" noChangeShapeType="1" noTextEdit="1"/>
              </p:cNvSpPr>
              <p:nvPr>
                <p:ph idx="1"/>
              </p:nvPr>
            </p:nvSpPr>
            <p:spPr>
              <a:xfrm>
                <a:off x="1097280" y="4596358"/>
                <a:ext cx="10058400" cy="1463562"/>
              </a:xfrm>
              <a:blipFill>
                <a:blip r:embed="rId3"/>
                <a:stretch>
                  <a:fillRect l="-606" t="-4583"/>
                </a:stretch>
              </a:blipFill>
            </p:spPr>
            <p:txBody>
              <a:bodyPr/>
              <a:lstStyle/>
              <a:p>
                <a:r>
                  <a:rPr lang="it-IT">
                    <a:noFill/>
                  </a:rPr>
                  <a:t> </a:t>
                </a:r>
              </a:p>
            </p:txBody>
          </p:sp>
        </mc:Fallback>
      </mc:AlternateContent>
    </p:spTree>
    <p:extLst>
      <p:ext uri="{BB962C8B-B14F-4D97-AF65-F5344CB8AC3E}">
        <p14:creationId xmlns:p14="http://schemas.microsoft.com/office/powerpoint/2010/main" val="28946120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F569F7-C732-44E1-A9CF-D533B2223894}"/>
              </a:ext>
            </a:extLst>
          </p:cNvPr>
          <p:cNvSpPr>
            <a:spLocks noGrp="1"/>
          </p:cNvSpPr>
          <p:nvPr>
            <p:ph type="title"/>
          </p:nvPr>
        </p:nvSpPr>
        <p:spPr/>
        <p:txBody>
          <a:bodyPr/>
          <a:lstStyle/>
          <a:p>
            <a:r>
              <a:rPr lang="it-IT" dirty="0"/>
              <a:t>Errori di tipo I e II</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A3CE7A9-C0D8-4C73-944C-396D88971717}"/>
                  </a:ext>
                </a:extLst>
              </p:cNvPr>
              <p:cNvSpPr>
                <a:spLocks noGrp="1"/>
              </p:cNvSpPr>
              <p:nvPr>
                <p:ph idx="1"/>
              </p:nvPr>
            </p:nvSpPr>
            <p:spPr/>
            <p:txBody>
              <a:bodyPr/>
              <a:lstStyle/>
              <a:p>
                <a14:m>
                  <m:oMath xmlns:m="http://schemas.openxmlformats.org/officeDocument/2006/math">
                    <m:r>
                      <a:rPr lang="it-IT" i="1" smtClean="0">
                        <a:latin typeface="Cambria Math" panose="02040503050406030204" pitchFamily="18" charset="0"/>
                        <a:ea typeface="Cambria Math" panose="02040503050406030204" pitchFamily="18" charset="0"/>
                      </a:rPr>
                      <m:t>𝛼</m:t>
                    </m:r>
                  </m:oMath>
                </a14:m>
                <a:r>
                  <a:rPr lang="it-IT" dirty="0"/>
                  <a:t> è fissato ed utilizzato come parametro critico per il test.</a:t>
                </a:r>
              </a:p>
              <a:p>
                <a:r>
                  <a:rPr lang="it-IT" dirty="0"/>
                  <a:t>Convenzionalmente, si fissa </a:t>
                </a:r>
                <a14:m>
                  <m:oMath xmlns:m="http://schemas.openxmlformats.org/officeDocument/2006/math">
                    <m:r>
                      <a:rPr lang="it-IT" i="1">
                        <a:latin typeface="Cambria Math" panose="02040503050406030204" pitchFamily="18" charset="0"/>
                        <a:ea typeface="Cambria Math" panose="02040503050406030204" pitchFamily="18" charset="0"/>
                      </a:rPr>
                      <m:t>𝛼</m:t>
                    </m:r>
                    <m:r>
                      <a:rPr lang="it-IT" b="0" i="1" smtClean="0">
                        <a:latin typeface="Cambria Math" panose="02040503050406030204" pitchFamily="18" charset="0"/>
                        <a:ea typeface="Cambria Math" panose="02040503050406030204" pitchFamily="18" charset="0"/>
                      </a:rPr>
                      <m:t>=0.05</m:t>
                    </m:r>
                  </m:oMath>
                </a14:m>
                <a:r>
                  <a:rPr lang="it-IT" dirty="0"/>
                  <a:t>.</a:t>
                </a:r>
              </a:p>
              <a:p>
                <a14:m>
                  <m:oMath xmlns:m="http://schemas.openxmlformats.org/officeDocument/2006/math">
                    <m:r>
                      <a:rPr lang="it-IT" i="1" smtClean="0">
                        <a:latin typeface="Cambria Math" panose="02040503050406030204" pitchFamily="18" charset="0"/>
                        <a:ea typeface="Cambria Math" panose="02040503050406030204" pitchFamily="18" charset="0"/>
                      </a:rPr>
                      <m:t>𝛽</m:t>
                    </m:r>
                  </m:oMath>
                </a14:m>
                <a:r>
                  <a:rPr lang="it-IT" dirty="0"/>
                  <a:t> non è fissato a priori ma si può controllare variando l’ampiezza del/dei campioni coinvolti nel test e variando </a:t>
                </a:r>
                <a14:m>
                  <m:oMath xmlns:m="http://schemas.openxmlformats.org/officeDocument/2006/math">
                    <m:r>
                      <a:rPr lang="it-IT" i="1">
                        <a:latin typeface="Cambria Math" panose="02040503050406030204" pitchFamily="18" charset="0"/>
                        <a:ea typeface="Cambria Math" panose="02040503050406030204" pitchFamily="18" charset="0"/>
                      </a:rPr>
                      <m:t>𝛼</m:t>
                    </m:r>
                  </m:oMath>
                </a14:m>
                <a:r>
                  <a:rPr lang="it-IT" dirty="0"/>
                  <a:t>.</a:t>
                </a:r>
              </a:p>
              <a:p>
                <a:r>
                  <a:rPr lang="it-IT" dirty="0"/>
                  <a:t>Aumentando </a:t>
                </a:r>
                <a14:m>
                  <m:oMath xmlns:m="http://schemas.openxmlformats.org/officeDocument/2006/math">
                    <m:r>
                      <a:rPr lang="it-IT" i="1" smtClean="0">
                        <a:latin typeface="Cambria Math" panose="02040503050406030204" pitchFamily="18" charset="0"/>
                        <a:ea typeface="Cambria Math" panose="02040503050406030204" pitchFamily="18" charset="0"/>
                      </a:rPr>
                      <m:t>𝛼</m:t>
                    </m:r>
                  </m:oMath>
                </a14:m>
                <a:r>
                  <a:rPr lang="it-IT" dirty="0"/>
                  <a:t> e/o aumentando l’ampiezza del/dei campioni </a:t>
                </a:r>
                <a14:m>
                  <m:oMath xmlns:m="http://schemas.openxmlformats.org/officeDocument/2006/math">
                    <m:r>
                      <a:rPr lang="it-IT" i="1">
                        <a:latin typeface="Cambria Math" panose="02040503050406030204" pitchFamily="18" charset="0"/>
                        <a:ea typeface="Cambria Math" panose="02040503050406030204" pitchFamily="18" charset="0"/>
                      </a:rPr>
                      <m:t>𝛽</m:t>
                    </m:r>
                  </m:oMath>
                </a14:m>
                <a:r>
                  <a:rPr lang="it-IT" dirty="0"/>
                  <a:t> diminuisce, dunque il potere del test statistico aumenta.</a:t>
                </a:r>
              </a:p>
              <a:p>
                <a:r>
                  <a:rPr lang="it-IT" dirty="0"/>
                  <a:t>Occorre trovare un ragionevole compromesso tra </a:t>
                </a:r>
                <a14:m>
                  <m:oMath xmlns:m="http://schemas.openxmlformats.org/officeDocument/2006/math">
                    <m:r>
                      <a:rPr lang="it-IT" i="1" smtClean="0">
                        <a:latin typeface="Cambria Math" panose="02040503050406030204" pitchFamily="18" charset="0"/>
                        <a:ea typeface="Cambria Math" panose="02040503050406030204" pitchFamily="18" charset="0"/>
                      </a:rPr>
                      <m:t>𝛼</m:t>
                    </m:r>
                  </m:oMath>
                </a14:m>
                <a:r>
                  <a:rPr lang="it-IT" dirty="0"/>
                  <a:t> e </a:t>
                </a:r>
                <a14:m>
                  <m:oMath xmlns:m="http://schemas.openxmlformats.org/officeDocument/2006/math">
                    <m:r>
                      <a:rPr lang="it-IT" i="1">
                        <a:latin typeface="Cambria Math" panose="02040503050406030204" pitchFamily="18" charset="0"/>
                        <a:ea typeface="Cambria Math" panose="02040503050406030204" pitchFamily="18" charset="0"/>
                      </a:rPr>
                      <m:t>𝛽</m:t>
                    </m:r>
                  </m:oMath>
                </a14:m>
                <a:r>
                  <a:rPr lang="it-IT" dirty="0"/>
                  <a:t>, che dipende dall’importanza che diamo ai falsi positivi e ai falsi negativi.</a:t>
                </a:r>
              </a:p>
            </p:txBody>
          </p:sp>
        </mc:Choice>
        <mc:Fallback xmlns="">
          <p:sp>
            <p:nvSpPr>
              <p:cNvPr id="3" name="Segnaposto contenuto 2">
                <a:extLst>
                  <a:ext uri="{FF2B5EF4-FFF2-40B4-BE49-F238E27FC236}">
                    <a16:creationId xmlns:a16="http://schemas.microsoft.com/office/drawing/2014/main" id="{FA3CE7A9-C0D8-4C73-944C-396D88971717}"/>
                  </a:ext>
                </a:extLst>
              </p:cNvPr>
              <p:cNvSpPr>
                <a:spLocks noGrp="1" noRot="1" noChangeAspect="1" noMove="1" noResize="1" noEditPoints="1" noAdjustHandles="1" noChangeArrowheads="1" noChangeShapeType="1" noTextEdit="1"/>
              </p:cNvSpPr>
              <p:nvPr>
                <p:ph idx="1"/>
              </p:nvPr>
            </p:nvSpPr>
            <p:spPr>
              <a:blipFill>
                <a:blip r:embed="rId2"/>
                <a:stretch>
                  <a:fillRect l="-1515" t="-1970" r="-1333"/>
                </a:stretch>
              </a:blipFill>
            </p:spPr>
            <p:txBody>
              <a:bodyPr/>
              <a:lstStyle/>
              <a:p>
                <a:r>
                  <a:rPr lang="it-IT">
                    <a:noFill/>
                  </a:rPr>
                  <a:t> </a:t>
                </a:r>
              </a:p>
            </p:txBody>
          </p:sp>
        </mc:Fallback>
      </mc:AlternateContent>
    </p:spTree>
    <p:extLst>
      <p:ext uri="{BB962C8B-B14F-4D97-AF65-F5344CB8AC3E}">
        <p14:creationId xmlns:p14="http://schemas.microsoft.com/office/powerpoint/2010/main" val="311662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Esempio – Test di efficacia di un nuovo farmaco</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lstStyle/>
              <a:p>
                <a:r>
                  <a:rPr lang="it-IT" dirty="0"/>
                  <a:t>Un’azienda farmaceutica ha un nuovo farmaco che desidera confrontare con il trattamento standard attuale.</a:t>
                </a:r>
              </a:p>
              <a:p>
                <a:r>
                  <a:rPr lang="it-IT" dirty="0"/>
                  <a:t>L’agenzia del farmaco, per dare l’approvazione, impone che l’azienda dimostri che il nuovo farmaco è migliore del trattamento corrente.</a:t>
                </a:r>
              </a:p>
              <a:p>
                <a:r>
                  <a:rPr lang="it-IT" dirty="0"/>
                  <a:t>L’azienda lancia un trial clinico dove alcuni pazienti ricevono il trattamento nuovo ed altri il trattamento standard.</a:t>
                </a:r>
              </a:p>
              <a:p>
                <a:r>
                  <a:rPr lang="it-IT" dirty="0"/>
                  <a:t>L’effetto della terapia è ottenuto attraverso la misurazione di un valore numerico X (valori più alti indicano un effetto migliore).</a:t>
                </a:r>
              </a:p>
              <a:p>
                <a:r>
                  <a:rPr lang="it-IT" dirty="0"/>
                  <a:t>Indichiamo con N la misurazione di X rispetto al nuovo trattamento e con S la misurazione di X rispetto al trattamento standard.</a:t>
                </a:r>
              </a:p>
              <a:p>
                <a:r>
                  <a:rPr lang="it-IT" dirty="0"/>
                  <a:t>Parametro di interesse: </a:t>
                </a:r>
                <a14:m>
                  <m:oMath xmlns:m="http://schemas.openxmlformats.org/officeDocument/2006/math">
                    <m:sSub>
                      <m:sSubPr>
                        <m:ctrlPr>
                          <a:rPr lang="it-IT" i="1" smtClean="0">
                            <a:latin typeface="Cambria Math" panose="02040503050406030204" pitchFamily="18" charset="0"/>
                          </a:rPr>
                        </m:ctrlPr>
                      </m:sSubPr>
                      <m:e>
                        <m:r>
                          <a:rPr lang="it-IT" i="1" smtClean="0">
                            <a:latin typeface="Cambria Math" panose="02040503050406030204" pitchFamily="18" charset="0"/>
                            <a:ea typeface="Cambria Math" panose="02040503050406030204" pitchFamily="18" charset="0"/>
                          </a:rPr>
                          <m:t>𝜇</m:t>
                        </m:r>
                      </m:e>
                      <m:sub>
                        <m:r>
                          <a:rPr lang="it-IT" b="0" i="1" smtClean="0">
                            <a:latin typeface="Cambria Math" panose="02040503050406030204" pitchFamily="18" charset="0"/>
                          </a:rPr>
                          <m:t>𝑁</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𝜇</m:t>
                        </m:r>
                      </m:e>
                      <m:sub>
                        <m:r>
                          <a:rPr lang="it-IT" b="0" i="1" smtClean="0">
                            <a:latin typeface="Cambria Math" panose="02040503050406030204" pitchFamily="18" charset="0"/>
                          </a:rPr>
                          <m:t>𝑆</m:t>
                        </m:r>
                      </m:sub>
                    </m:sSub>
                  </m:oMath>
                </a14:m>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606" t="-1667" r="-1879" b="-2121"/>
                </a:stretch>
              </a:blipFill>
            </p:spPr>
            <p:txBody>
              <a:bodyPr/>
              <a:lstStyle/>
              <a:p>
                <a:r>
                  <a:rPr lang="it-IT">
                    <a:noFill/>
                  </a:rPr>
                  <a:t> </a:t>
                </a:r>
              </a:p>
            </p:txBody>
          </p:sp>
        </mc:Fallback>
      </mc:AlternateContent>
    </p:spTree>
    <p:extLst>
      <p:ext uri="{BB962C8B-B14F-4D97-AF65-F5344CB8AC3E}">
        <p14:creationId xmlns:p14="http://schemas.microsoft.com/office/powerpoint/2010/main" val="1977349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Esempio – Test di efficacia di un nuovo farmaco </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lstStyle/>
              <a:p>
                <a:r>
                  <a:rPr lang="it-IT" b="1" dirty="0"/>
                  <a:t>Ipotesi nulla</a:t>
                </a:r>
                <a:r>
                  <a:rPr lang="it-IT" dirty="0"/>
                  <a:t>: il nuovo farmaco non è migliore del trattamento standard. Ciò significa che:</a:t>
                </a:r>
              </a:p>
              <a:p>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𝐻</m:t>
                        </m:r>
                      </m:e>
                      <m:sub>
                        <m:r>
                          <a:rPr lang="it-IT" b="0" i="1" smtClean="0">
                            <a:latin typeface="Cambria Math" panose="02040503050406030204" pitchFamily="18" charset="0"/>
                          </a:rPr>
                          <m:t>0</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𝜇</m:t>
                        </m:r>
                      </m:e>
                      <m:sub>
                        <m:r>
                          <a:rPr lang="it-IT" b="0" i="1" smtClean="0">
                            <a:latin typeface="Cambria Math" panose="02040503050406030204" pitchFamily="18" charset="0"/>
                          </a:rPr>
                          <m:t>𝑁</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𝜇</m:t>
                        </m:r>
                      </m:e>
                      <m:sub>
                        <m:r>
                          <a:rPr lang="it-IT" b="0" i="1" smtClean="0">
                            <a:latin typeface="Cambria Math" panose="02040503050406030204" pitchFamily="18" charset="0"/>
                          </a:rPr>
                          <m:t>𝑆</m:t>
                        </m:r>
                      </m:sub>
                    </m:sSub>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0</m:t>
                    </m:r>
                  </m:oMath>
                </a14:m>
                <a:endParaRPr lang="it-IT" dirty="0"/>
              </a:p>
              <a:p>
                <a:r>
                  <a:rPr lang="it-IT" b="1" dirty="0"/>
                  <a:t>Ipotesi alternativa</a:t>
                </a:r>
                <a:r>
                  <a:rPr lang="it-IT" dirty="0"/>
                  <a:t>: il nuovo farmaco è migliore del trattamento standard. Ciò significa che:</a:t>
                </a:r>
              </a:p>
              <a:p>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𝐻</m:t>
                        </m:r>
                      </m:e>
                      <m:sub>
                        <m:r>
                          <a:rPr lang="it-IT" b="0" i="1" smtClean="0">
                            <a:latin typeface="Cambria Math" panose="02040503050406030204" pitchFamily="18" charset="0"/>
                          </a:rPr>
                          <m:t>𝐴</m:t>
                        </m:r>
                      </m:sub>
                    </m:sSub>
                    <m:r>
                      <a:rPr lang="it-IT" i="1">
                        <a:latin typeface="Cambria Math" panose="02040503050406030204" pitchFamily="18" charset="0"/>
                      </a:rPr>
                      <m:t>: </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i="1">
                            <a:latin typeface="Cambria Math" panose="02040503050406030204" pitchFamily="18" charset="0"/>
                          </a:rPr>
                          <m:t>𝑁</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b="0" i="1" smtClean="0">
                            <a:latin typeface="Cambria Math" panose="02040503050406030204" pitchFamily="18" charset="0"/>
                            <a:ea typeface="Cambria Math" panose="02040503050406030204" pitchFamily="18" charset="0"/>
                          </a:rPr>
                          <m:t>𝑆</m:t>
                        </m:r>
                      </m:sub>
                    </m:sSub>
                    <m:r>
                      <a:rPr lang="it-IT" b="0" i="1" smtClean="0">
                        <a:latin typeface="Cambria Math" panose="02040503050406030204" pitchFamily="18" charset="0"/>
                      </a:rPr>
                      <m:t>&gt;</m:t>
                    </m:r>
                    <m:r>
                      <a:rPr lang="it-IT" i="1">
                        <a:latin typeface="Cambria Math" panose="02040503050406030204" pitchFamily="18" charset="0"/>
                        <a:ea typeface="Cambria Math" panose="02040503050406030204" pitchFamily="18" charset="0"/>
                      </a:rPr>
                      <m:t>0</m:t>
                    </m:r>
                  </m:oMath>
                </a14:m>
                <a:endParaRPr lang="it-IT" dirty="0"/>
              </a:p>
              <a:p>
                <a:r>
                  <a:rPr lang="it-IT" b="1" dirty="0"/>
                  <a:t>Dati sperimentali (campione)</a:t>
                </a:r>
                <a:r>
                  <a:rPr lang="it-IT" dirty="0"/>
                  <a:t>:</a:t>
                </a:r>
              </a:p>
              <a:p>
                <a:endParaRPr lang="it-IT" dirty="0"/>
              </a:p>
              <a:p>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graphicFrame>
            <p:nvGraphicFramePr>
              <p:cNvPr id="4" name="Tabella 3"/>
              <p:cNvGraphicFramePr>
                <a:graphicFrameLocks noGrp="1"/>
              </p:cNvGraphicFramePr>
              <p:nvPr>
                <p:extLst>
                  <p:ext uri="{D42A27DB-BD31-4B8C-83A1-F6EECF244321}">
                    <p14:modId xmlns:p14="http://schemas.microsoft.com/office/powerpoint/2010/main" val="211006163"/>
                  </p:ext>
                </p:extLst>
              </p:nvPr>
            </p:nvGraphicFramePr>
            <p:xfrm>
              <a:off x="2062480" y="4308686"/>
              <a:ext cx="8127999" cy="1752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pPr algn="ctr"/>
                          <a:endParaRPr lang="it-IT"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dirty="0">
                              <a:solidFill>
                                <a:schemeClr val="tx1"/>
                              </a:solidFill>
                            </a:rPr>
                            <a:t>Nuovo trattamento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dirty="0">
                              <a:solidFill>
                                <a:schemeClr val="tx1"/>
                              </a:solidFill>
                            </a:rPr>
                            <a:t>Trattamento</a:t>
                          </a:r>
                          <a:r>
                            <a:rPr lang="it-IT" baseline="0" dirty="0">
                              <a:solidFill>
                                <a:schemeClr val="tx1"/>
                              </a:solidFill>
                            </a:rPr>
                            <a:t> standard</a:t>
                          </a:r>
                          <a:endParaRPr lang="it-IT"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it-IT" b="1" dirty="0">
                              <a:solidFill>
                                <a:schemeClr val="tx1"/>
                              </a:solidFill>
                            </a:rPr>
                            <a:t>Media del campione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acc>
                                      <m:accPr>
                                        <m:chr m:val="̅"/>
                                        <m:ctrlPr>
                                          <a:rPr lang="it-IT" i="1" smtClean="0">
                                            <a:latin typeface="Cambria Math" panose="02040503050406030204" pitchFamily="18" charset="0"/>
                                          </a:rPr>
                                        </m:ctrlPr>
                                      </m:accPr>
                                      <m:e>
                                        <m:r>
                                          <a:rPr lang="it-IT" b="0" i="1" smtClean="0">
                                            <a:latin typeface="Cambria Math" panose="02040503050406030204" pitchFamily="18" charset="0"/>
                                          </a:rPr>
                                          <m:t>𝑦</m:t>
                                        </m:r>
                                      </m:e>
                                    </m:acc>
                                  </m:e>
                                  <m:sub>
                                    <m:r>
                                      <a:rPr lang="it-IT" b="0" i="1" smtClean="0">
                                        <a:latin typeface="Cambria Math" panose="02040503050406030204" pitchFamily="18" charset="0"/>
                                      </a:rPr>
                                      <m:t>𝑁</m:t>
                                    </m:r>
                                  </m:sub>
                                </m:sSub>
                              </m:oMath>
                            </m:oMathPara>
                          </a14:m>
                          <a:endParaRPr lang="it-I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acc>
                                      <m:accPr>
                                        <m:chr m:val="̅"/>
                                        <m:ctrlPr>
                                          <a:rPr lang="it-IT" i="1" smtClean="0">
                                            <a:latin typeface="Cambria Math" panose="02040503050406030204" pitchFamily="18" charset="0"/>
                                          </a:rPr>
                                        </m:ctrlPr>
                                      </m:accPr>
                                      <m:e>
                                        <m:r>
                                          <a:rPr lang="it-IT" b="0" i="1" smtClean="0">
                                            <a:latin typeface="Cambria Math" panose="02040503050406030204" pitchFamily="18" charset="0"/>
                                          </a:rPr>
                                          <m:t>𝑦</m:t>
                                        </m:r>
                                      </m:e>
                                    </m:acc>
                                  </m:e>
                                  <m:sub>
                                    <m:r>
                                      <a:rPr lang="it-IT" b="0" i="1" smtClean="0">
                                        <a:latin typeface="Cambria Math" panose="02040503050406030204" pitchFamily="18" charset="0"/>
                                      </a:rPr>
                                      <m:t>𝑆</m:t>
                                    </m:r>
                                  </m:sub>
                                </m:sSub>
                              </m:oMath>
                            </m:oMathPara>
                          </a14:m>
                          <a:endParaRPr lang="it-I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it-IT" b="1" baseline="0" dirty="0"/>
                            <a:t>Deviazione standard del campione</a:t>
                          </a:r>
                          <a:endParaRPr lang="it-IT"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𝑠</m:t>
                                    </m:r>
                                  </m:e>
                                  <m:sub>
                                    <m:r>
                                      <a:rPr lang="it-IT" b="0" i="1" smtClean="0">
                                        <a:latin typeface="Cambria Math" panose="02040503050406030204" pitchFamily="18" charset="0"/>
                                      </a:rPr>
                                      <m:t>𝑁</m:t>
                                    </m:r>
                                  </m:sub>
                                </m:sSub>
                              </m:oMath>
                            </m:oMathPara>
                          </a14:m>
                          <a:endParaRPr lang="it-I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𝑠</m:t>
                                    </m:r>
                                  </m:e>
                                  <m:sub>
                                    <m:r>
                                      <a:rPr lang="it-IT" b="0" i="1" smtClean="0">
                                        <a:latin typeface="Cambria Math" panose="02040503050406030204" pitchFamily="18" charset="0"/>
                                      </a:rPr>
                                      <m:t>𝑆</m:t>
                                    </m:r>
                                  </m:sub>
                                </m:sSub>
                              </m:oMath>
                            </m:oMathPara>
                          </a14:m>
                          <a:endParaRPr lang="it-I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it-IT" b="1" dirty="0"/>
                            <a:t>Numero di campioni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𝑛</m:t>
                                    </m:r>
                                  </m:e>
                                  <m:sub>
                                    <m:r>
                                      <a:rPr lang="it-IT" b="0" i="1" smtClean="0">
                                        <a:latin typeface="Cambria Math" panose="02040503050406030204" pitchFamily="18" charset="0"/>
                                      </a:rPr>
                                      <m:t>𝑁</m:t>
                                    </m:r>
                                  </m:sub>
                                </m:sSub>
                              </m:oMath>
                            </m:oMathPara>
                          </a14:m>
                          <a:endParaRPr lang="it-I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𝑛</m:t>
                                    </m:r>
                                  </m:e>
                                  <m:sub>
                                    <m:r>
                                      <a:rPr lang="it-IT" b="0" i="1" smtClean="0">
                                        <a:latin typeface="Cambria Math" panose="02040503050406030204" pitchFamily="18" charset="0"/>
                                      </a:rPr>
                                      <m:t>𝑆</m:t>
                                    </m:r>
                                  </m:sub>
                                </m:sSub>
                              </m:oMath>
                            </m:oMathPara>
                          </a14:m>
                          <a:endParaRPr lang="it-I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mc:Choice>
        <mc:Fallback xmlns="">
          <p:graphicFrame>
            <p:nvGraphicFramePr>
              <p:cNvPr id="4" name="Tabella 3"/>
              <p:cNvGraphicFramePr>
                <a:graphicFrameLocks noGrp="1"/>
              </p:cNvGraphicFramePr>
              <p:nvPr>
                <p:extLst>
                  <p:ext uri="{D42A27DB-BD31-4B8C-83A1-F6EECF244321}">
                    <p14:modId xmlns:p14="http://schemas.microsoft.com/office/powerpoint/2010/main" val="211006163"/>
                  </p:ext>
                </p:extLst>
              </p:nvPr>
            </p:nvGraphicFramePr>
            <p:xfrm>
              <a:off x="2062480" y="4308686"/>
              <a:ext cx="8127999" cy="1752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pPr algn="ctr"/>
                          <a:endParaRPr lang="it-IT"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dirty="0">
                              <a:solidFill>
                                <a:schemeClr val="tx1"/>
                              </a:solidFill>
                            </a:rPr>
                            <a:t>Nuovo trattamento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dirty="0">
                              <a:solidFill>
                                <a:schemeClr val="tx1"/>
                              </a:solidFill>
                            </a:rPr>
                            <a:t>Trattamento</a:t>
                          </a:r>
                          <a:r>
                            <a:rPr lang="it-IT" baseline="0" dirty="0">
                              <a:solidFill>
                                <a:schemeClr val="tx1"/>
                              </a:solidFill>
                            </a:rPr>
                            <a:t> standard</a:t>
                          </a:r>
                          <a:endParaRPr lang="it-IT"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it-IT" b="1" dirty="0">
                              <a:solidFill>
                                <a:schemeClr val="tx1"/>
                              </a:solidFill>
                            </a:rPr>
                            <a:t>Media del campione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it-I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450" t="-108197" r="-100676" b="-296721"/>
                          </a:stretch>
                        </a:blipFill>
                      </a:tcPr>
                    </a:tc>
                    <a:tc>
                      <a:txBody>
                        <a:bodyPr/>
                        <a:lstStyle/>
                        <a:p>
                          <a:endParaRPr lang="it-I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108197" r="-449" b="-296721"/>
                          </a:stretch>
                        </a:blipFill>
                      </a:tcPr>
                    </a:tc>
                    <a:extLst>
                      <a:ext uri="{0D108BD9-81ED-4DB2-BD59-A6C34878D82A}">
                        <a16:rowId xmlns:a16="http://schemas.microsoft.com/office/drawing/2014/main" val="10001"/>
                      </a:ext>
                    </a:extLst>
                  </a:tr>
                  <a:tr h="640080">
                    <a:tc>
                      <a:txBody>
                        <a:bodyPr/>
                        <a:lstStyle/>
                        <a:p>
                          <a:pPr algn="ctr"/>
                          <a:r>
                            <a:rPr lang="it-IT" b="1" baseline="0" dirty="0"/>
                            <a:t>Deviazione standard del campione</a:t>
                          </a:r>
                          <a:endParaRPr lang="it-IT"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it-I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450" t="-119811" r="-100676" b="-70755"/>
                          </a:stretch>
                        </a:blipFill>
                      </a:tcPr>
                    </a:tc>
                    <a:tc>
                      <a:txBody>
                        <a:bodyPr/>
                        <a:lstStyle/>
                        <a:p>
                          <a:endParaRPr lang="it-I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119811" r="-449" b="-70755"/>
                          </a:stretch>
                        </a:blipFill>
                      </a:tcPr>
                    </a:tc>
                    <a:extLst>
                      <a:ext uri="{0D108BD9-81ED-4DB2-BD59-A6C34878D82A}">
                        <a16:rowId xmlns:a16="http://schemas.microsoft.com/office/drawing/2014/main" val="10002"/>
                      </a:ext>
                    </a:extLst>
                  </a:tr>
                  <a:tr h="370840">
                    <a:tc>
                      <a:txBody>
                        <a:bodyPr/>
                        <a:lstStyle/>
                        <a:p>
                          <a:pPr algn="ctr"/>
                          <a:r>
                            <a:rPr lang="it-IT" b="1" dirty="0"/>
                            <a:t>Numero di campioni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it-I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450" t="-381967" r="-100676" b="-22951"/>
                          </a:stretch>
                        </a:blipFill>
                      </a:tcPr>
                    </a:tc>
                    <a:tc>
                      <a:txBody>
                        <a:bodyPr/>
                        <a:lstStyle/>
                        <a:p>
                          <a:endParaRPr lang="it-I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381967" r="-449" b="-22951"/>
                          </a:stretch>
                        </a:blipFill>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7150541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Esempio – Test di efficacia di un nuovo farmaco</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normAutofit/>
              </a:bodyPr>
              <a:lstStyle/>
              <a:p>
                <a:r>
                  <a:rPr lang="it-IT" b="1" dirty="0"/>
                  <a:t>Errore di tipo I</a:t>
                </a:r>
                <a:r>
                  <a:rPr lang="it-IT" dirty="0"/>
                  <a:t>: concludere che il nuovo farmaco è meglio di quello standard (ipotesi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𝐻</m:t>
                        </m:r>
                      </m:e>
                      <m:sub>
                        <m:r>
                          <a:rPr lang="it-IT" b="0" i="1" smtClean="0">
                            <a:latin typeface="Cambria Math" panose="02040503050406030204" pitchFamily="18" charset="0"/>
                          </a:rPr>
                          <m:t>𝐴</m:t>
                        </m:r>
                      </m:sub>
                    </m:sSub>
                  </m:oMath>
                </a14:m>
                <a:r>
                  <a:rPr lang="it-IT" dirty="0"/>
                  <a:t>) quando di fatto non è vero (ipotesi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𝐻</m:t>
                        </m:r>
                      </m:e>
                      <m:sub>
                        <m:r>
                          <a:rPr lang="it-IT" b="0" i="1" smtClean="0">
                            <a:latin typeface="Cambria Math" panose="02040503050406030204" pitchFamily="18" charset="0"/>
                          </a:rPr>
                          <m:t>0</m:t>
                        </m:r>
                      </m:sub>
                    </m:sSub>
                  </m:oMath>
                </a14:m>
                <a:r>
                  <a:rPr lang="it-IT" dirty="0"/>
                  <a:t>). Ciò significa che il farmaco inefficace si ritiene migliore.</a:t>
                </a:r>
              </a:p>
              <a:p>
                <a:endParaRPr lang="it-IT" b="1" dirty="0"/>
              </a:p>
              <a:p>
                <a:r>
                  <a:rPr lang="it-IT" b="1" dirty="0"/>
                  <a:t>Errore di tipo II</a:t>
                </a:r>
                <a:r>
                  <a:rPr lang="it-IT" dirty="0"/>
                  <a:t>: non riuscire a concludere che il nuovo farmaco è migliore (ipotesi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𝐻</m:t>
                        </m:r>
                      </m:e>
                      <m:sub>
                        <m:r>
                          <a:rPr lang="it-IT" i="1">
                            <a:latin typeface="Cambria Math" panose="02040503050406030204" pitchFamily="18" charset="0"/>
                          </a:rPr>
                          <m:t>𝐴</m:t>
                        </m:r>
                      </m:sub>
                    </m:sSub>
                  </m:oMath>
                </a14:m>
                <a:r>
                  <a:rPr lang="it-IT" dirty="0"/>
                  <a:t>) quando di fatto lo è. Ciò significa che il farmaco è efficace ma non riusciamo a stabilirlo.</a:t>
                </a:r>
              </a:p>
              <a:p>
                <a:endParaRPr lang="it-IT" dirty="0"/>
              </a:p>
              <a:p>
                <a:r>
                  <a:rPr lang="it-IT" b="1" dirty="0"/>
                  <a:t>Parametro critico: </a:t>
                </a:r>
                <a14:m>
                  <m:oMath xmlns:m="http://schemas.openxmlformats.org/officeDocument/2006/math">
                    <m:r>
                      <a:rPr lang="it-IT" i="1" smtClean="0">
                        <a:latin typeface="Cambria Math" panose="02040503050406030204" pitchFamily="18" charset="0"/>
                        <a:ea typeface="Cambria Math" panose="02040503050406030204" pitchFamily="18" charset="0"/>
                      </a:rPr>
                      <m:t>𝛼</m:t>
                    </m:r>
                  </m:oMath>
                </a14:m>
                <a:r>
                  <a:rPr lang="it-IT" dirty="0"/>
                  <a:t>.</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606" t="-1667" r="-1939"/>
                </a:stretch>
              </a:blipFill>
            </p:spPr>
            <p:txBody>
              <a:bodyPr/>
              <a:lstStyle/>
              <a:p>
                <a:r>
                  <a:rPr lang="it-IT">
                    <a:noFill/>
                  </a:rPr>
                  <a:t> </a:t>
                </a:r>
              </a:p>
            </p:txBody>
          </p:sp>
        </mc:Fallback>
      </mc:AlternateContent>
    </p:spTree>
    <p:extLst>
      <p:ext uri="{BB962C8B-B14F-4D97-AF65-F5344CB8AC3E}">
        <p14:creationId xmlns:p14="http://schemas.microsoft.com/office/powerpoint/2010/main" val="404704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Statistica test</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lstStyle/>
              <a:p>
                <a:r>
                  <a:rPr lang="it-IT" dirty="0"/>
                  <a:t>La quantità che ci interessa misurare è la differenza tra le due medie, quindi la variabile di riferimento è </a:t>
                </a:r>
                <a14:m>
                  <m:oMath xmlns:m="http://schemas.openxmlformats.org/officeDocument/2006/math">
                    <m:r>
                      <m:rPr>
                        <m:sty m:val="p"/>
                      </m:rPr>
                      <a:rPr lang="it-IT" b="0" i="0" smtClean="0">
                        <a:latin typeface="Cambria Math" panose="02040503050406030204" pitchFamily="18" charset="0"/>
                      </a:rPr>
                      <m:t>X</m:t>
                    </m:r>
                    <m:r>
                      <a:rPr lang="it-IT" b="0" i="0" smtClean="0">
                        <a:latin typeface="Cambria Math" panose="02040503050406030204" pitchFamily="18" charset="0"/>
                      </a:rPr>
                      <m:t>=</m:t>
                    </m:r>
                    <m:sSub>
                      <m:sSubPr>
                        <m:ctrlPr>
                          <a:rPr lang="it-IT" i="1" smtClean="0">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𝑌</m:t>
                            </m:r>
                          </m:e>
                        </m:acc>
                      </m:e>
                      <m:sub>
                        <m:r>
                          <a:rPr lang="it-IT" b="0" i="1" smtClean="0">
                            <a:latin typeface="Cambria Math" panose="02040503050406030204" pitchFamily="18" charset="0"/>
                          </a:rPr>
                          <m:t>𝑁</m:t>
                        </m:r>
                      </m:sub>
                    </m:sSub>
                    <m:r>
                      <a:rPr lang="it-IT" i="1">
                        <a:latin typeface="Cambria Math" panose="02040503050406030204" pitchFamily="18" charset="0"/>
                      </a:rPr>
                      <m:t>−</m:t>
                    </m:r>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𝑌</m:t>
                            </m:r>
                          </m:e>
                        </m:acc>
                      </m:e>
                      <m:sub>
                        <m:r>
                          <a:rPr lang="it-IT" b="0" i="1" smtClean="0">
                            <a:latin typeface="Cambria Math" panose="02040503050406030204" pitchFamily="18" charset="0"/>
                          </a:rPr>
                          <m:t>𝑆</m:t>
                        </m:r>
                      </m:sub>
                    </m:sSub>
                  </m:oMath>
                </a14:m>
                <a:r>
                  <a:rPr lang="it-IT" dirty="0"/>
                  <a:t>.</a:t>
                </a:r>
              </a:p>
              <a:p>
                <a:r>
                  <a:rPr lang="it-IT" dirty="0"/>
                  <a:t>Nell’ipotesi in cui i campioni sono indipendenti (i pazienti per i due trattamenti sono diversi) le variabili </a:t>
                </a:r>
                <a14:m>
                  <m:oMath xmlns:m="http://schemas.openxmlformats.org/officeDocument/2006/math">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𝑌</m:t>
                            </m:r>
                          </m:e>
                        </m:acc>
                      </m:e>
                      <m:sub>
                        <m:r>
                          <a:rPr lang="it-IT" b="0" i="1" smtClean="0">
                            <a:latin typeface="Cambria Math" panose="02040503050406030204" pitchFamily="18" charset="0"/>
                          </a:rPr>
                          <m:t>𝑁</m:t>
                        </m:r>
                      </m:sub>
                    </m:sSub>
                    <m:r>
                      <a:rPr lang="it-IT" i="1">
                        <a:latin typeface="Cambria Math" panose="02040503050406030204" pitchFamily="18" charset="0"/>
                      </a:rPr>
                      <m:t> </m:t>
                    </m:r>
                  </m:oMath>
                </a14:m>
                <a:r>
                  <a:rPr lang="it-IT" dirty="0"/>
                  <a:t>e </a:t>
                </a:r>
                <a14:m>
                  <m:oMath xmlns:m="http://schemas.openxmlformats.org/officeDocument/2006/math">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𝑌</m:t>
                            </m:r>
                          </m:e>
                        </m:acc>
                      </m:e>
                      <m:sub>
                        <m:r>
                          <a:rPr lang="it-IT" b="0" i="1" smtClean="0">
                            <a:latin typeface="Cambria Math" panose="02040503050406030204" pitchFamily="18" charset="0"/>
                          </a:rPr>
                          <m:t>𝑆</m:t>
                        </m:r>
                      </m:sub>
                    </m:sSub>
                    <m:r>
                      <a:rPr lang="it-IT" i="1">
                        <a:latin typeface="Cambria Math" panose="02040503050406030204" pitchFamily="18" charset="0"/>
                      </a:rPr>
                      <m:t> </m:t>
                    </m:r>
                  </m:oMath>
                </a14:m>
                <a:r>
                  <a:rPr lang="it-IT" dirty="0"/>
                  <a:t>sono indipendenti, da cui segue che:</a:t>
                </a:r>
              </a:p>
              <a:p>
                <a:r>
                  <a:rPr lang="it-IT" dirty="0"/>
                  <a:t> </a:t>
                </a:r>
                <a14:m>
                  <m:oMath xmlns:m="http://schemas.openxmlformats.org/officeDocument/2006/math">
                    <m:sSub>
                      <m:sSubPr>
                        <m:ctrlPr>
                          <a:rPr lang="it-IT" i="1" smtClean="0">
                            <a:latin typeface="Cambria Math" panose="02040503050406030204" pitchFamily="18" charset="0"/>
                          </a:rPr>
                        </m:ctrlPr>
                      </m:sSubPr>
                      <m:e>
                        <m:r>
                          <a:rPr lang="it-IT" i="1" smtClean="0">
                            <a:latin typeface="Cambria Math" panose="02040503050406030204" pitchFamily="18" charset="0"/>
                            <a:ea typeface="Cambria Math" panose="02040503050406030204" pitchFamily="18" charset="0"/>
                          </a:rPr>
                          <m:t>𝜇</m:t>
                        </m:r>
                      </m:e>
                      <m:sub>
                        <m:r>
                          <a:rPr lang="it-IT" b="0" i="1" smtClean="0">
                            <a:latin typeface="Cambria Math" panose="02040503050406030204" pitchFamily="18" charset="0"/>
                          </a:rPr>
                          <m:t>𝑋</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i="1">
                                <a:latin typeface="Cambria Math" panose="02040503050406030204" pitchFamily="18" charset="0"/>
                              </a:rPr>
                              <m:t>𝑁</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i="1">
                                <a:latin typeface="Cambria Math" panose="02040503050406030204" pitchFamily="18" charset="0"/>
                              </a:rPr>
                              <m:t>𝑆</m:t>
                            </m:r>
                          </m:sub>
                        </m:sSub>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i="1">
                                <a:latin typeface="Cambria Math" panose="02040503050406030204" pitchFamily="18" charset="0"/>
                              </a:rPr>
                              <m:t>𝑁</m:t>
                            </m:r>
                          </m:sub>
                        </m:sSub>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i="1">
                                <a:latin typeface="Cambria Math" panose="02040503050406030204" pitchFamily="18" charset="0"/>
                              </a:rPr>
                              <m:t>𝑆</m:t>
                            </m:r>
                          </m:sub>
                        </m:sSub>
                      </m:sub>
                    </m:sSub>
                    <m:r>
                      <a:rPr lang="it-IT" b="0" i="1" smtClean="0">
                        <a:latin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b="0" i="1" smtClean="0">
                            <a:latin typeface="Cambria Math" panose="02040503050406030204" pitchFamily="18" charset="0"/>
                            <a:ea typeface="Cambria Math" panose="02040503050406030204" pitchFamily="18" charset="0"/>
                          </a:rPr>
                          <m:t>𝑁</m:t>
                        </m:r>
                      </m:sub>
                    </m:sSub>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b="0" i="1" smtClean="0">
                            <a:latin typeface="Cambria Math" panose="02040503050406030204" pitchFamily="18" charset="0"/>
                            <a:ea typeface="Cambria Math" panose="02040503050406030204" pitchFamily="18" charset="0"/>
                          </a:rPr>
                          <m:t>𝑆</m:t>
                        </m:r>
                      </m:sub>
                    </m:sSub>
                  </m:oMath>
                </a14:m>
                <a:r>
                  <a:rPr lang="it-IT" i="1" dirty="0">
                    <a:latin typeface="Cambria Math" panose="02040503050406030204" pitchFamily="18" charset="0"/>
                    <a:ea typeface="Cambria Math" panose="02040503050406030204" pitchFamily="18" charset="0"/>
                  </a:rPr>
                  <a:t> </a:t>
                </a:r>
                <a:r>
                  <a:rPr lang="it-IT" dirty="0">
                    <a:latin typeface="Calibri" panose="020F0502020204030204" pitchFamily="34" charset="0"/>
                    <a:ea typeface="Cambria Math" panose="02040503050406030204" pitchFamily="18" charset="0"/>
                    <a:cs typeface="Calibri" panose="020F0502020204030204" pitchFamily="34" charset="0"/>
                  </a:rPr>
                  <a:t>    (Teorema 1a su campionamento)</a:t>
                </a:r>
                <a:endParaRPr lang="it-IT" i="1" dirty="0">
                  <a:latin typeface="Cambria Math" panose="02040503050406030204" pitchFamily="18" charset="0"/>
                  <a:ea typeface="Cambria Math" panose="02040503050406030204" pitchFamily="18" charset="0"/>
                </a:endParaRPr>
              </a:p>
              <a:p>
                <a14:m>
                  <m:oMath xmlns:m="http://schemas.openxmlformats.org/officeDocument/2006/math">
                    <m:sSubSup>
                      <m:sSubSupPr>
                        <m:ctrlPr>
                          <a:rPr lang="it-IT" i="1" smtClean="0">
                            <a:latin typeface="Cambria Math" panose="02040503050406030204" pitchFamily="18" charset="0"/>
                          </a:rPr>
                        </m:ctrlPr>
                      </m:sSubSupPr>
                      <m:e>
                        <m:r>
                          <a:rPr lang="it-IT" i="1" smtClean="0">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rPr>
                          <m:t>𝑋</m:t>
                        </m:r>
                      </m:sub>
                      <m:sup>
                        <m:r>
                          <a:rPr lang="it-IT" b="0" i="1" smtClean="0">
                            <a:latin typeface="Cambria Math" panose="02040503050406030204" pitchFamily="18" charset="0"/>
                          </a:rPr>
                          <m:t>2</m:t>
                        </m:r>
                      </m:sup>
                    </m:sSubSup>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r>
                          <a:rPr lang="it-IT" b="0" i="1" smtClean="0">
                            <a:latin typeface="Cambria Math" panose="02040503050406030204" pitchFamily="18" charset="0"/>
                            <a:ea typeface="Cambria Math" panose="02040503050406030204" pitchFamily="18" charset="0"/>
                          </a:rPr>
                          <m:t>𝜎</m:t>
                        </m:r>
                      </m:e>
                      <m:sub>
                        <m:sSub>
                          <m:sSubPr>
                            <m:ctrlPr>
                              <a:rPr lang="it-IT" b="0" i="1" smtClean="0">
                                <a:latin typeface="Cambria Math" panose="02040503050406030204" pitchFamily="18" charset="0"/>
                              </a:rPr>
                            </m:ctrlPr>
                          </m:sSub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𝑦</m:t>
                                </m:r>
                              </m:e>
                            </m:acc>
                          </m:e>
                          <m:sub>
                            <m:r>
                              <a:rPr lang="it-IT" b="0" i="1" smtClean="0">
                                <a:latin typeface="Cambria Math" panose="02040503050406030204" pitchFamily="18" charset="0"/>
                              </a:rPr>
                              <m:t>𝑁</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𝑦</m:t>
                                </m:r>
                              </m:e>
                            </m:acc>
                          </m:e>
                          <m:sub>
                            <m:r>
                              <a:rPr lang="it-IT" b="0" i="1" smtClean="0">
                                <a:latin typeface="Cambria Math" panose="02040503050406030204" pitchFamily="18" charset="0"/>
                              </a:rPr>
                              <m:t>𝑆</m:t>
                            </m:r>
                          </m:sub>
                        </m:sSub>
                      </m:sub>
                      <m:sup>
                        <m:r>
                          <a:rPr lang="it-IT" b="0" i="1" smtClean="0">
                            <a:latin typeface="Cambria Math" panose="02040503050406030204" pitchFamily="18" charset="0"/>
                          </a:rPr>
                          <m:t>2</m:t>
                        </m:r>
                      </m:sup>
                    </m:sSubSup>
                    <m:r>
                      <a:rPr lang="it-IT" b="0" i="1" smtClean="0">
                        <a:latin typeface="Cambria Math" panose="02040503050406030204" pitchFamily="18" charset="0"/>
                      </a:rPr>
                      <m:t>=</m:t>
                    </m:r>
                    <m:sSubSup>
                      <m:sSubSupPr>
                        <m:ctrlPr>
                          <a:rPr lang="it-IT" i="1">
                            <a:latin typeface="Cambria Math" panose="02040503050406030204" pitchFamily="18" charset="0"/>
                          </a:rPr>
                        </m:ctrlPr>
                      </m:sSubSupPr>
                      <m:e>
                        <m:r>
                          <a:rPr lang="it-IT" i="1">
                            <a:latin typeface="Cambria Math" panose="02040503050406030204" pitchFamily="18" charset="0"/>
                            <a:ea typeface="Cambria Math" panose="02040503050406030204" pitchFamily="18" charset="0"/>
                          </a:rPr>
                          <m:t>𝜎</m:t>
                        </m:r>
                      </m:e>
                      <m:sub>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b="0" i="1" smtClean="0">
                                <a:latin typeface="Cambria Math" panose="02040503050406030204" pitchFamily="18" charset="0"/>
                              </a:rPr>
                              <m:t>𝑁</m:t>
                            </m:r>
                          </m:sub>
                        </m:sSub>
                      </m:sub>
                      <m:sup>
                        <m:r>
                          <a:rPr lang="it-IT" i="1">
                            <a:latin typeface="Cambria Math" panose="02040503050406030204" pitchFamily="18" charset="0"/>
                          </a:rPr>
                          <m:t>2</m:t>
                        </m:r>
                      </m:sup>
                    </m:sSubSup>
                    <m:r>
                      <a:rPr lang="it-IT" b="0" i="1" smtClean="0">
                        <a:latin typeface="Cambria Math" panose="02040503050406030204" pitchFamily="18" charset="0"/>
                      </a:rPr>
                      <m:t>+</m:t>
                    </m:r>
                    <m:sSubSup>
                      <m:sSubSupPr>
                        <m:ctrlPr>
                          <a:rPr lang="it-IT" i="1">
                            <a:latin typeface="Cambria Math" panose="02040503050406030204" pitchFamily="18" charset="0"/>
                          </a:rPr>
                        </m:ctrlPr>
                      </m:sSubSupPr>
                      <m:e>
                        <m:sSup>
                          <m:sSupPr>
                            <m:ctrlPr>
                              <a:rPr lang="it-IT" i="1" smtClean="0">
                                <a:latin typeface="Cambria Math" panose="02040503050406030204" pitchFamily="18" charset="0"/>
                              </a:rPr>
                            </m:ctrlPr>
                          </m:sSupPr>
                          <m:e>
                            <m:r>
                              <a:rPr lang="it-IT" b="0" i="1" smtClean="0">
                                <a:latin typeface="Cambria Math" panose="02040503050406030204" pitchFamily="18" charset="0"/>
                              </a:rPr>
                              <m:t>(−1)</m:t>
                            </m:r>
                          </m:e>
                          <m:sup>
                            <m:r>
                              <a:rPr lang="it-IT" b="0" i="1" smtClean="0">
                                <a:latin typeface="Cambria Math" panose="02040503050406030204" pitchFamily="18" charset="0"/>
                              </a:rPr>
                              <m:t>2</m:t>
                            </m:r>
                          </m:sup>
                        </m:sSup>
                        <m:r>
                          <a:rPr lang="it-IT" i="1">
                            <a:latin typeface="Cambria Math" panose="02040503050406030204" pitchFamily="18" charset="0"/>
                            <a:ea typeface="Cambria Math" panose="02040503050406030204" pitchFamily="18" charset="0"/>
                          </a:rPr>
                          <m:t>𝜎</m:t>
                        </m:r>
                      </m:e>
                      <m:sub>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b="0" i="1" smtClean="0">
                                <a:latin typeface="Cambria Math" panose="02040503050406030204" pitchFamily="18" charset="0"/>
                              </a:rPr>
                              <m:t>𝑆</m:t>
                            </m:r>
                          </m:sub>
                        </m:sSub>
                      </m:sub>
                      <m:sup>
                        <m:r>
                          <a:rPr lang="it-IT" i="1">
                            <a:latin typeface="Cambria Math" panose="02040503050406030204" pitchFamily="18" charset="0"/>
                          </a:rPr>
                          <m:t>2</m:t>
                        </m:r>
                      </m:sup>
                    </m:sSubSup>
                    <m:r>
                      <a:rPr lang="it-IT" b="0" i="1" smtClean="0">
                        <a:latin typeface="Cambria Math" panose="02040503050406030204" pitchFamily="18" charset="0"/>
                      </a:rPr>
                      <m:t>=</m:t>
                    </m:r>
                    <m:sSubSup>
                      <m:sSubSupPr>
                        <m:ctrlPr>
                          <a:rPr lang="it-IT" i="1">
                            <a:latin typeface="Cambria Math" panose="02040503050406030204" pitchFamily="18" charset="0"/>
                          </a:rPr>
                        </m:ctrlPr>
                      </m:sSubSupPr>
                      <m:e>
                        <m:r>
                          <a:rPr lang="it-IT" i="1">
                            <a:latin typeface="Cambria Math" panose="02040503050406030204" pitchFamily="18" charset="0"/>
                            <a:ea typeface="Cambria Math" panose="02040503050406030204" pitchFamily="18" charset="0"/>
                          </a:rPr>
                          <m:t>𝜎</m:t>
                        </m:r>
                      </m:e>
                      <m:sub>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b="0" i="1" smtClean="0">
                                <a:latin typeface="Cambria Math" panose="02040503050406030204" pitchFamily="18" charset="0"/>
                              </a:rPr>
                              <m:t>𝑁</m:t>
                            </m:r>
                          </m:sub>
                        </m:sSub>
                      </m:sub>
                      <m:sup>
                        <m:r>
                          <a:rPr lang="it-IT" i="1">
                            <a:latin typeface="Cambria Math" panose="02040503050406030204" pitchFamily="18" charset="0"/>
                          </a:rPr>
                          <m:t>2</m:t>
                        </m:r>
                      </m:sup>
                    </m:sSubSup>
                    <m:r>
                      <a:rPr lang="it-IT" i="1">
                        <a:latin typeface="Cambria Math" panose="02040503050406030204" pitchFamily="18" charset="0"/>
                      </a:rPr>
                      <m:t>+</m:t>
                    </m:r>
                    <m:sSubSup>
                      <m:sSubSupPr>
                        <m:ctrlPr>
                          <a:rPr lang="it-IT" i="1">
                            <a:latin typeface="Cambria Math" panose="02040503050406030204" pitchFamily="18" charset="0"/>
                          </a:rPr>
                        </m:ctrlPr>
                      </m:sSubSupPr>
                      <m:e>
                        <m:r>
                          <a:rPr lang="it-IT" i="1">
                            <a:latin typeface="Cambria Math" panose="02040503050406030204" pitchFamily="18" charset="0"/>
                            <a:ea typeface="Cambria Math" panose="02040503050406030204" pitchFamily="18" charset="0"/>
                          </a:rPr>
                          <m:t>𝜎</m:t>
                        </m:r>
                      </m:e>
                      <m:sub>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b="0" i="1" smtClean="0">
                                <a:latin typeface="Cambria Math" panose="02040503050406030204" pitchFamily="18" charset="0"/>
                              </a:rPr>
                              <m:t>𝑆</m:t>
                            </m:r>
                          </m:sub>
                        </m:sSub>
                      </m:sub>
                      <m:sup>
                        <m:r>
                          <a:rPr lang="it-IT" i="1">
                            <a:latin typeface="Cambria Math" panose="02040503050406030204" pitchFamily="18" charset="0"/>
                          </a:rPr>
                          <m:t>2</m:t>
                        </m:r>
                      </m:sup>
                    </m:sSubSup>
                    <m:r>
                      <a:rPr lang="it-IT" b="0" i="1" smtClean="0">
                        <a:latin typeface="Cambria Math" panose="02040503050406030204" pitchFamily="18" charset="0"/>
                      </a:rPr>
                      <m:t>=</m:t>
                    </m:r>
                    <m:f>
                      <m:fPr>
                        <m:ctrlPr>
                          <a:rPr lang="it-IT" i="1">
                            <a:latin typeface="Cambria Math" panose="02040503050406030204" pitchFamily="18" charset="0"/>
                            <a:ea typeface="Cambria Math" panose="02040503050406030204" pitchFamily="18" charset="0"/>
                          </a:rPr>
                        </m:ctrlPr>
                      </m:fPr>
                      <m:num>
                        <m:sSubSup>
                          <m:sSubSupPr>
                            <m:ctrlPr>
                              <a:rPr lang="it-IT" i="1">
                                <a:latin typeface="Cambria Math" panose="02040503050406030204" pitchFamily="18" charset="0"/>
                                <a:ea typeface="Cambria Math" panose="02040503050406030204" pitchFamily="18" charset="0"/>
                              </a:rPr>
                            </m:ctrlPr>
                          </m:sSubSupPr>
                          <m:e>
                            <m:r>
                              <a:rPr lang="it-IT" i="1">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ea typeface="Cambria Math" panose="02040503050406030204" pitchFamily="18" charset="0"/>
                              </a:rPr>
                              <m:t>𝑁</m:t>
                            </m:r>
                          </m:sub>
                          <m:sup>
                            <m:r>
                              <a:rPr lang="it-IT" i="1">
                                <a:latin typeface="Cambria Math" panose="02040503050406030204" pitchFamily="18" charset="0"/>
                                <a:ea typeface="Cambria Math" panose="02040503050406030204" pitchFamily="18" charset="0"/>
                              </a:rPr>
                              <m:t>2</m:t>
                            </m:r>
                          </m:sup>
                        </m:sSubSup>
                      </m:num>
                      <m:den>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b="0" i="1" smtClean="0">
                                <a:latin typeface="Cambria Math" panose="02040503050406030204" pitchFamily="18" charset="0"/>
                                <a:ea typeface="Cambria Math" panose="02040503050406030204" pitchFamily="18" charset="0"/>
                              </a:rPr>
                              <m:t>𝑁</m:t>
                            </m:r>
                          </m:sub>
                        </m:sSub>
                      </m:den>
                    </m:f>
                    <m:r>
                      <a:rPr lang="it-IT" i="1">
                        <a:latin typeface="Cambria Math" panose="02040503050406030204" pitchFamily="18" charset="0"/>
                        <a:ea typeface="Cambria Math" panose="02040503050406030204" pitchFamily="18" charset="0"/>
                      </a:rPr>
                      <m:t>+</m:t>
                    </m:r>
                    <m:f>
                      <m:fPr>
                        <m:ctrlPr>
                          <a:rPr lang="it-IT" i="1">
                            <a:latin typeface="Cambria Math" panose="02040503050406030204" pitchFamily="18" charset="0"/>
                            <a:ea typeface="Cambria Math" panose="02040503050406030204" pitchFamily="18" charset="0"/>
                          </a:rPr>
                        </m:ctrlPr>
                      </m:fPr>
                      <m:num>
                        <m:sSubSup>
                          <m:sSubSupPr>
                            <m:ctrlPr>
                              <a:rPr lang="it-IT" i="1">
                                <a:latin typeface="Cambria Math" panose="02040503050406030204" pitchFamily="18" charset="0"/>
                                <a:ea typeface="Cambria Math" panose="02040503050406030204" pitchFamily="18" charset="0"/>
                              </a:rPr>
                            </m:ctrlPr>
                          </m:sSubSupPr>
                          <m:e>
                            <m:r>
                              <a:rPr lang="it-IT" i="1">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ea typeface="Cambria Math" panose="02040503050406030204" pitchFamily="18" charset="0"/>
                              </a:rPr>
                              <m:t>𝑆</m:t>
                            </m:r>
                          </m:sub>
                          <m:sup>
                            <m:r>
                              <a:rPr lang="it-IT" i="1">
                                <a:latin typeface="Cambria Math" panose="02040503050406030204" pitchFamily="18" charset="0"/>
                                <a:ea typeface="Cambria Math" panose="02040503050406030204" pitchFamily="18" charset="0"/>
                              </a:rPr>
                              <m:t>2</m:t>
                            </m:r>
                          </m:sup>
                        </m:sSubSup>
                      </m:num>
                      <m:den>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b="0" i="1" smtClean="0">
                                <a:latin typeface="Cambria Math" panose="02040503050406030204" pitchFamily="18" charset="0"/>
                                <a:ea typeface="Cambria Math" panose="02040503050406030204" pitchFamily="18" charset="0"/>
                              </a:rPr>
                              <m:t>𝑆</m:t>
                            </m:r>
                          </m:sub>
                        </m:sSub>
                      </m:den>
                    </m:f>
                  </m:oMath>
                </a14:m>
                <a:r>
                  <a:rPr lang="it-IT" dirty="0"/>
                  <a:t>    (Teorema 1b su campionamento)</a:t>
                </a:r>
              </a:p>
              <a:p>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it-IT">
                    <a:noFill/>
                  </a:rPr>
                  <a:t> </a:t>
                </a:r>
              </a:p>
            </p:txBody>
          </p:sp>
        </mc:Fallback>
      </mc:AlternateContent>
      <p:sp>
        <p:nvSpPr>
          <p:cNvPr id="4" name="Rettangolo 3">
            <a:extLst>
              <a:ext uri="{FF2B5EF4-FFF2-40B4-BE49-F238E27FC236}">
                <a16:creationId xmlns:a16="http://schemas.microsoft.com/office/drawing/2014/main" id="{56BEA77E-DDB0-4C46-8BFA-24DB6DD1E2A0}"/>
              </a:ext>
            </a:extLst>
          </p:cNvPr>
          <p:cNvSpPr/>
          <p:nvPr/>
        </p:nvSpPr>
        <p:spPr>
          <a:xfrm>
            <a:off x="2919663" y="3360821"/>
            <a:ext cx="2330116" cy="385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a:extLst>
              <a:ext uri="{FF2B5EF4-FFF2-40B4-BE49-F238E27FC236}">
                <a16:creationId xmlns:a16="http://schemas.microsoft.com/office/drawing/2014/main" id="{EFDDECFF-0F00-453B-B82E-B9399C3A893E}"/>
              </a:ext>
            </a:extLst>
          </p:cNvPr>
          <p:cNvSpPr/>
          <p:nvPr/>
        </p:nvSpPr>
        <p:spPr>
          <a:xfrm>
            <a:off x="4876800" y="3781926"/>
            <a:ext cx="2330116" cy="6055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243544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Statistica test</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lstStyle/>
              <a:p>
                <a:r>
                  <a:rPr lang="it-IT" dirty="0"/>
                  <a:t>Assumendo che l’ampiezza del campione sia grande, le differenze tra le due medie sono distribuite secondo una distribuzione che si può approssimare con quella normale, con media e varianza pari alla media e alla varianza della variabile differenza X:</a:t>
                </a:r>
              </a:p>
              <a:p>
                <a:r>
                  <a:rPr lang="it-IT" dirty="0"/>
                  <a:t>X = </a:t>
                </a:r>
                <a14:m>
                  <m:oMath xmlns:m="http://schemas.openxmlformats.org/officeDocument/2006/math">
                    <m:sSub>
                      <m:sSubPr>
                        <m:ctrlPr>
                          <a:rPr lang="it-IT" i="1" smtClean="0">
                            <a:latin typeface="Cambria Math" panose="02040503050406030204" pitchFamily="18" charset="0"/>
                          </a:rPr>
                        </m:ctrlPr>
                      </m:sSubPr>
                      <m:e>
                        <m:acc>
                          <m:accPr>
                            <m:chr m:val="̅"/>
                            <m:ctrlPr>
                              <a:rPr lang="it-IT" i="1" smtClean="0">
                                <a:latin typeface="Cambria Math" panose="02040503050406030204" pitchFamily="18" charset="0"/>
                              </a:rPr>
                            </m:ctrlPr>
                          </m:accPr>
                          <m:e>
                            <m:r>
                              <a:rPr lang="it-IT" b="0" i="1" smtClean="0">
                                <a:latin typeface="Cambria Math" panose="02040503050406030204" pitchFamily="18" charset="0"/>
                              </a:rPr>
                              <m:t>𝑌</m:t>
                            </m:r>
                          </m:e>
                        </m:acc>
                      </m:e>
                      <m:sub>
                        <m:r>
                          <a:rPr lang="it-IT" b="0" i="1" smtClean="0">
                            <a:latin typeface="Cambria Math" panose="02040503050406030204" pitchFamily="18" charset="0"/>
                          </a:rPr>
                          <m:t>𝑁</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𝑌</m:t>
                            </m:r>
                          </m:e>
                        </m:acc>
                      </m:e>
                      <m:sub>
                        <m:r>
                          <a:rPr lang="it-IT" b="0" i="1" smtClean="0">
                            <a:latin typeface="Cambria Math" panose="02040503050406030204" pitchFamily="18" charset="0"/>
                          </a:rPr>
                          <m:t>𝑆</m:t>
                        </m:r>
                      </m:sub>
                    </m:sSub>
                    <m:r>
                      <a:rPr lang="it-IT" b="0" i="1" smtClean="0">
                        <a:latin typeface="Cambria Math" panose="02040503050406030204" pitchFamily="18" charset="0"/>
                      </a:rPr>
                      <m:t> </m:t>
                    </m:r>
                    <m:r>
                      <a:rPr lang="it-IT"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𝑁</m:t>
                    </m:r>
                    <m:d>
                      <m:dPr>
                        <m:ctrlPr>
                          <a:rPr lang="it-IT" b="0" i="1" smtClean="0">
                            <a:latin typeface="Cambria Math" panose="02040503050406030204" pitchFamily="18" charset="0"/>
                            <a:ea typeface="Cambria Math" panose="02040503050406030204" pitchFamily="18" charset="0"/>
                          </a:rPr>
                        </m:ctrlPr>
                      </m:dPr>
                      <m:e>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𝜇</m:t>
                            </m:r>
                          </m:e>
                          <m:sub>
                            <m:r>
                              <a:rPr lang="it-IT" b="0" i="1" smtClean="0">
                                <a:latin typeface="Cambria Math" panose="02040503050406030204" pitchFamily="18" charset="0"/>
                                <a:ea typeface="Cambria Math" panose="02040503050406030204" pitchFamily="18" charset="0"/>
                              </a:rPr>
                              <m:t>𝑁</m:t>
                            </m:r>
                          </m:sub>
                        </m:sSub>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𝜇</m:t>
                            </m:r>
                          </m:e>
                          <m:sub>
                            <m:r>
                              <a:rPr lang="it-IT" b="0" i="1" smtClean="0">
                                <a:latin typeface="Cambria Math" panose="02040503050406030204" pitchFamily="18" charset="0"/>
                                <a:ea typeface="Cambria Math" panose="02040503050406030204" pitchFamily="18" charset="0"/>
                              </a:rPr>
                              <m:t>𝑆</m:t>
                            </m:r>
                          </m:sub>
                        </m:sSub>
                        <m:r>
                          <a:rPr lang="it-IT" b="0" i="1" smtClean="0">
                            <a:latin typeface="Cambria Math" panose="02040503050406030204" pitchFamily="18" charset="0"/>
                            <a:ea typeface="Cambria Math" panose="02040503050406030204" pitchFamily="18" charset="0"/>
                          </a:rPr>
                          <m:t>,</m:t>
                        </m:r>
                        <m:f>
                          <m:fPr>
                            <m:ctrlPr>
                              <a:rPr lang="it-IT" i="1">
                                <a:latin typeface="Cambria Math" panose="02040503050406030204" pitchFamily="18" charset="0"/>
                                <a:ea typeface="Cambria Math" panose="02040503050406030204" pitchFamily="18" charset="0"/>
                              </a:rPr>
                            </m:ctrlPr>
                          </m:fPr>
                          <m:num>
                            <m:sSubSup>
                              <m:sSubSupPr>
                                <m:ctrlPr>
                                  <a:rPr lang="it-IT" i="1">
                                    <a:latin typeface="Cambria Math" panose="02040503050406030204" pitchFamily="18" charset="0"/>
                                    <a:ea typeface="Cambria Math" panose="02040503050406030204" pitchFamily="18" charset="0"/>
                                  </a:rPr>
                                </m:ctrlPr>
                              </m:sSubSupPr>
                              <m:e>
                                <m:r>
                                  <a:rPr lang="it-IT" i="1">
                                    <a:latin typeface="Cambria Math" panose="02040503050406030204" pitchFamily="18" charset="0"/>
                                    <a:ea typeface="Cambria Math" panose="02040503050406030204" pitchFamily="18" charset="0"/>
                                  </a:rPr>
                                  <m:t>𝜎</m:t>
                                </m:r>
                              </m:e>
                              <m:sub>
                                <m:r>
                                  <a:rPr lang="it-IT" i="1">
                                    <a:latin typeface="Cambria Math" panose="02040503050406030204" pitchFamily="18" charset="0"/>
                                    <a:ea typeface="Cambria Math" panose="02040503050406030204" pitchFamily="18" charset="0"/>
                                  </a:rPr>
                                  <m:t>𝑁</m:t>
                                </m:r>
                              </m:sub>
                              <m:sup>
                                <m:r>
                                  <a:rPr lang="it-IT" i="1">
                                    <a:latin typeface="Cambria Math" panose="02040503050406030204" pitchFamily="18" charset="0"/>
                                    <a:ea typeface="Cambria Math" panose="02040503050406030204" pitchFamily="18" charset="0"/>
                                  </a:rPr>
                                  <m:t>2</m:t>
                                </m:r>
                              </m:sup>
                            </m:sSubSup>
                          </m:num>
                          <m:den>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ea typeface="Cambria Math" panose="02040503050406030204" pitchFamily="18" charset="0"/>
                                  </a:rPr>
                                  <m:t>𝑁</m:t>
                                </m:r>
                              </m:sub>
                            </m:sSub>
                          </m:den>
                        </m:f>
                        <m:r>
                          <a:rPr lang="it-IT" i="1">
                            <a:latin typeface="Cambria Math" panose="02040503050406030204" pitchFamily="18" charset="0"/>
                            <a:ea typeface="Cambria Math" panose="02040503050406030204" pitchFamily="18" charset="0"/>
                          </a:rPr>
                          <m:t>+</m:t>
                        </m:r>
                        <m:f>
                          <m:fPr>
                            <m:ctrlPr>
                              <a:rPr lang="it-IT" i="1">
                                <a:latin typeface="Cambria Math" panose="02040503050406030204" pitchFamily="18" charset="0"/>
                                <a:ea typeface="Cambria Math" panose="02040503050406030204" pitchFamily="18" charset="0"/>
                              </a:rPr>
                            </m:ctrlPr>
                          </m:fPr>
                          <m:num>
                            <m:sSubSup>
                              <m:sSubSupPr>
                                <m:ctrlPr>
                                  <a:rPr lang="it-IT" i="1">
                                    <a:latin typeface="Cambria Math" panose="02040503050406030204" pitchFamily="18" charset="0"/>
                                    <a:ea typeface="Cambria Math" panose="02040503050406030204" pitchFamily="18" charset="0"/>
                                  </a:rPr>
                                </m:ctrlPr>
                              </m:sSubSupPr>
                              <m:e>
                                <m:r>
                                  <a:rPr lang="it-IT" i="1">
                                    <a:latin typeface="Cambria Math" panose="02040503050406030204" pitchFamily="18" charset="0"/>
                                    <a:ea typeface="Cambria Math" panose="02040503050406030204" pitchFamily="18" charset="0"/>
                                  </a:rPr>
                                  <m:t>𝜎</m:t>
                                </m:r>
                              </m:e>
                              <m:sub>
                                <m:r>
                                  <a:rPr lang="it-IT" i="1">
                                    <a:latin typeface="Cambria Math" panose="02040503050406030204" pitchFamily="18" charset="0"/>
                                    <a:ea typeface="Cambria Math" panose="02040503050406030204" pitchFamily="18" charset="0"/>
                                  </a:rPr>
                                  <m:t>𝑆</m:t>
                                </m:r>
                              </m:sub>
                              <m:sup>
                                <m:r>
                                  <a:rPr lang="it-IT" i="1">
                                    <a:latin typeface="Cambria Math" panose="02040503050406030204" pitchFamily="18" charset="0"/>
                                    <a:ea typeface="Cambria Math" panose="02040503050406030204" pitchFamily="18" charset="0"/>
                                  </a:rPr>
                                  <m:t>2</m:t>
                                </m:r>
                              </m:sup>
                            </m:sSubSup>
                          </m:num>
                          <m:den>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i="1">
                                    <a:latin typeface="Cambria Math" panose="02040503050406030204" pitchFamily="18" charset="0"/>
                                    <a:ea typeface="Cambria Math" panose="02040503050406030204" pitchFamily="18" charset="0"/>
                                  </a:rPr>
                                  <m:t>𝑆</m:t>
                                </m:r>
                              </m:sub>
                            </m:sSub>
                          </m:den>
                        </m:f>
                      </m:e>
                    </m:d>
                  </m:oMath>
                </a14:m>
                <a:r>
                  <a:rPr lang="it-IT" dirty="0"/>
                  <a:t>  (Teorema del limite centrale)</a:t>
                </a:r>
              </a:p>
              <a:p>
                <a:r>
                  <a:rPr lang="it-IT" dirty="0"/>
                  <a:t>Sotto l’ipotesi nulla abbiamo </a:t>
                </a:r>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b="0" i="1" smtClean="0">
                            <a:latin typeface="Cambria Math" panose="02040503050406030204" pitchFamily="18" charset="0"/>
                            <a:ea typeface="Cambria Math" panose="02040503050406030204" pitchFamily="18" charset="0"/>
                          </a:rPr>
                          <m:t>𝑁</m:t>
                        </m:r>
                      </m:sub>
                    </m:sSub>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b="0" i="1" smtClean="0">
                            <a:latin typeface="Cambria Math" panose="02040503050406030204" pitchFamily="18" charset="0"/>
                            <a:ea typeface="Cambria Math" panose="02040503050406030204" pitchFamily="18" charset="0"/>
                          </a:rPr>
                          <m:t>𝑆</m:t>
                        </m:r>
                      </m:sub>
                    </m:sSub>
                    <m:r>
                      <a:rPr lang="it-IT" b="0" i="1" smtClean="0">
                        <a:latin typeface="Cambria Math" panose="02040503050406030204" pitchFamily="18" charset="0"/>
                        <a:ea typeface="Cambria Math" panose="02040503050406030204" pitchFamily="18" charset="0"/>
                      </a:rPr>
                      <m:t>=0</m:t>
                    </m:r>
                  </m:oMath>
                </a14:m>
                <a:r>
                  <a:rPr lang="it-IT" dirty="0"/>
                  <a:t>. Effettuando la standardizzazione si ottiene quindi:</a:t>
                </a:r>
              </a:p>
              <a:p>
                <a14:m>
                  <m:oMath xmlns:m="http://schemas.openxmlformats.org/officeDocument/2006/math">
                    <m:r>
                      <a:rPr lang="it-IT" b="0" i="1" smtClean="0">
                        <a:latin typeface="Cambria Math" panose="02040503050406030204" pitchFamily="18" charset="0"/>
                      </a:rPr>
                      <m:t>𝑍</m:t>
                    </m:r>
                    <m:r>
                      <a:rPr lang="it-IT" b="0" i="1" smtClean="0">
                        <a:latin typeface="Cambria Math" panose="02040503050406030204" pitchFamily="18" charset="0"/>
                      </a:rPr>
                      <m:t>=</m:t>
                    </m:r>
                    <m:f>
                      <m:fPr>
                        <m:ctrlPr>
                          <a:rPr lang="it-IT" b="0" i="1" smtClean="0">
                            <a:latin typeface="Cambria Math" panose="02040503050406030204" pitchFamily="18" charset="0"/>
                          </a:rPr>
                        </m:ctrlPr>
                      </m:fPr>
                      <m:num>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𝑌</m:t>
                                </m:r>
                              </m:e>
                            </m:acc>
                          </m:e>
                          <m:sub>
                            <m:r>
                              <a:rPr lang="it-IT" b="0" i="1" smtClean="0">
                                <a:latin typeface="Cambria Math" panose="02040503050406030204" pitchFamily="18" charset="0"/>
                              </a:rPr>
                              <m:t>𝑁</m:t>
                            </m:r>
                          </m:sub>
                        </m:sSub>
                        <m:r>
                          <a:rPr lang="it-IT" i="1">
                            <a:latin typeface="Cambria Math" panose="02040503050406030204" pitchFamily="18" charset="0"/>
                          </a:rPr>
                          <m:t>−</m:t>
                        </m:r>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𝑌</m:t>
                                </m:r>
                              </m:e>
                            </m:acc>
                          </m:e>
                          <m:sub>
                            <m:r>
                              <a:rPr lang="it-IT" b="0" i="1" smtClean="0">
                                <a:latin typeface="Cambria Math" panose="02040503050406030204" pitchFamily="18" charset="0"/>
                              </a:rPr>
                              <m:t>𝑆</m:t>
                            </m:r>
                          </m:sub>
                        </m:sSub>
                      </m:num>
                      <m:den>
                        <m:rad>
                          <m:radPr>
                            <m:degHide m:val="on"/>
                            <m:ctrlPr>
                              <a:rPr lang="it-IT" i="1">
                                <a:latin typeface="Cambria Math" panose="02040503050406030204" pitchFamily="18" charset="0"/>
                                <a:ea typeface="Cambria Math" panose="02040503050406030204" pitchFamily="18" charset="0"/>
                              </a:rPr>
                            </m:ctrlPr>
                          </m:radPr>
                          <m:deg/>
                          <m:e>
                            <m:f>
                              <m:fPr>
                                <m:ctrlPr>
                                  <a:rPr lang="it-IT" i="1">
                                    <a:latin typeface="Cambria Math" panose="02040503050406030204" pitchFamily="18" charset="0"/>
                                    <a:ea typeface="Cambria Math" panose="02040503050406030204" pitchFamily="18" charset="0"/>
                                  </a:rPr>
                                </m:ctrlPr>
                              </m:fPr>
                              <m:num>
                                <m:sSubSup>
                                  <m:sSubSupPr>
                                    <m:ctrlPr>
                                      <a:rPr lang="it-IT" i="1">
                                        <a:latin typeface="Cambria Math" panose="02040503050406030204" pitchFamily="18" charset="0"/>
                                        <a:ea typeface="Cambria Math" panose="02040503050406030204" pitchFamily="18" charset="0"/>
                                      </a:rPr>
                                    </m:ctrlPr>
                                  </m:sSubSupPr>
                                  <m:e>
                                    <m:r>
                                      <a:rPr lang="it-IT" i="1">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ea typeface="Cambria Math" panose="02040503050406030204" pitchFamily="18" charset="0"/>
                                      </a:rPr>
                                      <m:t>𝑁</m:t>
                                    </m:r>
                                  </m:sub>
                                  <m:sup>
                                    <m:r>
                                      <a:rPr lang="it-IT" i="1">
                                        <a:latin typeface="Cambria Math" panose="02040503050406030204" pitchFamily="18" charset="0"/>
                                        <a:ea typeface="Cambria Math" panose="02040503050406030204" pitchFamily="18" charset="0"/>
                                      </a:rPr>
                                      <m:t>2</m:t>
                                    </m:r>
                                  </m:sup>
                                </m:sSubSup>
                              </m:num>
                              <m:den>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b="0" i="1" smtClean="0">
                                        <a:latin typeface="Cambria Math" panose="02040503050406030204" pitchFamily="18" charset="0"/>
                                        <a:ea typeface="Cambria Math" panose="02040503050406030204" pitchFamily="18" charset="0"/>
                                      </a:rPr>
                                      <m:t>𝑁</m:t>
                                    </m:r>
                                  </m:sub>
                                </m:sSub>
                              </m:den>
                            </m:f>
                            <m:r>
                              <a:rPr lang="it-IT" i="1">
                                <a:latin typeface="Cambria Math" panose="02040503050406030204" pitchFamily="18" charset="0"/>
                                <a:ea typeface="Cambria Math" panose="02040503050406030204" pitchFamily="18" charset="0"/>
                              </a:rPr>
                              <m:t>+</m:t>
                            </m:r>
                            <m:f>
                              <m:fPr>
                                <m:ctrlPr>
                                  <a:rPr lang="it-IT" i="1">
                                    <a:latin typeface="Cambria Math" panose="02040503050406030204" pitchFamily="18" charset="0"/>
                                    <a:ea typeface="Cambria Math" panose="02040503050406030204" pitchFamily="18" charset="0"/>
                                  </a:rPr>
                                </m:ctrlPr>
                              </m:fPr>
                              <m:num>
                                <m:sSubSup>
                                  <m:sSubSupPr>
                                    <m:ctrlPr>
                                      <a:rPr lang="it-IT" i="1">
                                        <a:latin typeface="Cambria Math" panose="02040503050406030204" pitchFamily="18" charset="0"/>
                                        <a:ea typeface="Cambria Math" panose="02040503050406030204" pitchFamily="18" charset="0"/>
                                      </a:rPr>
                                    </m:ctrlPr>
                                  </m:sSubSupPr>
                                  <m:e>
                                    <m:r>
                                      <a:rPr lang="it-IT" i="1">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ea typeface="Cambria Math" panose="02040503050406030204" pitchFamily="18" charset="0"/>
                                      </a:rPr>
                                      <m:t>𝑆</m:t>
                                    </m:r>
                                  </m:sub>
                                  <m:sup>
                                    <m:r>
                                      <a:rPr lang="it-IT" i="1">
                                        <a:latin typeface="Cambria Math" panose="02040503050406030204" pitchFamily="18" charset="0"/>
                                        <a:ea typeface="Cambria Math" panose="02040503050406030204" pitchFamily="18" charset="0"/>
                                      </a:rPr>
                                      <m:t>2</m:t>
                                    </m:r>
                                  </m:sup>
                                </m:sSubSup>
                              </m:num>
                              <m:den>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b="0" i="1" smtClean="0">
                                        <a:latin typeface="Cambria Math" panose="02040503050406030204" pitchFamily="18" charset="0"/>
                                        <a:ea typeface="Cambria Math" panose="02040503050406030204" pitchFamily="18" charset="0"/>
                                      </a:rPr>
                                      <m:t>𝑆</m:t>
                                    </m:r>
                                  </m:sub>
                                </m:sSub>
                              </m:den>
                            </m:f>
                          </m:e>
                        </m:rad>
                      </m:den>
                    </m:f>
                    <m:r>
                      <a:rPr lang="it-IT" b="0" i="1" smtClean="0">
                        <a:latin typeface="Cambria Math" panose="02040503050406030204" pitchFamily="18" charset="0"/>
                      </a:rPr>
                      <m:t> </m:t>
                    </m:r>
                    <m:r>
                      <a:rPr lang="it-IT" i="1">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𝑁</m:t>
                    </m:r>
                    <m:r>
                      <a:rPr lang="it-IT" b="0" i="1" smtClean="0">
                        <a:latin typeface="Cambria Math" panose="02040503050406030204" pitchFamily="18" charset="0"/>
                        <a:ea typeface="Cambria Math" panose="02040503050406030204" pitchFamily="18" charset="0"/>
                      </a:rPr>
                      <m:t>(0,1)</m:t>
                    </m:r>
                  </m:oMath>
                </a14:m>
                <a:endParaRPr lang="it-IT" dirty="0"/>
              </a:p>
              <a:p>
                <a14:m>
                  <m:oMath xmlns:m="http://schemas.openxmlformats.org/officeDocument/2006/math">
                    <m:sSubSup>
                      <m:sSubSupPr>
                        <m:ctrlPr>
                          <a:rPr lang="it-IT" i="1">
                            <a:latin typeface="Cambria Math" panose="02040503050406030204" pitchFamily="18" charset="0"/>
                            <a:ea typeface="Cambria Math" panose="02040503050406030204" pitchFamily="18" charset="0"/>
                          </a:rPr>
                        </m:ctrlPr>
                      </m:sSubSupPr>
                      <m:e>
                        <m:r>
                          <a:rPr lang="it-IT" i="1">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ea typeface="Cambria Math" panose="02040503050406030204" pitchFamily="18" charset="0"/>
                          </a:rPr>
                          <m:t>𝑁</m:t>
                        </m:r>
                      </m:sub>
                      <m:sup>
                        <m:r>
                          <a:rPr lang="it-IT" i="1">
                            <a:latin typeface="Cambria Math" panose="02040503050406030204" pitchFamily="18" charset="0"/>
                            <a:ea typeface="Cambria Math" panose="02040503050406030204" pitchFamily="18" charset="0"/>
                          </a:rPr>
                          <m:t>2</m:t>
                        </m:r>
                      </m:sup>
                    </m:sSubSup>
                  </m:oMath>
                </a14:m>
                <a:r>
                  <a:rPr lang="it-IT" dirty="0"/>
                  <a:t> e </a:t>
                </a:r>
                <a14:m>
                  <m:oMath xmlns:m="http://schemas.openxmlformats.org/officeDocument/2006/math">
                    <m:sSubSup>
                      <m:sSubSupPr>
                        <m:ctrlPr>
                          <a:rPr lang="it-IT" i="1">
                            <a:latin typeface="Cambria Math" panose="02040503050406030204" pitchFamily="18" charset="0"/>
                            <a:ea typeface="Cambria Math" panose="02040503050406030204" pitchFamily="18" charset="0"/>
                          </a:rPr>
                        </m:ctrlPr>
                      </m:sSubSupPr>
                      <m:e>
                        <m:r>
                          <a:rPr lang="it-IT" i="1">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ea typeface="Cambria Math" panose="02040503050406030204" pitchFamily="18" charset="0"/>
                          </a:rPr>
                          <m:t>𝑆</m:t>
                        </m:r>
                      </m:sub>
                      <m:sup>
                        <m:r>
                          <a:rPr lang="it-IT" i="1">
                            <a:latin typeface="Cambria Math" panose="02040503050406030204" pitchFamily="18" charset="0"/>
                            <a:ea typeface="Cambria Math" panose="02040503050406030204" pitchFamily="18" charset="0"/>
                          </a:rPr>
                          <m:t>2</m:t>
                        </m:r>
                      </m:sup>
                    </m:sSubSup>
                  </m:oMath>
                </a14:m>
                <a:r>
                  <a:rPr lang="it-IT" dirty="0"/>
                  <a:t> sono sconosciute, quindi usiamo le varianze campionarie </a:t>
                </a:r>
                <a14:m>
                  <m:oMath xmlns:m="http://schemas.openxmlformats.org/officeDocument/2006/math">
                    <m:sSubSup>
                      <m:sSubSupPr>
                        <m:ctrlPr>
                          <a:rPr lang="it-IT" i="1">
                            <a:latin typeface="Cambria Math" panose="02040503050406030204" pitchFamily="18" charset="0"/>
                            <a:ea typeface="Cambria Math" panose="02040503050406030204" pitchFamily="18" charset="0"/>
                          </a:rPr>
                        </m:ctrlPr>
                      </m:sSubSupPr>
                      <m:e>
                        <m:r>
                          <a:rPr lang="it-IT" b="0" i="1" smtClean="0">
                            <a:latin typeface="Cambria Math" panose="02040503050406030204" pitchFamily="18" charset="0"/>
                            <a:ea typeface="Cambria Math" panose="02040503050406030204" pitchFamily="18" charset="0"/>
                          </a:rPr>
                          <m:t>𝑠</m:t>
                        </m:r>
                      </m:e>
                      <m:sub>
                        <m:r>
                          <a:rPr lang="it-IT" b="0" i="1" smtClean="0">
                            <a:latin typeface="Cambria Math" panose="02040503050406030204" pitchFamily="18" charset="0"/>
                            <a:ea typeface="Cambria Math" panose="02040503050406030204" pitchFamily="18" charset="0"/>
                          </a:rPr>
                          <m:t>𝑁</m:t>
                        </m:r>
                      </m:sub>
                      <m:sup>
                        <m:r>
                          <a:rPr lang="it-IT" i="1">
                            <a:latin typeface="Cambria Math" panose="02040503050406030204" pitchFamily="18" charset="0"/>
                            <a:ea typeface="Cambria Math" panose="02040503050406030204" pitchFamily="18" charset="0"/>
                          </a:rPr>
                          <m:t>2</m:t>
                        </m:r>
                      </m:sup>
                    </m:sSubSup>
                  </m:oMath>
                </a14:m>
                <a:r>
                  <a:rPr lang="it-IT" dirty="0"/>
                  <a:t> e </a:t>
                </a:r>
                <a14:m>
                  <m:oMath xmlns:m="http://schemas.openxmlformats.org/officeDocument/2006/math">
                    <m:sSubSup>
                      <m:sSubSupPr>
                        <m:ctrlPr>
                          <a:rPr lang="it-IT" i="1">
                            <a:latin typeface="Cambria Math" panose="02040503050406030204" pitchFamily="18" charset="0"/>
                            <a:ea typeface="Cambria Math" panose="02040503050406030204" pitchFamily="18" charset="0"/>
                          </a:rPr>
                        </m:ctrlPr>
                      </m:sSubSupPr>
                      <m:e>
                        <m:r>
                          <a:rPr lang="it-IT" b="0" i="1" smtClean="0">
                            <a:latin typeface="Cambria Math" panose="02040503050406030204" pitchFamily="18" charset="0"/>
                            <a:ea typeface="Cambria Math" panose="02040503050406030204" pitchFamily="18" charset="0"/>
                          </a:rPr>
                          <m:t>𝑠</m:t>
                        </m:r>
                      </m:e>
                      <m:sub>
                        <m:r>
                          <a:rPr lang="it-IT" b="0" i="1" smtClean="0">
                            <a:latin typeface="Cambria Math" panose="02040503050406030204" pitchFamily="18" charset="0"/>
                            <a:ea typeface="Cambria Math" panose="02040503050406030204" pitchFamily="18" charset="0"/>
                          </a:rPr>
                          <m:t>𝑆</m:t>
                        </m:r>
                      </m:sub>
                      <m:sup>
                        <m:r>
                          <a:rPr lang="it-IT" i="1">
                            <a:latin typeface="Cambria Math" panose="02040503050406030204" pitchFamily="18" charset="0"/>
                            <a:ea typeface="Cambria Math" panose="02040503050406030204" pitchFamily="18" charset="0"/>
                          </a:rPr>
                          <m:t>2</m:t>
                        </m:r>
                      </m:sup>
                    </m:sSubSup>
                  </m:oMath>
                </a14:m>
                <a:r>
                  <a:rPr lang="it-IT" dirty="0"/>
                  <a:t>.</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606" t="-1667" r="-545"/>
                </a:stretch>
              </a:blipFill>
            </p:spPr>
            <p:txBody>
              <a:bodyPr/>
              <a:lstStyle/>
              <a:p>
                <a:r>
                  <a:rPr lang="it-IT">
                    <a:noFill/>
                  </a:rPr>
                  <a:t> </a:t>
                </a:r>
              </a:p>
            </p:txBody>
          </p:sp>
        </mc:Fallback>
      </mc:AlternateContent>
    </p:spTree>
    <p:extLst>
      <p:ext uri="{BB962C8B-B14F-4D97-AF65-F5344CB8AC3E}">
        <p14:creationId xmlns:p14="http://schemas.microsoft.com/office/powerpoint/2010/main" val="30846521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Statistica test e regione di rigetto</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lstStyle/>
              <a:p>
                <a:r>
                  <a:rPr lang="it-IT" b="1" dirty="0"/>
                  <a:t>Statistica test</a:t>
                </a:r>
                <a:r>
                  <a:rPr lang="it-IT" dirty="0"/>
                  <a:t>: differenza tra le medie dei campioni, scalata rispetto alla deviazione standard dei campioni (Welch t-test):</a:t>
                </a:r>
              </a:p>
              <a:p>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𝑜𝑏𝑠</m:t>
                        </m:r>
                      </m:sub>
                    </m:sSub>
                    <m:r>
                      <a:rPr lang="it-IT" i="1">
                        <a:latin typeface="Cambria Math" panose="02040503050406030204" pitchFamily="18" charset="0"/>
                      </a:rPr>
                      <m:t>=</m:t>
                    </m:r>
                    <m:f>
                      <m:fPr>
                        <m:ctrlPr>
                          <a:rPr lang="it-IT" i="1">
                            <a:latin typeface="Cambria Math" panose="02040503050406030204" pitchFamily="18" charset="0"/>
                          </a:rPr>
                        </m:ctrlPr>
                      </m:fPr>
                      <m:num>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b="0" i="1" smtClean="0">
                                    <a:latin typeface="Cambria Math" panose="02040503050406030204" pitchFamily="18" charset="0"/>
                                  </a:rPr>
                                  <m:t>𝑦</m:t>
                                </m:r>
                              </m:e>
                            </m:acc>
                          </m:e>
                          <m:sub>
                            <m:r>
                              <a:rPr lang="it-IT" b="0" i="1" smtClean="0">
                                <a:latin typeface="Cambria Math" panose="02040503050406030204" pitchFamily="18" charset="0"/>
                              </a:rPr>
                              <m:t>𝑁</m:t>
                            </m:r>
                          </m:sub>
                        </m:sSub>
                        <m:r>
                          <a:rPr lang="it-IT" i="1">
                            <a:latin typeface="Cambria Math" panose="02040503050406030204" pitchFamily="18" charset="0"/>
                          </a:rPr>
                          <m:t>−</m:t>
                        </m:r>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b="0" i="1" smtClean="0">
                                    <a:latin typeface="Cambria Math" panose="02040503050406030204" pitchFamily="18" charset="0"/>
                                  </a:rPr>
                                  <m:t>𝑦</m:t>
                                </m:r>
                              </m:e>
                            </m:acc>
                          </m:e>
                          <m:sub>
                            <m:r>
                              <a:rPr lang="it-IT" b="0" i="1" smtClean="0">
                                <a:latin typeface="Cambria Math" panose="02040503050406030204" pitchFamily="18" charset="0"/>
                              </a:rPr>
                              <m:t>𝑆</m:t>
                            </m:r>
                          </m:sub>
                        </m:sSub>
                      </m:num>
                      <m:den>
                        <m:rad>
                          <m:radPr>
                            <m:degHide m:val="on"/>
                            <m:ctrlPr>
                              <a:rPr lang="it-IT" i="1">
                                <a:latin typeface="Cambria Math" panose="02040503050406030204" pitchFamily="18" charset="0"/>
                                <a:ea typeface="Cambria Math" panose="02040503050406030204" pitchFamily="18" charset="0"/>
                              </a:rPr>
                            </m:ctrlPr>
                          </m:radPr>
                          <m:deg/>
                          <m:e>
                            <m:f>
                              <m:fPr>
                                <m:ctrlPr>
                                  <a:rPr lang="it-IT" i="1">
                                    <a:latin typeface="Cambria Math" panose="02040503050406030204" pitchFamily="18" charset="0"/>
                                    <a:ea typeface="Cambria Math" panose="02040503050406030204" pitchFamily="18" charset="0"/>
                                  </a:rPr>
                                </m:ctrlPr>
                              </m:fPr>
                              <m:num>
                                <m:sSubSup>
                                  <m:sSubSupPr>
                                    <m:ctrlPr>
                                      <a:rPr lang="it-IT" i="1">
                                        <a:latin typeface="Cambria Math" panose="02040503050406030204" pitchFamily="18" charset="0"/>
                                        <a:ea typeface="Cambria Math" panose="02040503050406030204" pitchFamily="18" charset="0"/>
                                      </a:rPr>
                                    </m:ctrlPr>
                                  </m:sSubSupPr>
                                  <m:e>
                                    <m:r>
                                      <a:rPr lang="it-IT" b="0" i="1" smtClean="0">
                                        <a:latin typeface="Cambria Math" panose="02040503050406030204" pitchFamily="18" charset="0"/>
                                        <a:ea typeface="Cambria Math" panose="02040503050406030204" pitchFamily="18" charset="0"/>
                                      </a:rPr>
                                      <m:t>𝑠</m:t>
                                    </m:r>
                                  </m:e>
                                  <m:sub>
                                    <m:r>
                                      <a:rPr lang="it-IT" b="0" i="1" smtClean="0">
                                        <a:latin typeface="Cambria Math" panose="02040503050406030204" pitchFamily="18" charset="0"/>
                                        <a:ea typeface="Cambria Math" panose="02040503050406030204" pitchFamily="18" charset="0"/>
                                      </a:rPr>
                                      <m:t>𝑁</m:t>
                                    </m:r>
                                  </m:sub>
                                  <m:sup>
                                    <m:r>
                                      <a:rPr lang="it-IT" i="1">
                                        <a:latin typeface="Cambria Math" panose="02040503050406030204" pitchFamily="18" charset="0"/>
                                        <a:ea typeface="Cambria Math" panose="02040503050406030204" pitchFamily="18" charset="0"/>
                                      </a:rPr>
                                      <m:t>2</m:t>
                                    </m:r>
                                  </m:sup>
                                </m:sSubSup>
                              </m:num>
                              <m:den>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b="0" i="1" smtClean="0">
                                        <a:latin typeface="Cambria Math" panose="02040503050406030204" pitchFamily="18" charset="0"/>
                                        <a:ea typeface="Cambria Math" panose="02040503050406030204" pitchFamily="18" charset="0"/>
                                      </a:rPr>
                                      <m:t>𝑁</m:t>
                                    </m:r>
                                  </m:sub>
                                </m:sSub>
                              </m:den>
                            </m:f>
                            <m:r>
                              <a:rPr lang="it-IT" i="1">
                                <a:latin typeface="Cambria Math" panose="02040503050406030204" pitchFamily="18" charset="0"/>
                                <a:ea typeface="Cambria Math" panose="02040503050406030204" pitchFamily="18" charset="0"/>
                              </a:rPr>
                              <m:t>+</m:t>
                            </m:r>
                            <m:f>
                              <m:fPr>
                                <m:ctrlPr>
                                  <a:rPr lang="it-IT" i="1">
                                    <a:latin typeface="Cambria Math" panose="02040503050406030204" pitchFamily="18" charset="0"/>
                                    <a:ea typeface="Cambria Math" panose="02040503050406030204" pitchFamily="18" charset="0"/>
                                  </a:rPr>
                                </m:ctrlPr>
                              </m:fPr>
                              <m:num>
                                <m:sSubSup>
                                  <m:sSubSupPr>
                                    <m:ctrlPr>
                                      <a:rPr lang="it-IT" i="1">
                                        <a:latin typeface="Cambria Math" panose="02040503050406030204" pitchFamily="18" charset="0"/>
                                        <a:ea typeface="Cambria Math" panose="02040503050406030204" pitchFamily="18" charset="0"/>
                                      </a:rPr>
                                    </m:ctrlPr>
                                  </m:sSubSupPr>
                                  <m:e>
                                    <m:r>
                                      <a:rPr lang="it-IT" b="0" i="1" smtClean="0">
                                        <a:latin typeface="Cambria Math" panose="02040503050406030204" pitchFamily="18" charset="0"/>
                                        <a:ea typeface="Cambria Math" panose="02040503050406030204" pitchFamily="18" charset="0"/>
                                      </a:rPr>
                                      <m:t>𝑠</m:t>
                                    </m:r>
                                  </m:e>
                                  <m:sub>
                                    <m:r>
                                      <a:rPr lang="it-IT" b="0" i="1" smtClean="0">
                                        <a:latin typeface="Cambria Math" panose="02040503050406030204" pitchFamily="18" charset="0"/>
                                        <a:ea typeface="Cambria Math" panose="02040503050406030204" pitchFamily="18" charset="0"/>
                                      </a:rPr>
                                      <m:t>𝑆</m:t>
                                    </m:r>
                                  </m:sub>
                                  <m:sup>
                                    <m:r>
                                      <a:rPr lang="it-IT" i="1">
                                        <a:latin typeface="Cambria Math" panose="02040503050406030204" pitchFamily="18" charset="0"/>
                                        <a:ea typeface="Cambria Math" panose="02040503050406030204" pitchFamily="18" charset="0"/>
                                      </a:rPr>
                                      <m:t>2</m:t>
                                    </m:r>
                                  </m:sup>
                                </m:sSubSup>
                              </m:num>
                              <m:den>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b="0" i="1" smtClean="0">
                                        <a:latin typeface="Cambria Math" panose="02040503050406030204" pitchFamily="18" charset="0"/>
                                        <a:ea typeface="Cambria Math" panose="02040503050406030204" pitchFamily="18" charset="0"/>
                                      </a:rPr>
                                      <m:t>𝑆</m:t>
                                    </m:r>
                                  </m:sub>
                                </m:sSub>
                              </m:den>
                            </m:f>
                          </m:e>
                        </m:rad>
                      </m:den>
                    </m:f>
                  </m:oMath>
                </a14:m>
                <a:endParaRPr lang="it-IT" dirty="0"/>
              </a:p>
              <a:p>
                <a:r>
                  <a:rPr lang="it-IT" b="1" dirty="0"/>
                  <a:t>Regione di rigetto</a:t>
                </a:r>
                <a:r>
                  <a:rPr lang="it-IT" dirty="0"/>
                  <a:t>: insieme di valori della statistica che sono consistenti con l’ipotesi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𝐻</m:t>
                        </m:r>
                      </m:e>
                      <m:sub>
                        <m:r>
                          <a:rPr lang="it-IT" b="0" i="1" smtClean="0">
                            <a:latin typeface="Cambria Math" panose="02040503050406030204" pitchFamily="18" charset="0"/>
                          </a:rPr>
                          <m:t>𝐴</m:t>
                        </m:r>
                      </m:sub>
                    </m:sSub>
                  </m:oMath>
                </a14:m>
                <a:r>
                  <a:rPr lang="it-IT" dirty="0"/>
                  <a:t>, tale che se la statistica cade in questa regione l’ipotesi nulla può essere rigettata:</a:t>
                </a:r>
              </a:p>
              <a:p>
                <a14:m>
                  <m:oMath xmlns:m="http://schemas.openxmlformats.org/officeDocument/2006/math">
                    <m:r>
                      <a:rPr lang="it-IT" b="0" i="1" smtClean="0">
                        <a:latin typeface="Cambria Math" panose="02040503050406030204" pitchFamily="18" charset="0"/>
                      </a:rPr>
                      <m:t>𝑅𝑅</m:t>
                    </m:r>
                    <m:r>
                      <a:rPr lang="it-IT" b="0" i="1" smtClean="0">
                        <a:latin typeface="Cambria Math" panose="02040503050406030204" pitchFamily="18" charset="0"/>
                      </a:rPr>
                      <m:t>={</m:t>
                    </m:r>
                    <m:sSub>
                      <m:sSubPr>
                        <m:ctrlPr>
                          <a:rPr lang="it-IT" i="1" smtClean="0">
                            <a:latin typeface="Cambria Math" panose="02040503050406030204" pitchFamily="18" charset="0"/>
                          </a:rPr>
                        </m:ctrlPr>
                      </m:sSubPr>
                      <m:e>
                        <m:r>
                          <a:rPr lang="it-IT" i="1">
                            <a:latin typeface="Cambria Math" panose="02040503050406030204" pitchFamily="18" charset="0"/>
                          </a:rPr>
                          <m:t>𝑧</m:t>
                        </m:r>
                      </m:e>
                      <m:sub>
                        <m:r>
                          <a:rPr lang="it-IT" i="1">
                            <a:latin typeface="Cambria Math" panose="02040503050406030204" pitchFamily="18" charset="0"/>
                          </a:rPr>
                          <m:t>𝑜𝑏𝑠</m:t>
                        </m:r>
                      </m:sub>
                    </m:sSub>
                    <m:r>
                      <a:rPr lang="it-IT" b="0" i="1" smtClean="0">
                        <a:latin typeface="Cambria Math" panose="02040503050406030204" pitchFamily="18" charset="0"/>
                      </a:rPr>
                      <m:t> : </m:t>
                    </m:r>
                    <m:sSub>
                      <m:sSubPr>
                        <m:ctrlPr>
                          <a:rPr lang="it-IT" i="1">
                            <a:latin typeface="Cambria Math" panose="02040503050406030204" pitchFamily="18" charset="0"/>
                          </a:rPr>
                        </m:ctrlPr>
                      </m:sSubPr>
                      <m:e>
                        <m:r>
                          <a:rPr lang="it-IT" i="1">
                            <a:latin typeface="Cambria Math" panose="02040503050406030204" pitchFamily="18" charset="0"/>
                          </a:rPr>
                          <m:t>𝑧</m:t>
                        </m:r>
                      </m:e>
                      <m:sub>
                        <m:r>
                          <a:rPr lang="it-IT" i="1">
                            <a:latin typeface="Cambria Math" panose="02040503050406030204" pitchFamily="18" charset="0"/>
                          </a:rPr>
                          <m:t>𝑜𝑏𝑠</m:t>
                        </m:r>
                      </m:sub>
                    </m:sSub>
                    <m:r>
                      <a:rPr lang="it-IT" i="1" smtClean="0">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𝑧</m:t>
                        </m:r>
                      </m:e>
                      <m:sub>
                        <m:r>
                          <a:rPr lang="it-IT" i="1" smtClean="0">
                            <a:latin typeface="Cambria Math" panose="02040503050406030204" pitchFamily="18" charset="0"/>
                            <a:ea typeface="Cambria Math" panose="02040503050406030204" pitchFamily="18" charset="0"/>
                          </a:rPr>
                          <m:t>𝛼</m:t>
                        </m:r>
                      </m:sub>
                    </m:sSub>
                    <m:r>
                      <a:rPr lang="it-IT" b="0" i="1" smtClean="0">
                        <a:latin typeface="Cambria Math" panose="02040503050406030204" pitchFamily="18" charset="0"/>
                      </a:rPr>
                      <m:t>}</m:t>
                    </m:r>
                  </m:oMath>
                </a14:m>
                <a:endParaRPr lang="it-IT" dirty="0"/>
              </a:p>
              <a:p>
                <a:r>
                  <a:rPr lang="it-IT" dirty="0"/>
                  <a:t>dove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𝑧</m:t>
                        </m:r>
                      </m:e>
                      <m:sub>
                        <m:r>
                          <a:rPr lang="it-IT" i="1" smtClean="0">
                            <a:latin typeface="Cambria Math" panose="02040503050406030204" pitchFamily="18" charset="0"/>
                            <a:ea typeface="Cambria Math" panose="02040503050406030204" pitchFamily="18" charset="0"/>
                          </a:rPr>
                          <m:t>𝛼</m:t>
                        </m:r>
                      </m:sub>
                    </m:sSub>
                  </m:oMath>
                </a14:m>
                <a:r>
                  <a:rPr lang="it-IT" dirty="0"/>
                  <a:t> è il valore x della distribuzione normale standard Z per cui </a:t>
                </a:r>
                <a14:m>
                  <m:oMath xmlns:m="http://schemas.openxmlformats.org/officeDocument/2006/math">
                    <m:r>
                      <a:rPr lang="it-IT" b="0" i="1" smtClean="0">
                        <a:latin typeface="Cambria Math" panose="02040503050406030204" pitchFamily="18" charset="0"/>
                      </a:rPr>
                      <m:t>𝑃</m:t>
                    </m:r>
                    <m:d>
                      <m:dPr>
                        <m:ctrlPr>
                          <a:rPr lang="it-IT" b="0" i="1" smtClean="0">
                            <a:latin typeface="Cambria Math" panose="02040503050406030204" pitchFamily="18" charset="0"/>
                          </a:rPr>
                        </m:ctrlPr>
                      </m:dPr>
                      <m:e>
                        <m:r>
                          <a:rPr lang="it-IT" b="0" i="1" smtClean="0">
                            <a:latin typeface="Cambria Math" panose="02040503050406030204" pitchFamily="18" charset="0"/>
                          </a:rPr>
                          <m:t>𝑍</m:t>
                        </m:r>
                        <m:r>
                          <a:rPr lang="it-IT" b="0" i="1" smtClean="0">
                            <a:latin typeface="Cambria Math" panose="02040503050406030204" pitchFamily="18" charset="0"/>
                          </a:rPr>
                          <m:t>≥</m:t>
                        </m:r>
                        <m:r>
                          <a:rPr lang="it-IT" b="0" i="1" smtClean="0">
                            <a:latin typeface="Cambria Math" panose="02040503050406030204" pitchFamily="18" charset="0"/>
                          </a:rPr>
                          <m:t>𝑥</m:t>
                        </m:r>
                      </m:e>
                    </m:d>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𝛼</m:t>
                    </m:r>
                  </m:oMath>
                </a14:m>
                <a:r>
                  <a:rPr lang="it-IT" dirty="0"/>
                  <a:t>.</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1515" t="-1667" r="-1939"/>
                </a:stretch>
              </a:blipFill>
            </p:spPr>
            <p:txBody>
              <a:bodyPr/>
              <a:lstStyle/>
              <a:p>
                <a:r>
                  <a:rPr lang="it-IT">
                    <a:noFill/>
                  </a:rPr>
                  <a:t> </a:t>
                </a:r>
              </a:p>
            </p:txBody>
          </p:sp>
        </mc:Fallback>
      </mc:AlternateContent>
    </p:spTree>
    <p:extLst>
      <p:ext uri="{BB962C8B-B14F-4D97-AF65-F5344CB8AC3E}">
        <p14:creationId xmlns:p14="http://schemas.microsoft.com/office/powerpoint/2010/main" val="8853309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a:t>
            </a:r>
            <a:r>
              <a:rPr lang="it-IT" dirty="0" err="1"/>
              <a:t>value</a:t>
            </a:r>
            <a:r>
              <a:rPr lang="it-IT" dirty="0"/>
              <a:t> e significatività statistica</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lstStyle/>
              <a:p>
                <a:r>
                  <a:rPr lang="it-IT" dirty="0"/>
                  <a:t>Il P-</a:t>
                </a:r>
                <a:r>
                  <a:rPr lang="it-IT" dirty="0" err="1"/>
                  <a:t>value</a:t>
                </a:r>
                <a:r>
                  <a:rPr lang="it-IT" dirty="0"/>
                  <a:t> è una misura del grado di evidenza che il campione fornisce contro l’ipotesi nulla:</a:t>
                </a:r>
              </a:p>
              <a:p>
                <a14:m>
                  <m:oMath xmlns:m="http://schemas.openxmlformats.org/officeDocument/2006/math">
                    <m:r>
                      <a:rPr lang="it-IT" i="1">
                        <a:latin typeface="Cambria Math" panose="02040503050406030204" pitchFamily="18" charset="0"/>
                      </a:rPr>
                      <m:t>𝑝</m:t>
                    </m:r>
                    <m:r>
                      <a:rPr lang="it-IT" i="1">
                        <a:latin typeface="Cambria Math" panose="02040503050406030204" pitchFamily="18" charset="0"/>
                      </a:rPr>
                      <m:t>=</m:t>
                    </m:r>
                    <m:r>
                      <a:rPr lang="it-IT" i="1">
                        <a:latin typeface="Cambria Math" panose="02040503050406030204" pitchFamily="18" charset="0"/>
                      </a:rPr>
                      <m:t>𝑃</m:t>
                    </m:r>
                    <m:r>
                      <a:rPr lang="it-IT" i="1">
                        <a:latin typeface="Cambria Math" panose="02040503050406030204" pitchFamily="18" charset="0"/>
                      </a:rPr>
                      <m:t>(</m:t>
                    </m:r>
                    <m:r>
                      <m:rPr>
                        <m:sty m:val="p"/>
                      </m:rPr>
                      <a:rPr lang="it-IT">
                        <a:latin typeface="Cambria Math" panose="02040503050406030204" pitchFamily="18" charset="0"/>
                      </a:rPr>
                      <m:t>Z</m:t>
                    </m:r>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𝑧</m:t>
                        </m:r>
                      </m:e>
                      <m:sub>
                        <m:r>
                          <a:rPr lang="it-IT" i="1">
                            <a:latin typeface="Cambria Math" panose="02040503050406030204" pitchFamily="18" charset="0"/>
                            <a:ea typeface="Cambria Math" panose="02040503050406030204" pitchFamily="18" charset="0"/>
                          </a:rPr>
                          <m:t>𝑜𝑏𝑠</m:t>
                        </m:r>
                      </m:sub>
                    </m:sSub>
                    <m:r>
                      <a:rPr lang="it-IT" i="1">
                        <a:latin typeface="Cambria Math" panose="02040503050406030204" pitchFamily="18" charset="0"/>
                        <a:ea typeface="Cambria Math" panose="02040503050406030204" pitchFamily="18" charset="0"/>
                      </a:rPr>
                      <m:t>)</m:t>
                    </m:r>
                  </m:oMath>
                </a14:m>
                <a:endParaRPr lang="it-IT" dirty="0"/>
              </a:p>
              <a:p>
                <a:r>
                  <a:rPr lang="it-IT" dirty="0"/>
                  <a:t>Se </a:t>
                </a:r>
                <a14:m>
                  <m:oMath xmlns:m="http://schemas.openxmlformats.org/officeDocument/2006/math">
                    <m:r>
                      <a:rPr lang="it-IT" b="0" i="1" smtClean="0">
                        <a:latin typeface="Cambria Math" panose="02040503050406030204" pitchFamily="18" charset="0"/>
                      </a:rPr>
                      <m:t>𝑝</m:t>
                    </m:r>
                    <m:r>
                      <a:rPr lang="it-IT" b="0" i="1" smtClean="0">
                        <a:latin typeface="Cambria Math" panose="02040503050406030204" pitchFamily="18" charset="0"/>
                        <a:ea typeface="Cambria Math" panose="02040503050406030204" pitchFamily="18" charset="0"/>
                      </a:rPr>
                      <m:t>&lt;</m:t>
                    </m:r>
                    <m:r>
                      <a:rPr lang="it-IT" b="0" i="1" smtClean="0">
                        <a:latin typeface="Cambria Math" panose="02040503050406030204" pitchFamily="18" charset="0"/>
                        <a:ea typeface="Cambria Math" panose="02040503050406030204" pitchFamily="18" charset="0"/>
                      </a:rPr>
                      <m:t>𝛼</m:t>
                    </m:r>
                  </m:oMath>
                </a14:m>
                <a:r>
                  <a:rPr lang="it-IT" dirty="0"/>
                  <a:t>, allora l’ipotesi nulla può essere rigettata (e l’ipotesi alternativa accettata).</a:t>
                </a:r>
              </a:p>
              <a:p>
                <a:r>
                  <a:rPr lang="it-IT" dirty="0"/>
                  <a:t>Più piccolo è p, maggiore è la significatività statistica dell’ipotesi alternativa proposta.</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rotWithShape="0">
                <a:blip r:embed="rId2"/>
                <a:stretch>
                  <a:fillRect l="-1515" t="-1667"/>
                </a:stretch>
              </a:blipFill>
            </p:spPr>
            <p:txBody>
              <a:bodyPr/>
              <a:lstStyle/>
              <a:p>
                <a:r>
                  <a:rPr lang="it-IT">
                    <a:noFill/>
                  </a:rPr>
                  <a:t> </a:t>
                </a:r>
              </a:p>
            </p:txBody>
          </p:sp>
        </mc:Fallback>
      </mc:AlternateContent>
      <p:pic>
        <p:nvPicPr>
          <p:cNvPr id="7" name="Immagine 6">
            <a:extLst>
              <a:ext uri="{FF2B5EF4-FFF2-40B4-BE49-F238E27FC236}">
                <a16:creationId xmlns:a16="http://schemas.microsoft.com/office/drawing/2014/main" id="{8D750F42-F5E1-407E-8E0C-57581E816633}"/>
              </a:ext>
            </a:extLst>
          </p:cNvPr>
          <p:cNvPicPr>
            <a:picLocks noChangeAspect="1"/>
          </p:cNvPicPr>
          <p:nvPr/>
        </p:nvPicPr>
        <p:blipFill>
          <a:blip r:embed="rId3"/>
          <a:stretch>
            <a:fillRect/>
          </a:stretch>
        </p:blipFill>
        <p:spPr>
          <a:xfrm>
            <a:off x="3890962" y="3482545"/>
            <a:ext cx="4410075" cy="2352675"/>
          </a:xfrm>
          <a:prstGeom prst="rect">
            <a:avLst/>
          </a:prstGeom>
        </p:spPr>
      </p:pic>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52BFC4EE-5BD5-4664-A422-8B8984AD055E}"/>
                  </a:ext>
                </a:extLst>
              </p:cNvPr>
              <p:cNvSpPr txBox="1"/>
              <p:nvPr/>
            </p:nvSpPr>
            <p:spPr>
              <a:xfrm>
                <a:off x="6929562" y="5699817"/>
                <a:ext cx="63610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𝑧</m:t>
                          </m:r>
                        </m:e>
                        <m:sub>
                          <m:r>
                            <a:rPr lang="it-IT" sz="1600" b="0" i="1" smtClean="0">
                              <a:latin typeface="Cambria Math" panose="02040503050406030204" pitchFamily="18" charset="0"/>
                            </a:rPr>
                            <m:t>𝑜𝑏𝑠</m:t>
                          </m:r>
                        </m:sub>
                      </m:sSub>
                    </m:oMath>
                  </m:oMathPara>
                </a14:m>
                <a:endParaRPr lang="it-IT" dirty="0"/>
              </a:p>
            </p:txBody>
          </p:sp>
        </mc:Choice>
        <mc:Fallback xmlns="">
          <p:sp>
            <p:nvSpPr>
              <p:cNvPr id="6" name="CasellaDiTesto 5">
                <a:extLst>
                  <a:ext uri="{FF2B5EF4-FFF2-40B4-BE49-F238E27FC236}">
                    <a16:creationId xmlns:a16="http://schemas.microsoft.com/office/drawing/2014/main" id="{52BFC4EE-5BD5-4664-A422-8B8984AD055E}"/>
                  </a:ext>
                </a:extLst>
              </p:cNvPr>
              <p:cNvSpPr txBox="1">
                <a:spLocks noRot="1" noChangeAspect="1" noMove="1" noResize="1" noEditPoints="1" noAdjustHandles="1" noChangeArrowheads="1" noChangeShapeType="1" noTextEdit="1"/>
              </p:cNvSpPr>
              <p:nvPr/>
            </p:nvSpPr>
            <p:spPr>
              <a:xfrm>
                <a:off x="6929562" y="5699817"/>
                <a:ext cx="636104" cy="338554"/>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9415693F-3990-4BF0-A3D1-6A5137291B0A}"/>
                  </a:ext>
                </a:extLst>
              </p:cNvPr>
              <p:cNvSpPr txBox="1"/>
              <p:nvPr/>
            </p:nvSpPr>
            <p:spPr>
              <a:xfrm>
                <a:off x="6500191" y="5699817"/>
                <a:ext cx="74742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𝑧</m:t>
                          </m:r>
                        </m:e>
                        <m:sub>
                          <m:r>
                            <a:rPr lang="it-IT" sz="1600" i="1" smtClean="0">
                              <a:latin typeface="Cambria Math" panose="02040503050406030204" pitchFamily="18" charset="0"/>
                              <a:ea typeface="Cambria Math" panose="02040503050406030204" pitchFamily="18" charset="0"/>
                            </a:rPr>
                            <m:t>𝛼</m:t>
                          </m:r>
                        </m:sub>
                      </m:sSub>
                    </m:oMath>
                  </m:oMathPara>
                </a14:m>
                <a:endParaRPr lang="it-IT" dirty="0"/>
              </a:p>
            </p:txBody>
          </p:sp>
        </mc:Choice>
        <mc:Fallback xmlns="">
          <p:sp>
            <p:nvSpPr>
              <p:cNvPr id="5" name="CasellaDiTesto 4">
                <a:extLst>
                  <a:ext uri="{FF2B5EF4-FFF2-40B4-BE49-F238E27FC236}">
                    <a16:creationId xmlns:a16="http://schemas.microsoft.com/office/drawing/2014/main" id="{9415693F-3990-4BF0-A3D1-6A5137291B0A}"/>
                  </a:ext>
                </a:extLst>
              </p:cNvPr>
              <p:cNvSpPr txBox="1">
                <a:spLocks noRot="1" noChangeAspect="1" noMove="1" noResize="1" noEditPoints="1" noAdjustHandles="1" noChangeArrowheads="1" noChangeShapeType="1" noTextEdit="1"/>
              </p:cNvSpPr>
              <p:nvPr/>
            </p:nvSpPr>
            <p:spPr>
              <a:xfrm>
                <a:off x="6500191" y="5699817"/>
                <a:ext cx="747423" cy="338554"/>
              </a:xfrm>
              <a:prstGeom prst="rect">
                <a:avLst/>
              </a:prstGeom>
              <a:blipFill>
                <a:blip r:embed="rId5"/>
                <a:stretch>
                  <a:fillRect/>
                </a:stretch>
              </a:blipFill>
            </p:spPr>
            <p:txBody>
              <a:bodyPr/>
              <a:lstStyle/>
              <a:p>
                <a:r>
                  <a:rPr lang="it-IT">
                    <a:noFill/>
                  </a:rPr>
                  <a:t> </a:t>
                </a:r>
              </a:p>
            </p:txBody>
          </p:sp>
        </mc:Fallback>
      </mc:AlternateContent>
      <p:cxnSp>
        <p:nvCxnSpPr>
          <p:cNvPr id="9" name="Connettore diritto 8">
            <a:extLst>
              <a:ext uri="{FF2B5EF4-FFF2-40B4-BE49-F238E27FC236}">
                <a16:creationId xmlns:a16="http://schemas.microsoft.com/office/drawing/2014/main" id="{13C0BAA4-5607-40AE-A0D5-03565FDAFBB9}"/>
              </a:ext>
            </a:extLst>
          </p:cNvPr>
          <p:cNvCxnSpPr>
            <a:cxnSpLocks/>
            <a:endCxn id="5" idx="0"/>
          </p:cNvCxnSpPr>
          <p:nvPr/>
        </p:nvCxnSpPr>
        <p:spPr>
          <a:xfrm>
            <a:off x="6873902" y="4658882"/>
            <a:ext cx="1" cy="10409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69B5D61F-DD6D-4B26-8196-B0202683E44D}"/>
              </a:ext>
            </a:extLst>
          </p:cNvPr>
          <p:cNvCxnSpPr>
            <a:cxnSpLocks/>
          </p:cNvCxnSpPr>
          <p:nvPr/>
        </p:nvCxnSpPr>
        <p:spPr>
          <a:xfrm flipH="1">
            <a:off x="6878768" y="4788694"/>
            <a:ext cx="84007" cy="47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Connettore diritto 24">
            <a:extLst>
              <a:ext uri="{FF2B5EF4-FFF2-40B4-BE49-F238E27FC236}">
                <a16:creationId xmlns:a16="http://schemas.microsoft.com/office/drawing/2014/main" id="{BEFE5B52-524E-4DFB-A451-7F83A87AB7B5}"/>
              </a:ext>
            </a:extLst>
          </p:cNvPr>
          <p:cNvCxnSpPr>
            <a:cxnSpLocks/>
          </p:cNvCxnSpPr>
          <p:nvPr/>
        </p:nvCxnSpPr>
        <p:spPr>
          <a:xfrm flipH="1">
            <a:off x="6878769" y="4836334"/>
            <a:ext cx="117344" cy="687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Connettore diritto 27">
            <a:extLst>
              <a:ext uri="{FF2B5EF4-FFF2-40B4-BE49-F238E27FC236}">
                <a16:creationId xmlns:a16="http://schemas.microsoft.com/office/drawing/2014/main" id="{E6DAC2AE-4CF1-4976-8636-8680FA470743}"/>
              </a:ext>
            </a:extLst>
          </p:cNvPr>
          <p:cNvCxnSpPr>
            <a:cxnSpLocks/>
          </p:cNvCxnSpPr>
          <p:nvPr/>
        </p:nvCxnSpPr>
        <p:spPr>
          <a:xfrm flipH="1">
            <a:off x="6878769" y="4741054"/>
            <a:ext cx="50793" cy="238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Connettore diritto 29">
            <a:extLst>
              <a:ext uri="{FF2B5EF4-FFF2-40B4-BE49-F238E27FC236}">
                <a16:creationId xmlns:a16="http://schemas.microsoft.com/office/drawing/2014/main" id="{1F4DCDC8-6B46-41AF-8E20-E17A5A7A1E39}"/>
              </a:ext>
            </a:extLst>
          </p:cNvPr>
          <p:cNvCxnSpPr>
            <a:cxnSpLocks/>
          </p:cNvCxnSpPr>
          <p:nvPr/>
        </p:nvCxnSpPr>
        <p:spPr>
          <a:xfrm flipH="1">
            <a:off x="6878768" y="4894686"/>
            <a:ext cx="164970" cy="950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Connettore diritto 32">
            <a:extLst>
              <a:ext uri="{FF2B5EF4-FFF2-40B4-BE49-F238E27FC236}">
                <a16:creationId xmlns:a16="http://schemas.microsoft.com/office/drawing/2014/main" id="{97A77A6E-5DC6-416E-A061-BF1C364079D5}"/>
              </a:ext>
            </a:extLst>
          </p:cNvPr>
          <p:cNvCxnSpPr>
            <a:cxnSpLocks/>
          </p:cNvCxnSpPr>
          <p:nvPr/>
        </p:nvCxnSpPr>
        <p:spPr>
          <a:xfrm flipH="1">
            <a:off x="6878769" y="4963402"/>
            <a:ext cx="198306" cy="1084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nettore diritto 34">
            <a:extLst>
              <a:ext uri="{FF2B5EF4-FFF2-40B4-BE49-F238E27FC236}">
                <a16:creationId xmlns:a16="http://schemas.microsoft.com/office/drawing/2014/main" id="{74A58494-02C7-4E76-BEC1-AB6847A39949}"/>
              </a:ext>
            </a:extLst>
          </p:cNvPr>
          <p:cNvCxnSpPr>
            <a:cxnSpLocks/>
          </p:cNvCxnSpPr>
          <p:nvPr/>
        </p:nvCxnSpPr>
        <p:spPr>
          <a:xfrm flipH="1">
            <a:off x="6878769" y="5013424"/>
            <a:ext cx="231644" cy="1339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Connettore diritto 36">
            <a:extLst>
              <a:ext uri="{FF2B5EF4-FFF2-40B4-BE49-F238E27FC236}">
                <a16:creationId xmlns:a16="http://schemas.microsoft.com/office/drawing/2014/main" id="{768C8A8B-74EA-4B54-B869-EC4E4C166E03}"/>
              </a:ext>
            </a:extLst>
          </p:cNvPr>
          <p:cNvCxnSpPr>
            <a:cxnSpLocks/>
          </p:cNvCxnSpPr>
          <p:nvPr/>
        </p:nvCxnSpPr>
        <p:spPr>
          <a:xfrm flipH="1">
            <a:off x="6878769" y="5064977"/>
            <a:ext cx="274506" cy="1581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Connettore diritto 38">
            <a:extLst>
              <a:ext uri="{FF2B5EF4-FFF2-40B4-BE49-F238E27FC236}">
                <a16:creationId xmlns:a16="http://schemas.microsoft.com/office/drawing/2014/main" id="{0D5606E9-B851-4FC1-BF1E-7B25F7E939E0}"/>
              </a:ext>
            </a:extLst>
          </p:cNvPr>
          <p:cNvCxnSpPr>
            <a:cxnSpLocks/>
          </p:cNvCxnSpPr>
          <p:nvPr/>
        </p:nvCxnSpPr>
        <p:spPr>
          <a:xfrm flipH="1">
            <a:off x="6878769" y="5123413"/>
            <a:ext cx="319750" cy="1751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nettore diritto 40">
            <a:extLst>
              <a:ext uri="{FF2B5EF4-FFF2-40B4-BE49-F238E27FC236}">
                <a16:creationId xmlns:a16="http://schemas.microsoft.com/office/drawing/2014/main" id="{20B26D63-D328-4209-A9D4-F79D63BEBC9F}"/>
              </a:ext>
            </a:extLst>
          </p:cNvPr>
          <p:cNvCxnSpPr>
            <a:cxnSpLocks/>
          </p:cNvCxnSpPr>
          <p:nvPr/>
        </p:nvCxnSpPr>
        <p:spPr>
          <a:xfrm flipH="1">
            <a:off x="6878769" y="5179349"/>
            <a:ext cx="368845" cy="2023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nettore diritto 42">
            <a:extLst>
              <a:ext uri="{FF2B5EF4-FFF2-40B4-BE49-F238E27FC236}">
                <a16:creationId xmlns:a16="http://schemas.microsoft.com/office/drawing/2014/main" id="{82A9083C-83AA-4268-BDF7-6ECE1AFEE3C0}"/>
              </a:ext>
            </a:extLst>
          </p:cNvPr>
          <p:cNvCxnSpPr>
            <a:cxnSpLocks/>
          </p:cNvCxnSpPr>
          <p:nvPr/>
        </p:nvCxnSpPr>
        <p:spPr>
          <a:xfrm flipH="1">
            <a:off x="6877247" y="5231064"/>
            <a:ext cx="416522" cy="2233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Connettore diritto 45">
            <a:extLst>
              <a:ext uri="{FF2B5EF4-FFF2-40B4-BE49-F238E27FC236}">
                <a16:creationId xmlns:a16="http://schemas.microsoft.com/office/drawing/2014/main" id="{9363DD78-9C3E-4767-BAB8-F1E3FFBE6D30}"/>
              </a:ext>
            </a:extLst>
          </p:cNvPr>
          <p:cNvCxnSpPr>
            <a:cxnSpLocks/>
          </p:cNvCxnSpPr>
          <p:nvPr/>
        </p:nvCxnSpPr>
        <p:spPr>
          <a:xfrm flipH="1">
            <a:off x="6877247" y="5291640"/>
            <a:ext cx="461766" cy="2453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Connettore diritto 47">
            <a:extLst>
              <a:ext uri="{FF2B5EF4-FFF2-40B4-BE49-F238E27FC236}">
                <a16:creationId xmlns:a16="http://schemas.microsoft.com/office/drawing/2014/main" id="{2B809A4F-D755-4BC5-8929-13E8ED9E2C42}"/>
              </a:ext>
            </a:extLst>
          </p:cNvPr>
          <p:cNvCxnSpPr>
            <a:cxnSpLocks/>
          </p:cNvCxnSpPr>
          <p:nvPr/>
        </p:nvCxnSpPr>
        <p:spPr>
          <a:xfrm flipH="1">
            <a:off x="6878768" y="5337056"/>
            <a:ext cx="510251" cy="2679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nettore diritto 49">
            <a:extLst>
              <a:ext uri="{FF2B5EF4-FFF2-40B4-BE49-F238E27FC236}">
                <a16:creationId xmlns:a16="http://schemas.microsoft.com/office/drawing/2014/main" id="{04017AE0-DD07-4E1B-A4BA-D3183EA4B6D9}"/>
              </a:ext>
            </a:extLst>
          </p:cNvPr>
          <p:cNvCxnSpPr>
            <a:cxnSpLocks/>
          </p:cNvCxnSpPr>
          <p:nvPr/>
        </p:nvCxnSpPr>
        <p:spPr>
          <a:xfrm flipH="1">
            <a:off x="6877247" y="5397874"/>
            <a:ext cx="568922" cy="2917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Connettore diritto 51">
            <a:extLst>
              <a:ext uri="{FF2B5EF4-FFF2-40B4-BE49-F238E27FC236}">
                <a16:creationId xmlns:a16="http://schemas.microsoft.com/office/drawing/2014/main" id="{8DB8CCF7-0D82-4760-8D80-D20DD740B100}"/>
              </a:ext>
            </a:extLst>
          </p:cNvPr>
          <p:cNvCxnSpPr>
            <a:cxnSpLocks/>
          </p:cNvCxnSpPr>
          <p:nvPr/>
        </p:nvCxnSpPr>
        <p:spPr>
          <a:xfrm flipH="1">
            <a:off x="7049887" y="5454406"/>
            <a:ext cx="470101" cy="2364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nettore diritto 53">
            <a:extLst>
              <a:ext uri="{FF2B5EF4-FFF2-40B4-BE49-F238E27FC236}">
                <a16:creationId xmlns:a16="http://schemas.microsoft.com/office/drawing/2014/main" id="{746BFFD9-4415-4A9E-B2F1-CB0368214FF4}"/>
              </a:ext>
            </a:extLst>
          </p:cNvPr>
          <p:cNvCxnSpPr>
            <a:cxnSpLocks/>
          </p:cNvCxnSpPr>
          <p:nvPr/>
        </p:nvCxnSpPr>
        <p:spPr>
          <a:xfrm flipH="1">
            <a:off x="7200517" y="5499822"/>
            <a:ext cx="395618" cy="19427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nettore diritto 55">
            <a:extLst>
              <a:ext uri="{FF2B5EF4-FFF2-40B4-BE49-F238E27FC236}">
                <a16:creationId xmlns:a16="http://schemas.microsoft.com/office/drawing/2014/main" id="{9376ABEA-894C-4D8C-A0A7-E33F74F7B455}"/>
              </a:ext>
            </a:extLst>
          </p:cNvPr>
          <p:cNvCxnSpPr>
            <a:cxnSpLocks/>
          </p:cNvCxnSpPr>
          <p:nvPr/>
        </p:nvCxnSpPr>
        <p:spPr>
          <a:xfrm flipH="1">
            <a:off x="7339417" y="5543758"/>
            <a:ext cx="331201" cy="1560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Connettore diritto 57">
            <a:extLst>
              <a:ext uri="{FF2B5EF4-FFF2-40B4-BE49-F238E27FC236}">
                <a16:creationId xmlns:a16="http://schemas.microsoft.com/office/drawing/2014/main" id="{EAFF4AC8-BAA9-4B33-BDB1-6CE91A8D4026}"/>
              </a:ext>
            </a:extLst>
          </p:cNvPr>
          <p:cNvCxnSpPr>
            <a:cxnSpLocks/>
          </p:cNvCxnSpPr>
          <p:nvPr/>
        </p:nvCxnSpPr>
        <p:spPr>
          <a:xfrm flipH="1">
            <a:off x="7503463" y="5572655"/>
            <a:ext cx="253153" cy="12499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Connettore diritto 59">
            <a:extLst>
              <a:ext uri="{FF2B5EF4-FFF2-40B4-BE49-F238E27FC236}">
                <a16:creationId xmlns:a16="http://schemas.microsoft.com/office/drawing/2014/main" id="{CBF12C3D-F24E-4177-973B-1930200A02BC}"/>
              </a:ext>
            </a:extLst>
          </p:cNvPr>
          <p:cNvCxnSpPr>
            <a:cxnSpLocks/>
          </p:cNvCxnSpPr>
          <p:nvPr/>
        </p:nvCxnSpPr>
        <p:spPr>
          <a:xfrm flipH="1">
            <a:off x="7643906" y="5605004"/>
            <a:ext cx="190758" cy="918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Connettore diritto 61">
            <a:extLst>
              <a:ext uri="{FF2B5EF4-FFF2-40B4-BE49-F238E27FC236}">
                <a16:creationId xmlns:a16="http://schemas.microsoft.com/office/drawing/2014/main" id="{57D53981-4429-416D-8B56-9FC9D2352BA3}"/>
              </a:ext>
            </a:extLst>
          </p:cNvPr>
          <p:cNvCxnSpPr>
            <a:cxnSpLocks/>
          </p:cNvCxnSpPr>
          <p:nvPr/>
        </p:nvCxnSpPr>
        <p:spPr>
          <a:xfrm flipH="1">
            <a:off x="7777795" y="5635154"/>
            <a:ext cx="136392" cy="653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Connettore diritto 63">
            <a:extLst>
              <a:ext uri="{FF2B5EF4-FFF2-40B4-BE49-F238E27FC236}">
                <a16:creationId xmlns:a16="http://schemas.microsoft.com/office/drawing/2014/main" id="{1DD28228-05BA-41C4-9EA9-285291AF36D9}"/>
              </a:ext>
            </a:extLst>
          </p:cNvPr>
          <p:cNvCxnSpPr>
            <a:cxnSpLocks/>
          </p:cNvCxnSpPr>
          <p:nvPr/>
        </p:nvCxnSpPr>
        <p:spPr>
          <a:xfrm flipH="1">
            <a:off x="7906582" y="5650761"/>
            <a:ext cx="84007" cy="47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Connettore diritto 64">
            <a:extLst>
              <a:ext uri="{FF2B5EF4-FFF2-40B4-BE49-F238E27FC236}">
                <a16:creationId xmlns:a16="http://schemas.microsoft.com/office/drawing/2014/main" id="{969911DC-35C7-4B99-B89E-3D6B56628D3A}"/>
              </a:ext>
            </a:extLst>
          </p:cNvPr>
          <p:cNvCxnSpPr>
            <a:cxnSpLocks/>
          </p:cNvCxnSpPr>
          <p:nvPr/>
        </p:nvCxnSpPr>
        <p:spPr>
          <a:xfrm flipH="1">
            <a:off x="8021365" y="5667852"/>
            <a:ext cx="44243" cy="289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Connettore diritto 66">
            <a:extLst>
              <a:ext uri="{FF2B5EF4-FFF2-40B4-BE49-F238E27FC236}">
                <a16:creationId xmlns:a16="http://schemas.microsoft.com/office/drawing/2014/main" id="{0D8B6419-EC92-4871-A2E3-D2B87CA594EB}"/>
              </a:ext>
            </a:extLst>
          </p:cNvPr>
          <p:cNvCxnSpPr>
            <a:cxnSpLocks/>
          </p:cNvCxnSpPr>
          <p:nvPr/>
        </p:nvCxnSpPr>
        <p:spPr>
          <a:xfrm flipH="1">
            <a:off x="8109503" y="5682344"/>
            <a:ext cx="23285" cy="160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Connettore diritto 68">
            <a:extLst>
              <a:ext uri="{FF2B5EF4-FFF2-40B4-BE49-F238E27FC236}">
                <a16:creationId xmlns:a16="http://schemas.microsoft.com/office/drawing/2014/main" id="{4EF185ED-72C2-4976-820F-8C29B9BF7C25}"/>
              </a:ext>
            </a:extLst>
          </p:cNvPr>
          <p:cNvCxnSpPr>
            <a:cxnSpLocks/>
          </p:cNvCxnSpPr>
          <p:nvPr/>
        </p:nvCxnSpPr>
        <p:spPr>
          <a:xfrm flipH="1">
            <a:off x="7091890" y="4667852"/>
            <a:ext cx="247123" cy="1658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CasellaDiTesto 70">
                <a:extLst>
                  <a:ext uri="{FF2B5EF4-FFF2-40B4-BE49-F238E27FC236}">
                    <a16:creationId xmlns:a16="http://schemas.microsoft.com/office/drawing/2014/main" id="{D28C0BFA-FDA9-4E04-9AA6-7707C64BE2F7}"/>
                  </a:ext>
                </a:extLst>
              </p:cNvPr>
              <p:cNvSpPr txBox="1"/>
              <p:nvPr/>
            </p:nvSpPr>
            <p:spPr>
              <a:xfrm>
                <a:off x="7389019" y="4471747"/>
                <a:ext cx="17613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1600" i="1" smtClean="0">
                          <a:solidFill>
                            <a:srgbClr val="FF0000"/>
                          </a:solidFill>
                          <a:latin typeface="Cambria Math" panose="02040503050406030204" pitchFamily="18" charset="0"/>
                          <a:ea typeface="Cambria Math" panose="02040503050406030204" pitchFamily="18" charset="0"/>
                        </a:rPr>
                        <m:t>𝛼</m:t>
                      </m:r>
                    </m:oMath>
                  </m:oMathPara>
                </a14:m>
                <a:endParaRPr lang="it-IT" sz="1600" dirty="0"/>
              </a:p>
            </p:txBody>
          </p:sp>
        </mc:Choice>
        <mc:Fallback xmlns="">
          <p:sp>
            <p:nvSpPr>
              <p:cNvPr id="71" name="CasellaDiTesto 70">
                <a:extLst>
                  <a:ext uri="{FF2B5EF4-FFF2-40B4-BE49-F238E27FC236}">
                    <a16:creationId xmlns:a16="http://schemas.microsoft.com/office/drawing/2014/main" id="{D28C0BFA-FDA9-4E04-9AA6-7707C64BE2F7}"/>
                  </a:ext>
                </a:extLst>
              </p:cNvPr>
              <p:cNvSpPr txBox="1">
                <a:spLocks noRot="1" noChangeAspect="1" noMove="1" noResize="1" noEditPoints="1" noAdjustHandles="1" noChangeArrowheads="1" noChangeShapeType="1" noTextEdit="1"/>
              </p:cNvSpPr>
              <p:nvPr/>
            </p:nvSpPr>
            <p:spPr>
              <a:xfrm>
                <a:off x="7389019" y="4471747"/>
                <a:ext cx="176137" cy="246221"/>
              </a:xfrm>
              <a:prstGeom prst="rect">
                <a:avLst/>
              </a:prstGeom>
              <a:blipFill>
                <a:blip r:embed="rId6"/>
                <a:stretch>
                  <a:fillRect l="-13793" r="-13793"/>
                </a:stretch>
              </a:blipFill>
            </p:spPr>
            <p:txBody>
              <a:bodyPr/>
              <a:lstStyle/>
              <a:p>
                <a:r>
                  <a:rPr lang="it-IT">
                    <a:noFill/>
                  </a:rPr>
                  <a:t> </a:t>
                </a:r>
              </a:p>
            </p:txBody>
          </p:sp>
        </mc:Fallback>
      </mc:AlternateContent>
    </p:spTree>
    <p:extLst>
      <p:ext uri="{BB962C8B-B14F-4D97-AF65-F5344CB8AC3E}">
        <p14:creationId xmlns:p14="http://schemas.microsoft.com/office/powerpoint/2010/main" val="2487144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Indice - 3</a:t>
            </a:r>
          </a:p>
        </p:txBody>
      </p:sp>
      <p:sp>
        <p:nvSpPr>
          <p:cNvPr id="3" name="Segnaposto contenuto 2"/>
          <p:cNvSpPr>
            <a:spLocks noGrp="1"/>
          </p:cNvSpPr>
          <p:nvPr>
            <p:ph idx="1"/>
          </p:nvPr>
        </p:nvSpPr>
        <p:spPr>
          <a:xfrm>
            <a:off x="1097280" y="1845734"/>
            <a:ext cx="10058400" cy="4231216"/>
          </a:xfrm>
        </p:spPr>
        <p:txBody>
          <a:bodyPr>
            <a:normAutofit/>
          </a:bodyPr>
          <a:lstStyle/>
          <a:p>
            <a:pPr marL="457200" indent="-457200">
              <a:buFont typeface="+mj-lt"/>
              <a:buAutoNum type="arabicParenR" startAt="5"/>
            </a:pPr>
            <a:r>
              <a:rPr lang="it-IT" dirty="0"/>
              <a:t>Test su due campioni</a:t>
            </a:r>
          </a:p>
          <a:p>
            <a:pPr marL="749808" lvl="1" indent="-457200"/>
            <a:r>
              <a:rPr lang="it-IT" dirty="0"/>
              <a:t>F test di Fisher</a:t>
            </a:r>
          </a:p>
          <a:p>
            <a:pPr marL="749808" lvl="1" indent="-457200"/>
            <a:r>
              <a:rPr lang="it-IT" dirty="0"/>
              <a:t>Two samples </a:t>
            </a:r>
            <a:r>
              <a:rPr lang="it-IT" dirty="0" err="1"/>
              <a:t>Student</a:t>
            </a:r>
            <a:r>
              <a:rPr lang="it-IT" dirty="0"/>
              <a:t> t-test</a:t>
            </a:r>
          </a:p>
          <a:p>
            <a:pPr marL="749808" lvl="1" indent="-457200"/>
            <a:r>
              <a:rPr lang="it-IT" dirty="0"/>
              <a:t>Welch t-test</a:t>
            </a:r>
          </a:p>
          <a:p>
            <a:pPr marL="749808" lvl="1" indent="-457200"/>
            <a:r>
              <a:rPr lang="it-IT" dirty="0" err="1"/>
              <a:t>Wilcoxon</a:t>
            </a:r>
            <a:r>
              <a:rPr lang="it-IT" dirty="0"/>
              <a:t> </a:t>
            </a:r>
            <a:r>
              <a:rPr lang="it-IT" dirty="0" err="1"/>
              <a:t>rank</a:t>
            </a:r>
            <a:r>
              <a:rPr lang="it-IT" dirty="0"/>
              <a:t>-sum test</a:t>
            </a:r>
          </a:p>
          <a:p>
            <a:pPr marL="749808" lvl="1" indent="-457200"/>
            <a:r>
              <a:rPr lang="it-IT" dirty="0"/>
              <a:t>Test binomiale</a:t>
            </a:r>
          </a:p>
          <a:p>
            <a:pPr marL="749808" lvl="1" indent="-457200"/>
            <a:r>
              <a:rPr lang="it-IT" dirty="0"/>
              <a:t>Test di indipendenza</a:t>
            </a:r>
          </a:p>
          <a:p>
            <a:pPr marL="932688" lvl="2" indent="-457200">
              <a:buFont typeface="Wingdings" panose="05000000000000000000" pitchFamily="2" charset="2"/>
              <a:buChar char="§"/>
            </a:pPr>
            <a:r>
              <a:rPr lang="it-IT" dirty="0"/>
              <a:t>Test del Chi-Quadro di Pearson</a:t>
            </a:r>
          </a:p>
          <a:p>
            <a:pPr marL="932688" lvl="2" indent="-457200">
              <a:buFont typeface="Wingdings" panose="05000000000000000000" pitchFamily="2" charset="2"/>
              <a:buChar char="§"/>
            </a:pPr>
            <a:r>
              <a:rPr lang="it-IT" dirty="0"/>
              <a:t>Test esatto di Fisher</a:t>
            </a:r>
          </a:p>
          <a:p>
            <a:pPr marL="457200" indent="-457200">
              <a:buFont typeface="+mj-lt"/>
              <a:buAutoNum type="arabicParenR" startAt="5"/>
            </a:pPr>
            <a:r>
              <a:rPr lang="it-IT" dirty="0"/>
              <a:t>Test multipli</a:t>
            </a:r>
          </a:p>
          <a:p>
            <a:pPr marL="749808" lvl="1" indent="-457200"/>
            <a:r>
              <a:rPr lang="it-IT" dirty="0"/>
              <a:t>Correzione di </a:t>
            </a:r>
            <a:r>
              <a:rPr lang="it-IT" dirty="0" err="1"/>
              <a:t>Bonferroni</a:t>
            </a:r>
            <a:endParaRPr lang="it-IT" dirty="0"/>
          </a:p>
          <a:p>
            <a:pPr marL="749808" lvl="1" indent="-457200"/>
            <a:r>
              <a:rPr lang="it-IT" dirty="0"/>
              <a:t>Correzione di </a:t>
            </a:r>
            <a:r>
              <a:rPr lang="it-IT" dirty="0" err="1"/>
              <a:t>Benjamini-Hochberg</a:t>
            </a:r>
            <a:endParaRPr lang="it-IT" dirty="0"/>
          </a:p>
          <a:p>
            <a:pPr marL="749808" lvl="1" indent="-457200"/>
            <a:endParaRPr lang="it-IT" dirty="0"/>
          </a:p>
          <a:p>
            <a:pPr marL="749808" lvl="1" indent="-457200"/>
            <a:endParaRPr lang="it-IT" dirty="0"/>
          </a:p>
          <a:p>
            <a:pPr marL="749808" lvl="1" indent="-457200"/>
            <a:endParaRPr lang="it-IT" dirty="0"/>
          </a:p>
          <a:p>
            <a:pPr marL="292608" lvl="1" indent="0">
              <a:buNone/>
            </a:pPr>
            <a:endParaRPr lang="it-IT" dirty="0"/>
          </a:p>
        </p:txBody>
      </p:sp>
    </p:spTree>
    <p:extLst>
      <p:ext uri="{BB962C8B-B14F-4D97-AF65-F5344CB8AC3E}">
        <p14:creationId xmlns:p14="http://schemas.microsoft.com/office/powerpoint/2010/main" val="33988615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Mettendo tutto assieme…</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lstStyle/>
              <a:p>
                <a:r>
                  <a:rPr lang="it-IT" dirty="0"/>
                  <a:t>Ipotesi nulla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𝐻</m:t>
                        </m:r>
                      </m:e>
                      <m:sub>
                        <m:r>
                          <a:rPr lang="it-IT" b="0" i="1" smtClean="0">
                            <a:latin typeface="Cambria Math" panose="02040503050406030204" pitchFamily="18" charset="0"/>
                          </a:rPr>
                          <m:t>0</m:t>
                        </m:r>
                      </m:sub>
                    </m:sSub>
                  </m:oMath>
                </a14:m>
                <a:r>
                  <a:rPr lang="it-IT" dirty="0"/>
                  <a:t>:  </a:t>
                </a:r>
                <a14:m>
                  <m:oMath xmlns:m="http://schemas.openxmlformats.org/officeDocument/2006/math">
                    <m:sSub>
                      <m:sSubPr>
                        <m:ctrlPr>
                          <a:rPr lang="it-IT" i="1" smtClean="0">
                            <a:latin typeface="Cambria Math" panose="02040503050406030204" pitchFamily="18" charset="0"/>
                          </a:rPr>
                        </m:ctrlPr>
                      </m:sSubPr>
                      <m:e>
                        <m:r>
                          <a:rPr lang="it-IT" i="1" smtClean="0">
                            <a:latin typeface="Cambria Math" panose="02040503050406030204" pitchFamily="18" charset="0"/>
                            <a:ea typeface="Cambria Math" panose="02040503050406030204" pitchFamily="18" charset="0"/>
                          </a:rPr>
                          <m:t>𝜇</m:t>
                        </m:r>
                      </m:e>
                      <m:sub>
                        <m:r>
                          <a:rPr lang="it-IT" b="0" i="1" smtClean="0">
                            <a:latin typeface="Cambria Math" panose="02040503050406030204" pitchFamily="18" charset="0"/>
                            <a:ea typeface="Cambria Math" panose="02040503050406030204" pitchFamily="18" charset="0"/>
                          </a:rPr>
                          <m:t>𝑁</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𝜇</m:t>
                        </m:r>
                      </m:e>
                      <m:sub>
                        <m:r>
                          <a:rPr lang="it-IT" b="0" i="1" smtClean="0">
                            <a:latin typeface="Cambria Math" panose="02040503050406030204" pitchFamily="18" charset="0"/>
                            <a:ea typeface="Cambria Math" panose="02040503050406030204" pitchFamily="18" charset="0"/>
                          </a:rPr>
                          <m:t>𝑆</m:t>
                        </m:r>
                      </m:sub>
                    </m:sSub>
                    <m:r>
                      <a:rPr lang="it-IT" b="0" i="1" smtClean="0">
                        <a:latin typeface="Cambria Math" panose="02040503050406030204" pitchFamily="18" charset="0"/>
                      </a:rPr>
                      <m:t>=0</m:t>
                    </m:r>
                  </m:oMath>
                </a14:m>
                <a:endParaRPr lang="it-IT" dirty="0"/>
              </a:p>
              <a:p>
                <a:r>
                  <a:rPr lang="it-IT" dirty="0"/>
                  <a:t>Ipotesi alternativa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𝐻</m:t>
                        </m:r>
                      </m:e>
                      <m:sub>
                        <m:r>
                          <a:rPr lang="it-IT" b="0" i="1" smtClean="0">
                            <a:latin typeface="Cambria Math" panose="02040503050406030204" pitchFamily="18" charset="0"/>
                          </a:rPr>
                          <m:t>𝐴</m:t>
                        </m:r>
                      </m:sub>
                    </m:sSub>
                  </m:oMath>
                </a14:m>
                <a:r>
                  <a:rPr lang="it-IT" dirty="0"/>
                  <a:t>: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b="0" i="1" smtClean="0">
                            <a:latin typeface="Cambria Math" panose="02040503050406030204" pitchFamily="18" charset="0"/>
                            <a:ea typeface="Cambria Math" panose="02040503050406030204" pitchFamily="18" charset="0"/>
                          </a:rPr>
                          <m:t>𝑁</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b="0" i="1" smtClean="0">
                            <a:latin typeface="Cambria Math" panose="02040503050406030204" pitchFamily="18" charset="0"/>
                            <a:ea typeface="Cambria Math" panose="02040503050406030204" pitchFamily="18" charset="0"/>
                          </a:rPr>
                          <m:t>𝑆</m:t>
                        </m:r>
                      </m:sub>
                    </m:sSub>
                    <m:r>
                      <a:rPr lang="it-IT" b="0" i="1" smtClean="0">
                        <a:latin typeface="Cambria Math" panose="02040503050406030204" pitchFamily="18" charset="0"/>
                      </a:rPr>
                      <m:t>&gt;</m:t>
                    </m:r>
                    <m:r>
                      <a:rPr lang="it-IT" i="1">
                        <a:latin typeface="Cambria Math" panose="02040503050406030204" pitchFamily="18" charset="0"/>
                      </a:rPr>
                      <m:t>0</m:t>
                    </m:r>
                  </m:oMath>
                </a14:m>
                <a:endParaRPr lang="it-IT" dirty="0"/>
              </a:p>
              <a:p>
                <a:r>
                  <a:rPr lang="it-IT" dirty="0"/>
                  <a:t>Statistica del test: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𝑧</m:t>
                        </m:r>
                      </m:e>
                      <m:sub>
                        <m:r>
                          <a:rPr lang="it-IT" i="1">
                            <a:latin typeface="Cambria Math" panose="02040503050406030204" pitchFamily="18" charset="0"/>
                          </a:rPr>
                          <m:t>𝑜𝑏𝑠</m:t>
                        </m:r>
                      </m:sub>
                    </m:sSub>
                    <m:r>
                      <a:rPr lang="it-IT" i="1">
                        <a:latin typeface="Cambria Math" panose="02040503050406030204" pitchFamily="18" charset="0"/>
                      </a:rPr>
                      <m:t>=</m:t>
                    </m:r>
                    <m:f>
                      <m:fPr>
                        <m:ctrlPr>
                          <a:rPr lang="it-IT" i="1">
                            <a:latin typeface="Cambria Math" panose="02040503050406030204" pitchFamily="18" charset="0"/>
                          </a:rPr>
                        </m:ctrlPr>
                      </m:fPr>
                      <m:num>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b="0" i="1" smtClean="0">
                                <a:latin typeface="Cambria Math" panose="02040503050406030204" pitchFamily="18" charset="0"/>
                              </a:rPr>
                              <m:t>𝑁</m:t>
                            </m:r>
                          </m:sub>
                        </m:sSub>
                        <m:r>
                          <a:rPr lang="it-IT" i="1">
                            <a:latin typeface="Cambria Math" panose="02040503050406030204" pitchFamily="18" charset="0"/>
                          </a:rPr>
                          <m:t>−</m:t>
                        </m:r>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b="0" i="1" smtClean="0">
                                <a:latin typeface="Cambria Math" panose="02040503050406030204" pitchFamily="18" charset="0"/>
                              </a:rPr>
                              <m:t>𝑆</m:t>
                            </m:r>
                          </m:sub>
                        </m:sSub>
                      </m:num>
                      <m:den>
                        <m:rad>
                          <m:radPr>
                            <m:degHide m:val="on"/>
                            <m:ctrlPr>
                              <a:rPr lang="it-IT" i="1">
                                <a:latin typeface="Cambria Math" panose="02040503050406030204" pitchFamily="18" charset="0"/>
                                <a:ea typeface="Cambria Math" panose="02040503050406030204" pitchFamily="18" charset="0"/>
                              </a:rPr>
                            </m:ctrlPr>
                          </m:radPr>
                          <m:deg/>
                          <m:e>
                            <m:f>
                              <m:fPr>
                                <m:ctrlPr>
                                  <a:rPr lang="it-IT" i="1">
                                    <a:latin typeface="Cambria Math" panose="02040503050406030204" pitchFamily="18" charset="0"/>
                                    <a:ea typeface="Cambria Math" panose="02040503050406030204" pitchFamily="18" charset="0"/>
                                  </a:rPr>
                                </m:ctrlPr>
                              </m:fPr>
                              <m:num>
                                <m:sSubSup>
                                  <m:sSubSupPr>
                                    <m:ctrlPr>
                                      <a:rPr lang="it-IT" i="1">
                                        <a:latin typeface="Cambria Math" panose="02040503050406030204" pitchFamily="18" charset="0"/>
                                        <a:ea typeface="Cambria Math" panose="02040503050406030204" pitchFamily="18" charset="0"/>
                                      </a:rPr>
                                    </m:ctrlPr>
                                  </m:sSubSupPr>
                                  <m:e>
                                    <m:r>
                                      <a:rPr lang="it-IT" i="1">
                                        <a:latin typeface="Cambria Math" panose="02040503050406030204" pitchFamily="18" charset="0"/>
                                        <a:ea typeface="Cambria Math" panose="02040503050406030204" pitchFamily="18" charset="0"/>
                                      </a:rPr>
                                      <m:t>𝑠</m:t>
                                    </m:r>
                                  </m:e>
                                  <m:sub>
                                    <m:r>
                                      <a:rPr lang="it-IT" b="0" i="1" smtClean="0">
                                        <a:latin typeface="Cambria Math" panose="02040503050406030204" pitchFamily="18" charset="0"/>
                                        <a:ea typeface="Cambria Math" panose="02040503050406030204" pitchFamily="18" charset="0"/>
                                      </a:rPr>
                                      <m:t>𝑁</m:t>
                                    </m:r>
                                  </m:sub>
                                  <m:sup>
                                    <m:r>
                                      <a:rPr lang="it-IT" i="1">
                                        <a:latin typeface="Cambria Math" panose="02040503050406030204" pitchFamily="18" charset="0"/>
                                        <a:ea typeface="Cambria Math" panose="02040503050406030204" pitchFamily="18" charset="0"/>
                                      </a:rPr>
                                      <m:t>2</m:t>
                                    </m:r>
                                  </m:sup>
                                </m:sSubSup>
                              </m:num>
                              <m:den>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b="0" i="1" smtClean="0">
                                        <a:latin typeface="Cambria Math" panose="02040503050406030204" pitchFamily="18" charset="0"/>
                                        <a:ea typeface="Cambria Math" panose="02040503050406030204" pitchFamily="18" charset="0"/>
                                      </a:rPr>
                                      <m:t>𝑁</m:t>
                                    </m:r>
                                  </m:sub>
                                </m:sSub>
                              </m:den>
                            </m:f>
                            <m:r>
                              <a:rPr lang="it-IT" i="1">
                                <a:latin typeface="Cambria Math" panose="02040503050406030204" pitchFamily="18" charset="0"/>
                                <a:ea typeface="Cambria Math" panose="02040503050406030204" pitchFamily="18" charset="0"/>
                              </a:rPr>
                              <m:t>+</m:t>
                            </m:r>
                            <m:f>
                              <m:fPr>
                                <m:ctrlPr>
                                  <a:rPr lang="it-IT" i="1">
                                    <a:latin typeface="Cambria Math" panose="02040503050406030204" pitchFamily="18" charset="0"/>
                                    <a:ea typeface="Cambria Math" panose="02040503050406030204" pitchFamily="18" charset="0"/>
                                  </a:rPr>
                                </m:ctrlPr>
                              </m:fPr>
                              <m:num>
                                <m:sSubSup>
                                  <m:sSubSupPr>
                                    <m:ctrlPr>
                                      <a:rPr lang="it-IT" i="1">
                                        <a:latin typeface="Cambria Math" panose="02040503050406030204" pitchFamily="18" charset="0"/>
                                        <a:ea typeface="Cambria Math" panose="02040503050406030204" pitchFamily="18" charset="0"/>
                                      </a:rPr>
                                    </m:ctrlPr>
                                  </m:sSubSupPr>
                                  <m:e>
                                    <m:r>
                                      <a:rPr lang="it-IT" i="1">
                                        <a:latin typeface="Cambria Math" panose="02040503050406030204" pitchFamily="18" charset="0"/>
                                        <a:ea typeface="Cambria Math" panose="02040503050406030204" pitchFamily="18" charset="0"/>
                                      </a:rPr>
                                      <m:t>𝑠</m:t>
                                    </m:r>
                                  </m:e>
                                  <m:sub>
                                    <m:r>
                                      <a:rPr lang="it-IT" b="0" i="1" smtClean="0">
                                        <a:latin typeface="Cambria Math" panose="02040503050406030204" pitchFamily="18" charset="0"/>
                                        <a:ea typeface="Cambria Math" panose="02040503050406030204" pitchFamily="18" charset="0"/>
                                      </a:rPr>
                                      <m:t>𝑆</m:t>
                                    </m:r>
                                  </m:sub>
                                  <m:sup>
                                    <m:r>
                                      <a:rPr lang="it-IT" i="1">
                                        <a:latin typeface="Cambria Math" panose="02040503050406030204" pitchFamily="18" charset="0"/>
                                        <a:ea typeface="Cambria Math" panose="02040503050406030204" pitchFamily="18" charset="0"/>
                                      </a:rPr>
                                      <m:t>2</m:t>
                                    </m:r>
                                  </m:sup>
                                </m:sSubSup>
                              </m:num>
                              <m:den>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𝑛</m:t>
                                    </m:r>
                                  </m:e>
                                  <m:sub>
                                    <m:r>
                                      <a:rPr lang="it-IT" b="0" i="1" smtClean="0">
                                        <a:latin typeface="Cambria Math" panose="02040503050406030204" pitchFamily="18" charset="0"/>
                                        <a:ea typeface="Cambria Math" panose="02040503050406030204" pitchFamily="18" charset="0"/>
                                      </a:rPr>
                                      <m:t>𝑆</m:t>
                                    </m:r>
                                  </m:sub>
                                </m:sSub>
                              </m:den>
                            </m:f>
                          </m:e>
                        </m:rad>
                      </m:den>
                    </m:f>
                  </m:oMath>
                </a14:m>
                <a:endParaRPr lang="it-IT" dirty="0"/>
              </a:p>
              <a:p>
                <a:r>
                  <a:rPr lang="it-IT" dirty="0"/>
                  <a:t>Regione di rigetto:  </a:t>
                </a:r>
                <a14:m>
                  <m:oMath xmlns:m="http://schemas.openxmlformats.org/officeDocument/2006/math">
                    <m:r>
                      <a:rPr lang="it-IT" i="1">
                        <a:latin typeface="Cambria Math" panose="02040503050406030204" pitchFamily="18" charset="0"/>
                      </a:rPr>
                      <m:t>𝑅𝑅</m:t>
                    </m:r>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𝑧</m:t>
                        </m:r>
                      </m:e>
                      <m:sub>
                        <m:r>
                          <a:rPr lang="it-IT" i="1">
                            <a:latin typeface="Cambria Math" panose="02040503050406030204" pitchFamily="18" charset="0"/>
                          </a:rPr>
                          <m:t>𝑜𝑏𝑠</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𝑧</m:t>
                        </m:r>
                      </m:e>
                      <m:sub>
                        <m:r>
                          <a:rPr lang="it-IT" i="1">
                            <a:latin typeface="Cambria Math" panose="02040503050406030204" pitchFamily="18" charset="0"/>
                          </a:rPr>
                          <m:t>𝑜𝑏𝑠</m:t>
                        </m:r>
                      </m:sub>
                    </m:sSub>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𝑧</m:t>
                        </m:r>
                      </m:e>
                      <m:sub>
                        <m:r>
                          <a:rPr lang="it-IT" i="1">
                            <a:latin typeface="Cambria Math" panose="02040503050406030204" pitchFamily="18" charset="0"/>
                            <a:ea typeface="Cambria Math" panose="02040503050406030204" pitchFamily="18" charset="0"/>
                          </a:rPr>
                          <m:t>𝛼</m:t>
                        </m:r>
                      </m:sub>
                    </m:sSub>
                    <m:r>
                      <a:rPr lang="it-IT" b="0" i="1" smtClean="0">
                        <a:latin typeface="Cambria Math" panose="02040503050406030204" pitchFamily="18" charset="0"/>
                        <a:ea typeface="Cambria Math" panose="02040503050406030204" pitchFamily="18" charset="0"/>
                      </a:rPr>
                      <m:t>}</m:t>
                    </m:r>
                  </m:oMath>
                </a14:m>
                <a:endParaRPr lang="it-IT" dirty="0"/>
              </a:p>
              <a:p>
                <a:r>
                  <a:rPr lang="it-IT" dirty="0"/>
                  <a:t>P-</a:t>
                </a:r>
                <a:r>
                  <a:rPr lang="it-IT" dirty="0" err="1"/>
                  <a:t>value</a:t>
                </a:r>
                <a:r>
                  <a:rPr lang="it-IT" dirty="0"/>
                  <a:t>: </a:t>
                </a:r>
                <a14:m>
                  <m:oMath xmlns:m="http://schemas.openxmlformats.org/officeDocument/2006/math">
                    <m:r>
                      <a:rPr lang="it-IT" i="1">
                        <a:latin typeface="Cambria Math" panose="02040503050406030204" pitchFamily="18" charset="0"/>
                      </a:rPr>
                      <m:t>𝑝</m:t>
                    </m:r>
                    <m:r>
                      <a:rPr lang="it-IT" i="1">
                        <a:latin typeface="Cambria Math" panose="02040503050406030204" pitchFamily="18" charset="0"/>
                      </a:rPr>
                      <m:t>=</m:t>
                    </m:r>
                    <m:r>
                      <a:rPr lang="it-IT" i="1">
                        <a:latin typeface="Cambria Math" panose="02040503050406030204" pitchFamily="18" charset="0"/>
                      </a:rPr>
                      <m:t>𝑃</m:t>
                    </m:r>
                    <m:r>
                      <a:rPr lang="it-IT" i="1">
                        <a:latin typeface="Cambria Math" panose="02040503050406030204" pitchFamily="18" charset="0"/>
                      </a:rPr>
                      <m:t>(</m:t>
                    </m:r>
                    <m:r>
                      <m:rPr>
                        <m:sty m:val="p"/>
                      </m:rPr>
                      <a:rPr lang="it-IT">
                        <a:latin typeface="Cambria Math" panose="02040503050406030204" pitchFamily="18" charset="0"/>
                      </a:rPr>
                      <m:t>Z</m:t>
                    </m:r>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𝑧</m:t>
                        </m:r>
                      </m:e>
                      <m:sub>
                        <m:r>
                          <a:rPr lang="it-IT" i="1">
                            <a:latin typeface="Cambria Math" panose="02040503050406030204" pitchFamily="18" charset="0"/>
                            <a:ea typeface="Cambria Math" panose="02040503050406030204" pitchFamily="18" charset="0"/>
                          </a:rPr>
                          <m:t>𝑜𝑏𝑠</m:t>
                        </m:r>
                      </m:sub>
                    </m:sSub>
                    <m:r>
                      <a:rPr lang="it-IT" i="1">
                        <a:latin typeface="Cambria Math" panose="02040503050406030204" pitchFamily="18" charset="0"/>
                        <a:ea typeface="Cambria Math" panose="02040503050406030204" pitchFamily="18" charset="0"/>
                      </a:rPr>
                      <m:t>)</m:t>
                    </m:r>
                  </m:oMath>
                </a14:m>
                <a:endParaRPr lang="it-IT" dirty="0"/>
              </a:p>
              <a:p>
                <a:r>
                  <a:rPr lang="it-IT" b="1" dirty="0"/>
                  <a:t>Conclusione</a:t>
                </a:r>
                <a:r>
                  <a:rPr lang="it-IT" dirty="0"/>
                  <a:t>: rigetta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𝐻</m:t>
                        </m:r>
                      </m:e>
                      <m:sub>
                        <m:r>
                          <a:rPr lang="it-IT" b="0" i="1" smtClean="0">
                            <a:latin typeface="Cambria Math" panose="02040503050406030204" pitchFamily="18" charset="0"/>
                          </a:rPr>
                          <m:t>0</m:t>
                        </m:r>
                      </m:sub>
                    </m:sSub>
                  </m:oMath>
                </a14:m>
                <a:r>
                  <a:rPr lang="it-IT" dirty="0"/>
                  <a:t> se la statistica test cade nella regione di rigetto, o, equivalentemente se </a:t>
                </a:r>
                <a14:m>
                  <m:oMath xmlns:m="http://schemas.openxmlformats.org/officeDocument/2006/math">
                    <m:r>
                      <a:rPr lang="it-IT" b="0" i="1" smtClean="0">
                        <a:latin typeface="Cambria Math" panose="02040503050406030204" pitchFamily="18" charset="0"/>
                      </a:rPr>
                      <m:t>𝑝</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𝛼</m:t>
                    </m:r>
                  </m:oMath>
                </a14:m>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606" t="-1667" r="-848"/>
                </a:stretch>
              </a:blipFill>
            </p:spPr>
            <p:txBody>
              <a:bodyPr/>
              <a:lstStyle/>
              <a:p>
                <a:r>
                  <a:rPr lang="it-IT">
                    <a:noFill/>
                  </a:rPr>
                  <a:t> </a:t>
                </a:r>
              </a:p>
            </p:txBody>
          </p:sp>
        </mc:Fallback>
      </mc:AlternateContent>
    </p:spTree>
    <p:extLst>
      <p:ext uri="{BB962C8B-B14F-4D97-AF65-F5344CB8AC3E}">
        <p14:creationId xmlns:p14="http://schemas.microsoft.com/office/powerpoint/2010/main" val="28826248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Un esempio con valori: </a:t>
            </a:r>
            <a:r>
              <a:rPr lang="it-IT" dirty="0" err="1"/>
              <a:t>Botox</a:t>
            </a:r>
            <a:r>
              <a:rPr lang="it-IT" dirty="0"/>
              <a:t> per la distonia cervicale</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lstStyle/>
              <a:p>
                <a:r>
                  <a:rPr lang="it-IT" dirty="0"/>
                  <a:t>Pazienti: individui affetti da distonia cervicale;</a:t>
                </a:r>
              </a:p>
              <a:p>
                <a:r>
                  <a:rPr lang="it-IT" dirty="0"/>
                  <a:t>Risposta: score di </a:t>
                </a:r>
                <a:r>
                  <a:rPr lang="it-IT" i="1" dirty="0" err="1"/>
                  <a:t>Tsui</a:t>
                </a:r>
                <a:r>
                  <a:rPr lang="it-IT" dirty="0"/>
                  <a:t> per misurare la severità della distonia cervicale (più alto lo score più severa la patologia) a 8 settimane di trattamento;</a:t>
                </a:r>
              </a:p>
              <a:p>
                <a:r>
                  <a:rPr lang="it-IT" dirty="0"/>
                  <a:t>Ipotesi alternativa: </a:t>
                </a:r>
                <a:r>
                  <a:rPr lang="it-IT" dirty="0" err="1"/>
                  <a:t>Botox</a:t>
                </a:r>
                <a:r>
                  <a:rPr lang="it-IT" dirty="0"/>
                  <a:t> A abbassa </a:t>
                </a:r>
                <a:r>
                  <a:rPr lang="it-IT" i="1" dirty="0"/>
                  <a:t>significativamente </a:t>
                </a:r>
                <a:r>
                  <a:rPr lang="it-IT" dirty="0"/>
                  <a:t>la media dello score di </a:t>
                </a:r>
                <a:r>
                  <a:rPr lang="it-IT" i="1" dirty="0" err="1"/>
                  <a:t>Tsui</a:t>
                </a:r>
                <a:r>
                  <a:rPr lang="it-IT" dirty="0"/>
                  <a:t>;</a:t>
                </a:r>
              </a:p>
              <a:p>
                <a:r>
                  <a:rPr lang="it-IT" dirty="0"/>
                  <a:t>Gruppi: pazienti trattati con Placebo (gruppo S) e pazienti trattati con </a:t>
                </a:r>
                <a:r>
                  <a:rPr lang="it-IT" dirty="0" err="1"/>
                  <a:t>Botox</a:t>
                </a:r>
                <a:r>
                  <a:rPr lang="it-IT" dirty="0"/>
                  <a:t> A (gruppo N);</a:t>
                </a:r>
              </a:p>
              <a:p>
                <a:r>
                  <a:rPr lang="it-IT" dirty="0"/>
                  <a:t>Risultati sperimentali:</a:t>
                </a:r>
              </a:p>
              <a:p>
                <a14:m>
                  <m:oMath xmlns:m="http://schemas.openxmlformats.org/officeDocument/2006/math">
                    <m:sSub>
                      <m:sSubPr>
                        <m:ctrlPr>
                          <a:rPr lang="it-IT" i="1" smtClean="0">
                            <a:latin typeface="Cambria Math" panose="02040503050406030204" pitchFamily="18" charset="0"/>
                          </a:rPr>
                        </m:ctrlPr>
                      </m:sSubPr>
                      <m:e>
                        <m:acc>
                          <m:accPr>
                            <m:chr m:val="̅"/>
                            <m:ctrlPr>
                              <a:rPr lang="it-IT" i="1" smtClean="0">
                                <a:latin typeface="Cambria Math" panose="02040503050406030204" pitchFamily="18" charset="0"/>
                              </a:rPr>
                            </m:ctrlPr>
                          </m:accPr>
                          <m:e>
                            <m:r>
                              <a:rPr lang="it-IT" b="0" i="1" smtClean="0">
                                <a:latin typeface="Cambria Math" panose="02040503050406030204" pitchFamily="18" charset="0"/>
                              </a:rPr>
                              <m:t>𝑦</m:t>
                            </m:r>
                          </m:e>
                        </m:acc>
                      </m:e>
                      <m:sub>
                        <m:r>
                          <a:rPr lang="it-IT" b="0" i="1" smtClean="0">
                            <a:latin typeface="Cambria Math" panose="02040503050406030204" pitchFamily="18" charset="0"/>
                          </a:rPr>
                          <m:t>𝑆</m:t>
                        </m:r>
                      </m:sub>
                    </m:sSub>
                    <m:r>
                      <a:rPr lang="it-IT" b="0" i="1" smtClean="0">
                        <a:latin typeface="Cambria Math" panose="02040503050406030204" pitchFamily="18" charset="0"/>
                      </a:rPr>
                      <m:t>=10.1</m:t>
                    </m:r>
                  </m:oMath>
                </a14:m>
                <a:r>
                  <a:rPr lang="it-IT" dirty="0"/>
                  <a:t>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𝑠</m:t>
                        </m:r>
                      </m:e>
                      <m:sub>
                        <m:r>
                          <a:rPr lang="it-IT" b="0" i="1" smtClean="0">
                            <a:latin typeface="Cambria Math" panose="02040503050406030204" pitchFamily="18" charset="0"/>
                          </a:rPr>
                          <m:t>𝑆</m:t>
                        </m:r>
                      </m:sub>
                    </m:sSub>
                    <m:r>
                      <a:rPr lang="it-IT" b="0" i="1" smtClean="0">
                        <a:latin typeface="Cambria Math" panose="02040503050406030204" pitchFamily="18" charset="0"/>
                      </a:rPr>
                      <m:t>=3.6</m:t>
                    </m:r>
                  </m:oMath>
                </a14:m>
                <a:r>
                  <a:rPr lang="it-IT" dirty="0"/>
                  <a:t>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𝑛</m:t>
                        </m:r>
                      </m:e>
                      <m:sub>
                        <m:r>
                          <a:rPr lang="it-IT" b="0" i="1" smtClean="0">
                            <a:latin typeface="Cambria Math" panose="02040503050406030204" pitchFamily="18" charset="0"/>
                          </a:rPr>
                          <m:t>𝑆</m:t>
                        </m:r>
                      </m:sub>
                    </m:sSub>
                    <m:r>
                      <a:rPr lang="it-IT" b="0" i="1" smtClean="0">
                        <a:latin typeface="Cambria Math" panose="02040503050406030204" pitchFamily="18" charset="0"/>
                      </a:rPr>
                      <m:t>=33</m:t>
                    </m:r>
                  </m:oMath>
                </a14:m>
                <a:endParaRPr lang="it-IT" dirty="0"/>
              </a:p>
              <a:p>
                <a14:m>
                  <m:oMath xmlns:m="http://schemas.openxmlformats.org/officeDocument/2006/math">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b="0" i="1" smtClean="0">
                            <a:latin typeface="Cambria Math" panose="02040503050406030204" pitchFamily="18" charset="0"/>
                          </a:rPr>
                          <m:t>𝑁</m:t>
                        </m:r>
                      </m:sub>
                    </m:sSub>
                    <m:r>
                      <a:rPr lang="it-IT" i="1">
                        <a:latin typeface="Cambria Math" panose="02040503050406030204" pitchFamily="18" charset="0"/>
                      </a:rPr>
                      <m:t>=</m:t>
                    </m:r>
                    <m:r>
                      <a:rPr lang="it-IT" b="0" i="1" smtClean="0">
                        <a:latin typeface="Cambria Math" panose="02040503050406030204" pitchFamily="18" charset="0"/>
                      </a:rPr>
                      <m:t>7.7</m:t>
                    </m:r>
                  </m:oMath>
                </a14:m>
                <a:r>
                  <a:rPr lang="it-IT" dirty="0"/>
                  <a:t>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𝑠</m:t>
                        </m:r>
                      </m:e>
                      <m:sub>
                        <m:r>
                          <a:rPr lang="it-IT" b="0" i="1" smtClean="0">
                            <a:latin typeface="Cambria Math" panose="02040503050406030204" pitchFamily="18" charset="0"/>
                          </a:rPr>
                          <m:t>𝑁</m:t>
                        </m:r>
                      </m:sub>
                    </m:sSub>
                    <m:r>
                      <a:rPr lang="it-IT" i="1">
                        <a:latin typeface="Cambria Math" panose="02040503050406030204" pitchFamily="18" charset="0"/>
                      </a:rPr>
                      <m:t>=3.</m:t>
                    </m:r>
                    <m:r>
                      <a:rPr lang="it-IT" b="0" i="1" smtClean="0">
                        <a:latin typeface="Cambria Math" panose="02040503050406030204" pitchFamily="18" charset="0"/>
                      </a:rPr>
                      <m:t>4</m:t>
                    </m:r>
                  </m:oMath>
                </a14:m>
                <a:r>
                  <a:rPr lang="it-IT" dirty="0"/>
                  <a:t>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𝑛</m:t>
                        </m:r>
                      </m:e>
                      <m:sub>
                        <m:r>
                          <a:rPr lang="it-IT" b="0" i="1" smtClean="0">
                            <a:latin typeface="Cambria Math" panose="02040503050406030204" pitchFamily="18" charset="0"/>
                          </a:rPr>
                          <m:t>𝑁</m:t>
                        </m:r>
                      </m:sub>
                    </m:sSub>
                    <m:r>
                      <a:rPr lang="it-IT" i="1">
                        <a:latin typeface="Cambria Math" panose="02040503050406030204" pitchFamily="18" charset="0"/>
                      </a:rPr>
                      <m:t>=3</m:t>
                    </m:r>
                    <m:r>
                      <a:rPr lang="it-IT" b="0" i="1" smtClean="0">
                        <a:latin typeface="Cambria Math" panose="02040503050406030204" pitchFamily="18" charset="0"/>
                      </a:rPr>
                      <m:t>5</m:t>
                    </m:r>
                  </m:oMath>
                </a14:m>
                <a:endParaRPr lang="it-IT" dirty="0"/>
              </a:p>
              <a:p>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it-IT">
                    <a:noFill/>
                  </a:rPr>
                  <a:t> </a:t>
                </a:r>
              </a:p>
            </p:txBody>
          </p:sp>
        </mc:Fallback>
      </mc:AlternateContent>
    </p:spTree>
    <p:extLst>
      <p:ext uri="{BB962C8B-B14F-4D97-AF65-F5344CB8AC3E}">
        <p14:creationId xmlns:p14="http://schemas.microsoft.com/office/powerpoint/2010/main" val="8272731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Un esempio con valori: </a:t>
            </a:r>
            <a:r>
              <a:rPr lang="it-IT" dirty="0" err="1"/>
              <a:t>Botox</a:t>
            </a:r>
            <a:r>
              <a:rPr lang="it-IT" dirty="0"/>
              <a:t> per la distonia cervicale</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normAutofit/>
              </a:bodyPr>
              <a:lstStyle/>
              <a:p>
                <a:r>
                  <a:rPr lang="it-IT" dirty="0"/>
                  <a:t>Verifichiamo se </a:t>
                </a:r>
                <a:r>
                  <a:rPr lang="it-IT" dirty="0" err="1"/>
                  <a:t>Botox</a:t>
                </a:r>
                <a:r>
                  <a:rPr lang="it-IT" dirty="0"/>
                  <a:t> A produce uno score di </a:t>
                </a:r>
                <a:r>
                  <a:rPr lang="it-IT" dirty="0" err="1"/>
                  <a:t>Tsui</a:t>
                </a:r>
                <a:r>
                  <a:rPr lang="it-IT" dirty="0"/>
                  <a:t> minore del Placebo (</a:t>
                </a:r>
                <a14:m>
                  <m:oMath xmlns:m="http://schemas.openxmlformats.org/officeDocument/2006/math">
                    <m:r>
                      <a:rPr lang="it-IT" i="1" smtClean="0">
                        <a:latin typeface="Cambria Math" panose="02040503050406030204" pitchFamily="18" charset="0"/>
                        <a:ea typeface="Cambria Math" panose="02040503050406030204" pitchFamily="18" charset="0"/>
                      </a:rPr>
                      <m:t>𝛼</m:t>
                    </m:r>
                    <m:r>
                      <a:rPr lang="it-IT" b="0" i="1" smtClean="0">
                        <a:latin typeface="Cambria Math" panose="02040503050406030204" pitchFamily="18" charset="0"/>
                        <a:ea typeface="Cambria Math" panose="02040503050406030204" pitchFamily="18" charset="0"/>
                      </a:rPr>
                      <m:t>=0.05)</m:t>
                    </m:r>
                  </m:oMath>
                </a14:m>
                <a:r>
                  <a:rPr lang="it-IT" dirty="0"/>
                  <a:t>:</a:t>
                </a:r>
              </a:p>
              <a:p>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𝐻</m:t>
                        </m:r>
                      </m:e>
                      <m:sub>
                        <m:r>
                          <a:rPr lang="it-IT" i="1">
                            <a:latin typeface="Cambria Math" panose="02040503050406030204" pitchFamily="18" charset="0"/>
                          </a:rPr>
                          <m:t>0</m:t>
                        </m:r>
                      </m:sub>
                    </m:sSub>
                  </m:oMath>
                </a14:m>
                <a:r>
                  <a:rPr lang="it-IT" dirty="0"/>
                  <a:t>: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b="0" i="1" smtClean="0">
                            <a:latin typeface="Cambria Math" panose="02040503050406030204" pitchFamily="18" charset="0"/>
                            <a:ea typeface="Cambria Math" panose="02040503050406030204" pitchFamily="18" charset="0"/>
                          </a:rPr>
                          <m:t>𝑆</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b="0" i="1" smtClean="0">
                            <a:latin typeface="Cambria Math" panose="02040503050406030204" pitchFamily="18" charset="0"/>
                            <a:ea typeface="Cambria Math" panose="02040503050406030204" pitchFamily="18" charset="0"/>
                          </a:rPr>
                          <m:t>𝑁</m:t>
                        </m:r>
                      </m:sub>
                    </m:sSub>
                    <m:r>
                      <a:rPr lang="it-IT" i="1">
                        <a:latin typeface="Cambria Math" panose="02040503050406030204" pitchFamily="18" charset="0"/>
                      </a:rPr>
                      <m:t>=0</m:t>
                    </m:r>
                  </m:oMath>
                </a14:m>
                <a:endParaRPr lang="it-IT" dirty="0"/>
              </a:p>
              <a:p>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𝐻</m:t>
                        </m:r>
                      </m:e>
                      <m:sub>
                        <m:r>
                          <a:rPr lang="it-IT" i="1">
                            <a:latin typeface="Cambria Math" panose="02040503050406030204" pitchFamily="18" charset="0"/>
                          </a:rPr>
                          <m:t>𝐴</m:t>
                        </m:r>
                      </m:sub>
                    </m:sSub>
                  </m:oMath>
                </a14:m>
                <a:r>
                  <a:rPr lang="it-IT" dirty="0"/>
                  <a:t>: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b="0" i="1" smtClean="0">
                            <a:latin typeface="Cambria Math" panose="02040503050406030204" pitchFamily="18" charset="0"/>
                            <a:ea typeface="Cambria Math" panose="02040503050406030204" pitchFamily="18" charset="0"/>
                          </a:rPr>
                          <m:t>𝑆</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b="0" i="1" smtClean="0">
                            <a:latin typeface="Cambria Math" panose="02040503050406030204" pitchFamily="18" charset="0"/>
                            <a:ea typeface="Cambria Math" panose="02040503050406030204" pitchFamily="18" charset="0"/>
                          </a:rPr>
                          <m:t>𝑁</m:t>
                        </m:r>
                      </m:sub>
                    </m:sSub>
                    <m:r>
                      <a:rPr lang="it-IT" i="1">
                        <a:latin typeface="Cambria Math" panose="02040503050406030204" pitchFamily="18" charset="0"/>
                      </a:rPr>
                      <m:t>&gt;0</m:t>
                    </m:r>
                  </m:oMath>
                </a14:m>
                <a:endParaRPr lang="it-IT" dirty="0"/>
              </a:p>
              <a:p>
                <a:r>
                  <a:rPr lang="it-IT" dirty="0"/>
                  <a:t>Statistica del test: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𝑜𝑏𝑠</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10.1−7.7</m:t>
                        </m:r>
                      </m:num>
                      <m:den>
                        <m:rad>
                          <m:radPr>
                            <m:degHide m:val="on"/>
                            <m:ctrlPr>
                              <a:rPr lang="it-IT" b="0" i="1" smtClean="0">
                                <a:latin typeface="Cambria Math" panose="02040503050406030204" pitchFamily="18" charset="0"/>
                              </a:rPr>
                            </m:ctrlPr>
                          </m:radPr>
                          <m:deg/>
                          <m:e>
                            <m:f>
                              <m:fPr>
                                <m:ctrlPr>
                                  <a:rPr lang="it-IT" b="0" i="1" smtClean="0">
                                    <a:latin typeface="Cambria Math" panose="02040503050406030204" pitchFamily="18" charset="0"/>
                                  </a:rPr>
                                </m:ctrlPr>
                              </m:fPr>
                              <m:num>
                                <m:sSup>
                                  <m:sSupPr>
                                    <m:ctrlPr>
                                      <a:rPr lang="it-IT" b="0" i="1" smtClean="0">
                                        <a:latin typeface="Cambria Math" panose="02040503050406030204" pitchFamily="18" charset="0"/>
                                      </a:rPr>
                                    </m:ctrlPr>
                                  </m:sSupPr>
                                  <m:e>
                                    <m:r>
                                      <a:rPr lang="it-IT" b="0" i="1" smtClean="0">
                                        <a:latin typeface="Cambria Math" panose="02040503050406030204" pitchFamily="18" charset="0"/>
                                      </a:rPr>
                                      <m:t>(3.6)</m:t>
                                    </m:r>
                                  </m:e>
                                  <m:sup>
                                    <m:r>
                                      <a:rPr lang="it-IT" b="0" i="1" smtClean="0">
                                        <a:latin typeface="Cambria Math" panose="02040503050406030204" pitchFamily="18" charset="0"/>
                                      </a:rPr>
                                      <m:t>2</m:t>
                                    </m:r>
                                  </m:sup>
                                </m:sSup>
                              </m:num>
                              <m:den>
                                <m:r>
                                  <a:rPr lang="it-IT" b="0" i="1" smtClean="0">
                                    <a:latin typeface="Cambria Math" panose="02040503050406030204" pitchFamily="18" charset="0"/>
                                  </a:rPr>
                                  <m:t>33</m:t>
                                </m:r>
                              </m:den>
                            </m:f>
                            <m:r>
                              <a:rPr lang="it-IT" b="0" i="1" smtClean="0">
                                <a:latin typeface="Cambria Math" panose="02040503050406030204" pitchFamily="18" charset="0"/>
                              </a:rPr>
                              <m:t>+</m:t>
                            </m:r>
                            <m:f>
                              <m:fPr>
                                <m:ctrlPr>
                                  <a:rPr lang="it-IT" b="0" i="1" smtClean="0">
                                    <a:latin typeface="Cambria Math" panose="02040503050406030204" pitchFamily="18" charset="0"/>
                                  </a:rPr>
                                </m:ctrlPr>
                              </m:fPr>
                              <m:num>
                                <m:sSup>
                                  <m:sSupPr>
                                    <m:ctrlPr>
                                      <a:rPr lang="it-IT" b="0" i="1" smtClean="0">
                                        <a:latin typeface="Cambria Math" panose="02040503050406030204" pitchFamily="18" charset="0"/>
                                      </a:rPr>
                                    </m:ctrlPr>
                                  </m:sSupPr>
                                  <m:e>
                                    <m:r>
                                      <a:rPr lang="it-IT" b="0" i="1" smtClean="0">
                                        <a:latin typeface="Cambria Math" panose="02040503050406030204" pitchFamily="18" charset="0"/>
                                      </a:rPr>
                                      <m:t>(3.4)</m:t>
                                    </m:r>
                                  </m:e>
                                  <m:sup>
                                    <m:r>
                                      <a:rPr lang="it-IT" b="0" i="1" smtClean="0">
                                        <a:latin typeface="Cambria Math" panose="02040503050406030204" pitchFamily="18" charset="0"/>
                                      </a:rPr>
                                      <m:t>2</m:t>
                                    </m:r>
                                  </m:sup>
                                </m:sSup>
                              </m:num>
                              <m:den>
                                <m:r>
                                  <a:rPr lang="it-IT" b="0" i="1" smtClean="0">
                                    <a:latin typeface="Cambria Math" panose="02040503050406030204" pitchFamily="18" charset="0"/>
                                  </a:rPr>
                                  <m:t>35</m:t>
                                </m:r>
                              </m:den>
                            </m:f>
                          </m:e>
                        </m:rad>
                      </m:den>
                    </m:f>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2.4</m:t>
                        </m:r>
                      </m:num>
                      <m:den>
                        <m:r>
                          <a:rPr lang="it-IT" b="0" i="1" smtClean="0">
                            <a:latin typeface="Cambria Math" panose="02040503050406030204" pitchFamily="18" charset="0"/>
                          </a:rPr>
                          <m:t>0.85</m:t>
                        </m:r>
                      </m:den>
                    </m:f>
                    <m:r>
                      <a:rPr lang="it-IT" b="0" i="1" smtClean="0">
                        <a:latin typeface="Cambria Math" panose="02040503050406030204" pitchFamily="18" charset="0"/>
                      </a:rPr>
                      <m:t>=2.82</m:t>
                    </m:r>
                  </m:oMath>
                </a14:m>
                <a:endParaRPr lang="it-IT" dirty="0"/>
              </a:p>
              <a:p>
                <a:r>
                  <a:rPr lang="it-IT" dirty="0"/>
                  <a:t>Regione di rigetto:  </a:t>
                </a:r>
                <a14:m>
                  <m:oMath xmlns:m="http://schemas.openxmlformats.org/officeDocument/2006/math">
                    <m:r>
                      <a:rPr lang="it-IT" i="1">
                        <a:latin typeface="Cambria Math" panose="02040503050406030204" pitchFamily="18" charset="0"/>
                      </a:rPr>
                      <m:t>𝑅𝑅</m:t>
                    </m:r>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𝑧</m:t>
                        </m:r>
                      </m:e>
                      <m:sub>
                        <m:r>
                          <a:rPr lang="it-IT" i="1">
                            <a:latin typeface="Cambria Math" panose="02040503050406030204" pitchFamily="18" charset="0"/>
                          </a:rPr>
                          <m:t>𝑜𝑏𝑠</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𝑧</m:t>
                        </m:r>
                      </m:e>
                      <m:sub>
                        <m:r>
                          <a:rPr lang="it-IT" i="1">
                            <a:latin typeface="Cambria Math" panose="02040503050406030204" pitchFamily="18" charset="0"/>
                          </a:rPr>
                          <m:t>𝑜𝑏𝑠</m:t>
                        </m:r>
                      </m:sub>
                    </m:sSub>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𝑧</m:t>
                        </m:r>
                      </m:e>
                      <m:sub>
                        <m:r>
                          <a:rPr lang="it-IT" i="1">
                            <a:latin typeface="Cambria Math" panose="02040503050406030204" pitchFamily="18" charset="0"/>
                            <a:ea typeface="Cambria Math" panose="02040503050406030204" pitchFamily="18" charset="0"/>
                          </a:rPr>
                          <m:t>𝛼</m:t>
                        </m:r>
                      </m:sub>
                    </m:sSub>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𝑧</m:t>
                        </m:r>
                      </m:e>
                      <m:sub>
                        <m:r>
                          <a:rPr lang="it-IT" b="0" i="1" smtClean="0">
                            <a:latin typeface="Cambria Math" panose="02040503050406030204" pitchFamily="18" charset="0"/>
                            <a:ea typeface="Cambria Math" panose="02040503050406030204" pitchFamily="18" charset="0"/>
                          </a:rPr>
                          <m:t>0.05</m:t>
                        </m:r>
                      </m:sub>
                    </m:sSub>
                    <m:r>
                      <a:rPr lang="it-IT" b="0" i="1" smtClean="0">
                        <a:latin typeface="Cambria Math" panose="02040503050406030204" pitchFamily="18" charset="0"/>
                        <a:ea typeface="Cambria Math" panose="02040503050406030204" pitchFamily="18" charset="0"/>
                      </a:rPr>
                      <m:t>=1.645</m:t>
                    </m:r>
                    <m:r>
                      <a:rPr lang="it-IT" i="1">
                        <a:latin typeface="Cambria Math" panose="02040503050406030204" pitchFamily="18" charset="0"/>
                        <a:ea typeface="Cambria Math" panose="02040503050406030204" pitchFamily="18" charset="0"/>
                      </a:rPr>
                      <m:t>}</m:t>
                    </m:r>
                  </m:oMath>
                </a14:m>
                <a:endParaRPr lang="it-IT" dirty="0"/>
              </a:p>
              <a:p>
                <a:r>
                  <a:rPr lang="it-IT" dirty="0"/>
                  <a:t>P-</a:t>
                </a:r>
                <a:r>
                  <a:rPr lang="it-IT" dirty="0" err="1"/>
                  <a:t>value</a:t>
                </a:r>
                <a:r>
                  <a:rPr lang="it-IT" dirty="0"/>
                  <a:t>: </a:t>
                </a:r>
                <a14:m>
                  <m:oMath xmlns:m="http://schemas.openxmlformats.org/officeDocument/2006/math">
                    <m:r>
                      <a:rPr lang="it-IT" i="1">
                        <a:latin typeface="Cambria Math" panose="02040503050406030204" pitchFamily="18" charset="0"/>
                      </a:rPr>
                      <m:t>𝑝</m:t>
                    </m:r>
                    <m:r>
                      <a:rPr lang="it-IT" i="1">
                        <a:latin typeface="Cambria Math" panose="02040503050406030204" pitchFamily="18" charset="0"/>
                      </a:rPr>
                      <m:t>=</m:t>
                    </m:r>
                    <m:r>
                      <a:rPr lang="it-IT" i="1">
                        <a:latin typeface="Cambria Math" panose="02040503050406030204" pitchFamily="18" charset="0"/>
                      </a:rPr>
                      <m:t>𝑃</m:t>
                    </m:r>
                    <m:d>
                      <m:dPr>
                        <m:ctrlPr>
                          <a:rPr lang="it-IT" i="1">
                            <a:latin typeface="Cambria Math" panose="02040503050406030204" pitchFamily="18" charset="0"/>
                          </a:rPr>
                        </m:ctrlPr>
                      </m:dPr>
                      <m:e>
                        <m:r>
                          <m:rPr>
                            <m:sty m:val="p"/>
                          </m:rPr>
                          <a:rPr lang="it-IT">
                            <a:latin typeface="Cambria Math" panose="02040503050406030204" pitchFamily="18" charset="0"/>
                          </a:rPr>
                          <m:t>Z</m:t>
                        </m:r>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𝑧</m:t>
                            </m:r>
                          </m:e>
                          <m:sub>
                            <m:r>
                              <a:rPr lang="it-IT" i="1">
                                <a:latin typeface="Cambria Math" panose="02040503050406030204" pitchFamily="18" charset="0"/>
                                <a:ea typeface="Cambria Math" panose="02040503050406030204" pitchFamily="18" charset="0"/>
                              </a:rPr>
                              <m:t>𝑜𝑏𝑠</m:t>
                            </m:r>
                          </m:sub>
                        </m:sSub>
                        <m:r>
                          <a:rPr lang="it-IT" b="0" i="1" smtClean="0">
                            <a:latin typeface="Cambria Math" panose="02040503050406030204" pitchFamily="18" charset="0"/>
                            <a:ea typeface="Cambria Math" panose="02040503050406030204" pitchFamily="18" charset="0"/>
                          </a:rPr>
                          <m:t>=2.82</m:t>
                        </m:r>
                      </m:e>
                    </m:d>
                    <m:r>
                      <a:rPr lang="it-IT" b="0" i="1" smtClean="0">
                        <a:latin typeface="Cambria Math" panose="02040503050406030204" pitchFamily="18" charset="0"/>
                        <a:ea typeface="Cambria Math" panose="02040503050406030204" pitchFamily="18" charset="0"/>
                      </a:rPr>
                      <m:t>=0.0024&lt;0.05</m:t>
                    </m:r>
                  </m:oMath>
                </a14:m>
                <a:r>
                  <a:rPr lang="it-IT" dirty="0"/>
                  <a:t> </a:t>
                </a:r>
              </a:p>
              <a:p>
                <a:r>
                  <a:rPr lang="it-IT" dirty="0"/>
                  <a:t>Conclusione: La statistica test osservata cade nella regione di rigetto, quindi possiamo rigettare l’ipotesi nulla e accettare l’ipotesi alternativa (con grado di evidenza alto, visto che il p-</a:t>
                </a:r>
                <a:r>
                  <a:rPr lang="it-IT" dirty="0" err="1"/>
                  <a:t>value</a:t>
                </a:r>
                <a:r>
                  <a:rPr lang="it-IT" dirty="0"/>
                  <a:t> è 0.0024 &lt; </a:t>
                </a:r>
                <a14:m>
                  <m:oMath xmlns:m="http://schemas.openxmlformats.org/officeDocument/2006/math">
                    <m:r>
                      <a:rPr lang="it-IT" i="1">
                        <a:latin typeface="Cambria Math" panose="02040503050406030204" pitchFamily="18" charset="0"/>
                        <a:ea typeface="Cambria Math" panose="02040503050406030204" pitchFamily="18" charset="0"/>
                      </a:rPr>
                      <m:t>𝛼</m:t>
                    </m:r>
                  </m:oMath>
                </a14:m>
                <a:r>
                  <a:rPr lang="it-IT" dirty="0"/>
                  <a:t>. Dunque, </a:t>
                </a:r>
                <a:r>
                  <a:rPr lang="it-IT" dirty="0" err="1"/>
                  <a:t>Botox</a:t>
                </a:r>
                <a:r>
                  <a:rPr lang="it-IT" dirty="0"/>
                  <a:t> A produce uno score di </a:t>
                </a:r>
                <a:r>
                  <a:rPr lang="it-IT" i="1" dirty="0" err="1"/>
                  <a:t>Tsui</a:t>
                </a:r>
                <a:r>
                  <a:rPr lang="it-IT" dirty="0"/>
                  <a:t> </a:t>
                </a:r>
                <a:r>
                  <a:rPr lang="it-IT" i="1" dirty="0"/>
                  <a:t>significativamente </a:t>
                </a:r>
                <a:r>
                  <a:rPr lang="it-IT" dirty="0"/>
                  <a:t>più basso del Placebo.</a:t>
                </a:r>
              </a:p>
              <a:p>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606" t="-1667" r="-1212" b="-1364"/>
                </a:stretch>
              </a:blipFill>
            </p:spPr>
            <p:txBody>
              <a:bodyPr/>
              <a:lstStyle/>
              <a:p>
                <a:r>
                  <a:rPr lang="it-IT">
                    <a:noFill/>
                  </a:rPr>
                  <a:t> </a:t>
                </a:r>
              </a:p>
            </p:txBody>
          </p:sp>
        </mc:Fallback>
      </mc:AlternateContent>
    </p:spTree>
    <p:extLst>
      <p:ext uri="{BB962C8B-B14F-4D97-AF65-F5344CB8AC3E}">
        <p14:creationId xmlns:p14="http://schemas.microsoft.com/office/powerpoint/2010/main" val="642385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Test a due code</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lstStyle/>
              <a:p>
                <a:r>
                  <a:rPr lang="it-IT" dirty="0"/>
                  <a:t>Alcune ipotesi di test non assumono una direzione rispetto alla differenza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i="1">
                            <a:latin typeface="Cambria Math" panose="02040503050406030204" pitchFamily="18" charset="0"/>
                          </a:rPr>
                          <m:t>1</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i="1">
                            <a:latin typeface="Cambria Math" panose="02040503050406030204" pitchFamily="18" charset="0"/>
                          </a:rPr>
                          <m:t>2</m:t>
                        </m:r>
                      </m:sub>
                    </m:sSub>
                  </m:oMath>
                </a14:m>
                <a:r>
                  <a:rPr lang="it-IT" dirty="0"/>
                  <a:t>, cioè:</a:t>
                </a:r>
              </a:p>
              <a:p>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𝐻</m:t>
                        </m:r>
                      </m:e>
                      <m:sub>
                        <m:r>
                          <a:rPr lang="it-IT" i="1">
                            <a:latin typeface="Cambria Math" panose="02040503050406030204" pitchFamily="18" charset="0"/>
                          </a:rPr>
                          <m:t>0</m:t>
                        </m:r>
                      </m:sub>
                    </m:sSub>
                  </m:oMath>
                </a14:m>
                <a:r>
                  <a:rPr lang="it-IT" dirty="0"/>
                  <a:t>: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i="1">
                            <a:latin typeface="Cambria Math" panose="02040503050406030204" pitchFamily="18" charset="0"/>
                          </a:rPr>
                          <m:t>1</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i="1">
                            <a:latin typeface="Cambria Math" panose="02040503050406030204" pitchFamily="18" charset="0"/>
                          </a:rPr>
                          <m:t>2</m:t>
                        </m:r>
                      </m:sub>
                    </m:sSub>
                    <m:r>
                      <a:rPr lang="it-IT" i="1">
                        <a:latin typeface="Cambria Math" panose="02040503050406030204" pitchFamily="18" charset="0"/>
                      </a:rPr>
                      <m:t>=0</m:t>
                    </m:r>
                  </m:oMath>
                </a14:m>
                <a:endParaRPr lang="it-IT" dirty="0"/>
              </a:p>
              <a:p>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𝐻</m:t>
                        </m:r>
                      </m:e>
                      <m:sub>
                        <m:r>
                          <a:rPr lang="it-IT" i="1">
                            <a:latin typeface="Cambria Math" panose="02040503050406030204" pitchFamily="18" charset="0"/>
                          </a:rPr>
                          <m:t>𝐴</m:t>
                        </m:r>
                      </m:sub>
                    </m:sSub>
                  </m:oMath>
                </a14:m>
                <a:r>
                  <a:rPr lang="it-IT" dirty="0"/>
                  <a:t>: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i="1">
                            <a:latin typeface="Cambria Math" panose="02040503050406030204" pitchFamily="18" charset="0"/>
                          </a:rPr>
                          <m:t>1</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i="1">
                            <a:latin typeface="Cambria Math" panose="02040503050406030204" pitchFamily="18" charset="0"/>
                          </a:rPr>
                          <m:t>2</m:t>
                        </m:r>
                      </m:sub>
                    </m:sSub>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rPr>
                      <m:t>0</m:t>
                    </m:r>
                  </m:oMath>
                </a14:m>
                <a:endParaRPr lang="it-IT" dirty="0"/>
              </a:p>
              <a:p>
                <a:r>
                  <a:rPr lang="it-IT" dirty="0"/>
                  <a:t>La statistica test è la stessa di prima.</a:t>
                </a:r>
              </a:p>
              <a:p>
                <a:r>
                  <a:rPr lang="it-IT" dirty="0"/>
                  <a:t>Cambia la regola per decidere se l’ipotesi alternativa è significativa oppure no:</a:t>
                </a:r>
              </a:p>
              <a:p>
                <a:pPr lvl="1">
                  <a:buFont typeface="Arial" panose="020B0604020202020204" pitchFamily="34" charset="0"/>
                  <a:buChar char="•"/>
                </a:pPr>
                <a:r>
                  <a:rPr lang="it-IT" dirty="0"/>
                  <a:t>Se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𝑜𝑏𝑠</m:t>
                        </m:r>
                      </m:sub>
                    </m:sSub>
                    <m:r>
                      <a:rPr lang="it-IT" i="1" smtClean="0">
                        <a:latin typeface="Cambria Math" panose="02040503050406030204" pitchFamily="18" charset="0"/>
                        <a:ea typeface="Cambria Math" panose="02040503050406030204" pitchFamily="18" charset="0"/>
                      </a:rPr>
                      <m:t>≥</m:t>
                    </m:r>
                    <m:sSub>
                      <m:sSubPr>
                        <m:ctrlPr>
                          <a:rPr lang="it-IT"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𝑧</m:t>
                        </m:r>
                      </m:e>
                      <m:sub>
                        <m:r>
                          <a:rPr lang="it-IT" i="1" smtClean="0">
                            <a:latin typeface="Cambria Math" panose="02040503050406030204" pitchFamily="18" charset="0"/>
                            <a:ea typeface="Cambria Math" panose="02040503050406030204" pitchFamily="18" charset="0"/>
                          </a:rPr>
                          <m:t>𝛼</m:t>
                        </m:r>
                        <m:r>
                          <a:rPr lang="it-IT" b="0" i="1" smtClean="0">
                            <a:latin typeface="Cambria Math" panose="02040503050406030204" pitchFamily="18" charset="0"/>
                            <a:ea typeface="Cambria Math" panose="02040503050406030204" pitchFamily="18" charset="0"/>
                          </a:rPr>
                          <m:t>/2</m:t>
                        </m:r>
                      </m:sub>
                    </m:sSub>
                  </m:oMath>
                </a14:m>
                <a:r>
                  <a:rPr lang="it-IT" dirty="0"/>
                  <a:t>, allora concludiamo che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i="1">
                            <a:latin typeface="Cambria Math" panose="02040503050406030204" pitchFamily="18" charset="0"/>
                          </a:rPr>
                          <m:t>1</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i="1">
                            <a:latin typeface="Cambria Math" panose="02040503050406030204" pitchFamily="18" charset="0"/>
                          </a:rPr>
                          <m:t>2</m:t>
                        </m:r>
                      </m:sub>
                    </m:sSub>
                    <m:r>
                      <a:rPr lang="it-IT" b="0" i="1" smtClean="0">
                        <a:latin typeface="Cambria Math" panose="02040503050406030204" pitchFamily="18" charset="0"/>
                      </a:rPr>
                      <m:t>&gt;</m:t>
                    </m:r>
                    <m:r>
                      <a:rPr lang="it-IT" i="1">
                        <a:latin typeface="Cambria Math" panose="02040503050406030204" pitchFamily="18" charset="0"/>
                      </a:rPr>
                      <m:t>0</m:t>
                    </m:r>
                  </m:oMath>
                </a14:m>
                <a:r>
                  <a:rPr lang="it-IT" dirty="0"/>
                  <a:t>  </a:t>
                </a:r>
                <a14:m>
                  <m:oMath xmlns:m="http://schemas.openxmlformats.org/officeDocument/2006/math">
                    <m:r>
                      <a:rPr lang="it-IT" b="0" i="0" dirty="0" smtClean="0">
                        <a:latin typeface="Cambria Math" panose="02040503050406030204" pitchFamily="18" charset="0"/>
                        <a:ea typeface="Cambria Math" panose="02040503050406030204" pitchFamily="18" charset="0"/>
                      </a:rPr>
                      <m:t>(</m:t>
                    </m:r>
                    <m:r>
                      <a:rPr lang="it-IT" i="1" dirty="0" smtClean="0">
                        <a:latin typeface="Cambria Math" panose="02040503050406030204" pitchFamily="18" charset="0"/>
                        <a:ea typeface="Cambria Math" panose="02040503050406030204" pitchFamily="18" charset="0"/>
                      </a:rPr>
                      <m:t>𝛼</m:t>
                    </m:r>
                    <m:r>
                      <a:rPr lang="it-IT" b="0" i="1" dirty="0" smtClean="0">
                        <a:latin typeface="Cambria Math" panose="02040503050406030204" pitchFamily="18" charset="0"/>
                        <a:ea typeface="Cambria Math" panose="02040503050406030204" pitchFamily="18" charset="0"/>
                      </a:rPr>
                      <m:t>=0.05⇒ </m:t>
                    </m:r>
                    <m:sSub>
                      <m:sSubPr>
                        <m:ctrlPr>
                          <a:rPr lang="it-IT" b="0" i="1" dirty="0" smtClean="0">
                            <a:latin typeface="Cambria Math" panose="02040503050406030204" pitchFamily="18" charset="0"/>
                            <a:ea typeface="Cambria Math" panose="02040503050406030204" pitchFamily="18" charset="0"/>
                          </a:rPr>
                        </m:ctrlPr>
                      </m:sSubPr>
                      <m:e>
                        <m:r>
                          <a:rPr lang="it-IT" b="0" i="1" dirty="0" smtClean="0">
                            <a:latin typeface="Cambria Math" panose="02040503050406030204" pitchFamily="18" charset="0"/>
                            <a:ea typeface="Cambria Math" panose="02040503050406030204" pitchFamily="18" charset="0"/>
                          </a:rPr>
                          <m:t>𝑧</m:t>
                        </m:r>
                      </m:e>
                      <m:sub>
                        <m:r>
                          <a:rPr lang="it-IT" b="0" i="1" dirty="0" smtClean="0">
                            <a:latin typeface="Cambria Math" panose="02040503050406030204" pitchFamily="18" charset="0"/>
                            <a:ea typeface="Cambria Math" panose="02040503050406030204" pitchFamily="18" charset="0"/>
                          </a:rPr>
                          <m:t>𝛼</m:t>
                        </m:r>
                        <m:r>
                          <a:rPr lang="it-IT" b="0" i="1" dirty="0" smtClean="0">
                            <a:latin typeface="Cambria Math" panose="02040503050406030204" pitchFamily="18" charset="0"/>
                            <a:ea typeface="Cambria Math" panose="02040503050406030204" pitchFamily="18" charset="0"/>
                          </a:rPr>
                          <m:t>/2</m:t>
                        </m:r>
                      </m:sub>
                    </m:sSub>
                    <m:r>
                      <a:rPr lang="it-IT" b="0" i="1" dirty="0" smtClean="0">
                        <a:latin typeface="Cambria Math" panose="02040503050406030204" pitchFamily="18" charset="0"/>
                        <a:ea typeface="Cambria Math" panose="02040503050406030204" pitchFamily="18" charset="0"/>
                      </a:rPr>
                      <m:t>=1.96)</m:t>
                    </m:r>
                  </m:oMath>
                </a14:m>
                <a:endParaRPr lang="it-IT" dirty="0"/>
              </a:p>
              <a:p>
                <a:pPr lvl="1">
                  <a:buFont typeface="Arial" panose="020B0604020202020204" pitchFamily="34" charset="0"/>
                  <a:buChar char="•"/>
                </a:pPr>
                <a:r>
                  <a:rPr lang="it-IT" dirty="0"/>
                  <a:t>Se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𝑧</m:t>
                        </m:r>
                      </m:e>
                      <m:sub>
                        <m:r>
                          <a:rPr lang="it-IT" i="1">
                            <a:latin typeface="Cambria Math" panose="02040503050406030204" pitchFamily="18" charset="0"/>
                          </a:rPr>
                          <m:t>𝑜𝑏𝑠</m:t>
                        </m:r>
                      </m:sub>
                    </m:sSub>
                    <m:r>
                      <a:rPr lang="it-IT" i="1" smtClean="0">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𝑧</m:t>
                        </m:r>
                      </m:e>
                      <m:sub>
                        <m:r>
                          <a:rPr lang="it-IT" i="1">
                            <a:latin typeface="Cambria Math" panose="02040503050406030204" pitchFamily="18" charset="0"/>
                            <a:ea typeface="Cambria Math" panose="02040503050406030204" pitchFamily="18" charset="0"/>
                          </a:rPr>
                          <m:t>𝛼</m:t>
                        </m:r>
                        <m:r>
                          <a:rPr lang="it-IT" i="1">
                            <a:latin typeface="Cambria Math" panose="02040503050406030204" pitchFamily="18" charset="0"/>
                            <a:ea typeface="Cambria Math" panose="02040503050406030204" pitchFamily="18" charset="0"/>
                          </a:rPr>
                          <m:t>/2</m:t>
                        </m:r>
                      </m:sub>
                    </m:sSub>
                  </m:oMath>
                </a14:m>
                <a:r>
                  <a:rPr lang="it-IT" dirty="0"/>
                  <a:t>, allora concludiamo che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i="1">
                            <a:latin typeface="Cambria Math" panose="02040503050406030204" pitchFamily="18" charset="0"/>
                          </a:rPr>
                          <m:t>1</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i="1">
                            <a:latin typeface="Cambria Math" panose="02040503050406030204" pitchFamily="18" charset="0"/>
                          </a:rPr>
                          <m:t>2</m:t>
                        </m:r>
                      </m:sub>
                    </m:sSub>
                    <m:r>
                      <a:rPr lang="it-IT" b="0" i="1" smtClean="0">
                        <a:latin typeface="Cambria Math" panose="02040503050406030204" pitchFamily="18" charset="0"/>
                      </a:rPr>
                      <m:t>&lt;</m:t>
                    </m:r>
                    <m:r>
                      <a:rPr lang="it-IT" i="1">
                        <a:latin typeface="Cambria Math" panose="02040503050406030204" pitchFamily="18" charset="0"/>
                      </a:rPr>
                      <m:t>0</m:t>
                    </m:r>
                  </m:oMath>
                </a14:m>
                <a:r>
                  <a:rPr lang="it-IT" dirty="0"/>
                  <a:t>  </a:t>
                </a:r>
                <a14:m>
                  <m:oMath xmlns:m="http://schemas.openxmlformats.org/officeDocument/2006/math">
                    <m:r>
                      <a:rPr lang="it-IT" dirty="0">
                        <a:latin typeface="Cambria Math" panose="02040503050406030204" pitchFamily="18" charset="0"/>
                        <a:ea typeface="Cambria Math" panose="02040503050406030204" pitchFamily="18" charset="0"/>
                      </a:rPr>
                      <m:t>(</m:t>
                    </m:r>
                    <m:r>
                      <a:rPr lang="it-IT" i="1" dirty="0">
                        <a:latin typeface="Cambria Math" panose="02040503050406030204" pitchFamily="18" charset="0"/>
                        <a:ea typeface="Cambria Math" panose="02040503050406030204" pitchFamily="18" charset="0"/>
                      </a:rPr>
                      <m:t>𝛼</m:t>
                    </m:r>
                    <m:r>
                      <a:rPr lang="it-IT" i="1" dirty="0">
                        <a:latin typeface="Cambria Math" panose="02040503050406030204" pitchFamily="18" charset="0"/>
                        <a:ea typeface="Cambria Math" panose="02040503050406030204" pitchFamily="18" charset="0"/>
                      </a:rPr>
                      <m:t>=0.05⇒ </m:t>
                    </m:r>
                    <m:sSub>
                      <m:sSubPr>
                        <m:ctrlPr>
                          <a:rPr lang="it-IT" i="1" dirty="0">
                            <a:latin typeface="Cambria Math" panose="02040503050406030204" pitchFamily="18" charset="0"/>
                            <a:ea typeface="Cambria Math" panose="02040503050406030204" pitchFamily="18" charset="0"/>
                          </a:rPr>
                        </m:ctrlPr>
                      </m:sSubPr>
                      <m:e>
                        <m:r>
                          <a:rPr lang="it-IT" b="0" i="1" dirty="0" smtClean="0">
                            <a:latin typeface="Cambria Math" panose="02040503050406030204" pitchFamily="18" charset="0"/>
                            <a:ea typeface="Cambria Math" panose="02040503050406030204" pitchFamily="18" charset="0"/>
                          </a:rPr>
                          <m:t>−</m:t>
                        </m:r>
                        <m:r>
                          <a:rPr lang="it-IT" i="1" dirty="0">
                            <a:latin typeface="Cambria Math" panose="02040503050406030204" pitchFamily="18" charset="0"/>
                            <a:ea typeface="Cambria Math" panose="02040503050406030204" pitchFamily="18" charset="0"/>
                          </a:rPr>
                          <m:t>𝑧</m:t>
                        </m:r>
                      </m:e>
                      <m:sub>
                        <m:r>
                          <a:rPr lang="it-IT" i="1" dirty="0" smtClean="0">
                            <a:latin typeface="Cambria Math" panose="02040503050406030204" pitchFamily="18" charset="0"/>
                            <a:ea typeface="Cambria Math" panose="02040503050406030204" pitchFamily="18" charset="0"/>
                          </a:rPr>
                          <m:t>𝛼</m:t>
                        </m:r>
                        <m:r>
                          <a:rPr lang="it-IT" b="0" i="1" dirty="0" smtClean="0">
                            <a:latin typeface="Cambria Math" panose="02040503050406030204" pitchFamily="18" charset="0"/>
                            <a:ea typeface="Cambria Math" panose="02040503050406030204" pitchFamily="18" charset="0"/>
                          </a:rPr>
                          <m:t>/2</m:t>
                        </m:r>
                      </m:sub>
                    </m:sSub>
                    <m:r>
                      <a:rPr lang="it-IT" i="1" dirty="0">
                        <a:latin typeface="Cambria Math" panose="02040503050406030204" pitchFamily="18" charset="0"/>
                        <a:ea typeface="Cambria Math" panose="02040503050406030204" pitchFamily="18" charset="0"/>
                      </a:rPr>
                      <m:t>=</m:t>
                    </m:r>
                    <m:r>
                      <a:rPr lang="it-IT" b="0" i="1" dirty="0" smtClean="0">
                        <a:latin typeface="Cambria Math" panose="02040503050406030204" pitchFamily="18" charset="0"/>
                        <a:ea typeface="Cambria Math" panose="02040503050406030204" pitchFamily="18" charset="0"/>
                      </a:rPr>
                      <m:t>−1</m:t>
                    </m:r>
                    <m:r>
                      <a:rPr lang="it-IT" i="1" dirty="0">
                        <a:latin typeface="Cambria Math" panose="02040503050406030204" pitchFamily="18" charset="0"/>
                        <a:ea typeface="Cambria Math" panose="02040503050406030204" pitchFamily="18" charset="0"/>
                      </a:rPr>
                      <m:t>.96)</m:t>
                    </m:r>
                  </m:oMath>
                </a14:m>
                <a:endParaRPr lang="it-IT" dirty="0"/>
              </a:p>
              <a:p>
                <a:pPr lvl="1">
                  <a:buFont typeface="Arial" panose="020B0604020202020204" pitchFamily="34" charset="0"/>
                  <a:buChar char="•"/>
                </a:pPr>
                <a:r>
                  <a:rPr lang="it-IT" dirty="0"/>
                  <a:t>Se </a:t>
                </a:r>
                <a14:m>
                  <m:oMath xmlns:m="http://schemas.openxmlformats.org/officeDocument/2006/math">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ea typeface="Cambria Math" panose="02040503050406030204" pitchFamily="18" charset="0"/>
                          </a:rPr>
                          <m:t>𝛼</m:t>
                        </m:r>
                        <m:r>
                          <a:rPr lang="it-IT" b="0" i="1" smtClean="0">
                            <a:latin typeface="Cambria Math" panose="02040503050406030204" pitchFamily="18" charset="0"/>
                            <a:ea typeface="Cambria Math" panose="02040503050406030204" pitchFamily="18" charset="0"/>
                          </a:rPr>
                          <m:t>/2</m:t>
                        </m:r>
                      </m:sub>
                    </m:sSub>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𝑧</m:t>
                        </m:r>
                      </m:e>
                      <m:sub>
                        <m:r>
                          <a:rPr lang="it-IT" b="0" i="1" smtClean="0">
                            <a:latin typeface="Cambria Math" panose="02040503050406030204" pitchFamily="18" charset="0"/>
                            <a:ea typeface="Cambria Math" panose="02040503050406030204" pitchFamily="18" charset="0"/>
                          </a:rPr>
                          <m:t>𝑜𝑏𝑠</m:t>
                        </m:r>
                      </m:sub>
                    </m:sSub>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𝑧</m:t>
                        </m:r>
                      </m:e>
                      <m:sub>
                        <m:r>
                          <a:rPr lang="it-IT" b="0" i="1" smtClean="0">
                            <a:latin typeface="Cambria Math" panose="02040503050406030204" pitchFamily="18" charset="0"/>
                            <a:ea typeface="Cambria Math" panose="02040503050406030204" pitchFamily="18" charset="0"/>
                          </a:rPr>
                          <m:t>𝛼</m:t>
                        </m:r>
                        <m:r>
                          <a:rPr lang="it-IT" b="0" i="1" smtClean="0">
                            <a:latin typeface="Cambria Math" panose="02040503050406030204" pitchFamily="18" charset="0"/>
                            <a:ea typeface="Cambria Math" panose="02040503050406030204" pitchFamily="18" charset="0"/>
                          </a:rPr>
                          <m:t>/2</m:t>
                        </m:r>
                      </m:sub>
                    </m:sSub>
                  </m:oMath>
                </a14:m>
                <a:r>
                  <a:rPr lang="it-IT" dirty="0"/>
                  <a:t>, allora non rigettiamo l’ipotesi nulla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i="1">
                            <a:latin typeface="Cambria Math" panose="02040503050406030204" pitchFamily="18" charset="0"/>
                          </a:rPr>
                          <m:t>1</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i="1">
                            <a:latin typeface="Cambria Math" panose="02040503050406030204" pitchFamily="18" charset="0"/>
                          </a:rPr>
                          <m:t>2</m:t>
                        </m:r>
                      </m:sub>
                    </m:sSub>
                    <m:r>
                      <a:rPr lang="it-IT" i="1">
                        <a:latin typeface="Cambria Math" panose="02040503050406030204" pitchFamily="18" charset="0"/>
                      </a:rPr>
                      <m:t>=0</m:t>
                    </m:r>
                  </m:oMath>
                </a14:m>
                <a:r>
                  <a:rPr lang="it-IT" dirty="0"/>
                  <a:t>)</a:t>
                </a:r>
              </a:p>
              <a:p>
                <a:pPr marL="0" indent="0">
                  <a:buNone/>
                </a:pPr>
                <a:r>
                  <a:rPr lang="it-IT" dirty="0"/>
                  <a:t> P-</a:t>
                </a:r>
                <a:r>
                  <a:rPr lang="it-IT" dirty="0" err="1"/>
                  <a:t>value</a:t>
                </a:r>
                <a:r>
                  <a:rPr lang="it-IT" dirty="0"/>
                  <a:t>: </a:t>
                </a:r>
                <a14:m>
                  <m:oMath xmlns:m="http://schemas.openxmlformats.org/officeDocument/2006/math">
                    <m:r>
                      <a:rPr lang="it-IT" b="0" i="1" smtClean="0">
                        <a:latin typeface="Cambria Math" panose="02040503050406030204" pitchFamily="18" charset="0"/>
                      </a:rPr>
                      <m:t>𝑝</m:t>
                    </m:r>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𝑃</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𝑍</m:t>
                    </m:r>
                    <m:r>
                      <a:rPr lang="it-IT" b="0" i="1" smtClean="0">
                        <a:latin typeface="Cambria Math" panose="02040503050406030204" pitchFamily="18" charset="0"/>
                        <a:ea typeface="Cambria Math" panose="02040503050406030204" pitchFamily="18" charset="0"/>
                      </a:rPr>
                      <m:t>≥</m:t>
                    </m:r>
                    <m:d>
                      <m:dPr>
                        <m:begChr m:val="|"/>
                        <m:endChr m:val="|"/>
                        <m:ctrlPr>
                          <a:rPr lang="it-IT" b="0" i="1" smtClean="0">
                            <a:latin typeface="Cambria Math" panose="02040503050406030204" pitchFamily="18" charset="0"/>
                            <a:ea typeface="Cambria Math" panose="02040503050406030204" pitchFamily="18" charset="0"/>
                          </a:rPr>
                        </m:ctrlPr>
                      </m:dPr>
                      <m:e>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𝑧</m:t>
                            </m:r>
                          </m:e>
                          <m:sub>
                            <m:r>
                              <a:rPr lang="it-IT" b="0" i="1" smtClean="0">
                                <a:latin typeface="Cambria Math" panose="02040503050406030204" pitchFamily="18" charset="0"/>
                                <a:ea typeface="Cambria Math" panose="02040503050406030204" pitchFamily="18" charset="0"/>
                              </a:rPr>
                              <m:t>𝑜𝑏𝑠</m:t>
                            </m:r>
                          </m:sub>
                        </m:sSub>
                      </m:e>
                    </m:d>
                    <m:r>
                      <a:rPr lang="it-IT" b="0" i="1" smtClean="0">
                        <a:latin typeface="Cambria Math" panose="02040503050406030204" pitchFamily="18" charset="0"/>
                        <a:ea typeface="Cambria Math" panose="02040503050406030204" pitchFamily="18" charset="0"/>
                      </a:rPr>
                      <m:t>)</m:t>
                    </m:r>
                  </m:oMath>
                </a14:m>
                <a:endParaRPr lang="it-IT" dirty="0"/>
              </a:p>
              <a:p>
                <a:pPr lvl="1">
                  <a:buFont typeface="Arial" panose="020B0604020202020204" pitchFamily="34" charset="0"/>
                  <a:buChar char="•"/>
                </a:pPr>
                <a:endParaRPr lang="it-IT" dirty="0"/>
              </a:p>
              <a:p>
                <a:pPr lvl="1">
                  <a:buFont typeface="Arial" panose="020B0604020202020204" pitchFamily="34" charset="0"/>
                  <a:buChar char="•"/>
                </a:pPr>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970" t="-1667"/>
                </a:stretch>
              </a:blipFill>
            </p:spPr>
            <p:txBody>
              <a:bodyPr/>
              <a:lstStyle/>
              <a:p>
                <a:r>
                  <a:rPr lang="it-IT">
                    <a:noFill/>
                  </a:rPr>
                  <a:t> </a:t>
                </a:r>
              </a:p>
            </p:txBody>
          </p:sp>
        </mc:Fallback>
      </mc:AlternateContent>
    </p:spTree>
    <p:extLst>
      <p:ext uri="{BB962C8B-B14F-4D97-AF65-F5344CB8AC3E}">
        <p14:creationId xmlns:p14="http://schemas.microsoft.com/office/powerpoint/2010/main" val="20404126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097279" y="758952"/>
            <a:ext cx="10189419" cy="3566160"/>
          </a:xfrm>
        </p:spPr>
        <p:txBody>
          <a:bodyPr/>
          <a:lstStyle/>
          <a:p>
            <a:r>
              <a:rPr lang="it-IT" dirty="0"/>
              <a:t>Parte IV – Test su singolo campione</a:t>
            </a:r>
          </a:p>
        </p:txBody>
      </p:sp>
      <p:sp>
        <p:nvSpPr>
          <p:cNvPr id="3" name="Sottotitolo 2"/>
          <p:cNvSpPr>
            <a:spLocks noGrp="1"/>
          </p:cNvSpPr>
          <p:nvPr>
            <p:ph type="subTitle" idx="1"/>
          </p:nvPr>
        </p:nvSpPr>
        <p:spPr/>
        <p:txBody>
          <a:bodyPr>
            <a:normAutofit/>
          </a:bodyPr>
          <a:lstStyle/>
          <a:p>
            <a:r>
              <a:rPr lang="it-IT" dirty="0"/>
              <a:t>PROF. Giovanni Micale</a:t>
            </a:r>
          </a:p>
          <a:p>
            <a:r>
              <a:rPr lang="it-IT" dirty="0"/>
              <a:t>Corso di BIOINFORMATICA</a:t>
            </a:r>
          </a:p>
        </p:txBody>
      </p:sp>
    </p:spTree>
    <p:extLst>
      <p:ext uri="{BB962C8B-B14F-4D97-AF65-F5344CB8AC3E}">
        <p14:creationId xmlns:p14="http://schemas.microsoft.com/office/powerpoint/2010/main" val="42517652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1076D-195C-44A2-827C-4FAA12D25718}"/>
              </a:ext>
            </a:extLst>
          </p:cNvPr>
          <p:cNvSpPr>
            <a:spLocks noGrp="1"/>
          </p:cNvSpPr>
          <p:nvPr>
            <p:ph type="title"/>
          </p:nvPr>
        </p:nvSpPr>
        <p:spPr/>
        <p:txBody>
          <a:bodyPr/>
          <a:lstStyle/>
          <a:p>
            <a:r>
              <a:rPr lang="it-IT" dirty="0"/>
              <a:t>Test su singolo campione</a:t>
            </a:r>
          </a:p>
        </p:txBody>
      </p:sp>
      <p:sp>
        <p:nvSpPr>
          <p:cNvPr id="3" name="Segnaposto contenuto 2">
            <a:extLst>
              <a:ext uri="{FF2B5EF4-FFF2-40B4-BE49-F238E27FC236}">
                <a16:creationId xmlns:a16="http://schemas.microsoft.com/office/drawing/2014/main" id="{49927720-ECA8-4ADC-8F58-15EF5C33616E}"/>
              </a:ext>
            </a:extLst>
          </p:cNvPr>
          <p:cNvSpPr>
            <a:spLocks noGrp="1"/>
          </p:cNvSpPr>
          <p:nvPr>
            <p:ph idx="1"/>
          </p:nvPr>
        </p:nvSpPr>
        <p:spPr/>
        <p:txBody>
          <a:bodyPr>
            <a:normAutofit/>
          </a:bodyPr>
          <a:lstStyle/>
          <a:p>
            <a:r>
              <a:rPr lang="it-IT" dirty="0"/>
              <a:t>Su un singolo campione osservato potremmo porci le seguenti domande:</a:t>
            </a:r>
          </a:p>
          <a:p>
            <a:pPr lvl="1">
              <a:buFont typeface="Arial" panose="020B0604020202020204" pitchFamily="34" charset="0"/>
              <a:buChar char="•"/>
            </a:pPr>
            <a:r>
              <a:rPr lang="it-IT" dirty="0"/>
              <a:t>I dati della popolazione </a:t>
            </a:r>
            <a:r>
              <a:rPr lang="it-IT" i="1" dirty="0"/>
              <a:t>seguono una distribuzione normale</a:t>
            </a:r>
            <a:r>
              <a:rPr lang="it-IT" dirty="0"/>
              <a:t> oppure no?</a:t>
            </a:r>
          </a:p>
          <a:p>
            <a:pPr lvl="1">
              <a:buFont typeface="Arial" panose="020B0604020202020204" pitchFamily="34" charset="0"/>
              <a:buChar char="•"/>
            </a:pPr>
            <a:r>
              <a:rPr lang="it-IT" dirty="0"/>
              <a:t>La media della popolazione è </a:t>
            </a:r>
            <a:r>
              <a:rPr lang="it-IT" i="1" dirty="0"/>
              <a:t>significativamente diversa</a:t>
            </a:r>
            <a:r>
              <a:rPr lang="it-IT" dirty="0"/>
              <a:t> da un valore teorico atteso o da un valore di  riferimento?</a:t>
            </a:r>
          </a:p>
          <a:p>
            <a:pPr marL="0" indent="0">
              <a:buNone/>
            </a:pPr>
            <a:r>
              <a:rPr lang="it-IT" dirty="0"/>
              <a:t> La risposta alla prima domanda è cruciale per la scelta del test statistico.</a:t>
            </a:r>
          </a:p>
          <a:p>
            <a:r>
              <a:rPr lang="it-IT" dirty="0"/>
              <a:t>Ad es. in presenza di non normalità dei dati, è più opportuno scegliere un test non parametrico.</a:t>
            </a:r>
          </a:p>
        </p:txBody>
      </p:sp>
    </p:spTree>
    <p:extLst>
      <p:ext uri="{BB962C8B-B14F-4D97-AF65-F5344CB8AC3E}">
        <p14:creationId xmlns:p14="http://schemas.microsoft.com/office/powerpoint/2010/main" val="28253940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CDCCFC-E8C9-42D6-9B1A-0B41D369D520}"/>
              </a:ext>
            </a:extLst>
          </p:cNvPr>
          <p:cNvSpPr>
            <a:spLocks noGrp="1"/>
          </p:cNvSpPr>
          <p:nvPr>
            <p:ph type="title"/>
          </p:nvPr>
        </p:nvSpPr>
        <p:spPr/>
        <p:txBody>
          <a:bodyPr/>
          <a:lstStyle/>
          <a:p>
            <a:r>
              <a:rPr lang="it-IT" dirty="0" err="1"/>
              <a:t>Shapiro-Wilk</a:t>
            </a:r>
            <a:r>
              <a:rPr lang="it-IT" dirty="0"/>
              <a:t> test di normalità</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E3B7717-3F95-42D7-8786-EBF978F76D73}"/>
                  </a:ext>
                </a:extLst>
              </p:cNvPr>
              <p:cNvSpPr>
                <a:spLocks noGrp="1"/>
              </p:cNvSpPr>
              <p:nvPr>
                <p:ph idx="1"/>
              </p:nvPr>
            </p:nvSpPr>
            <p:spPr/>
            <p:txBody>
              <a:bodyPr/>
              <a:lstStyle/>
              <a:p>
                <a:r>
                  <a:rPr lang="it-IT" dirty="0"/>
                  <a:t>Per verificare se e in che misura i dati di un campione provengono da una popolazione normale possiamo usare il test di Shapiro-Wilk.</a:t>
                </a:r>
              </a:p>
              <a:p>
                <a:r>
                  <a:rPr lang="it-IT" dirty="0"/>
                  <a:t>L’ipotesi nulla è che i dati della popolazione </a:t>
                </a:r>
                <a:r>
                  <a:rPr lang="it-IT" i="1" dirty="0"/>
                  <a:t>siano distribuiti</a:t>
                </a:r>
                <a:r>
                  <a:rPr lang="it-IT" dirty="0"/>
                  <a:t> secondo una distribuzione normale.</a:t>
                </a:r>
              </a:p>
              <a:p>
                <a:r>
                  <a:rPr lang="it-IT" dirty="0"/>
                  <a:t>L’ipotesi alternativa è che la distribuzione dei dati della popolazione sia </a:t>
                </a:r>
                <a:r>
                  <a:rPr lang="it-IT" i="1" dirty="0"/>
                  <a:t>diversa</a:t>
                </a:r>
                <a:r>
                  <a:rPr lang="it-IT" dirty="0"/>
                  <a:t> dalla distribuzione normale.</a:t>
                </a:r>
              </a:p>
              <a:p>
                <a:r>
                  <a:rPr lang="it-IT" dirty="0"/>
                  <a:t>Se il p-</a:t>
                </a:r>
                <a:r>
                  <a:rPr lang="it-IT" dirty="0" err="1"/>
                  <a:t>value</a:t>
                </a:r>
                <a:r>
                  <a:rPr lang="it-IT" dirty="0"/>
                  <a:t> &lt; </a:t>
                </a:r>
                <a14:m>
                  <m:oMath xmlns:m="http://schemas.openxmlformats.org/officeDocument/2006/math">
                    <m:r>
                      <a:rPr lang="it-IT" i="1" smtClean="0">
                        <a:latin typeface="Cambria Math" panose="02040503050406030204" pitchFamily="18" charset="0"/>
                        <a:ea typeface="Cambria Math" panose="02040503050406030204" pitchFamily="18" charset="0"/>
                      </a:rPr>
                      <m:t>𝛼</m:t>
                    </m:r>
                  </m:oMath>
                </a14:m>
                <a:r>
                  <a:rPr lang="it-IT" dirty="0"/>
                  <a:t>, allora possiamo affermare che i dati non sono distribuiti secondo una distribuzione normale, rigettando l’ipotesi nulla.</a:t>
                </a:r>
              </a:p>
            </p:txBody>
          </p:sp>
        </mc:Choice>
        <mc:Fallback xmlns="">
          <p:sp>
            <p:nvSpPr>
              <p:cNvPr id="3" name="Segnaposto contenuto 2">
                <a:extLst>
                  <a:ext uri="{FF2B5EF4-FFF2-40B4-BE49-F238E27FC236}">
                    <a16:creationId xmlns:a16="http://schemas.microsoft.com/office/drawing/2014/main" id="{2E3B7717-3F95-42D7-8786-EBF978F76D73}"/>
                  </a:ext>
                </a:extLst>
              </p:cNvPr>
              <p:cNvSpPr>
                <a:spLocks noGrp="1" noRot="1" noChangeAspect="1" noMove="1" noResize="1" noEditPoints="1" noAdjustHandles="1" noChangeArrowheads="1" noChangeShapeType="1" noTextEdit="1"/>
              </p:cNvSpPr>
              <p:nvPr>
                <p:ph idx="1"/>
              </p:nvPr>
            </p:nvSpPr>
            <p:spPr>
              <a:blipFill>
                <a:blip r:embed="rId2"/>
                <a:stretch>
                  <a:fillRect l="-606" t="-1667" r="-667"/>
                </a:stretch>
              </a:blipFill>
            </p:spPr>
            <p:txBody>
              <a:bodyPr/>
              <a:lstStyle/>
              <a:p>
                <a:r>
                  <a:rPr lang="it-IT">
                    <a:noFill/>
                  </a:rPr>
                  <a:t> </a:t>
                </a:r>
              </a:p>
            </p:txBody>
          </p:sp>
        </mc:Fallback>
      </mc:AlternateContent>
    </p:spTree>
    <p:extLst>
      <p:ext uri="{BB962C8B-B14F-4D97-AF65-F5344CB8AC3E}">
        <p14:creationId xmlns:p14="http://schemas.microsoft.com/office/powerpoint/2010/main" val="9819218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C86246-5183-43BD-A4A2-86010A7708BE}"/>
              </a:ext>
            </a:extLst>
          </p:cNvPr>
          <p:cNvSpPr>
            <a:spLocks noGrp="1"/>
          </p:cNvSpPr>
          <p:nvPr>
            <p:ph type="title"/>
          </p:nvPr>
        </p:nvSpPr>
        <p:spPr/>
        <p:txBody>
          <a:bodyPr/>
          <a:lstStyle/>
          <a:p>
            <a:r>
              <a:rPr lang="it-IT" dirty="0"/>
              <a:t>Test di </a:t>
            </a:r>
            <a:r>
              <a:rPr lang="it-IT" dirty="0" err="1"/>
              <a:t>Kolmogorov</a:t>
            </a:r>
            <a:r>
              <a:rPr lang="it-IT" dirty="0"/>
              <a:t>-Smirnov</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35D71E5-A9AC-47B0-BF7A-6D286976B0F5}"/>
                  </a:ext>
                </a:extLst>
              </p:cNvPr>
              <p:cNvSpPr>
                <a:spLocks noGrp="1"/>
              </p:cNvSpPr>
              <p:nvPr>
                <p:ph idx="1"/>
              </p:nvPr>
            </p:nvSpPr>
            <p:spPr/>
            <p:txBody>
              <a:bodyPr>
                <a:normAutofit/>
              </a:bodyPr>
              <a:lstStyle/>
              <a:p>
                <a:r>
                  <a:rPr lang="it-IT" dirty="0"/>
                  <a:t>Permette di stabilire se un campione ha una distribuzione simile ad una distribuzione data. </a:t>
                </a:r>
              </a:p>
              <a:p>
                <a:r>
                  <a:rPr lang="it-IT" dirty="0"/>
                  <a:t>Più generale rispetto al test di </a:t>
                </a:r>
                <a:r>
                  <a:rPr lang="it-IT" dirty="0" err="1"/>
                  <a:t>Shapiro-Wilk</a:t>
                </a:r>
                <a:r>
                  <a:rPr lang="it-IT" dirty="0"/>
                  <a:t>.</a:t>
                </a:r>
              </a:p>
              <a:p>
                <a:r>
                  <a:rPr lang="it-IT" dirty="0"/>
                  <a:t>Confronta la distribuzione cumulativa dei dati del campione </a:t>
                </a:r>
                <a14:m>
                  <m:oMath xmlns:m="http://schemas.openxmlformats.org/officeDocument/2006/math">
                    <m:sSub>
                      <m:sSubPr>
                        <m:ctrlPr>
                          <a:rPr lang="it-IT" i="1" dirty="0" smtClean="0">
                            <a:latin typeface="Cambria Math" panose="02040503050406030204" pitchFamily="18" charset="0"/>
                          </a:rPr>
                        </m:ctrlPr>
                      </m:sSubPr>
                      <m:e>
                        <m:r>
                          <a:rPr lang="it-IT" b="0" i="1" dirty="0" smtClean="0">
                            <a:latin typeface="Cambria Math" panose="02040503050406030204" pitchFamily="18" charset="0"/>
                          </a:rPr>
                          <m:t>𝐹</m:t>
                        </m:r>
                      </m:e>
                      <m:sub>
                        <m:r>
                          <a:rPr lang="it-IT" b="0" i="1" dirty="0" smtClean="0">
                            <a:latin typeface="Cambria Math" panose="02040503050406030204" pitchFamily="18" charset="0"/>
                          </a:rPr>
                          <m:t>𝑋</m:t>
                        </m:r>
                      </m:sub>
                    </m:sSub>
                  </m:oMath>
                </a14:m>
                <a:r>
                  <a:rPr lang="it-IT" dirty="0"/>
                  <a:t> con la cumulativa della distribuzione di riferimento </a:t>
                </a:r>
                <a14:m>
                  <m:oMath xmlns:m="http://schemas.openxmlformats.org/officeDocument/2006/math">
                    <m:sSub>
                      <m:sSubPr>
                        <m:ctrlPr>
                          <a:rPr lang="it-IT" i="1" dirty="0" smtClean="0">
                            <a:latin typeface="Cambria Math" panose="02040503050406030204" pitchFamily="18" charset="0"/>
                          </a:rPr>
                        </m:ctrlPr>
                      </m:sSubPr>
                      <m:e>
                        <m:r>
                          <a:rPr lang="it-IT" b="0" i="1" dirty="0" smtClean="0">
                            <a:latin typeface="Cambria Math" panose="02040503050406030204" pitchFamily="18" charset="0"/>
                          </a:rPr>
                          <m:t>𝐹</m:t>
                        </m:r>
                      </m:e>
                      <m:sub>
                        <m:r>
                          <a:rPr lang="it-IT" b="0" i="1" dirty="0" smtClean="0">
                            <a:latin typeface="Cambria Math" panose="02040503050406030204" pitchFamily="18" charset="0"/>
                          </a:rPr>
                          <m:t>0</m:t>
                        </m:r>
                      </m:sub>
                    </m:sSub>
                  </m:oMath>
                </a14:m>
                <a:r>
                  <a:rPr lang="it-IT" dirty="0"/>
                  <a:t> (ad es. una normale, una esponenziale, </a:t>
                </a:r>
                <a:r>
                  <a:rPr lang="it-IT" dirty="0" err="1"/>
                  <a:t>ecc</a:t>
                </a:r>
                <a:r>
                  <a:rPr lang="it-IT" dirty="0"/>
                  <a:t>…).</a:t>
                </a:r>
              </a:p>
              <a:p>
                <a:r>
                  <a:rPr lang="it-IT" dirty="0"/>
                  <a:t>La statistica test è la massima distanza tra </a:t>
                </a:r>
                <a14:m>
                  <m:oMath xmlns:m="http://schemas.openxmlformats.org/officeDocument/2006/math">
                    <m:sSub>
                      <m:sSubPr>
                        <m:ctrlPr>
                          <a:rPr lang="it-IT" i="1" dirty="0">
                            <a:latin typeface="Cambria Math" panose="02040503050406030204" pitchFamily="18" charset="0"/>
                          </a:rPr>
                        </m:ctrlPr>
                      </m:sSubPr>
                      <m:e>
                        <m:r>
                          <a:rPr lang="it-IT" i="1" dirty="0">
                            <a:latin typeface="Cambria Math" panose="02040503050406030204" pitchFamily="18" charset="0"/>
                          </a:rPr>
                          <m:t>𝐹</m:t>
                        </m:r>
                      </m:e>
                      <m:sub>
                        <m:r>
                          <a:rPr lang="it-IT" b="0" i="1" dirty="0" smtClean="0">
                            <a:latin typeface="Cambria Math" panose="02040503050406030204" pitchFamily="18" charset="0"/>
                          </a:rPr>
                          <m:t>𝑋</m:t>
                        </m:r>
                      </m:sub>
                    </m:sSub>
                    <m:d>
                      <m:dPr>
                        <m:ctrlPr>
                          <a:rPr lang="it-IT" i="1" dirty="0">
                            <a:latin typeface="Cambria Math" panose="02040503050406030204" pitchFamily="18" charset="0"/>
                          </a:rPr>
                        </m:ctrlPr>
                      </m:dPr>
                      <m:e>
                        <m:r>
                          <a:rPr lang="it-IT" i="1" dirty="0">
                            <a:latin typeface="Cambria Math" panose="02040503050406030204" pitchFamily="18" charset="0"/>
                          </a:rPr>
                          <m:t>𝑥</m:t>
                        </m:r>
                      </m:e>
                    </m:d>
                  </m:oMath>
                </a14:m>
                <a:r>
                  <a:rPr lang="it-IT" dirty="0"/>
                  <a:t> e </a:t>
                </a:r>
                <a14:m>
                  <m:oMath xmlns:m="http://schemas.openxmlformats.org/officeDocument/2006/math">
                    <m:sSub>
                      <m:sSubPr>
                        <m:ctrlPr>
                          <a:rPr lang="it-IT" i="1" dirty="0">
                            <a:latin typeface="Cambria Math" panose="02040503050406030204" pitchFamily="18" charset="0"/>
                          </a:rPr>
                        </m:ctrlPr>
                      </m:sSubPr>
                      <m:e>
                        <m:r>
                          <a:rPr lang="it-IT" i="1" dirty="0">
                            <a:latin typeface="Cambria Math" panose="02040503050406030204" pitchFamily="18" charset="0"/>
                          </a:rPr>
                          <m:t>𝐹</m:t>
                        </m:r>
                      </m:e>
                      <m:sub>
                        <m:r>
                          <a:rPr lang="it-IT" i="1" dirty="0">
                            <a:latin typeface="Cambria Math" panose="02040503050406030204" pitchFamily="18" charset="0"/>
                          </a:rPr>
                          <m:t>0</m:t>
                        </m:r>
                      </m:sub>
                    </m:sSub>
                    <m:d>
                      <m:dPr>
                        <m:ctrlPr>
                          <a:rPr lang="it-IT" b="0" i="1" dirty="0" smtClean="0">
                            <a:latin typeface="Cambria Math" panose="02040503050406030204" pitchFamily="18" charset="0"/>
                          </a:rPr>
                        </m:ctrlPr>
                      </m:dPr>
                      <m:e>
                        <m:r>
                          <a:rPr lang="it-IT" b="0" i="1" dirty="0" smtClean="0">
                            <a:latin typeface="Cambria Math" panose="02040503050406030204" pitchFamily="18" charset="0"/>
                          </a:rPr>
                          <m:t>𝑥</m:t>
                        </m:r>
                      </m:e>
                    </m:d>
                  </m:oMath>
                </a14:m>
                <a:r>
                  <a:rPr lang="it-IT" dirty="0"/>
                  <a:t> al variare dei valori x della distribuzione.</a:t>
                </a:r>
              </a:p>
              <a:p>
                <a:r>
                  <a:rPr lang="it-IT" dirty="0"/>
                  <a:t>L’ipotesi nulla è che </a:t>
                </a:r>
                <a14:m>
                  <m:oMath xmlns:m="http://schemas.openxmlformats.org/officeDocument/2006/math">
                    <m:sSub>
                      <m:sSubPr>
                        <m:ctrlPr>
                          <a:rPr lang="it-IT" i="1" dirty="0">
                            <a:latin typeface="Cambria Math" panose="02040503050406030204" pitchFamily="18" charset="0"/>
                          </a:rPr>
                        </m:ctrlPr>
                      </m:sSubPr>
                      <m:e>
                        <m:r>
                          <a:rPr lang="it-IT" i="1" dirty="0">
                            <a:latin typeface="Cambria Math" panose="02040503050406030204" pitchFamily="18" charset="0"/>
                          </a:rPr>
                          <m:t>𝐹</m:t>
                        </m:r>
                      </m:e>
                      <m:sub>
                        <m:r>
                          <a:rPr lang="it-IT" i="1" dirty="0">
                            <a:latin typeface="Cambria Math" panose="02040503050406030204" pitchFamily="18" charset="0"/>
                          </a:rPr>
                          <m:t>𝑋</m:t>
                        </m:r>
                      </m:sub>
                    </m:sSub>
                    <m:d>
                      <m:dPr>
                        <m:ctrlPr>
                          <a:rPr lang="it-IT" i="1" dirty="0">
                            <a:latin typeface="Cambria Math" panose="02040503050406030204" pitchFamily="18" charset="0"/>
                          </a:rPr>
                        </m:ctrlPr>
                      </m:dPr>
                      <m:e>
                        <m:r>
                          <a:rPr lang="it-IT" i="1" dirty="0">
                            <a:latin typeface="Cambria Math" panose="02040503050406030204" pitchFamily="18" charset="0"/>
                          </a:rPr>
                          <m:t>𝑥</m:t>
                        </m:r>
                      </m:e>
                    </m:d>
                    <m:r>
                      <a:rPr lang="it-IT" b="0" i="1" dirty="0" smtClean="0">
                        <a:latin typeface="Cambria Math" panose="02040503050406030204" pitchFamily="18" charset="0"/>
                      </a:rPr>
                      <m:t>=</m:t>
                    </m:r>
                    <m:sSub>
                      <m:sSubPr>
                        <m:ctrlPr>
                          <a:rPr lang="it-IT" i="1" dirty="0">
                            <a:latin typeface="Cambria Math" panose="02040503050406030204" pitchFamily="18" charset="0"/>
                          </a:rPr>
                        </m:ctrlPr>
                      </m:sSubPr>
                      <m:e>
                        <m:r>
                          <a:rPr lang="it-IT" i="1" dirty="0">
                            <a:latin typeface="Cambria Math" panose="02040503050406030204" pitchFamily="18" charset="0"/>
                          </a:rPr>
                          <m:t>𝐹</m:t>
                        </m:r>
                      </m:e>
                      <m:sub>
                        <m:r>
                          <a:rPr lang="it-IT" b="0" i="1" dirty="0" smtClean="0">
                            <a:latin typeface="Cambria Math" panose="02040503050406030204" pitchFamily="18" charset="0"/>
                          </a:rPr>
                          <m:t>0</m:t>
                        </m:r>
                      </m:sub>
                    </m:sSub>
                    <m:d>
                      <m:dPr>
                        <m:ctrlPr>
                          <a:rPr lang="it-IT" i="1" dirty="0">
                            <a:latin typeface="Cambria Math" panose="02040503050406030204" pitchFamily="18" charset="0"/>
                          </a:rPr>
                        </m:ctrlPr>
                      </m:dPr>
                      <m:e>
                        <m:r>
                          <a:rPr lang="it-IT" i="1" dirty="0">
                            <a:latin typeface="Cambria Math" panose="02040503050406030204" pitchFamily="18" charset="0"/>
                          </a:rPr>
                          <m:t>𝑥</m:t>
                        </m:r>
                      </m:e>
                    </m:d>
                    <m:r>
                      <a:rPr lang="it-IT" b="0" i="1" dirty="0" smtClean="0">
                        <a:latin typeface="Cambria Math" panose="02040503050406030204" pitchFamily="18" charset="0"/>
                      </a:rPr>
                      <m:t> </m:t>
                    </m:r>
                    <m:r>
                      <a:rPr lang="it-IT" b="0" i="1" dirty="0" smtClean="0">
                        <a:latin typeface="Cambria Math" panose="02040503050406030204" pitchFamily="18" charset="0"/>
                        <a:ea typeface="Cambria Math" panose="02040503050406030204" pitchFamily="18" charset="0"/>
                      </a:rPr>
                      <m:t>∀ </m:t>
                    </m:r>
                    <m:r>
                      <a:rPr lang="it-IT" b="0" i="1" dirty="0" smtClean="0">
                        <a:latin typeface="Cambria Math" panose="02040503050406030204" pitchFamily="18" charset="0"/>
                        <a:ea typeface="Cambria Math" panose="02040503050406030204" pitchFamily="18" charset="0"/>
                      </a:rPr>
                      <m:t>𝑥</m:t>
                    </m:r>
                  </m:oMath>
                </a14:m>
                <a:r>
                  <a:rPr lang="it-IT" dirty="0"/>
                  <a:t>, ovvero le due distribuzioni sono uguali.</a:t>
                </a:r>
              </a:p>
              <a:p>
                <a:r>
                  <a:rPr lang="it-IT" dirty="0"/>
                  <a:t>L’ipotesi alternativa è che </a:t>
                </a:r>
                <a14:m>
                  <m:oMath xmlns:m="http://schemas.openxmlformats.org/officeDocument/2006/math">
                    <m:sSub>
                      <m:sSubPr>
                        <m:ctrlPr>
                          <a:rPr lang="it-IT" i="1" dirty="0">
                            <a:latin typeface="Cambria Math" panose="02040503050406030204" pitchFamily="18" charset="0"/>
                          </a:rPr>
                        </m:ctrlPr>
                      </m:sSubPr>
                      <m:e>
                        <m:r>
                          <a:rPr lang="it-IT" i="1" dirty="0">
                            <a:latin typeface="Cambria Math" panose="02040503050406030204" pitchFamily="18" charset="0"/>
                          </a:rPr>
                          <m:t>𝐹</m:t>
                        </m:r>
                      </m:e>
                      <m:sub>
                        <m:r>
                          <a:rPr lang="it-IT" i="1" dirty="0">
                            <a:latin typeface="Cambria Math" panose="02040503050406030204" pitchFamily="18" charset="0"/>
                          </a:rPr>
                          <m:t>𝑋</m:t>
                        </m:r>
                      </m:sub>
                    </m:sSub>
                    <m:d>
                      <m:dPr>
                        <m:ctrlPr>
                          <a:rPr lang="it-IT" i="1" dirty="0">
                            <a:latin typeface="Cambria Math" panose="02040503050406030204" pitchFamily="18" charset="0"/>
                          </a:rPr>
                        </m:ctrlPr>
                      </m:dPr>
                      <m:e>
                        <m:r>
                          <a:rPr lang="it-IT" i="1" dirty="0">
                            <a:latin typeface="Cambria Math" panose="02040503050406030204" pitchFamily="18" charset="0"/>
                          </a:rPr>
                          <m:t>𝑥</m:t>
                        </m:r>
                      </m:e>
                    </m:d>
                    <m:r>
                      <a:rPr lang="it-IT" i="1" dirty="0" smtClean="0">
                        <a:latin typeface="Cambria Math" panose="02040503050406030204" pitchFamily="18" charset="0"/>
                        <a:ea typeface="Cambria Math" panose="02040503050406030204" pitchFamily="18" charset="0"/>
                      </a:rPr>
                      <m:t>≠</m:t>
                    </m:r>
                    <m:sSub>
                      <m:sSubPr>
                        <m:ctrlPr>
                          <a:rPr lang="it-IT" i="1" dirty="0">
                            <a:latin typeface="Cambria Math" panose="02040503050406030204" pitchFamily="18" charset="0"/>
                          </a:rPr>
                        </m:ctrlPr>
                      </m:sSubPr>
                      <m:e>
                        <m:r>
                          <a:rPr lang="it-IT" i="1" dirty="0">
                            <a:latin typeface="Cambria Math" panose="02040503050406030204" pitchFamily="18" charset="0"/>
                          </a:rPr>
                          <m:t>𝐹</m:t>
                        </m:r>
                      </m:e>
                      <m:sub>
                        <m:r>
                          <a:rPr lang="it-IT" i="1" dirty="0">
                            <a:latin typeface="Cambria Math" panose="02040503050406030204" pitchFamily="18" charset="0"/>
                          </a:rPr>
                          <m:t>0</m:t>
                        </m:r>
                      </m:sub>
                    </m:sSub>
                    <m:d>
                      <m:dPr>
                        <m:ctrlPr>
                          <a:rPr lang="it-IT" i="1" dirty="0">
                            <a:latin typeface="Cambria Math" panose="02040503050406030204" pitchFamily="18" charset="0"/>
                          </a:rPr>
                        </m:ctrlPr>
                      </m:dPr>
                      <m:e>
                        <m:r>
                          <a:rPr lang="it-IT" i="1" dirty="0">
                            <a:latin typeface="Cambria Math" panose="02040503050406030204" pitchFamily="18" charset="0"/>
                          </a:rPr>
                          <m:t>𝑥</m:t>
                        </m:r>
                      </m:e>
                    </m:d>
                  </m:oMath>
                </a14:m>
                <a:r>
                  <a:rPr lang="it-IT" dirty="0"/>
                  <a:t> per qualche x, ovvero le due distribuzioni differiscono in qualche punto.</a:t>
                </a:r>
              </a:p>
            </p:txBody>
          </p:sp>
        </mc:Choice>
        <mc:Fallback xmlns="">
          <p:sp>
            <p:nvSpPr>
              <p:cNvPr id="3" name="Segnaposto contenuto 2">
                <a:extLst>
                  <a:ext uri="{FF2B5EF4-FFF2-40B4-BE49-F238E27FC236}">
                    <a16:creationId xmlns:a16="http://schemas.microsoft.com/office/drawing/2014/main" id="{A35D71E5-A9AC-47B0-BF7A-6D286976B0F5}"/>
                  </a:ext>
                </a:extLst>
              </p:cNvPr>
              <p:cNvSpPr>
                <a:spLocks noGrp="1" noRot="1" noChangeAspect="1" noMove="1" noResize="1" noEditPoints="1" noAdjustHandles="1" noChangeArrowheads="1" noChangeShapeType="1" noTextEdit="1"/>
              </p:cNvSpPr>
              <p:nvPr>
                <p:ph idx="1"/>
              </p:nvPr>
            </p:nvSpPr>
            <p:spPr>
              <a:blipFill>
                <a:blip r:embed="rId2"/>
                <a:stretch>
                  <a:fillRect l="-606" t="-1667" r="-424"/>
                </a:stretch>
              </a:blipFill>
            </p:spPr>
            <p:txBody>
              <a:bodyPr/>
              <a:lstStyle/>
              <a:p>
                <a:r>
                  <a:rPr lang="it-IT">
                    <a:noFill/>
                  </a:rPr>
                  <a:t> </a:t>
                </a:r>
              </a:p>
            </p:txBody>
          </p:sp>
        </mc:Fallback>
      </mc:AlternateContent>
    </p:spTree>
    <p:extLst>
      <p:ext uri="{BB962C8B-B14F-4D97-AF65-F5344CB8AC3E}">
        <p14:creationId xmlns:p14="http://schemas.microsoft.com/office/powerpoint/2010/main" val="20832431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E9B442-0656-4B0F-A4CC-A1268CB55EB8}"/>
              </a:ext>
            </a:extLst>
          </p:cNvPr>
          <p:cNvSpPr>
            <a:spLocks noGrp="1"/>
          </p:cNvSpPr>
          <p:nvPr>
            <p:ph type="title"/>
          </p:nvPr>
        </p:nvSpPr>
        <p:spPr/>
        <p:txBody>
          <a:bodyPr/>
          <a:lstStyle/>
          <a:p>
            <a:r>
              <a:rPr lang="it-IT" dirty="0"/>
              <a:t>Test di </a:t>
            </a:r>
            <a:r>
              <a:rPr lang="it-IT" dirty="0" err="1"/>
              <a:t>Kolmogorov</a:t>
            </a:r>
            <a:r>
              <a:rPr lang="it-IT" dirty="0"/>
              <a:t>-Smirnov</a:t>
            </a:r>
          </a:p>
        </p:txBody>
      </p:sp>
      <p:pic>
        <p:nvPicPr>
          <p:cNvPr id="4" name="Immagine 3">
            <a:extLst>
              <a:ext uri="{FF2B5EF4-FFF2-40B4-BE49-F238E27FC236}">
                <a16:creationId xmlns:a16="http://schemas.microsoft.com/office/drawing/2014/main" id="{BA4F9E56-E7C8-4C8F-B553-09E825FE6A99}"/>
              </a:ext>
            </a:extLst>
          </p:cNvPr>
          <p:cNvPicPr>
            <a:picLocks noChangeAspect="1"/>
          </p:cNvPicPr>
          <p:nvPr/>
        </p:nvPicPr>
        <p:blipFill>
          <a:blip r:embed="rId2"/>
          <a:stretch>
            <a:fillRect/>
          </a:stretch>
        </p:blipFill>
        <p:spPr>
          <a:xfrm>
            <a:off x="3759723" y="1946682"/>
            <a:ext cx="4672554" cy="4206558"/>
          </a:xfrm>
          <a:prstGeom prst="rect">
            <a:avLst/>
          </a:prstGeom>
        </p:spPr>
      </p:pic>
    </p:spTree>
    <p:extLst>
      <p:ext uri="{BB962C8B-B14F-4D97-AF65-F5344CB8AC3E}">
        <p14:creationId xmlns:p14="http://schemas.microsoft.com/office/powerpoint/2010/main" val="26782204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E856B1-B36B-48A7-9AD0-1C0B53DEAB0C}"/>
              </a:ext>
            </a:extLst>
          </p:cNvPr>
          <p:cNvSpPr>
            <a:spLocks noGrp="1"/>
          </p:cNvSpPr>
          <p:nvPr>
            <p:ph type="title"/>
          </p:nvPr>
        </p:nvSpPr>
        <p:spPr/>
        <p:txBody>
          <a:bodyPr/>
          <a:lstStyle/>
          <a:p>
            <a:r>
              <a:rPr lang="it-IT" dirty="0"/>
              <a:t>Test sul valore di una statistica</a:t>
            </a:r>
          </a:p>
        </p:txBody>
      </p:sp>
      <p:sp>
        <p:nvSpPr>
          <p:cNvPr id="3" name="Segnaposto contenuto 2">
            <a:extLst>
              <a:ext uri="{FF2B5EF4-FFF2-40B4-BE49-F238E27FC236}">
                <a16:creationId xmlns:a16="http://schemas.microsoft.com/office/drawing/2014/main" id="{BA75683E-1415-4604-8BC1-D942CD1C8BE7}"/>
              </a:ext>
            </a:extLst>
          </p:cNvPr>
          <p:cNvSpPr>
            <a:spLocks noGrp="1"/>
          </p:cNvSpPr>
          <p:nvPr>
            <p:ph idx="1"/>
          </p:nvPr>
        </p:nvSpPr>
        <p:spPr/>
        <p:txBody>
          <a:bodyPr/>
          <a:lstStyle/>
          <a:p>
            <a:r>
              <a:rPr lang="it-IT" dirty="0"/>
              <a:t>Vogliamo verificare quanto la media dei valori della popolazione da cui proviene il campione differisce da un valore teorico atteso.</a:t>
            </a:r>
          </a:p>
          <a:p>
            <a:r>
              <a:rPr lang="it-IT" dirty="0"/>
              <a:t>Si distinguono due casi:</a:t>
            </a:r>
          </a:p>
          <a:p>
            <a:pPr marL="457200" indent="-457200">
              <a:buFont typeface="+mj-lt"/>
              <a:buAutoNum type="alphaLcParenR"/>
            </a:pPr>
            <a:r>
              <a:rPr lang="it-IT" dirty="0"/>
              <a:t>La distribuzione dei dati del campione è normale o simile ad una normale: si usa il one-sample </a:t>
            </a:r>
            <a:r>
              <a:rPr lang="it-IT" dirty="0" err="1"/>
              <a:t>Student</a:t>
            </a:r>
            <a:r>
              <a:rPr lang="it-IT" dirty="0"/>
              <a:t> t-test;</a:t>
            </a:r>
          </a:p>
          <a:p>
            <a:pPr marL="457200" indent="-457200">
              <a:buFont typeface="+mj-lt"/>
              <a:buAutoNum type="alphaLcParenR"/>
            </a:pPr>
            <a:r>
              <a:rPr lang="it-IT" dirty="0"/>
              <a:t>Nessuna assunzione sulla distribuzione dei dati: si usa il </a:t>
            </a:r>
            <a:r>
              <a:rPr lang="it-IT" dirty="0" err="1"/>
              <a:t>Wilcoxon</a:t>
            </a:r>
            <a:r>
              <a:rPr lang="it-IT" dirty="0"/>
              <a:t> </a:t>
            </a:r>
            <a:r>
              <a:rPr lang="it-IT" dirty="0" err="1"/>
              <a:t>signed-rank</a:t>
            </a:r>
            <a:r>
              <a:rPr lang="it-IT" dirty="0"/>
              <a:t> test.</a:t>
            </a:r>
          </a:p>
        </p:txBody>
      </p:sp>
    </p:spTree>
    <p:extLst>
      <p:ext uri="{BB962C8B-B14F-4D97-AF65-F5344CB8AC3E}">
        <p14:creationId xmlns:p14="http://schemas.microsoft.com/office/powerpoint/2010/main" val="3578317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097279" y="758952"/>
            <a:ext cx="10189419" cy="3566160"/>
          </a:xfrm>
        </p:spPr>
        <p:txBody>
          <a:bodyPr/>
          <a:lstStyle/>
          <a:p>
            <a:r>
              <a:rPr lang="it-IT" dirty="0"/>
              <a:t>Parte I – Introduzione</a:t>
            </a:r>
          </a:p>
        </p:txBody>
      </p:sp>
      <p:sp>
        <p:nvSpPr>
          <p:cNvPr id="3" name="Sottotitolo 2"/>
          <p:cNvSpPr>
            <a:spLocks noGrp="1"/>
          </p:cNvSpPr>
          <p:nvPr>
            <p:ph type="subTitle" idx="1"/>
          </p:nvPr>
        </p:nvSpPr>
        <p:spPr/>
        <p:txBody>
          <a:bodyPr>
            <a:normAutofit/>
          </a:bodyPr>
          <a:lstStyle/>
          <a:p>
            <a:r>
              <a:rPr lang="it-IT" dirty="0"/>
              <a:t>PROF. Giovanni Micale</a:t>
            </a:r>
          </a:p>
          <a:p>
            <a:r>
              <a:rPr lang="it-IT" dirty="0"/>
              <a:t>Corso di BIOINFORMATICA</a:t>
            </a:r>
          </a:p>
        </p:txBody>
      </p:sp>
    </p:spTree>
    <p:extLst>
      <p:ext uri="{BB962C8B-B14F-4D97-AF65-F5344CB8AC3E}">
        <p14:creationId xmlns:p14="http://schemas.microsoft.com/office/powerpoint/2010/main" val="1298078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39436C-F479-456F-91D4-299AB4880105}"/>
              </a:ext>
            </a:extLst>
          </p:cNvPr>
          <p:cNvSpPr>
            <a:spLocks noGrp="1"/>
          </p:cNvSpPr>
          <p:nvPr>
            <p:ph type="title"/>
          </p:nvPr>
        </p:nvSpPr>
        <p:spPr/>
        <p:txBody>
          <a:bodyPr/>
          <a:lstStyle/>
          <a:p>
            <a:r>
              <a:rPr lang="it-IT" dirty="0"/>
              <a:t>One sample </a:t>
            </a:r>
            <a:r>
              <a:rPr lang="it-IT" dirty="0" err="1"/>
              <a:t>Student</a:t>
            </a:r>
            <a:r>
              <a:rPr lang="it-IT" dirty="0"/>
              <a:t> t-test</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2FDFE22-11E1-4C7F-AD15-FEBE8D040DAB}"/>
                  </a:ext>
                </a:extLst>
              </p:cNvPr>
              <p:cNvSpPr>
                <a:spLocks noGrp="1"/>
              </p:cNvSpPr>
              <p:nvPr>
                <p:ph idx="1"/>
              </p:nvPr>
            </p:nvSpPr>
            <p:spPr/>
            <p:txBody>
              <a:bodyPr/>
              <a:lstStyle/>
              <a:p>
                <a:r>
                  <a:rPr lang="it-IT" dirty="0"/>
                  <a:t>Detto anche t-test di </a:t>
                </a:r>
                <a:r>
                  <a:rPr lang="it-IT" dirty="0" err="1"/>
                  <a:t>Student</a:t>
                </a:r>
                <a:r>
                  <a:rPr lang="it-IT" dirty="0"/>
                  <a:t>, si basa sulla seguente statistica:</a:t>
                </a:r>
              </a:p>
              <a:p>
                <a14:m>
                  <m:oMath xmlns:m="http://schemas.openxmlformats.org/officeDocument/2006/math">
                    <m:r>
                      <a:rPr lang="it-IT" b="0" i="1" smtClean="0">
                        <a:latin typeface="Cambria Math" panose="02040503050406030204" pitchFamily="18" charset="0"/>
                      </a:rPr>
                      <m:t>𝑡</m:t>
                    </m:r>
                    <m:r>
                      <a:rPr lang="it-IT" b="0" i="1" smtClean="0">
                        <a:latin typeface="Cambria Math" panose="02040503050406030204" pitchFamily="18" charset="0"/>
                      </a:rPr>
                      <m:t>=</m:t>
                    </m:r>
                    <m:f>
                      <m:fPr>
                        <m:ctrlPr>
                          <a:rPr lang="it-IT" b="0" i="1" smtClean="0">
                            <a:latin typeface="Cambria Math" panose="02040503050406030204" pitchFamily="18" charset="0"/>
                          </a:rPr>
                        </m:ctrlPr>
                      </m:fPr>
                      <m:num>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𝜇</m:t>
                            </m:r>
                          </m:e>
                          <m:sub>
                            <m:r>
                              <a:rPr lang="it-IT" b="0" i="1" smtClean="0">
                                <a:latin typeface="Cambria Math" panose="02040503050406030204" pitchFamily="18" charset="0"/>
                              </a:rPr>
                              <m:t>0</m:t>
                            </m:r>
                          </m:sub>
                        </m:sSub>
                      </m:num>
                      <m:den>
                        <m:rad>
                          <m:radPr>
                            <m:degHide m:val="on"/>
                            <m:ctrlPr>
                              <a:rPr lang="it-IT" b="0" i="1" smtClean="0">
                                <a:latin typeface="Cambria Math" panose="02040503050406030204" pitchFamily="18" charset="0"/>
                              </a:rPr>
                            </m:ctrlPr>
                          </m:radPr>
                          <m:deg/>
                          <m:e>
                            <m:f>
                              <m:fPr>
                                <m:ctrlPr>
                                  <a:rPr lang="it-IT" b="0" i="1" smtClean="0">
                                    <a:latin typeface="Cambria Math" panose="02040503050406030204" pitchFamily="18" charset="0"/>
                                  </a:rPr>
                                </m:ctrlPr>
                              </m:fPr>
                              <m:num>
                                <m:sSup>
                                  <m:sSupPr>
                                    <m:ctrlPr>
                                      <a:rPr lang="it-IT" b="0" i="1" smtClean="0">
                                        <a:latin typeface="Cambria Math" panose="02040503050406030204" pitchFamily="18" charset="0"/>
                                      </a:rPr>
                                    </m:ctrlPr>
                                  </m:sSupPr>
                                  <m:e>
                                    <m:r>
                                      <a:rPr lang="it-IT" b="0" i="1" smtClean="0">
                                        <a:latin typeface="Cambria Math" panose="02040503050406030204" pitchFamily="18" charset="0"/>
                                      </a:rPr>
                                      <m:t>𝑠</m:t>
                                    </m:r>
                                  </m:e>
                                  <m:sup>
                                    <m:r>
                                      <a:rPr lang="it-IT" b="0" i="1" smtClean="0">
                                        <a:latin typeface="Cambria Math" panose="02040503050406030204" pitchFamily="18" charset="0"/>
                                      </a:rPr>
                                      <m:t>2</m:t>
                                    </m:r>
                                  </m:sup>
                                </m:sSup>
                              </m:num>
                              <m:den>
                                <m:r>
                                  <a:rPr lang="it-IT" b="0" i="1" smtClean="0">
                                    <a:latin typeface="Cambria Math" panose="02040503050406030204" pitchFamily="18" charset="0"/>
                                  </a:rPr>
                                  <m:t>𝑛</m:t>
                                </m:r>
                              </m:den>
                            </m:f>
                          </m:e>
                        </m:rad>
                      </m:den>
                    </m:f>
                  </m:oMath>
                </a14:m>
                <a:endParaRPr lang="it-IT" dirty="0"/>
              </a:p>
              <a:p>
                <a:r>
                  <a:rPr lang="it-IT" dirty="0"/>
                  <a:t>dove:</a:t>
                </a:r>
              </a:p>
              <a:p>
                <a:pPr lvl="1">
                  <a:buFont typeface="Arial" panose="020B0604020202020204" pitchFamily="34" charset="0"/>
                  <a:buChar char="•"/>
                </a:pPr>
                <a14:m>
                  <m:oMath xmlns:m="http://schemas.openxmlformats.org/officeDocument/2006/math">
                    <m:acc>
                      <m:accPr>
                        <m:chr m:val="̅"/>
                        <m:ctrlPr>
                          <a:rPr lang="it-IT" i="1" smtClean="0">
                            <a:latin typeface="Cambria Math" panose="02040503050406030204" pitchFamily="18" charset="0"/>
                          </a:rPr>
                        </m:ctrlPr>
                      </m:accPr>
                      <m:e>
                        <m:r>
                          <a:rPr lang="it-IT" b="0" i="1" smtClean="0">
                            <a:latin typeface="Cambria Math" panose="02040503050406030204" pitchFamily="18" charset="0"/>
                          </a:rPr>
                          <m:t>𝑥</m:t>
                        </m:r>
                      </m:e>
                    </m:acc>
                  </m:oMath>
                </a14:m>
                <a:r>
                  <a:rPr lang="it-IT" dirty="0"/>
                  <a:t> è la media del campione;</a:t>
                </a:r>
              </a:p>
              <a:p>
                <a:pPr lvl="1">
                  <a:buFont typeface="Arial" panose="020B0604020202020204" pitchFamily="34" charset="0"/>
                  <a:buChar char="•"/>
                </a:pPr>
                <a14:m>
                  <m:oMath xmlns:m="http://schemas.openxmlformats.org/officeDocument/2006/math">
                    <m:sSub>
                      <m:sSubPr>
                        <m:ctrlPr>
                          <a:rPr lang="it-IT" i="1" smtClean="0">
                            <a:latin typeface="Cambria Math" panose="02040503050406030204" pitchFamily="18" charset="0"/>
                          </a:rPr>
                        </m:ctrlPr>
                      </m:sSubPr>
                      <m:e>
                        <m:r>
                          <a:rPr lang="it-IT" i="1" smtClean="0">
                            <a:latin typeface="Cambria Math" panose="02040503050406030204" pitchFamily="18" charset="0"/>
                            <a:ea typeface="Cambria Math" panose="02040503050406030204" pitchFamily="18" charset="0"/>
                          </a:rPr>
                          <m:t>𝜇</m:t>
                        </m:r>
                      </m:e>
                      <m:sub>
                        <m:r>
                          <a:rPr lang="it-IT" b="0" i="1" smtClean="0">
                            <a:latin typeface="Cambria Math" panose="02040503050406030204" pitchFamily="18" charset="0"/>
                          </a:rPr>
                          <m:t>0</m:t>
                        </m:r>
                      </m:sub>
                    </m:sSub>
                  </m:oMath>
                </a14:m>
                <a:r>
                  <a:rPr lang="it-IT" dirty="0"/>
                  <a:t> è il valore teorico atteso della media;</a:t>
                </a:r>
              </a:p>
              <a:p>
                <a:pPr lvl="1">
                  <a:buFont typeface="Arial" panose="020B0604020202020204" pitchFamily="34" charset="0"/>
                  <a:buChar char="•"/>
                </a:pPr>
                <a14:m>
                  <m:oMath xmlns:m="http://schemas.openxmlformats.org/officeDocument/2006/math">
                    <m:sSup>
                      <m:sSupPr>
                        <m:ctrlPr>
                          <a:rPr lang="it-IT" i="1" smtClean="0">
                            <a:latin typeface="Cambria Math" panose="02040503050406030204" pitchFamily="18" charset="0"/>
                          </a:rPr>
                        </m:ctrlPr>
                      </m:sSupPr>
                      <m:e>
                        <m:r>
                          <a:rPr lang="it-IT" b="0" i="1" smtClean="0">
                            <a:latin typeface="Cambria Math" panose="02040503050406030204" pitchFamily="18" charset="0"/>
                          </a:rPr>
                          <m:t>𝑠</m:t>
                        </m:r>
                      </m:e>
                      <m:sup>
                        <m:r>
                          <a:rPr lang="it-IT" b="0" i="1" smtClean="0">
                            <a:latin typeface="Cambria Math" panose="02040503050406030204" pitchFamily="18" charset="0"/>
                          </a:rPr>
                          <m:t>2</m:t>
                        </m:r>
                      </m:sup>
                    </m:sSup>
                  </m:oMath>
                </a14:m>
                <a:r>
                  <a:rPr lang="it-IT" dirty="0"/>
                  <a:t> è la varianza del campione;</a:t>
                </a:r>
              </a:p>
              <a:p>
                <a:pPr lvl="1">
                  <a:buFont typeface="Arial" panose="020B0604020202020204" pitchFamily="34" charset="0"/>
                  <a:buChar char="•"/>
                </a:pPr>
                <a:r>
                  <a:rPr lang="it-IT" dirty="0"/>
                  <a:t>n è l’ampiezza del campione.</a:t>
                </a:r>
              </a:p>
            </p:txBody>
          </p:sp>
        </mc:Choice>
        <mc:Fallback xmlns="">
          <p:sp>
            <p:nvSpPr>
              <p:cNvPr id="3" name="Segnaposto contenuto 2">
                <a:extLst>
                  <a:ext uri="{FF2B5EF4-FFF2-40B4-BE49-F238E27FC236}">
                    <a16:creationId xmlns:a16="http://schemas.microsoft.com/office/drawing/2014/main" id="{22FDFE22-11E1-4C7F-AD15-FEBE8D040DAB}"/>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it-IT">
                    <a:noFill/>
                  </a:rPr>
                  <a:t> </a:t>
                </a:r>
              </a:p>
            </p:txBody>
          </p:sp>
        </mc:Fallback>
      </mc:AlternateContent>
    </p:spTree>
    <p:extLst>
      <p:ext uri="{BB962C8B-B14F-4D97-AF65-F5344CB8AC3E}">
        <p14:creationId xmlns:p14="http://schemas.microsoft.com/office/powerpoint/2010/main" val="41349444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39436C-F479-456F-91D4-299AB4880105}"/>
              </a:ext>
            </a:extLst>
          </p:cNvPr>
          <p:cNvSpPr>
            <a:spLocks noGrp="1"/>
          </p:cNvSpPr>
          <p:nvPr>
            <p:ph type="title"/>
          </p:nvPr>
        </p:nvSpPr>
        <p:spPr/>
        <p:txBody>
          <a:bodyPr/>
          <a:lstStyle/>
          <a:p>
            <a:r>
              <a:rPr lang="it-IT" dirty="0"/>
              <a:t>One sample </a:t>
            </a:r>
            <a:r>
              <a:rPr lang="it-IT" dirty="0" err="1"/>
              <a:t>Student</a:t>
            </a:r>
            <a:r>
              <a:rPr lang="it-IT" dirty="0"/>
              <a:t> t-test</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2FDFE22-11E1-4C7F-AD15-FEBE8D040DAB}"/>
                  </a:ext>
                </a:extLst>
              </p:cNvPr>
              <p:cNvSpPr>
                <a:spLocks noGrp="1"/>
              </p:cNvSpPr>
              <p:nvPr>
                <p:ph idx="1"/>
              </p:nvPr>
            </p:nvSpPr>
            <p:spPr/>
            <p:txBody>
              <a:bodyPr/>
              <a:lstStyle/>
              <a:p>
                <a:r>
                  <a:rPr lang="it-IT" dirty="0"/>
                  <a:t>Per il teorema del limite centrale, per n sufficientemente grande e nell’ipotesi in cui le osservazioni sono indipendenti, allora:</a:t>
                </a:r>
              </a:p>
              <a:p>
                <a14:m>
                  <m:oMath xmlns:m="http://schemas.openxmlformats.org/officeDocument/2006/math">
                    <m:r>
                      <a:rPr lang="it-IT" i="1">
                        <a:latin typeface="Cambria Math" panose="02040503050406030204" pitchFamily="18" charset="0"/>
                      </a:rPr>
                      <m:t>𝑡</m:t>
                    </m:r>
                    <m:r>
                      <a:rPr lang="it-IT" i="1">
                        <a:latin typeface="Cambria Math" panose="02040503050406030204" pitchFamily="18" charset="0"/>
                      </a:rPr>
                      <m:t>=</m:t>
                    </m:r>
                    <m:f>
                      <m:fPr>
                        <m:ctrlPr>
                          <a:rPr lang="it-IT" i="1">
                            <a:latin typeface="Cambria Math" panose="02040503050406030204" pitchFamily="18" charset="0"/>
                          </a:rPr>
                        </m:ctrlPr>
                      </m:fPr>
                      <m:num>
                        <m:acc>
                          <m:accPr>
                            <m:chr m:val="̅"/>
                            <m:ctrlPr>
                              <a:rPr lang="it-IT" i="1">
                                <a:latin typeface="Cambria Math" panose="02040503050406030204" pitchFamily="18" charset="0"/>
                              </a:rPr>
                            </m:ctrlPr>
                          </m:accPr>
                          <m:e>
                            <m:r>
                              <a:rPr lang="it-IT" i="1">
                                <a:latin typeface="Cambria Math" panose="02040503050406030204" pitchFamily="18" charset="0"/>
                              </a:rPr>
                              <m:t>𝑥</m:t>
                            </m:r>
                          </m:e>
                        </m:acc>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i="1">
                                <a:latin typeface="Cambria Math" panose="02040503050406030204" pitchFamily="18" charset="0"/>
                              </a:rPr>
                              <m:t>0</m:t>
                            </m:r>
                          </m:sub>
                        </m:sSub>
                      </m:num>
                      <m:den>
                        <m:rad>
                          <m:radPr>
                            <m:degHide m:val="on"/>
                            <m:ctrlPr>
                              <a:rPr lang="it-IT" i="1">
                                <a:latin typeface="Cambria Math" panose="02040503050406030204" pitchFamily="18" charset="0"/>
                              </a:rPr>
                            </m:ctrlPr>
                          </m:radPr>
                          <m:deg/>
                          <m:e>
                            <m:f>
                              <m:fPr>
                                <m:ctrlPr>
                                  <a:rPr lang="it-IT" i="1">
                                    <a:latin typeface="Cambria Math" panose="02040503050406030204" pitchFamily="18" charset="0"/>
                                  </a:rPr>
                                </m:ctrlPr>
                              </m:fPr>
                              <m:num>
                                <m:sSup>
                                  <m:sSupPr>
                                    <m:ctrlPr>
                                      <a:rPr lang="it-IT" i="1">
                                        <a:latin typeface="Cambria Math" panose="02040503050406030204" pitchFamily="18" charset="0"/>
                                      </a:rPr>
                                    </m:ctrlPr>
                                  </m:sSupPr>
                                  <m:e>
                                    <m:r>
                                      <a:rPr lang="it-IT" i="1">
                                        <a:latin typeface="Cambria Math" panose="02040503050406030204" pitchFamily="18" charset="0"/>
                                      </a:rPr>
                                      <m:t>𝑠</m:t>
                                    </m:r>
                                  </m:e>
                                  <m:sup>
                                    <m:r>
                                      <a:rPr lang="it-IT" i="1">
                                        <a:latin typeface="Cambria Math" panose="02040503050406030204" pitchFamily="18" charset="0"/>
                                      </a:rPr>
                                      <m:t>2</m:t>
                                    </m:r>
                                  </m:sup>
                                </m:sSup>
                              </m:num>
                              <m:den>
                                <m:r>
                                  <a:rPr lang="it-IT" i="1">
                                    <a:latin typeface="Cambria Math" panose="02040503050406030204" pitchFamily="18" charset="0"/>
                                  </a:rPr>
                                  <m:t>𝑛</m:t>
                                </m:r>
                              </m:den>
                            </m:f>
                          </m:e>
                        </m:rad>
                      </m:den>
                    </m:f>
                    <m:r>
                      <a:rPr lang="it-IT" b="0" i="1" smtClean="0">
                        <a:latin typeface="Cambria Math" panose="02040503050406030204" pitchFamily="18" charset="0"/>
                      </a:rPr>
                      <m:t> </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𝑁</m:t>
                    </m:r>
                    <m:r>
                      <a:rPr lang="it-IT" b="0" i="1" smtClean="0">
                        <a:latin typeface="Cambria Math" panose="02040503050406030204" pitchFamily="18" charset="0"/>
                        <a:ea typeface="Cambria Math" panose="02040503050406030204" pitchFamily="18" charset="0"/>
                      </a:rPr>
                      <m:t>(0,1)</m:t>
                    </m:r>
                  </m:oMath>
                </a14:m>
                <a:endParaRPr lang="it-IT" dirty="0"/>
              </a:p>
              <a:p>
                <a:r>
                  <a:rPr lang="it-IT" dirty="0"/>
                  <a:t>L’ipotesi nulla è che </a:t>
                </a:r>
                <a14:m>
                  <m:oMath xmlns:m="http://schemas.openxmlformats.org/officeDocument/2006/math">
                    <m:acc>
                      <m:accPr>
                        <m:chr m:val="̅"/>
                        <m:ctrlPr>
                          <a:rPr lang="it-IT" i="1">
                            <a:latin typeface="Cambria Math" panose="02040503050406030204" pitchFamily="18" charset="0"/>
                          </a:rPr>
                        </m:ctrlPr>
                      </m:accPr>
                      <m:e>
                        <m:r>
                          <a:rPr lang="it-IT" i="1">
                            <a:latin typeface="Cambria Math" panose="02040503050406030204" pitchFamily="18" charset="0"/>
                          </a:rPr>
                          <m:t>𝑥</m:t>
                        </m:r>
                      </m:e>
                    </m:acc>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i="1">
                            <a:latin typeface="Cambria Math" panose="02040503050406030204" pitchFamily="18" charset="0"/>
                          </a:rPr>
                          <m:t>0</m:t>
                        </m:r>
                      </m:sub>
                    </m:sSub>
                  </m:oMath>
                </a14:m>
                <a:r>
                  <a:rPr lang="it-IT" dirty="0"/>
                  <a:t>.</a:t>
                </a:r>
              </a:p>
              <a:p>
                <a:r>
                  <a:rPr lang="it-IT" dirty="0"/>
                  <a:t>L’ipotesi alternativa è che </a:t>
                </a:r>
                <a14:m>
                  <m:oMath xmlns:m="http://schemas.openxmlformats.org/officeDocument/2006/math">
                    <m:acc>
                      <m:accPr>
                        <m:chr m:val="̅"/>
                        <m:ctrlPr>
                          <a:rPr lang="it-IT" i="1">
                            <a:latin typeface="Cambria Math" panose="02040503050406030204" pitchFamily="18" charset="0"/>
                          </a:rPr>
                        </m:ctrlPr>
                      </m:accPr>
                      <m:e>
                        <m:r>
                          <a:rPr lang="it-IT" i="1">
                            <a:latin typeface="Cambria Math" panose="02040503050406030204" pitchFamily="18" charset="0"/>
                          </a:rPr>
                          <m:t>𝑥</m:t>
                        </m:r>
                      </m:e>
                    </m:acc>
                    <m:r>
                      <a:rPr lang="it-IT" i="1" smtClean="0">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i="1">
                            <a:latin typeface="Cambria Math" panose="02040503050406030204" pitchFamily="18" charset="0"/>
                          </a:rPr>
                          <m:t>0</m:t>
                        </m:r>
                      </m:sub>
                    </m:sSub>
                  </m:oMath>
                </a14:m>
                <a:r>
                  <a:rPr lang="it-IT" dirty="0"/>
                  <a:t>.</a:t>
                </a:r>
              </a:p>
              <a:p>
                <a:endParaRPr lang="it-IT" dirty="0"/>
              </a:p>
            </p:txBody>
          </p:sp>
        </mc:Choice>
        <mc:Fallback xmlns="">
          <p:sp>
            <p:nvSpPr>
              <p:cNvPr id="3" name="Segnaposto contenuto 2">
                <a:extLst>
                  <a:ext uri="{FF2B5EF4-FFF2-40B4-BE49-F238E27FC236}">
                    <a16:creationId xmlns:a16="http://schemas.microsoft.com/office/drawing/2014/main" id="{22FDFE22-11E1-4C7F-AD15-FEBE8D040DAB}"/>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it-IT">
                    <a:noFill/>
                  </a:rPr>
                  <a:t> </a:t>
                </a:r>
              </a:p>
            </p:txBody>
          </p:sp>
        </mc:Fallback>
      </mc:AlternateContent>
    </p:spTree>
    <p:extLst>
      <p:ext uri="{BB962C8B-B14F-4D97-AF65-F5344CB8AC3E}">
        <p14:creationId xmlns:p14="http://schemas.microsoft.com/office/powerpoint/2010/main" val="8608169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BCE503-537F-4D2F-9943-0A6A4DE34A8F}"/>
              </a:ext>
            </a:extLst>
          </p:cNvPr>
          <p:cNvSpPr>
            <a:spLocks noGrp="1"/>
          </p:cNvSpPr>
          <p:nvPr>
            <p:ph type="title"/>
          </p:nvPr>
        </p:nvSpPr>
        <p:spPr/>
        <p:txBody>
          <a:bodyPr/>
          <a:lstStyle/>
          <a:p>
            <a:r>
              <a:rPr lang="it-IT" dirty="0" err="1"/>
              <a:t>Wilcoxon</a:t>
            </a:r>
            <a:r>
              <a:rPr lang="it-IT" dirty="0"/>
              <a:t> </a:t>
            </a:r>
            <a:r>
              <a:rPr lang="it-IT" dirty="0" err="1"/>
              <a:t>signed-rank</a:t>
            </a:r>
            <a:r>
              <a:rPr lang="it-IT" dirty="0"/>
              <a:t> test</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54DC403B-D6D9-4F23-ACEC-7C84B2224714}"/>
                  </a:ext>
                </a:extLst>
              </p:cNvPr>
              <p:cNvSpPr>
                <a:spLocks noGrp="1"/>
              </p:cNvSpPr>
              <p:nvPr>
                <p:ph idx="1"/>
              </p:nvPr>
            </p:nvSpPr>
            <p:spPr/>
            <p:txBody>
              <a:bodyPr/>
              <a:lstStyle/>
              <a:p>
                <a:r>
                  <a:rPr lang="it-IT" dirty="0"/>
                  <a:t>Il </a:t>
                </a:r>
                <a:r>
                  <a:rPr lang="it-IT" dirty="0" err="1"/>
                  <a:t>Wilcoxon</a:t>
                </a:r>
                <a:r>
                  <a:rPr lang="it-IT" dirty="0"/>
                  <a:t> </a:t>
                </a:r>
                <a:r>
                  <a:rPr lang="it-IT" dirty="0" err="1"/>
                  <a:t>signed-rank</a:t>
                </a:r>
                <a:r>
                  <a:rPr lang="it-IT" dirty="0"/>
                  <a:t> test è un test non parametrico che non fa alcuna assunzione sulla distribuzione dei dati.</a:t>
                </a:r>
              </a:p>
              <a:p>
                <a:r>
                  <a:rPr lang="it-IT" dirty="0"/>
                  <a:t>Si basa sul concetto di ranking dei dati, dunque la statistica di riferimento non è la media bensì la mediana.</a:t>
                </a:r>
              </a:p>
              <a:p>
                <a:r>
                  <a:rPr lang="it-IT" dirty="0"/>
                  <a:t>Verifica se la mediana dei dati </a:t>
                </a:r>
                <a:r>
                  <a:rPr lang="it-IT" i="1" dirty="0"/>
                  <a:t>m</a:t>
                </a:r>
                <a:r>
                  <a:rPr lang="it-IT" dirty="0"/>
                  <a:t> è significativamente diversa da un valore di riferimento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𝑚</m:t>
                        </m:r>
                      </m:e>
                      <m:sub>
                        <m:r>
                          <a:rPr lang="it-IT" b="0" i="1" smtClean="0">
                            <a:latin typeface="Cambria Math" panose="02040503050406030204" pitchFamily="18" charset="0"/>
                          </a:rPr>
                          <m:t>0</m:t>
                        </m:r>
                      </m:sub>
                    </m:sSub>
                  </m:oMath>
                </a14:m>
                <a:r>
                  <a:rPr lang="it-IT" dirty="0"/>
                  <a:t>.</a:t>
                </a:r>
              </a:p>
              <a:p>
                <a:r>
                  <a:rPr lang="it-IT" dirty="0"/>
                  <a:t>Ipotesi nulla: </a:t>
                </a:r>
                <a14:m>
                  <m:oMath xmlns:m="http://schemas.openxmlformats.org/officeDocument/2006/math">
                    <m:r>
                      <a:rPr lang="it-IT" b="0" i="1" smtClean="0">
                        <a:latin typeface="Cambria Math" panose="02040503050406030204" pitchFamily="18" charset="0"/>
                      </a:rPr>
                      <m:t>𝑚</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𝑚</m:t>
                        </m:r>
                      </m:e>
                      <m:sub>
                        <m:r>
                          <a:rPr lang="it-IT" b="0" i="1" smtClean="0">
                            <a:latin typeface="Cambria Math" panose="02040503050406030204" pitchFamily="18" charset="0"/>
                          </a:rPr>
                          <m:t>0</m:t>
                        </m:r>
                      </m:sub>
                    </m:sSub>
                  </m:oMath>
                </a14:m>
                <a:endParaRPr lang="it-IT" dirty="0"/>
              </a:p>
              <a:p>
                <a:r>
                  <a:rPr lang="it-IT" dirty="0"/>
                  <a:t>Ipotesi alternativa: </a:t>
                </a:r>
                <a14:m>
                  <m:oMath xmlns:m="http://schemas.openxmlformats.org/officeDocument/2006/math">
                    <m:r>
                      <a:rPr lang="it-IT" i="1">
                        <a:latin typeface="Cambria Math" panose="02040503050406030204" pitchFamily="18" charset="0"/>
                      </a:rPr>
                      <m:t>𝑚</m:t>
                    </m:r>
                    <m:r>
                      <a:rPr lang="it-IT" i="1" smtClean="0">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𝑚</m:t>
                        </m:r>
                      </m:e>
                      <m:sub>
                        <m:r>
                          <a:rPr lang="it-IT" i="1">
                            <a:latin typeface="Cambria Math" panose="02040503050406030204" pitchFamily="18" charset="0"/>
                          </a:rPr>
                          <m:t>0</m:t>
                        </m:r>
                      </m:sub>
                    </m:sSub>
                  </m:oMath>
                </a14:m>
                <a:endParaRPr lang="it-IT" dirty="0"/>
              </a:p>
              <a:p>
                <a:r>
                  <a:rPr lang="it-IT" dirty="0"/>
                  <a:t>La statistica test è data dalla somma dei </a:t>
                </a:r>
                <a:r>
                  <a:rPr lang="it-IT" dirty="0" err="1"/>
                  <a:t>signed</a:t>
                </a:r>
                <a:r>
                  <a:rPr lang="it-IT" dirty="0"/>
                  <a:t> </a:t>
                </a:r>
                <a:r>
                  <a:rPr lang="it-IT" dirty="0" err="1"/>
                  <a:t>rank</a:t>
                </a:r>
                <a:r>
                  <a:rPr lang="it-IT" dirty="0"/>
                  <a:t>.</a:t>
                </a:r>
              </a:p>
              <a:p>
                <a:endParaRPr lang="it-IT" dirty="0"/>
              </a:p>
            </p:txBody>
          </p:sp>
        </mc:Choice>
        <mc:Fallback xmlns="">
          <p:sp>
            <p:nvSpPr>
              <p:cNvPr id="3" name="Segnaposto contenuto 2">
                <a:extLst>
                  <a:ext uri="{FF2B5EF4-FFF2-40B4-BE49-F238E27FC236}">
                    <a16:creationId xmlns:a16="http://schemas.microsoft.com/office/drawing/2014/main" id="{54DC403B-D6D9-4F23-ACEC-7C84B2224714}"/>
                  </a:ext>
                </a:extLst>
              </p:cNvPr>
              <p:cNvSpPr>
                <a:spLocks noGrp="1" noRot="1" noChangeAspect="1" noMove="1" noResize="1" noEditPoints="1" noAdjustHandles="1" noChangeArrowheads="1" noChangeShapeType="1" noTextEdit="1"/>
              </p:cNvSpPr>
              <p:nvPr>
                <p:ph idx="1"/>
              </p:nvPr>
            </p:nvSpPr>
            <p:spPr>
              <a:blipFill>
                <a:blip r:embed="rId2"/>
                <a:stretch>
                  <a:fillRect l="-606" t="-1667" r="-2000"/>
                </a:stretch>
              </a:blipFill>
            </p:spPr>
            <p:txBody>
              <a:bodyPr/>
              <a:lstStyle/>
              <a:p>
                <a:r>
                  <a:rPr lang="it-IT">
                    <a:noFill/>
                  </a:rPr>
                  <a:t> </a:t>
                </a:r>
              </a:p>
            </p:txBody>
          </p:sp>
        </mc:Fallback>
      </mc:AlternateContent>
    </p:spTree>
    <p:extLst>
      <p:ext uri="{BB962C8B-B14F-4D97-AF65-F5344CB8AC3E}">
        <p14:creationId xmlns:p14="http://schemas.microsoft.com/office/powerpoint/2010/main" val="35158126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8032C8-303A-4F6F-AE67-5CC27EF63F2B}"/>
              </a:ext>
            </a:extLst>
          </p:cNvPr>
          <p:cNvSpPr>
            <a:spLocks noGrp="1"/>
          </p:cNvSpPr>
          <p:nvPr>
            <p:ph type="title"/>
          </p:nvPr>
        </p:nvSpPr>
        <p:spPr/>
        <p:txBody>
          <a:bodyPr/>
          <a:lstStyle/>
          <a:p>
            <a:r>
              <a:rPr lang="it-IT" dirty="0" err="1"/>
              <a:t>Wilcoxon</a:t>
            </a:r>
            <a:r>
              <a:rPr lang="it-IT" dirty="0"/>
              <a:t> </a:t>
            </a:r>
            <a:r>
              <a:rPr lang="it-IT" dirty="0" err="1"/>
              <a:t>signed-rank</a:t>
            </a:r>
            <a:r>
              <a:rPr lang="it-IT" dirty="0"/>
              <a:t> test</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98E3D82-512D-4D05-A59C-B9C2EB413CFF}"/>
                  </a:ext>
                </a:extLst>
              </p:cNvPr>
              <p:cNvSpPr>
                <a:spLocks noGrp="1"/>
              </p:cNvSpPr>
              <p:nvPr>
                <p:ph idx="1"/>
              </p:nvPr>
            </p:nvSpPr>
            <p:spPr/>
            <p:txBody>
              <a:bodyPr/>
              <a:lstStyle/>
              <a:p>
                <a:pPr marL="457200" indent="-457200">
                  <a:buFont typeface="+mj-lt"/>
                  <a:buAutoNum type="arabicParenR"/>
                </a:pPr>
                <a:r>
                  <a:rPr lang="it-IT" dirty="0"/>
                  <a:t>Per ogni valore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𝑖</m:t>
                        </m:r>
                      </m:sub>
                    </m:sSub>
                  </m:oMath>
                </a14:m>
                <a:r>
                  <a:rPr lang="it-IT" dirty="0"/>
                  <a:t> della distribuzione calcola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𝐷</m:t>
                        </m:r>
                      </m:e>
                      <m:sub>
                        <m:r>
                          <a:rPr lang="it-IT" b="0" i="1" smtClean="0">
                            <a:latin typeface="Cambria Math" panose="02040503050406030204" pitchFamily="18" charset="0"/>
                          </a:rPr>
                          <m:t>𝑖</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𝑖</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𝑚</m:t>
                        </m:r>
                      </m:e>
                      <m:sub>
                        <m:r>
                          <a:rPr lang="it-IT" b="0" i="1" smtClean="0">
                            <a:latin typeface="Cambria Math" panose="02040503050406030204" pitchFamily="18" charset="0"/>
                          </a:rPr>
                          <m:t>0</m:t>
                        </m:r>
                      </m:sub>
                    </m:sSub>
                    <m:r>
                      <a:rPr lang="it-IT" b="0" i="1" smtClean="0">
                        <a:latin typeface="Cambria Math" panose="02040503050406030204" pitchFamily="18" charset="0"/>
                      </a:rPr>
                      <m:t>|</m:t>
                    </m:r>
                  </m:oMath>
                </a14:m>
                <a:r>
                  <a:rPr lang="it-IT" dirty="0"/>
                  <a:t> e il segno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rPr>
                          <m:t>𝑖</m:t>
                        </m:r>
                      </m:sub>
                    </m:sSub>
                  </m:oMath>
                </a14:m>
                <a:r>
                  <a:rPr lang="it-IT" dirty="0"/>
                  <a:t> della differenza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𝑥</m:t>
                        </m:r>
                      </m:e>
                      <m:sub>
                        <m:r>
                          <a:rPr lang="it-IT" i="1">
                            <a:latin typeface="Cambria Math" panose="02040503050406030204" pitchFamily="18" charset="0"/>
                          </a:rPr>
                          <m:t>𝑖</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𝑚</m:t>
                        </m:r>
                      </m:e>
                      <m:sub>
                        <m:r>
                          <a:rPr lang="it-IT" i="1">
                            <a:latin typeface="Cambria Math" panose="02040503050406030204" pitchFamily="18" charset="0"/>
                          </a:rPr>
                          <m:t>0</m:t>
                        </m:r>
                      </m:sub>
                    </m:sSub>
                  </m:oMath>
                </a14:m>
                <a:r>
                  <a:rPr lang="it-IT" dirty="0"/>
                  <a:t>.</a:t>
                </a:r>
              </a:p>
              <a:p>
                <a:pPr marL="457200" indent="-457200">
                  <a:buFont typeface="+mj-lt"/>
                  <a:buAutoNum type="arabicParenR"/>
                </a:pPr>
                <a:endParaRPr lang="it-IT" dirty="0"/>
              </a:p>
              <a:p>
                <a:pPr marL="457200" indent="-457200">
                  <a:buFont typeface="+mj-lt"/>
                  <a:buAutoNum type="arabicParenR"/>
                </a:pPr>
                <a:endParaRPr lang="it-IT" dirty="0"/>
              </a:p>
            </p:txBody>
          </p:sp>
        </mc:Choice>
        <mc:Fallback xmlns="">
          <p:sp>
            <p:nvSpPr>
              <p:cNvPr id="3" name="Segnaposto contenuto 2">
                <a:extLst>
                  <a:ext uri="{FF2B5EF4-FFF2-40B4-BE49-F238E27FC236}">
                    <a16:creationId xmlns:a16="http://schemas.microsoft.com/office/drawing/2014/main" id="{A98E3D82-512D-4D05-A59C-B9C2EB413CFF}"/>
                  </a:ext>
                </a:extLst>
              </p:cNvPr>
              <p:cNvSpPr>
                <a:spLocks noGrp="1" noRot="1" noChangeAspect="1" noMove="1" noResize="1" noEditPoints="1" noAdjustHandles="1" noChangeArrowheads="1" noChangeShapeType="1" noTextEdit="1"/>
              </p:cNvSpPr>
              <p:nvPr>
                <p:ph idx="1"/>
              </p:nvPr>
            </p:nvSpPr>
            <p:spPr>
              <a:blipFill>
                <a:blip r:embed="rId2"/>
                <a:stretch>
                  <a:fillRect l="-1576" t="-181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FCBEC46C-0B60-42DB-8E1A-5EC25678BCEF}"/>
                  </a:ext>
                </a:extLst>
              </p:cNvPr>
              <p:cNvSpPr txBox="1"/>
              <p:nvPr/>
            </p:nvSpPr>
            <p:spPr>
              <a:xfrm>
                <a:off x="1725077" y="3086763"/>
                <a:ext cx="8939284" cy="830997"/>
              </a:xfrm>
              <a:prstGeom prst="rect">
                <a:avLst/>
              </a:prstGeom>
              <a:noFill/>
            </p:spPr>
            <p:txBody>
              <a:bodyPr wrap="square" rtlCol="0">
                <a:spAutoFit/>
              </a:bodyPr>
              <a:lstStyle/>
              <a:p>
                <a14:m>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𝑥</m:t>
                        </m:r>
                      </m:e>
                      <m:sub>
                        <m:r>
                          <a:rPr lang="it-IT" sz="2400" b="0" i="1" smtClean="0">
                            <a:latin typeface="Cambria Math" panose="02040503050406030204" pitchFamily="18" charset="0"/>
                          </a:rPr>
                          <m:t>1</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2</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3</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4</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5</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6</m:t>
                        </m:r>
                      </m:sub>
                    </m:sSub>
                  </m:oMath>
                </a14:m>
                <a:r>
                  <a:rPr lang="it-IT" sz="2400" dirty="0"/>
                  <a:t>	</a:t>
                </a:r>
                <a14:m>
                  <m:oMath xmlns:m="http://schemas.openxmlformats.org/officeDocument/2006/math">
                    <m:sSub>
                      <m:sSubPr>
                        <m:ctrlPr>
                          <a:rPr lang="it-IT" sz="2400" i="1" smtClean="0">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7</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8</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9</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i="1">
                            <a:latin typeface="Cambria Math" panose="02040503050406030204" pitchFamily="18" charset="0"/>
                          </a:rPr>
                          <m:t>1</m:t>
                        </m:r>
                        <m:r>
                          <a:rPr lang="it-IT" sz="2400" b="0" i="1" smtClean="0">
                            <a:latin typeface="Cambria Math" panose="02040503050406030204" pitchFamily="18" charset="0"/>
                          </a:rPr>
                          <m:t>0</m:t>
                        </m:r>
                      </m:sub>
                    </m:sSub>
                  </m:oMath>
                </a14:m>
                <a:endParaRPr lang="it-IT" sz="2400" dirty="0"/>
              </a:p>
              <a:p>
                <a:r>
                  <a:rPr lang="it-IT" sz="2400" dirty="0"/>
                  <a:t>3	4	5	4	4	1	4	3	2	5 </a:t>
                </a:r>
                <a:endParaRPr lang="it-IT" dirty="0"/>
              </a:p>
            </p:txBody>
          </p:sp>
        </mc:Choice>
        <mc:Fallback xmlns="">
          <p:sp>
            <p:nvSpPr>
              <p:cNvPr id="4" name="CasellaDiTesto 3">
                <a:extLst>
                  <a:ext uri="{FF2B5EF4-FFF2-40B4-BE49-F238E27FC236}">
                    <a16:creationId xmlns:a16="http://schemas.microsoft.com/office/drawing/2014/main" id="{FCBEC46C-0B60-42DB-8E1A-5EC25678BCEF}"/>
                  </a:ext>
                </a:extLst>
              </p:cNvPr>
              <p:cNvSpPr txBox="1">
                <a:spLocks noRot="1" noChangeAspect="1" noMove="1" noResize="1" noEditPoints="1" noAdjustHandles="1" noChangeArrowheads="1" noChangeShapeType="1" noTextEdit="1"/>
              </p:cNvSpPr>
              <p:nvPr/>
            </p:nvSpPr>
            <p:spPr>
              <a:xfrm>
                <a:off x="1725077" y="3086763"/>
                <a:ext cx="8939284" cy="830997"/>
              </a:xfrm>
              <a:prstGeom prst="rect">
                <a:avLst/>
              </a:prstGeom>
              <a:blipFill>
                <a:blip r:embed="rId3"/>
                <a:stretch>
                  <a:fillRect l="-1091" b="-1532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6BF550A1-7ED9-4870-9FBB-24551AC026FD}"/>
                  </a:ext>
                </a:extLst>
              </p:cNvPr>
              <p:cNvSpPr txBox="1"/>
              <p:nvPr/>
            </p:nvSpPr>
            <p:spPr>
              <a:xfrm>
                <a:off x="1528549" y="2641575"/>
                <a:ext cx="139207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𝑚</m:t>
                          </m:r>
                        </m:e>
                        <m:sub>
                          <m:r>
                            <a:rPr lang="it-IT" sz="2000" b="0" i="1" smtClean="0">
                              <a:latin typeface="Cambria Math" panose="02040503050406030204" pitchFamily="18" charset="0"/>
                            </a:rPr>
                            <m:t>0</m:t>
                          </m:r>
                        </m:sub>
                      </m:sSub>
                      <m:r>
                        <a:rPr lang="it-IT" sz="2000" b="0" i="1" smtClean="0">
                          <a:latin typeface="Cambria Math" panose="02040503050406030204" pitchFamily="18" charset="0"/>
                        </a:rPr>
                        <m:t>=3</m:t>
                      </m:r>
                    </m:oMath>
                  </m:oMathPara>
                </a14:m>
                <a:endParaRPr lang="it-IT" dirty="0"/>
              </a:p>
            </p:txBody>
          </p:sp>
        </mc:Choice>
        <mc:Fallback xmlns="">
          <p:sp>
            <p:nvSpPr>
              <p:cNvPr id="5" name="CasellaDiTesto 4">
                <a:extLst>
                  <a:ext uri="{FF2B5EF4-FFF2-40B4-BE49-F238E27FC236}">
                    <a16:creationId xmlns:a16="http://schemas.microsoft.com/office/drawing/2014/main" id="{6BF550A1-7ED9-4870-9FBB-24551AC026FD}"/>
                  </a:ext>
                </a:extLst>
              </p:cNvPr>
              <p:cNvSpPr txBox="1">
                <a:spLocks noRot="1" noChangeAspect="1" noMove="1" noResize="1" noEditPoints="1" noAdjustHandles="1" noChangeArrowheads="1" noChangeShapeType="1" noTextEdit="1"/>
              </p:cNvSpPr>
              <p:nvPr/>
            </p:nvSpPr>
            <p:spPr>
              <a:xfrm>
                <a:off x="1528549" y="2641575"/>
                <a:ext cx="1392071" cy="400110"/>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57B7EC42-0EAE-48BC-A656-2F3372FCC75B}"/>
                  </a:ext>
                </a:extLst>
              </p:cNvPr>
              <p:cNvSpPr txBox="1"/>
              <p:nvPr/>
            </p:nvSpPr>
            <p:spPr>
              <a:xfrm>
                <a:off x="1725077" y="4069652"/>
                <a:ext cx="8939284" cy="830997"/>
              </a:xfrm>
              <a:prstGeom prst="rect">
                <a:avLst/>
              </a:prstGeom>
              <a:noFill/>
            </p:spPr>
            <p:txBody>
              <a:bodyPr wrap="square" rtlCol="0">
                <a:spAutoFit/>
              </a:bodyPr>
              <a:lstStyle/>
              <a:p>
                <a14:m>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1</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2</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3</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4</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5</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6</m:t>
                        </m:r>
                      </m:sub>
                    </m:sSub>
                  </m:oMath>
                </a14:m>
                <a:r>
                  <a:rPr lang="it-IT" sz="2400" dirty="0"/>
                  <a:t>	</a:t>
                </a:r>
                <a14:m>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7</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8</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9</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𝐷</m:t>
                        </m:r>
                      </m:e>
                      <m:sub>
                        <m:r>
                          <a:rPr lang="it-IT" sz="2400" i="1">
                            <a:latin typeface="Cambria Math" panose="02040503050406030204" pitchFamily="18" charset="0"/>
                          </a:rPr>
                          <m:t>1</m:t>
                        </m:r>
                        <m:r>
                          <a:rPr lang="it-IT" sz="2400" b="0" i="1" smtClean="0">
                            <a:latin typeface="Cambria Math" panose="02040503050406030204" pitchFamily="18" charset="0"/>
                          </a:rPr>
                          <m:t>0</m:t>
                        </m:r>
                      </m:sub>
                    </m:sSub>
                  </m:oMath>
                </a14:m>
                <a:endParaRPr lang="it-IT" sz="2400" dirty="0"/>
              </a:p>
              <a:p>
                <a:r>
                  <a:rPr lang="it-IT" sz="2400" dirty="0"/>
                  <a:t>0	1	2	1	1	2	1	0	1	2 </a:t>
                </a:r>
                <a:endParaRPr lang="it-IT" dirty="0"/>
              </a:p>
            </p:txBody>
          </p:sp>
        </mc:Choice>
        <mc:Fallback xmlns="">
          <p:sp>
            <p:nvSpPr>
              <p:cNvPr id="6" name="CasellaDiTesto 5">
                <a:extLst>
                  <a:ext uri="{FF2B5EF4-FFF2-40B4-BE49-F238E27FC236}">
                    <a16:creationId xmlns:a16="http://schemas.microsoft.com/office/drawing/2014/main" id="{57B7EC42-0EAE-48BC-A656-2F3372FCC75B}"/>
                  </a:ext>
                </a:extLst>
              </p:cNvPr>
              <p:cNvSpPr txBox="1">
                <a:spLocks noRot="1" noChangeAspect="1" noMove="1" noResize="1" noEditPoints="1" noAdjustHandles="1" noChangeArrowheads="1" noChangeShapeType="1" noTextEdit="1"/>
              </p:cNvSpPr>
              <p:nvPr/>
            </p:nvSpPr>
            <p:spPr>
              <a:xfrm>
                <a:off x="1725077" y="4069652"/>
                <a:ext cx="8939284" cy="830997"/>
              </a:xfrm>
              <a:prstGeom prst="rect">
                <a:avLst/>
              </a:prstGeom>
              <a:blipFill>
                <a:blip r:embed="rId5"/>
                <a:stretch>
                  <a:fillRect l="-1091" b="-1617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A0D84594-5C63-4996-8649-E53881174DAF}"/>
                  </a:ext>
                </a:extLst>
              </p:cNvPr>
              <p:cNvSpPr txBox="1"/>
              <p:nvPr/>
            </p:nvSpPr>
            <p:spPr>
              <a:xfrm>
                <a:off x="1725077" y="5086044"/>
                <a:ext cx="8939284" cy="830997"/>
              </a:xfrm>
              <a:prstGeom prst="rect">
                <a:avLst/>
              </a:prstGeom>
              <a:noFill/>
            </p:spPr>
            <p:txBody>
              <a:bodyPr wrap="square" rtlCol="0">
                <a:spAutoFit/>
              </a:bodyPr>
              <a:lstStyle/>
              <a:p>
                <a14:m>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𝑆</m:t>
                        </m:r>
                      </m:e>
                      <m:sub>
                        <m:r>
                          <a:rPr lang="it-IT" sz="2400" b="0" i="1" smtClean="0">
                            <a:latin typeface="Cambria Math" panose="02040503050406030204" pitchFamily="18" charset="0"/>
                          </a:rPr>
                          <m:t>1</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𝑆</m:t>
                        </m:r>
                      </m:e>
                      <m:sub>
                        <m:r>
                          <a:rPr lang="it-IT" sz="2400" b="0" i="1" smtClean="0">
                            <a:latin typeface="Cambria Math" panose="02040503050406030204" pitchFamily="18" charset="0"/>
                          </a:rPr>
                          <m:t>2</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𝑆</m:t>
                        </m:r>
                      </m:e>
                      <m:sub>
                        <m:r>
                          <a:rPr lang="it-IT" sz="2400" b="0" i="1" smtClean="0">
                            <a:latin typeface="Cambria Math" panose="02040503050406030204" pitchFamily="18" charset="0"/>
                          </a:rPr>
                          <m:t>3</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𝑆</m:t>
                        </m:r>
                      </m:e>
                      <m:sub>
                        <m:r>
                          <a:rPr lang="it-IT" sz="2400" b="0" i="1" smtClean="0">
                            <a:latin typeface="Cambria Math" panose="02040503050406030204" pitchFamily="18" charset="0"/>
                          </a:rPr>
                          <m:t>4</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𝑆</m:t>
                        </m:r>
                      </m:e>
                      <m:sub>
                        <m:r>
                          <a:rPr lang="it-IT" sz="2400" b="0" i="1" smtClean="0">
                            <a:latin typeface="Cambria Math" panose="02040503050406030204" pitchFamily="18" charset="0"/>
                          </a:rPr>
                          <m:t>5</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𝑆</m:t>
                        </m:r>
                      </m:e>
                      <m:sub>
                        <m:r>
                          <a:rPr lang="it-IT" sz="2400" b="0" i="1" smtClean="0">
                            <a:latin typeface="Cambria Math" panose="02040503050406030204" pitchFamily="18" charset="0"/>
                          </a:rPr>
                          <m:t>6</m:t>
                        </m:r>
                      </m:sub>
                    </m:sSub>
                  </m:oMath>
                </a14:m>
                <a:r>
                  <a:rPr lang="it-IT" sz="2400" dirty="0"/>
                  <a:t>	</a:t>
                </a:r>
                <a14:m>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𝑆</m:t>
                        </m:r>
                      </m:e>
                      <m:sub>
                        <m:r>
                          <a:rPr lang="it-IT" sz="2400" b="0" i="1" smtClean="0">
                            <a:latin typeface="Cambria Math" panose="02040503050406030204" pitchFamily="18" charset="0"/>
                          </a:rPr>
                          <m:t>7</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𝑆</m:t>
                        </m:r>
                      </m:e>
                      <m:sub>
                        <m:r>
                          <a:rPr lang="it-IT" sz="2400" b="0" i="1" smtClean="0">
                            <a:latin typeface="Cambria Math" panose="02040503050406030204" pitchFamily="18" charset="0"/>
                          </a:rPr>
                          <m:t>8</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𝑆</m:t>
                        </m:r>
                      </m:e>
                      <m:sub>
                        <m:r>
                          <a:rPr lang="it-IT" sz="2400" b="0" i="1" smtClean="0">
                            <a:latin typeface="Cambria Math" panose="02040503050406030204" pitchFamily="18" charset="0"/>
                          </a:rPr>
                          <m:t>9</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𝑆</m:t>
                        </m:r>
                      </m:e>
                      <m:sub>
                        <m:r>
                          <a:rPr lang="it-IT" sz="2400" i="1">
                            <a:latin typeface="Cambria Math" panose="02040503050406030204" pitchFamily="18" charset="0"/>
                          </a:rPr>
                          <m:t>1</m:t>
                        </m:r>
                        <m:r>
                          <a:rPr lang="it-IT" sz="2400" b="0" i="1" smtClean="0">
                            <a:latin typeface="Cambria Math" panose="02040503050406030204" pitchFamily="18" charset="0"/>
                          </a:rPr>
                          <m:t>0</m:t>
                        </m:r>
                      </m:sub>
                    </m:sSub>
                  </m:oMath>
                </a14:m>
                <a:endParaRPr lang="it-IT" sz="2400" dirty="0"/>
              </a:p>
              <a:p>
                <a:r>
                  <a:rPr lang="it-IT" sz="2400" dirty="0"/>
                  <a:t>0	+1	+1	+1	+1	-1	+1	0	-1	+1 </a:t>
                </a:r>
                <a:endParaRPr lang="it-IT" dirty="0"/>
              </a:p>
            </p:txBody>
          </p:sp>
        </mc:Choice>
        <mc:Fallback xmlns="">
          <p:sp>
            <p:nvSpPr>
              <p:cNvPr id="7" name="CasellaDiTesto 6">
                <a:extLst>
                  <a:ext uri="{FF2B5EF4-FFF2-40B4-BE49-F238E27FC236}">
                    <a16:creationId xmlns:a16="http://schemas.microsoft.com/office/drawing/2014/main" id="{A0D84594-5C63-4996-8649-E53881174DAF}"/>
                  </a:ext>
                </a:extLst>
              </p:cNvPr>
              <p:cNvSpPr txBox="1">
                <a:spLocks noRot="1" noChangeAspect="1" noMove="1" noResize="1" noEditPoints="1" noAdjustHandles="1" noChangeArrowheads="1" noChangeShapeType="1" noTextEdit="1"/>
              </p:cNvSpPr>
              <p:nvPr/>
            </p:nvSpPr>
            <p:spPr>
              <a:xfrm>
                <a:off x="1725077" y="5086044"/>
                <a:ext cx="8939284" cy="830997"/>
              </a:xfrm>
              <a:prstGeom prst="rect">
                <a:avLst/>
              </a:prstGeom>
              <a:blipFill>
                <a:blip r:embed="rId6"/>
                <a:stretch>
                  <a:fillRect l="-1091" b="-15328"/>
                </a:stretch>
              </a:blipFill>
            </p:spPr>
            <p:txBody>
              <a:bodyPr/>
              <a:lstStyle/>
              <a:p>
                <a:r>
                  <a:rPr lang="it-IT">
                    <a:noFill/>
                  </a:rPr>
                  <a:t> </a:t>
                </a:r>
              </a:p>
            </p:txBody>
          </p:sp>
        </mc:Fallback>
      </mc:AlternateContent>
    </p:spTree>
    <p:extLst>
      <p:ext uri="{BB962C8B-B14F-4D97-AF65-F5344CB8AC3E}">
        <p14:creationId xmlns:p14="http://schemas.microsoft.com/office/powerpoint/2010/main" val="41247532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8032C8-303A-4F6F-AE67-5CC27EF63F2B}"/>
              </a:ext>
            </a:extLst>
          </p:cNvPr>
          <p:cNvSpPr>
            <a:spLocks noGrp="1"/>
          </p:cNvSpPr>
          <p:nvPr>
            <p:ph type="title"/>
          </p:nvPr>
        </p:nvSpPr>
        <p:spPr/>
        <p:txBody>
          <a:bodyPr/>
          <a:lstStyle/>
          <a:p>
            <a:r>
              <a:rPr lang="it-IT" dirty="0" err="1"/>
              <a:t>Wilcoxon</a:t>
            </a:r>
            <a:r>
              <a:rPr lang="it-IT" dirty="0"/>
              <a:t> </a:t>
            </a:r>
            <a:r>
              <a:rPr lang="it-IT" dirty="0" err="1"/>
              <a:t>signed-rank</a:t>
            </a:r>
            <a:r>
              <a:rPr lang="it-IT" dirty="0"/>
              <a:t> test</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98E3D82-512D-4D05-A59C-B9C2EB413CFF}"/>
                  </a:ext>
                </a:extLst>
              </p:cNvPr>
              <p:cNvSpPr>
                <a:spLocks noGrp="1"/>
              </p:cNvSpPr>
              <p:nvPr>
                <p:ph idx="1"/>
              </p:nvPr>
            </p:nvSpPr>
            <p:spPr/>
            <p:txBody>
              <a:bodyPr/>
              <a:lstStyle/>
              <a:p>
                <a:pPr marL="457200" indent="-457200">
                  <a:buFont typeface="+mj-lt"/>
                  <a:buAutoNum type="arabicParenR" startAt="2"/>
                </a:pPr>
                <a:r>
                  <a:rPr lang="it-IT" dirty="0"/>
                  <a:t>Escludi i valori di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𝑥</m:t>
                        </m:r>
                      </m:e>
                      <m:sub>
                        <m:r>
                          <a:rPr lang="it-IT" i="1">
                            <a:latin typeface="Cambria Math" panose="02040503050406030204" pitchFamily="18" charset="0"/>
                          </a:rPr>
                          <m:t>𝑖</m:t>
                        </m:r>
                      </m:sub>
                    </m:sSub>
                  </m:oMath>
                </a14:m>
                <a:r>
                  <a:rPr lang="it-IT" dirty="0"/>
                  <a:t> per cui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𝐷</m:t>
                        </m:r>
                      </m:e>
                      <m:sub>
                        <m:r>
                          <a:rPr lang="it-IT" i="1">
                            <a:latin typeface="Cambria Math" panose="02040503050406030204" pitchFamily="18" charset="0"/>
                          </a:rPr>
                          <m:t>𝑖</m:t>
                        </m:r>
                      </m:sub>
                    </m:sSub>
                    <m:r>
                      <a:rPr lang="it-IT" b="0" i="1" smtClean="0">
                        <a:latin typeface="Cambria Math" panose="02040503050406030204" pitchFamily="18" charset="0"/>
                      </a:rPr>
                      <m:t>=0</m:t>
                    </m:r>
                  </m:oMath>
                </a14:m>
                <a:r>
                  <a:rPr lang="it-IT" dirty="0"/>
                  <a:t>;</a:t>
                </a:r>
              </a:p>
              <a:p>
                <a:pPr marL="457200" indent="-457200">
                  <a:buFont typeface="+mj-lt"/>
                  <a:buAutoNum type="arabicParenR" startAt="2"/>
                </a:pPr>
                <a:endParaRPr lang="it-IT" dirty="0"/>
              </a:p>
            </p:txBody>
          </p:sp>
        </mc:Choice>
        <mc:Fallback xmlns="">
          <p:sp>
            <p:nvSpPr>
              <p:cNvPr id="3" name="Segnaposto contenuto 2">
                <a:extLst>
                  <a:ext uri="{FF2B5EF4-FFF2-40B4-BE49-F238E27FC236}">
                    <a16:creationId xmlns:a16="http://schemas.microsoft.com/office/drawing/2014/main" id="{A98E3D82-512D-4D05-A59C-B9C2EB413CFF}"/>
                  </a:ext>
                </a:extLst>
              </p:cNvPr>
              <p:cNvSpPr>
                <a:spLocks noGrp="1" noRot="1" noChangeAspect="1" noMove="1" noResize="1" noEditPoints="1" noAdjustHandles="1" noChangeArrowheads="1" noChangeShapeType="1" noTextEdit="1"/>
              </p:cNvSpPr>
              <p:nvPr>
                <p:ph idx="1"/>
              </p:nvPr>
            </p:nvSpPr>
            <p:spPr>
              <a:blipFill>
                <a:blip r:embed="rId2"/>
                <a:stretch>
                  <a:fillRect l="-1576" t="-181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F52D5D43-CB06-424B-851D-D64C76666E95}"/>
                  </a:ext>
                </a:extLst>
              </p:cNvPr>
              <p:cNvSpPr txBox="1"/>
              <p:nvPr/>
            </p:nvSpPr>
            <p:spPr>
              <a:xfrm>
                <a:off x="1493065" y="2486261"/>
                <a:ext cx="8939284" cy="830997"/>
              </a:xfrm>
              <a:prstGeom prst="rect">
                <a:avLst/>
              </a:prstGeom>
              <a:noFill/>
            </p:spPr>
            <p:txBody>
              <a:bodyPr wrap="square" rtlCol="0">
                <a:spAutoFit/>
              </a:bodyPr>
              <a:lstStyle/>
              <a:p>
                <a14:m>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𝑥</m:t>
                        </m:r>
                      </m:e>
                      <m:sub>
                        <m:r>
                          <a:rPr lang="it-IT" sz="2400" b="0" i="1" smtClean="0">
                            <a:latin typeface="Cambria Math" panose="02040503050406030204" pitchFamily="18" charset="0"/>
                          </a:rPr>
                          <m:t>1</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2</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3</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4</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5</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6</m:t>
                        </m:r>
                      </m:sub>
                    </m:sSub>
                  </m:oMath>
                </a14:m>
                <a:r>
                  <a:rPr lang="it-IT" sz="2400" dirty="0"/>
                  <a:t>	</a:t>
                </a:r>
                <a14:m>
                  <m:oMath xmlns:m="http://schemas.openxmlformats.org/officeDocument/2006/math">
                    <m:sSub>
                      <m:sSubPr>
                        <m:ctrlPr>
                          <a:rPr lang="it-IT" sz="2400" i="1" smtClean="0">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7</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8</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9</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i="1">
                            <a:latin typeface="Cambria Math" panose="02040503050406030204" pitchFamily="18" charset="0"/>
                          </a:rPr>
                          <m:t>1</m:t>
                        </m:r>
                        <m:r>
                          <a:rPr lang="it-IT" sz="2400" b="0" i="1" smtClean="0">
                            <a:latin typeface="Cambria Math" panose="02040503050406030204" pitchFamily="18" charset="0"/>
                          </a:rPr>
                          <m:t>0</m:t>
                        </m:r>
                      </m:sub>
                    </m:sSub>
                  </m:oMath>
                </a14:m>
                <a:endParaRPr lang="it-IT" sz="2400" dirty="0"/>
              </a:p>
              <a:p>
                <a:r>
                  <a:rPr lang="it-IT" sz="2400" dirty="0"/>
                  <a:t>3	4	5	4	4	1	4	3	2	5 </a:t>
                </a:r>
                <a:endParaRPr lang="it-IT" dirty="0"/>
              </a:p>
            </p:txBody>
          </p:sp>
        </mc:Choice>
        <mc:Fallback xmlns="">
          <p:sp>
            <p:nvSpPr>
              <p:cNvPr id="4" name="CasellaDiTesto 3">
                <a:extLst>
                  <a:ext uri="{FF2B5EF4-FFF2-40B4-BE49-F238E27FC236}">
                    <a16:creationId xmlns:a16="http://schemas.microsoft.com/office/drawing/2014/main" id="{F52D5D43-CB06-424B-851D-D64C76666E95}"/>
                  </a:ext>
                </a:extLst>
              </p:cNvPr>
              <p:cNvSpPr txBox="1">
                <a:spLocks noRot="1" noChangeAspect="1" noMove="1" noResize="1" noEditPoints="1" noAdjustHandles="1" noChangeArrowheads="1" noChangeShapeType="1" noTextEdit="1"/>
              </p:cNvSpPr>
              <p:nvPr/>
            </p:nvSpPr>
            <p:spPr>
              <a:xfrm>
                <a:off x="1493065" y="2486261"/>
                <a:ext cx="8939284" cy="830997"/>
              </a:xfrm>
              <a:prstGeom prst="rect">
                <a:avLst/>
              </a:prstGeom>
              <a:blipFill>
                <a:blip r:embed="rId3"/>
                <a:stretch>
                  <a:fillRect l="-1091" b="-1617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D28BB904-5FE5-4CB4-8129-C5CFFE554AFF}"/>
                  </a:ext>
                </a:extLst>
              </p:cNvPr>
              <p:cNvSpPr txBox="1"/>
              <p:nvPr/>
            </p:nvSpPr>
            <p:spPr>
              <a:xfrm>
                <a:off x="1493065" y="3469150"/>
                <a:ext cx="8939284" cy="830997"/>
              </a:xfrm>
              <a:prstGeom prst="rect">
                <a:avLst/>
              </a:prstGeom>
              <a:noFill/>
            </p:spPr>
            <p:txBody>
              <a:bodyPr wrap="square" rtlCol="0">
                <a:spAutoFit/>
              </a:bodyPr>
              <a:lstStyle/>
              <a:p>
                <a14:m>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1</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2</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3</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4</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5</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6</m:t>
                        </m:r>
                      </m:sub>
                    </m:sSub>
                  </m:oMath>
                </a14:m>
                <a:r>
                  <a:rPr lang="it-IT" sz="2400" dirty="0"/>
                  <a:t>	</a:t>
                </a:r>
                <a14:m>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7</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8</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9</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𝐷</m:t>
                        </m:r>
                      </m:e>
                      <m:sub>
                        <m:r>
                          <a:rPr lang="it-IT" sz="2400" i="1">
                            <a:latin typeface="Cambria Math" panose="02040503050406030204" pitchFamily="18" charset="0"/>
                          </a:rPr>
                          <m:t>1</m:t>
                        </m:r>
                        <m:r>
                          <a:rPr lang="it-IT" sz="2400" b="0" i="1" smtClean="0">
                            <a:latin typeface="Cambria Math" panose="02040503050406030204" pitchFamily="18" charset="0"/>
                          </a:rPr>
                          <m:t>0</m:t>
                        </m:r>
                      </m:sub>
                    </m:sSub>
                  </m:oMath>
                </a14:m>
                <a:endParaRPr lang="it-IT" sz="2400" dirty="0"/>
              </a:p>
              <a:p>
                <a:r>
                  <a:rPr lang="it-IT" sz="2400" dirty="0"/>
                  <a:t>0	1	2	1	1	2	1	0	1	2 </a:t>
                </a:r>
                <a:endParaRPr lang="it-IT" dirty="0"/>
              </a:p>
            </p:txBody>
          </p:sp>
        </mc:Choice>
        <mc:Fallback xmlns="">
          <p:sp>
            <p:nvSpPr>
              <p:cNvPr id="5" name="CasellaDiTesto 4">
                <a:extLst>
                  <a:ext uri="{FF2B5EF4-FFF2-40B4-BE49-F238E27FC236}">
                    <a16:creationId xmlns:a16="http://schemas.microsoft.com/office/drawing/2014/main" id="{D28BB904-5FE5-4CB4-8129-C5CFFE554AFF}"/>
                  </a:ext>
                </a:extLst>
              </p:cNvPr>
              <p:cNvSpPr txBox="1">
                <a:spLocks noRot="1" noChangeAspect="1" noMove="1" noResize="1" noEditPoints="1" noAdjustHandles="1" noChangeArrowheads="1" noChangeShapeType="1" noTextEdit="1"/>
              </p:cNvSpPr>
              <p:nvPr/>
            </p:nvSpPr>
            <p:spPr>
              <a:xfrm>
                <a:off x="1493065" y="3469150"/>
                <a:ext cx="8939284" cy="830997"/>
              </a:xfrm>
              <a:prstGeom prst="rect">
                <a:avLst/>
              </a:prstGeom>
              <a:blipFill>
                <a:blip r:embed="rId4"/>
                <a:stretch>
                  <a:fillRect l="-1091" b="-1617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8CBC24BB-1117-4978-AC00-F960DCEFD9A0}"/>
                  </a:ext>
                </a:extLst>
              </p:cNvPr>
              <p:cNvSpPr txBox="1"/>
              <p:nvPr/>
            </p:nvSpPr>
            <p:spPr>
              <a:xfrm>
                <a:off x="1493065" y="4698545"/>
                <a:ext cx="8939284" cy="830997"/>
              </a:xfrm>
              <a:prstGeom prst="rect">
                <a:avLst/>
              </a:prstGeom>
              <a:noFill/>
            </p:spPr>
            <p:txBody>
              <a:bodyPr wrap="square" rtlCol="0">
                <a:spAutoFit/>
              </a:bodyPr>
              <a:lstStyle/>
              <a:p>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2</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3</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4</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5</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6</m:t>
                        </m:r>
                      </m:sub>
                    </m:sSub>
                  </m:oMath>
                </a14:m>
                <a:r>
                  <a:rPr lang="it-IT" sz="2400" dirty="0"/>
                  <a:t>	</a:t>
                </a:r>
                <a14:m>
                  <m:oMath xmlns:m="http://schemas.openxmlformats.org/officeDocument/2006/math">
                    <m:sSub>
                      <m:sSubPr>
                        <m:ctrlPr>
                          <a:rPr lang="it-IT" sz="2400" i="1" smtClean="0">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7</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9</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i="1">
                            <a:latin typeface="Cambria Math" panose="02040503050406030204" pitchFamily="18" charset="0"/>
                          </a:rPr>
                          <m:t>1</m:t>
                        </m:r>
                        <m:r>
                          <a:rPr lang="it-IT" sz="2400" b="0" i="1" smtClean="0">
                            <a:latin typeface="Cambria Math" panose="02040503050406030204" pitchFamily="18" charset="0"/>
                          </a:rPr>
                          <m:t>0</m:t>
                        </m:r>
                      </m:sub>
                    </m:sSub>
                  </m:oMath>
                </a14:m>
                <a:endParaRPr lang="it-IT" sz="2400" dirty="0"/>
              </a:p>
              <a:p>
                <a:r>
                  <a:rPr lang="it-IT" sz="2400" dirty="0"/>
                  <a:t>4	5	4	4	1	4	2	5 </a:t>
                </a:r>
                <a:endParaRPr lang="it-IT" dirty="0"/>
              </a:p>
            </p:txBody>
          </p:sp>
        </mc:Choice>
        <mc:Fallback xmlns="">
          <p:sp>
            <p:nvSpPr>
              <p:cNvPr id="6" name="CasellaDiTesto 5">
                <a:extLst>
                  <a:ext uri="{FF2B5EF4-FFF2-40B4-BE49-F238E27FC236}">
                    <a16:creationId xmlns:a16="http://schemas.microsoft.com/office/drawing/2014/main" id="{8CBC24BB-1117-4978-AC00-F960DCEFD9A0}"/>
                  </a:ext>
                </a:extLst>
              </p:cNvPr>
              <p:cNvSpPr txBox="1">
                <a:spLocks noRot="1" noChangeAspect="1" noMove="1" noResize="1" noEditPoints="1" noAdjustHandles="1" noChangeArrowheads="1" noChangeShapeType="1" noTextEdit="1"/>
              </p:cNvSpPr>
              <p:nvPr/>
            </p:nvSpPr>
            <p:spPr>
              <a:xfrm>
                <a:off x="1493065" y="4698545"/>
                <a:ext cx="8939284" cy="830997"/>
              </a:xfrm>
              <a:prstGeom prst="rect">
                <a:avLst/>
              </a:prstGeom>
              <a:blipFill>
                <a:blip r:embed="rId5"/>
                <a:stretch>
                  <a:fillRect l="-1091" b="-16176"/>
                </a:stretch>
              </a:blipFill>
            </p:spPr>
            <p:txBody>
              <a:bodyPr/>
              <a:lstStyle/>
              <a:p>
                <a:r>
                  <a:rPr lang="it-IT">
                    <a:noFill/>
                  </a:rPr>
                  <a:t> </a:t>
                </a:r>
              </a:p>
            </p:txBody>
          </p:sp>
        </mc:Fallback>
      </mc:AlternateContent>
    </p:spTree>
    <p:extLst>
      <p:ext uri="{BB962C8B-B14F-4D97-AF65-F5344CB8AC3E}">
        <p14:creationId xmlns:p14="http://schemas.microsoft.com/office/powerpoint/2010/main" val="40816139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8032C8-303A-4F6F-AE67-5CC27EF63F2B}"/>
              </a:ext>
            </a:extLst>
          </p:cNvPr>
          <p:cNvSpPr>
            <a:spLocks noGrp="1"/>
          </p:cNvSpPr>
          <p:nvPr>
            <p:ph type="title"/>
          </p:nvPr>
        </p:nvSpPr>
        <p:spPr/>
        <p:txBody>
          <a:bodyPr/>
          <a:lstStyle/>
          <a:p>
            <a:r>
              <a:rPr lang="it-IT" dirty="0" err="1"/>
              <a:t>Wilcoxon</a:t>
            </a:r>
            <a:r>
              <a:rPr lang="it-IT" dirty="0"/>
              <a:t> </a:t>
            </a:r>
            <a:r>
              <a:rPr lang="it-IT" dirty="0" err="1"/>
              <a:t>signed-rank</a:t>
            </a:r>
            <a:r>
              <a:rPr lang="it-IT" dirty="0"/>
              <a:t> test</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98E3D82-512D-4D05-A59C-B9C2EB413CFF}"/>
                  </a:ext>
                </a:extLst>
              </p:cNvPr>
              <p:cNvSpPr>
                <a:spLocks noGrp="1"/>
              </p:cNvSpPr>
              <p:nvPr>
                <p:ph idx="1"/>
              </p:nvPr>
            </p:nvSpPr>
            <p:spPr/>
            <p:txBody>
              <a:bodyPr/>
              <a:lstStyle/>
              <a:p>
                <a:pPr marL="457200" indent="-457200">
                  <a:buFont typeface="+mj-lt"/>
                  <a:buAutoNum type="arabicParenR" startAt="3"/>
                </a:pPr>
                <a:r>
                  <a:rPr lang="it-IT" dirty="0"/>
                  <a:t>Ordina i rimanenti valori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𝑥</m:t>
                        </m:r>
                      </m:e>
                      <m:sub>
                        <m:r>
                          <a:rPr lang="it-IT" i="1">
                            <a:latin typeface="Cambria Math" panose="02040503050406030204" pitchFamily="18" charset="0"/>
                          </a:rPr>
                          <m:t>𝑖</m:t>
                        </m:r>
                      </m:sub>
                    </m:sSub>
                  </m:oMath>
                </a14:m>
                <a:r>
                  <a:rPr lang="it-IT" dirty="0"/>
                  <a:t> in senso crescente sulla base di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𝐷</m:t>
                        </m:r>
                      </m:e>
                      <m:sub>
                        <m:r>
                          <a:rPr lang="it-IT" i="1">
                            <a:latin typeface="Cambria Math" panose="02040503050406030204" pitchFamily="18" charset="0"/>
                          </a:rPr>
                          <m:t>𝑖</m:t>
                        </m:r>
                      </m:sub>
                    </m:sSub>
                  </m:oMath>
                </a14:m>
                <a:r>
                  <a:rPr lang="it-IT" dirty="0"/>
                  <a:t>;</a:t>
                </a:r>
              </a:p>
              <a:p>
                <a:pPr marL="457200" indent="-457200">
                  <a:buFont typeface="+mj-lt"/>
                  <a:buAutoNum type="arabicParenR" startAt="3"/>
                </a:pPr>
                <a:endParaRPr lang="it-IT" dirty="0"/>
              </a:p>
            </p:txBody>
          </p:sp>
        </mc:Choice>
        <mc:Fallback xmlns="">
          <p:sp>
            <p:nvSpPr>
              <p:cNvPr id="3" name="Segnaposto contenuto 2">
                <a:extLst>
                  <a:ext uri="{FF2B5EF4-FFF2-40B4-BE49-F238E27FC236}">
                    <a16:creationId xmlns:a16="http://schemas.microsoft.com/office/drawing/2014/main" id="{A98E3D82-512D-4D05-A59C-B9C2EB413CFF}"/>
                  </a:ext>
                </a:extLst>
              </p:cNvPr>
              <p:cNvSpPr>
                <a:spLocks noGrp="1" noRot="1" noChangeAspect="1" noMove="1" noResize="1" noEditPoints="1" noAdjustHandles="1" noChangeArrowheads="1" noChangeShapeType="1" noTextEdit="1"/>
              </p:cNvSpPr>
              <p:nvPr>
                <p:ph idx="1"/>
              </p:nvPr>
            </p:nvSpPr>
            <p:spPr>
              <a:blipFill>
                <a:blip r:embed="rId2"/>
                <a:stretch>
                  <a:fillRect l="-1576" t="-181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24BCD8FC-29FF-43D4-A025-55A8D55CFB1B}"/>
                  </a:ext>
                </a:extLst>
              </p:cNvPr>
              <p:cNvSpPr txBox="1"/>
              <p:nvPr/>
            </p:nvSpPr>
            <p:spPr>
              <a:xfrm>
                <a:off x="2339226" y="3400912"/>
                <a:ext cx="8939284" cy="830997"/>
              </a:xfrm>
              <a:prstGeom prst="rect">
                <a:avLst/>
              </a:prstGeom>
              <a:noFill/>
            </p:spPr>
            <p:txBody>
              <a:bodyPr wrap="square" rtlCol="0">
                <a:spAutoFit/>
              </a:bodyPr>
              <a:lstStyle/>
              <a:p>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2</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3</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4</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5</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6</m:t>
                        </m:r>
                      </m:sub>
                    </m:sSub>
                  </m:oMath>
                </a14:m>
                <a:r>
                  <a:rPr lang="it-IT" sz="2400" dirty="0"/>
                  <a:t>	</a:t>
                </a:r>
                <a14:m>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7</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9</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𝐷</m:t>
                        </m:r>
                      </m:e>
                      <m:sub>
                        <m:r>
                          <a:rPr lang="it-IT" sz="2400" i="1">
                            <a:latin typeface="Cambria Math" panose="02040503050406030204" pitchFamily="18" charset="0"/>
                          </a:rPr>
                          <m:t>1</m:t>
                        </m:r>
                        <m:r>
                          <a:rPr lang="it-IT" sz="2400" b="0" i="1" smtClean="0">
                            <a:latin typeface="Cambria Math" panose="02040503050406030204" pitchFamily="18" charset="0"/>
                          </a:rPr>
                          <m:t>0</m:t>
                        </m:r>
                      </m:sub>
                    </m:sSub>
                  </m:oMath>
                </a14:m>
                <a:endParaRPr lang="it-IT" sz="2400" dirty="0"/>
              </a:p>
              <a:p>
                <a:r>
                  <a:rPr lang="it-IT" sz="2400" dirty="0"/>
                  <a:t>1	2	1	1	2	1	1	2 </a:t>
                </a:r>
                <a:endParaRPr lang="it-IT" dirty="0"/>
              </a:p>
            </p:txBody>
          </p:sp>
        </mc:Choice>
        <mc:Fallback xmlns="">
          <p:sp>
            <p:nvSpPr>
              <p:cNvPr id="5" name="CasellaDiTesto 4">
                <a:extLst>
                  <a:ext uri="{FF2B5EF4-FFF2-40B4-BE49-F238E27FC236}">
                    <a16:creationId xmlns:a16="http://schemas.microsoft.com/office/drawing/2014/main" id="{24BCD8FC-29FF-43D4-A025-55A8D55CFB1B}"/>
                  </a:ext>
                </a:extLst>
              </p:cNvPr>
              <p:cNvSpPr txBox="1">
                <a:spLocks noRot="1" noChangeAspect="1" noMove="1" noResize="1" noEditPoints="1" noAdjustHandles="1" noChangeArrowheads="1" noChangeShapeType="1" noTextEdit="1"/>
              </p:cNvSpPr>
              <p:nvPr/>
            </p:nvSpPr>
            <p:spPr>
              <a:xfrm>
                <a:off x="2339226" y="3400912"/>
                <a:ext cx="8939284" cy="830997"/>
              </a:xfrm>
              <a:prstGeom prst="rect">
                <a:avLst/>
              </a:prstGeom>
              <a:blipFill>
                <a:blip r:embed="rId3"/>
                <a:stretch>
                  <a:fillRect l="-1091" b="-1617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A20C0414-97A4-404C-B7B5-239E096B4EED}"/>
                  </a:ext>
                </a:extLst>
              </p:cNvPr>
              <p:cNvSpPr txBox="1"/>
              <p:nvPr/>
            </p:nvSpPr>
            <p:spPr>
              <a:xfrm>
                <a:off x="2339226" y="2461541"/>
                <a:ext cx="8939284" cy="830997"/>
              </a:xfrm>
              <a:prstGeom prst="rect">
                <a:avLst/>
              </a:prstGeom>
              <a:noFill/>
            </p:spPr>
            <p:txBody>
              <a:bodyPr wrap="square" rtlCol="0">
                <a:spAutoFit/>
              </a:bodyPr>
              <a:lstStyle/>
              <a:p>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2</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3</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4</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5</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6</m:t>
                        </m:r>
                      </m:sub>
                    </m:sSub>
                  </m:oMath>
                </a14:m>
                <a:r>
                  <a:rPr lang="it-IT" sz="2400" dirty="0"/>
                  <a:t>	</a:t>
                </a:r>
                <a14:m>
                  <m:oMath xmlns:m="http://schemas.openxmlformats.org/officeDocument/2006/math">
                    <m:sSub>
                      <m:sSubPr>
                        <m:ctrlPr>
                          <a:rPr lang="it-IT" sz="2400" i="1" smtClean="0">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7</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9</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i="1">
                            <a:latin typeface="Cambria Math" panose="02040503050406030204" pitchFamily="18" charset="0"/>
                          </a:rPr>
                          <m:t>1</m:t>
                        </m:r>
                        <m:r>
                          <a:rPr lang="it-IT" sz="2400" b="0" i="1" smtClean="0">
                            <a:latin typeface="Cambria Math" panose="02040503050406030204" pitchFamily="18" charset="0"/>
                          </a:rPr>
                          <m:t>0</m:t>
                        </m:r>
                      </m:sub>
                    </m:sSub>
                  </m:oMath>
                </a14:m>
                <a:endParaRPr lang="it-IT" sz="2400" dirty="0"/>
              </a:p>
              <a:p>
                <a:r>
                  <a:rPr lang="it-IT" sz="2400" dirty="0"/>
                  <a:t>4	5	4	4	1	4	2	5 </a:t>
                </a:r>
                <a:endParaRPr lang="it-IT" dirty="0"/>
              </a:p>
            </p:txBody>
          </p:sp>
        </mc:Choice>
        <mc:Fallback xmlns="">
          <p:sp>
            <p:nvSpPr>
              <p:cNvPr id="6" name="CasellaDiTesto 5">
                <a:extLst>
                  <a:ext uri="{FF2B5EF4-FFF2-40B4-BE49-F238E27FC236}">
                    <a16:creationId xmlns:a16="http://schemas.microsoft.com/office/drawing/2014/main" id="{A20C0414-97A4-404C-B7B5-239E096B4EED}"/>
                  </a:ext>
                </a:extLst>
              </p:cNvPr>
              <p:cNvSpPr txBox="1">
                <a:spLocks noRot="1" noChangeAspect="1" noMove="1" noResize="1" noEditPoints="1" noAdjustHandles="1" noChangeArrowheads="1" noChangeShapeType="1" noTextEdit="1"/>
              </p:cNvSpPr>
              <p:nvPr/>
            </p:nvSpPr>
            <p:spPr>
              <a:xfrm>
                <a:off x="2339226" y="2461541"/>
                <a:ext cx="8939284" cy="830997"/>
              </a:xfrm>
              <a:prstGeom prst="rect">
                <a:avLst/>
              </a:prstGeom>
              <a:blipFill>
                <a:blip r:embed="rId4"/>
                <a:stretch>
                  <a:fillRect l="-1091" b="-1617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5718E445-BB16-4F8A-8A66-964CFD9E9DC7}"/>
                  </a:ext>
                </a:extLst>
              </p:cNvPr>
              <p:cNvSpPr txBox="1"/>
              <p:nvPr/>
            </p:nvSpPr>
            <p:spPr>
              <a:xfrm>
                <a:off x="2339226" y="4764657"/>
                <a:ext cx="8939284" cy="848437"/>
              </a:xfrm>
              <a:prstGeom prst="rect">
                <a:avLst/>
              </a:prstGeom>
              <a:noFill/>
            </p:spPr>
            <p:txBody>
              <a:bodyPr wrap="square" rtlCol="0">
                <a:spAutoFit/>
              </a:bodyPr>
              <a:lstStyle/>
              <a:p>
                <a14:m>
                  <m:oMath xmlns:m="http://schemas.openxmlformats.org/officeDocument/2006/math">
                    <m:sSub>
                      <m:sSubPr>
                        <m:ctrlPr>
                          <a:rPr lang="it-IT" sz="2400" i="1" smtClean="0">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2</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4</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5</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7</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9</m:t>
                        </m:r>
                      </m:sub>
                    </m:sSub>
                  </m:oMath>
                </a14:m>
                <a:r>
                  <a:rPr lang="it-IT" sz="2400" dirty="0"/>
                  <a:t>	</a:t>
                </a:r>
                <a14:m>
                  <m:oMath xmlns:m="http://schemas.openxmlformats.org/officeDocument/2006/math">
                    <m:sSub>
                      <m:sSubPr>
                        <m:ctrlPr>
                          <a:rPr lang="it-IT" sz="2400" i="1" smtClean="0">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3</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6</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i="1">
                            <a:latin typeface="Cambria Math" panose="02040503050406030204" pitchFamily="18" charset="0"/>
                          </a:rPr>
                          <m:t>1</m:t>
                        </m:r>
                        <m:r>
                          <a:rPr lang="it-IT" sz="2400" b="0" i="1" smtClean="0">
                            <a:latin typeface="Cambria Math" panose="02040503050406030204" pitchFamily="18" charset="0"/>
                          </a:rPr>
                          <m:t>0</m:t>
                        </m:r>
                      </m:sub>
                    </m:sSub>
                  </m:oMath>
                </a14:m>
                <a:endParaRPr lang="it-IT" sz="2400" dirty="0"/>
              </a:p>
              <a:p>
                <a:r>
                  <a:rPr lang="it-IT" sz="2400" dirty="0"/>
                  <a:t>4	4	4	4	2	5	1	5 </a:t>
                </a:r>
                <a:endParaRPr lang="it-IT" dirty="0"/>
              </a:p>
            </p:txBody>
          </p:sp>
        </mc:Choice>
        <mc:Fallback xmlns="">
          <p:sp>
            <p:nvSpPr>
              <p:cNvPr id="7" name="CasellaDiTesto 6">
                <a:extLst>
                  <a:ext uri="{FF2B5EF4-FFF2-40B4-BE49-F238E27FC236}">
                    <a16:creationId xmlns:a16="http://schemas.microsoft.com/office/drawing/2014/main" id="{5718E445-BB16-4F8A-8A66-964CFD9E9DC7}"/>
                  </a:ext>
                </a:extLst>
              </p:cNvPr>
              <p:cNvSpPr txBox="1">
                <a:spLocks noRot="1" noChangeAspect="1" noMove="1" noResize="1" noEditPoints="1" noAdjustHandles="1" noChangeArrowheads="1" noChangeShapeType="1" noTextEdit="1"/>
              </p:cNvSpPr>
              <p:nvPr/>
            </p:nvSpPr>
            <p:spPr>
              <a:xfrm>
                <a:off x="2339226" y="4764657"/>
                <a:ext cx="8939284" cy="848437"/>
              </a:xfrm>
              <a:prstGeom prst="rect">
                <a:avLst/>
              </a:prstGeom>
              <a:blipFill>
                <a:blip r:embed="rId5"/>
                <a:stretch>
                  <a:fillRect l="-1091" b="-13669"/>
                </a:stretch>
              </a:blipFill>
            </p:spPr>
            <p:txBody>
              <a:bodyPr/>
              <a:lstStyle/>
              <a:p>
                <a:r>
                  <a:rPr lang="it-IT">
                    <a:noFill/>
                  </a:rPr>
                  <a:t> </a:t>
                </a:r>
              </a:p>
            </p:txBody>
          </p:sp>
        </mc:Fallback>
      </mc:AlternateContent>
    </p:spTree>
    <p:extLst>
      <p:ext uri="{BB962C8B-B14F-4D97-AF65-F5344CB8AC3E}">
        <p14:creationId xmlns:p14="http://schemas.microsoft.com/office/powerpoint/2010/main" val="3862235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8032C8-303A-4F6F-AE67-5CC27EF63F2B}"/>
              </a:ext>
            </a:extLst>
          </p:cNvPr>
          <p:cNvSpPr>
            <a:spLocks noGrp="1"/>
          </p:cNvSpPr>
          <p:nvPr>
            <p:ph type="title"/>
          </p:nvPr>
        </p:nvSpPr>
        <p:spPr/>
        <p:txBody>
          <a:bodyPr/>
          <a:lstStyle/>
          <a:p>
            <a:r>
              <a:rPr lang="it-IT" dirty="0" err="1"/>
              <a:t>Wilcoxon</a:t>
            </a:r>
            <a:r>
              <a:rPr lang="it-IT" dirty="0"/>
              <a:t> </a:t>
            </a:r>
            <a:r>
              <a:rPr lang="it-IT" dirty="0" err="1"/>
              <a:t>signed-rank</a:t>
            </a:r>
            <a:r>
              <a:rPr lang="it-IT" dirty="0"/>
              <a:t> test</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98E3D82-512D-4D05-A59C-B9C2EB413CFF}"/>
                  </a:ext>
                </a:extLst>
              </p:cNvPr>
              <p:cNvSpPr>
                <a:spLocks noGrp="1"/>
              </p:cNvSpPr>
              <p:nvPr>
                <p:ph idx="1"/>
              </p:nvPr>
            </p:nvSpPr>
            <p:spPr/>
            <p:txBody>
              <a:bodyPr/>
              <a:lstStyle/>
              <a:p>
                <a:pPr marL="457200" indent="-457200">
                  <a:buFont typeface="+mj-lt"/>
                  <a:buAutoNum type="arabicParenR" startAt="4"/>
                </a:pPr>
                <a:r>
                  <a:rPr lang="it-IT" dirty="0"/>
                  <a:t>Sia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𝑅</m:t>
                        </m:r>
                      </m:e>
                      <m:sub>
                        <m:r>
                          <a:rPr lang="it-IT" b="0" i="1" smtClean="0">
                            <a:latin typeface="Cambria Math" panose="02040503050406030204" pitchFamily="18" charset="0"/>
                          </a:rPr>
                          <m:t>𝑖</m:t>
                        </m:r>
                      </m:sub>
                    </m:sSub>
                  </m:oMath>
                </a14:m>
                <a:r>
                  <a:rPr lang="it-IT" dirty="0"/>
                  <a:t> il </a:t>
                </a:r>
                <a:r>
                  <a:rPr lang="it-IT" dirty="0" err="1"/>
                  <a:t>rank</a:t>
                </a:r>
                <a:r>
                  <a:rPr lang="it-IT" dirty="0"/>
                  <a:t> di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𝑥</m:t>
                        </m:r>
                      </m:e>
                      <m:sub>
                        <m:r>
                          <a:rPr lang="it-IT" i="1">
                            <a:latin typeface="Cambria Math" panose="02040503050406030204" pitchFamily="18" charset="0"/>
                          </a:rPr>
                          <m:t>𝑖</m:t>
                        </m:r>
                      </m:sub>
                    </m:sSub>
                  </m:oMath>
                </a14:m>
                <a:r>
                  <a:rPr lang="it-IT" dirty="0"/>
                  <a:t> dato dalla posizione di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𝑥</m:t>
                        </m:r>
                      </m:e>
                      <m:sub>
                        <m:r>
                          <a:rPr lang="it-IT" i="1">
                            <a:latin typeface="Cambria Math" panose="02040503050406030204" pitchFamily="18" charset="0"/>
                          </a:rPr>
                          <m:t>𝑖</m:t>
                        </m:r>
                      </m:sub>
                    </m:sSub>
                  </m:oMath>
                </a14:m>
                <a:r>
                  <a:rPr lang="it-IT" dirty="0"/>
                  <a:t> nel vettore ordinato sulla base di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𝐷</m:t>
                        </m:r>
                      </m:e>
                      <m:sub>
                        <m:r>
                          <a:rPr lang="it-IT" i="1">
                            <a:latin typeface="Cambria Math" panose="02040503050406030204" pitchFamily="18" charset="0"/>
                          </a:rPr>
                          <m:t>𝑖</m:t>
                        </m:r>
                      </m:sub>
                    </m:sSub>
                  </m:oMath>
                </a14:m>
                <a:r>
                  <a:rPr lang="it-IT" dirty="0"/>
                  <a:t>, partendo da </a:t>
                </a:r>
                <a:r>
                  <a:rPr lang="it-IT" dirty="0" err="1"/>
                  <a:t>rank</a:t>
                </a:r>
                <a:r>
                  <a:rPr lang="it-IT" dirty="0"/>
                  <a:t> 1;</a:t>
                </a:r>
              </a:p>
              <a:p>
                <a:pPr marL="749808" lvl="1" indent="-457200">
                  <a:buFont typeface="Wingdings" panose="05000000000000000000" pitchFamily="2" charset="2"/>
                  <a:buChar char="§"/>
                </a:pPr>
                <a:r>
                  <a:rPr lang="it-IT" dirty="0"/>
                  <a:t>In caso di parità tra due o più valori si assegna come </a:t>
                </a:r>
                <a:r>
                  <a:rPr lang="it-IT" dirty="0" err="1"/>
                  <a:t>rank</a:t>
                </a:r>
                <a:r>
                  <a:rPr lang="it-IT" dirty="0"/>
                  <a:t> la media delle posizioni dei valori nel vettore ordinato;</a:t>
                </a:r>
              </a:p>
              <a:p>
                <a:pPr marL="457200" indent="-457200">
                  <a:buFont typeface="+mj-lt"/>
                  <a:buAutoNum type="arabicParenR" startAt="4"/>
                </a:pPr>
                <a:endParaRPr lang="it-IT" dirty="0"/>
              </a:p>
            </p:txBody>
          </p:sp>
        </mc:Choice>
        <mc:Fallback xmlns="">
          <p:sp>
            <p:nvSpPr>
              <p:cNvPr id="3" name="Segnaposto contenuto 2">
                <a:extLst>
                  <a:ext uri="{FF2B5EF4-FFF2-40B4-BE49-F238E27FC236}">
                    <a16:creationId xmlns:a16="http://schemas.microsoft.com/office/drawing/2014/main" id="{A98E3D82-512D-4D05-A59C-B9C2EB413CFF}"/>
                  </a:ext>
                </a:extLst>
              </p:cNvPr>
              <p:cNvSpPr>
                <a:spLocks noGrp="1" noRot="1" noChangeAspect="1" noMove="1" noResize="1" noEditPoints="1" noAdjustHandles="1" noChangeArrowheads="1" noChangeShapeType="1" noTextEdit="1"/>
              </p:cNvSpPr>
              <p:nvPr>
                <p:ph idx="1"/>
              </p:nvPr>
            </p:nvSpPr>
            <p:spPr>
              <a:blipFill>
                <a:blip r:embed="rId2"/>
                <a:stretch>
                  <a:fillRect l="-1576" t="-1818" r="-169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AB0FAD9E-DCD8-4101-9176-B2134696C471}"/>
                  </a:ext>
                </a:extLst>
              </p:cNvPr>
              <p:cNvSpPr txBox="1"/>
              <p:nvPr/>
            </p:nvSpPr>
            <p:spPr>
              <a:xfrm>
                <a:off x="2460692" y="3955466"/>
                <a:ext cx="8939284" cy="848437"/>
              </a:xfrm>
              <a:prstGeom prst="rect">
                <a:avLst/>
              </a:prstGeom>
              <a:noFill/>
            </p:spPr>
            <p:txBody>
              <a:bodyPr wrap="square" rtlCol="0">
                <a:spAutoFit/>
              </a:bodyPr>
              <a:lstStyle/>
              <a:p>
                <a14:m>
                  <m:oMath xmlns:m="http://schemas.openxmlformats.org/officeDocument/2006/math">
                    <m:sSub>
                      <m:sSubPr>
                        <m:ctrlPr>
                          <a:rPr lang="it-IT" sz="2400" i="1" smtClean="0">
                            <a:latin typeface="Cambria Math" panose="02040503050406030204" pitchFamily="18" charset="0"/>
                          </a:rPr>
                        </m:ctrlPr>
                      </m:sSubPr>
                      <m:e>
                        <m:r>
                          <a:rPr lang="it-IT" sz="2400" i="1" smtClean="0">
                            <a:latin typeface="Cambria Math" panose="02040503050406030204" pitchFamily="18" charset="0"/>
                          </a:rPr>
                          <m:t>𝑥</m:t>
                        </m:r>
                      </m:e>
                      <m:sub>
                        <m:r>
                          <a:rPr lang="it-IT" sz="2400" b="0" i="1" smtClean="0">
                            <a:latin typeface="Cambria Math" panose="02040503050406030204" pitchFamily="18" charset="0"/>
                          </a:rPr>
                          <m:t>2</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4</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5</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7</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9</m:t>
                        </m:r>
                      </m:sub>
                    </m:sSub>
                  </m:oMath>
                </a14:m>
                <a:r>
                  <a:rPr lang="it-IT" sz="2400" dirty="0"/>
                  <a:t>	</a:t>
                </a:r>
                <a14:m>
                  <m:oMath xmlns:m="http://schemas.openxmlformats.org/officeDocument/2006/math">
                    <m:sSub>
                      <m:sSubPr>
                        <m:ctrlPr>
                          <a:rPr lang="it-IT" sz="2400" i="1" smtClean="0">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3</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b="0" i="1" smtClean="0">
                            <a:latin typeface="Cambria Math" panose="02040503050406030204" pitchFamily="18" charset="0"/>
                          </a:rPr>
                          <m:t>6</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rPr>
                          <m:t>𝑥</m:t>
                        </m:r>
                      </m:e>
                      <m:sub>
                        <m:r>
                          <a:rPr lang="it-IT" sz="2400" i="1">
                            <a:latin typeface="Cambria Math" panose="02040503050406030204" pitchFamily="18" charset="0"/>
                          </a:rPr>
                          <m:t>1</m:t>
                        </m:r>
                        <m:r>
                          <a:rPr lang="it-IT" sz="2400" b="0" i="1" smtClean="0">
                            <a:latin typeface="Cambria Math" panose="02040503050406030204" pitchFamily="18" charset="0"/>
                          </a:rPr>
                          <m:t>0</m:t>
                        </m:r>
                      </m:sub>
                    </m:sSub>
                  </m:oMath>
                </a14:m>
                <a:endParaRPr lang="it-IT" sz="2400" dirty="0"/>
              </a:p>
              <a:p>
                <a:r>
                  <a:rPr lang="it-IT" sz="2400" dirty="0"/>
                  <a:t>1	1	1	1	1	2	2	2 </a:t>
                </a:r>
                <a:endParaRPr lang="it-IT" dirty="0"/>
              </a:p>
            </p:txBody>
          </p:sp>
        </mc:Choice>
        <mc:Fallback xmlns="">
          <p:sp>
            <p:nvSpPr>
              <p:cNvPr id="4" name="CasellaDiTesto 3">
                <a:extLst>
                  <a:ext uri="{FF2B5EF4-FFF2-40B4-BE49-F238E27FC236}">
                    <a16:creationId xmlns:a16="http://schemas.microsoft.com/office/drawing/2014/main" id="{AB0FAD9E-DCD8-4101-9176-B2134696C471}"/>
                  </a:ext>
                </a:extLst>
              </p:cNvPr>
              <p:cNvSpPr txBox="1">
                <a:spLocks noRot="1" noChangeAspect="1" noMove="1" noResize="1" noEditPoints="1" noAdjustHandles="1" noChangeArrowheads="1" noChangeShapeType="1" noTextEdit="1"/>
              </p:cNvSpPr>
              <p:nvPr/>
            </p:nvSpPr>
            <p:spPr>
              <a:xfrm>
                <a:off x="2460692" y="3955466"/>
                <a:ext cx="8939284" cy="848437"/>
              </a:xfrm>
              <a:prstGeom prst="rect">
                <a:avLst/>
              </a:prstGeom>
              <a:blipFill>
                <a:blip r:embed="rId3"/>
                <a:stretch>
                  <a:fillRect l="-1091" b="-1366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7D78CA15-C71C-46AA-A511-2535B30A927C}"/>
                  </a:ext>
                </a:extLst>
              </p:cNvPr>
              <p:cNvSpPr txBox="1"/>
              <p:nvPr/>
            </p:nvSpPr>
            <p:spPr>
              <a:xfrm>
                <a:off x="2407465" y="4975207"/>
                <a:ext cx="8939284" cy="848437"/>
              </a:xfrm>
              <a:prstGeom prst="rect">
                <a:avLst/>
              </a:prstGeom>
              <a:noFill/>
            </p:spPr>
            <p:txBody>
              <a:bodyPr wrap="square" rtlCol="0">
                <a:spAutoFit/>
              </a:bodyPr>
              <a:lstStyle/>
              <a:p>
                <a14:m>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𝑅</m:t>
                        </m:r>
                      </m:e>
                      <m:sub>
                        <m:r>
                          <a:rPr lang="it-IT" sz="2400" b="0" i="1" smtClean="0">
                            <a:latin typeface="Cambria Math" panose="02040503050406030204" pitchFamily="18" charset="0"/>
                          </a:rPr>
                          <m:t>2</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𝑅</m:t>
                        </m:r>
                      </m:e>
                      <m:sub>
                        <m:r>
                          <a:rPr lang="it-IT" sz="2400" b="0" i="1" smtClean="0">
                            <a:latin typeface="Cambria Math" panose="02040503050406030204" pitchFamily="18" charset="0"/>
                          </a:rPr>
                          <m:t>4</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𝑅</m:t>
                        </m:r>
                      </m:e>
                      <m:sub>
                        <m:r>
                          <a:rPr lang="it-IT" sz="2400" b="0" i="1" smtClean="0">
                            <a:latin typeface="Cambria Math" panose="02040503050406030204" pitchFamily="18" charset="0"/>
                          </a:rPr>
                          <m:t>5</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𝑅</m:t>
                        </m:r>
                      </m:e>
                      <m:sub>
                        <m:r>
                          <a:rPr lang="it-IT" sz="2400" b="0" i="1" smtClean="0">
                            <a:latin typeface="Cambria Math" panose="02040503050406030204" pitchFamily="18" charset="0"/>
                          </a:rPr>
                          <m:t>7</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𝑅</m:t>
                        </m:r>
                      </m:e>
                      <m:sub>
                        <m:r>
                          <a:rPr lang="it-IT" sz="2400" b="0" i="1" smtClean="0">
                            <a:latin typeface="Cambria Math" panose="02040503050406030204" pitchFamily="18" charset="0"/>
                          </a:rPr>
                          <m:t>9</m:t>
                        </m:r>
                      </m:sub>
                    </m:sSub>
                  </m:oMath>
                </a14:m>
                <a:r>
                  <a:rPr lang="it-IT" sz="2400" dirty="0"/>
                  <a:t>	</a:t>
                </a:r>
                <a14:m>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𝑅</m:t>
                        </m:r>
                      </m:e>
                      <m:sub>
                        <m:r>
                          <a:rPr lang="it-IT" sz="2400" b="0" i="1" smtClean="0">
                            <a:latin typeface="Cambria Math" panose="02040503050406030204" pitchFamily="18" charset="0"/>
                          </a:rPr>
                          <m:t>3</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𝑅</m:t>
                        </m:r>
                      </m:e>
                      <m:sub>
                        <m:r>
                          <a:rPr lang="it-IT" sz="2400" b="0" i="1" smtClean="0">
                            <a:latin typeface="Cambria Math" panose="02040503050406030204" pitchFamily="18" charset="0"/>
                          </a:rPr>
                          <m:t>6</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𝑅</m:t>
                        </m:r>
                      </m:e>
                      <m:sub>
                        <m:r>
                          <a:rPr lang="it-IT" sz="2400" i="1">
                            <a:latin typeface="Cambria Math" panose="02040503050406030204" pitchFamily="18" charset="0"/>
                          </a:rPr>
                          <m:t>1</m:t>
                        </m:r>
                        <m:r>
                          <a:rPr lang="it-IT" sz="2400" b="0" i="1" smtClean="0">
                            <a:latin typeface="Cambria Math" panose="02040503050406030204" pitchFamily="18" charset="0"/>
                          </a:rPr>
                          <m:t>0</m:t>
                        </m:r>
                      </m:sub>
                    </m:sSub>
                  </m:oMath>
                </a14:m>
                <a:endParaRPr lang="it-IT" sz="2400" dirty="0"/>
              </a:p>
              <a:p>
                <a:r>
                  <a:rPr lang="it-IT" sz="2400" dirty="0"/>
                  <a:t>3	3	3	3	3	7	7	7 </a:t>
                </a:r>
                <a:endParaRPr lang="it-IT" dirty="0"/>
              </a:p>
            </p:txBody>
          </p:sp>
        </mc:Choice>
        <mc:Fallback xmlns="">
          <p:sp>
            <p:nvSpPr>
              <p:cNvPr id="5" name="CasellaDiTesto 4">
                <a:extLst>
                  <a:ext uri="{FF2B5EF4-FFF2-40B4-BE49-F238E27FC236}">
                    <a16:creationId xmlns:a16="http://schemas.microsoft.com/office/drawing/2014/main" id="{7D78CA15-C71C-46AA-A511-2535B30A927C}"/>
                  </a:ext>
                </a:extLst>
              </p:cNvPr>
              <p:cNvSpPr txBox="1">
                <a:spLocks noRot="1" noChangeAspect="1" noMove="1" noResize="1" noEditPoints="1" noAdjustHandles="1" noChangeArrowheads="1" noChangeShapeType="1" noTextEdit="1"/>
              </p:cNvSpPr>
              <p:nvPr/>
            </p:nvSpPr>
            <p:spPr>
              <a:xfrm>
                <a:off x="2407465" y="4975207"/>
                <a:ext cx="8939284" cy="848437"/>
              </a:xfrm>
              <a:prstGeom prst="rect">
                <a:avLst/>
              </a:prstGeom>
              <a:blipFill>
                <a:blip r:embed="rId4"/>
                <a:stretch>
                  <a:fillRect l="-1091" b="-13669"/>
                </a:stretch>
              </a:blipFill>
            </p:spPr>
            <p:txBody>
              <a:bodyPr/>
              <a:lstStyle/>
              <a:p>
                <a:r>
                  <a:rPr lang="it-IT">
                    <a:noFill/>
                  </a:rPr>
                  <a:t> </a:t>
                </a:r>
              </a:p>
            </p:txBody>
          </p:sp>
        </mc:Fallback>
      </mc:AlternateContent>
      <p:sp>
        <p:nvSpPr>
          <p:cNvPr id="7" name="Rettangolo 6">
            <a:extLst>
              <a:ext uri="{FF2B5EF4-FFF2-40B4-BE49-F238E27FC236}">
                <a16:creationId xmlns:a16="http://schemas.microsoft.com/office/drawing/2014/main" id="{C1A78E98-0174-44A1-B19E-C0213A65D556}"/>
              </a:ext>
            </a:extLst>
          </p:cNvPr>
          <p:cNvSpPr/>
          <p:nvPr/>
        </p:nvSpPr>
        <p:spPr>
          <a:xfrm>
            <a:off x="2407465" y="4093768"/>
            <a:ext cx="4237629" cy="6017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4EF27DAE-3673-493A-9177-818675F11756}"/>
              </a:ext>
            </a:extLst>
          </p:cNvPr>
          <p:cNvSpPr/>
          <p:nvPr/>
        </p:nvSpPr>
        <p:spPr>
          <a:xfrm>
            <a:off x="6903720" y="4093768"/>
            <a:ext cx="2498223" cy="60176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4E8854AF-6EDB-4068-A627-EF6FD2BADD2F}"/>
                  </a:ext>
                </a:extLst>
              </p:cNvPr>
              <p:cNvSpPr txBox="1"/>
              <p:nvPr/>
            </p:nvSpPr>
            <p:spPr>
              <a:xfrm>
                <a:off x="3672611" y="3198167"/>
                <a:ext cx="187383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𝑖</m:t>
                          </m:r>
                        </m:sub>
                      </m:sSub>
                      <m:r>
                        <a:rPr lang="it-IT" sz="2400" b="0" i="1" smtClean="0">
                          <a:latin typeface="Cambria Math" panose="02040503050406030204" pitchFamily="18" charset="0"/>
                        </a:rPr>
                        <m:t>=1</m:t>
                      </m:r>
                    </m:oMath>
                  </m:oMathPara>
                </a14:m>
                <a:endParaRPr lang="it-IT" dirty="0"/>
              </a:p>
            </p:txBody>
          </p:sp>
        </mc:Choice>
        <mc:Fallback xmlns="">
          <p:sp>
            <p:nvSpPr>
              <p:cNvPr id="9" name="CasellaDiTesto 8">
                <a:extLst>
                  <a:ext uri="{FF2B5EF4-FFF2-40B4-BE49-F238E27FC236}">
                    <a16:creationId xmlns:a16="http://schemas.microsoft.com/office/drawing/2014/main" id="{4E8854AF-6EDB-4068-A627-EF6FD2BADD2F}"/>
                  </a:ext>
                </a:extLst>
              </p:cNvPr>
              <p:cNvSpPr txBox="1">
                <a:spLocks noRot="1" noChangeAspect="1" noMove="1" noResize="1" noEditPoints="1" noAdjustHandles="1" noChangeArrowheads="1" noChangeShapeType="1" noTextEdit="1"/>
              </p:cNvSpPr>
              <p:nvPr/>
            </p:nvSpPr>
            <p:spPr>
              <a:xfrm>
                <a:off x="3672611" y="3198167"/>
                <a:ext cx="1873838" cy="461665"/>
              </a:xfrm>
              <a:prstGeom prst="rect">
                <a:avLst/>
              </a:prstGeom>
              <a:blipFill>
                <a:blip r:embed="rId5"/>
                <a:stretch>
                  <a:fillRect b="-2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7784724C-8093-4425-8BFB-B3F1A61242E9}"/>
                  </a:ext>
                </a:extLst>
              </p:cNvPr>
              <p:cNvSpPr txBox="1"/>
              <p:nvPr/>
            </p:nvSpPr>
            <p:spPr>
              <a:xfrm>
                <a:off x="7299163" y="3198167"/>
                <a:ext cx="187383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𝐷</m:t>
                          </m:r>
                        </m:e>
                        <m:sub>
                          <m:r>
                            <a:rPr lang="it-IT" sz="2400" b="0" i="1" smtClean="0">
                              <a:latin typeface="Cambria Math" panose="02040503050406030204" pitchFamily="18" charset="0"/>
                            </a:rPr>
                            <m:t>𝑖</m:t>
                          </m:r>
                        </m:sub>
                      </m:sSub>
                      <m:r>
                        <a:rPr lang="it-IT" sz="2400" b="0" i="1" smtClean="0">
                          <a:latin typeface="Cambria Math" panose="02040503050406030204" pitchFamily="18" charset="0"/>
                        </a:rPr>
                        <m:t>=2</m:t>
                      </m:r>
                    </m:oMath>
                  </m:oMathPara>
                </a14:m>
                <a:endParaRPr lang="it-IT" dirty="0"/>
              </a:p>
            </p:txBody>
          </p:sp>
        </mc:Choice>
        <mc:Fallback xmlns="">
          <p:sp>
            <p:nvSpPr>
              <p:cNvPr id="10" name="CasellaDiTesto 9">
                <a:extLst>
                  <a:ext uri="{FF2B5EF4-FFF2-40B4-BE49-F238E27FC236}">
                    <a16:creationId xmlns:a16="http://schemas.microsoft.com/office/drawing/2014/main" id="{7784724C-8093-4425-8BFB-B3F1A61242E9}"/>
                  </a:ext>
                </a:extLst>
              </p:cNvPr>
              <p:cNvSpPr txBox="1">
                <a:spLocks noRot="1" noChangeAspect="1" noMove="1" noResize="1" noEditPoints="1" noAdjustHandles="1" noChangeArrowheads="1" noChangeShapeType="1" noTextEdit="1"/>
              </p:cNvSpPr>
              <p:nvPr/>
            </p:nvSpPr>
            <p:spPr>
              <a:xfrm>
                <a:off x="7299163" y="3198167"/>
                <a:ext cx="1873838" cy="461665"/>
              </a:xfrm>
              <a:prstGeom prst="rect">
                <a:avLst/>
              </a:prstGeom>
              <a:blipFill>
                <a:blip r:embed="rId6"/>
                <a:stretch>
                  <a:fillRect b="-2667"/>
                </a:stretch>
              </a:blipFill>
            </p:spPr>
            <p:txBody>
              <a:bodyPr/>
              <a:lstStyle/>
              <a:p>
                <a:r>
                  <a:rPr lang="it-IT">
                    <a:noFill/>
                  </a:rPr>
                  <a:t> </a:t>
                </a:r>
              </a:p>
            </p:txBody>
          </p:sp>
        </mc:Fallback>
      </mc:AlternateContent>
      <p:sp>
        <p:nvSpPr>
          <p:cNvPr id="11" name="CasellaDiTesto 10">
            <a:extLst>
              <a:ext uri="{FF2B5EF4-FFF2-40B4-BE49-F238E27FC236}">
                <a16:creationId xmlns:a16="http://schemas.microsoft.com/office/drawing/2014/main" id="{5570D64D-7F53-405C-BC94-AE7C53CDC8B3}"/>
              </a:ext>
            </a:extLst>
          </p:cNvPr>
          <p:cNvSpPr txBox="1"/>
          <p:nvPr/>
        </p:nvSpPr>
        <p:spPr>
          <a:xfrm>
            <a:off x="2513919" y="3632103"/>
            <a:ext cx="8939284" cy="461665"/>
          </a:xfrm>
          <a:prstGeom prst="rect">
            <a:avLst/>
          </a:prstGeom>
          <a:noFill/>
        </p:spPr>
        <p:txBody>
          <a:bodyPr wrap="square" rtlCol="0">
            <a:spAutoFit/>
          </a:bodyPr>
          <a:lstStyle/>
          <a:p>
            <a:r>
              <a:rPr lang="it-IT" dirty="0">
                <a:solidFill>
                  <a:srgbClr val="FF0000"/>
                </a:solidFill>
              </a:rPr>
              <a:t>1	2	3	4	5</a:t>
            </a:r>
            <a:r>
              <a:rPr lang="it-IT" dirty="0"/>
              <a:t>	</a:t>
            </a:r>
            <a:r>
              <a:rPr lang="it-IT" dirty="0">
                <a:solidFill>
                  <a:srgbClr val="002060"/>
                </a:solidFill>
              </a:rPr>
              <a:t>6	7	8</a:t>
            </a:r>
            <a:r>
              <a:rPr lang="it-IT" sz="2400" dirty="0">
                <a:solidFill>
                  <a:srgbClr val="002060"/>
                </a:solidFill>
              </a:rPr>
              <a:t> </a:t>
            </a:r>
            <a:endParaRPr lang="it-IT" dirty="0">
              <a:solidFill>
                <a:srgbClr val="002060"/>
              </a:solidFill>
            </a:endParaRPr>
          </a:p>
        </p:txBody>
      </p:sp>
    </p:spTree>
    <p:extLst>
      <p:ext uri="{BB962C8B-B14F-4D97-AF65-F5344CB8AC3E}">
        <p14:creationId xmlns:p14="http://schemas.microsoft.com/office/powerpoint/2010/main" val="28394869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8032C8-303A-4F6F-AE67-5CC27EF63F2B}"/>
              </a:ext>
            </a:extLst>
          </p:cNvPr>
          <p:cNvSpPr>
            <a:spLocks noGrp="1"/>
          </p:cNvSpPr>
          <p:nvPr>
            <p:ph type="title"/>
          </p:nvPr>
        </p:nvSpPr>
        <p:spPr/>
        <p:txBody>
          <a:bodyPr/>
          <a:lstStyle/>
          <a:p>
            <a:r>
              <a:rPr lang="it-IT" dirty="0" err="1"/>
              <a:t>Wilcoxon</a:t>
            </a:r>
            <a:r>
              <a:rPr lang="it-IT" dirty="0"/>
              <a:t> </a:t>
            </a:r>
            <a:r>
              <a:rPr lang="it-IT" dirty="0" err="1"/>
              <a:t>signed-rank</a:t>
            </a:r>
            <a:r>
              <a:rPr lang="it-IT" dirty="0"/>
              <a:t> test</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98E3D82-512D-4D05-A59C-B9C2EB413CFF}"/>
                  </a:ext>
                </a:extLst>
              </p:cNvPr>
              <p:cNvSpPr>
                <a:spLocks noGrp="1"/>
              </p:cNvSpPr>
              <p:nvPr>
                <p:ph idx="1"/>
              </p:nvPr>
            </p:nvSpPr>
            <p:spPr/>
            <p:txBody>
              <a:bodyPr/>
              <a:lstStyle/>
              <a:p>
                <a:pPr marL="457200" indent="-457200">
                  <a:buFont typeface="+mj-lt"/>
                  <a:buAutoNum type="arabicParenR" startAt="5"/>
                </a:pPr>
                <a:r>
                  <a:rPr lang="it-IT" dirty="0"/>
                  <a:t>Calcola la statistica test </a:t>
                </a:r>
                <a14:m>
                  <m:oMath xmlns:m="http://schemas.openxmlformats.org/officeDocument/2006/math">
                    <m:r>
                      <a:rPr lang="it-IT" b="0" i="1" smtClean="0">
                        <a:latin typeface="Cambria Math" panose="02040503050406030204" pitchFamily="18" charset="0"/>
                      </a:rPr>
                      <m:t>𝑊</m:t>
                    </m:r>
                    <m:r>
                      <a:rPr lang="it-IT" b="0" i="1" smtClean="0">
                        <a:latin typeface="Cambria Math" panose="02040503050406030204" pitchFamily="18" charset="0"/>
                      </a:rPr>
                      <m:t>=</m:t>
                    </m:r>
                    <m:nary>
                      <m:naryPr>
                        <m:chr m:val="∑"/>
                        <m:ctrlPr>
                          <a:rPr lang="it-IT" b="0" i="1" smtClean="0">
                            <a:latin typeface="Cambria Math" panose="02040503050406030204" pitchFamily="18" charset="0"/>
                          </a:rPr>
                        </m:ctrlPr>
                      </m:naryPr>
                      <m:sub>
                        <m:r>
                          <m:rPr>
                            <m:brk m:alnAt="23"/>
                          </m:rPr>
                          <a:rPr lang="it-IT" b="0" i="1" smtClean="0">
                            <a:latin typeface="Cambria Math" panose="02040503050406030204" pitchFamily="18" charset="0"/>
                          </a:rPr>
                          <m:t>𝑖</m:t>
                        </m:r>
                        <m:r>
                          <a:rPr lang="it-IT" b="0" i="1" smtClean="0">
                            <a:latin typeface="Cambria Math" panose="02040503050406030204" pitchFamily="18" charset="0"/>
                          </a:rPr>
                          <m:t>=1</m:t>
                        </m:r>
                      </m:sub>
                      <m:sup>
                        <m:r>
                          <a:rPr lang="it-IT" b="0" i="1" smtClean="0">
                            <a:latin typeface="Cambria Math" panose="02040503050406030204" pitchFamily="18" charset="0"/>
                          </a:rPr>
                          <m:t>𝑛</m:t>
                        </m:r>
                      </m:sup>
                      <m:e>
                        <m:sSub>
                          <m:sSubPr>
                            <m:ctrlPr>
                              <a:rPr lang="it-IT" b="0" i="1" smtClean="0">
                                <a:latin typeface="Cambria Math" panose="02040503050406030204" pitchFamily="18" charset="0"/>
                              </a:rPr>
                            </m:ctrlPr>
                          </m:sSubPr>
                          <m:e>
                            <m:r>
                              <a:rPr lang="it-IT" b="0" i="1" smtClean="0">
                                <a:latin typeface="Cambria Math" panose="02040503050406030204" pitchFamily="18" charset="0"/>
                              </a:rPr>
                              <m:t>𝑆𝑅</m:t>
                            </m:r>
                          </m:e>
                          <m:sub>
                            <m:r>
                              <a:rPr lang="it-IT" b="0" i="1" smtClean="0">
                                <a:latin typeface="Cambria Math" panose="02040503050406030204" pitchFamily="18" charset="0"/>
                              </a:rPr>
                              <m:t>𝑖</m:t>
                            </m:r>
                          </m:sub>
                        </m:sSub>
                      </m:e>
                    </m:nary>
                  </m:oMath>
                </a14:m>
                <a:r>
                  <a:rPr lang="it-IT" dirty="0"/>
                  <a:t> dove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𝑆𝑅</m:t>
                        </m:r>
                      </m:e>
                      <m:sub>
                        <m:r>
                          <a:rPr lang="it-IT" i="1">
                            <a:latin typeface="Cambria Math" panose="02040503050406030204" pitchFamily="18" charset="0"/>
                          </a:rPr>
                          <m:t>𝑖</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𝑆</m:t>
                        </m:r>
                      </m:e>
                      <m:sub>
                        <m:r>
                          <a:rPr lang="it-IT" i="1">
                            <a:latin typeface="Cambria Math" panose="02040503050406030204" pitchFamily="18" charset="0"/>
                          </a:rPr>
                          <m:t>𝑖</m:t>
                        </m:r>
                      </m:sub>
                    </m:sSub>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𝑅</m:t>
                        </m:r>
                      </m:e>
                      <m:sub>
                        <m:r>
                          <a:rPr lang="it-IT" i="1">
                            <a:latin typeface="Cambria Math" panose="02040503050406030204" pitchFamily="18" charset="0"/>
                            <a:ea typeface="Cambria Math" panose="02040503050406030204" pitchFamily="18" charset="0"/>
                          </a:rPr>
                          <m:t>𝑖</m:t>
                        </m:r>
                      </m:sub>
                    </m:sSub>
                  </m:oMath>
                </a14:m>
                <a:r>
                  <a:rPr lang="it-IT" dirty="0"/>
                  <a:t> è il </a:t>
                </a:r>
                <a:r>
                  <a:rPr lang="it-IT" dirty="0" err="1"/>
                  <a:t>signed</a:t>
                </a:r>
                <a:r>
                  <a:rPr lang="it-IT" dirty="0"/>
                  <a:t> </a:t>
                </a:r>
                <a:r>
                  <a:rPr lang="it-IT" dirty="0" err="1"/>
                  <a:t>rank</a:t>
                </a:r>
                <a:r>
                  <a:rPr lang="it-IT" dirty="0"/>
                  <a:t> di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𝑥</m:t>
                        </m:r>
                      </m:e>
                      <m:sub>
                        <m:r>
                          <a:rPr lang="it-IT" i="1">
                            <a:latin typeface="Cambria Math" panose="02040503050406030204" pitchFamily="18" charset="0"/>
                          </a:rPr>
                          <m:t>𝑖</m:t>
                        </m:r>
                      </m:sub>
                    </m:sSub>
                  </m:oMath>
                </a14:m>
                <a:endParaRPr lang="it-IT" dirty="0"/>
              </a:p>
            </p:txBody>
          </p:sp>
        </mc:Choice>
        <mc:Fallback xmlns="">
          <p:sp>
            <p:nvSpPr>
              <p:cNvPr id="3" name="Segnaposto contenuto 2">
                <a:extLst>
                  <a:ext uri="{FF2B5EF4-FFF2-40B4-BE49-F238E27FC236}">
                    <a16:creationId xmlns:a16="http://schemas.microsoft.com/office/drawing/2014/main" id="{A98E3D82-512D-4D05-A59C-B9C2EB413CFF}"/>
                  </a:ext>
                </a:extLst>
              </p:cNvPr>
              <p:cNvSpPr>
                <a:spLocks noGrp="1" noRot="1" noChangeAspect="1" noMove="1" noResize="1" noEditPoints="1" noAdjustHandles="1" noChangeArrowheads="1" noChangeShapeType="1" noTextEdit="1"/>
              </p:cNvSpPr>
              <p:nvPr>
                <p:ph idx="1"/>
              </p:nvPr>
            </p:nvSpPr>
            <p:spPr>
              <a:blipFill>
                <a:blip r:embed="rId2"/>
                <a:stretch>
                  <a:fillRect l="-1576" t="-1303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A8E40FF3-0898-42DE-AC4B-5E9DE37CE82F}"/>
                  </a:ext>
                </a:extLst>
              </p:cNvPr>
              <p:cNvSpPr txBox="1"/>
              <p:nvPr/>
            </p:nvSpPr>
            <p:spPr>
              <a:xfrm>
                <a:off x="2540758" y="2580563"/>
                <a:ext cx="8939284" cy="848437"/>
              </a:xfrm>
              <a:prstGeom prst="rect">
                <a:avLst/>
              </a:prstGeom>
              <a:noFill/>
            </p:spPr>
            <p:txBody>
              <a:bodyPr wrap="square" rtlCol="0">
                <a:spAutoFit/>
              </a:bodyPr>
              <a:lstStyle/>
              <a:p>
                <a14:m>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𝑅</m:t>
                        </m:r>
                      </m:e>
                      <m:sub>
                        <m:r>
                          <a:rPr lang="it-IT" sz="2400" b="0" i="1" smtClean="0">
                            <a:latin typeface="Cambria Math" panose="02040503050406030204" pitchFamily="18" charset="0"/>
                          </a:rPr>
                          <m:t>2</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𝑅</m:t>
                        </m:r>
                      </m:e>
                      <m:sub>
                        <m:r>
                          <a:rPr lang="it-IT" sz="2400" b="0" i="1" smtClean="0">
                            <a:latin typeface="Cambria Math" panose="02040503050406030204" pitchFamily="18" charset="0"/>
                          </a:rPr>
                          <m:t>4</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𝑅</m:t>
                        </m:r>
                      </m:e>
                      <m:sub>
                        <m:r>
                          <a:rPr lang="it-IT" sz="2400" b="0" i="1" smtClean="0">
                            <a:latin typeface="Cambria Math" panose="02040503050406030204" pitchFamily="18" charset="0"/>
                          </a:rPr>
                          <m:t>5</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𝑅</m:t>
                        </m:r>
                      </m:e>
                      <m:sub>
                        <m:r>
                          <a:rPr lang="it-IT" sz="2400" b="0" i="1" smtClean="0">
                            <a:latin typeface="Cambria Math" panose="02040503050406030204" pitchFamily="18" charset="0"/>
                          </a:rPr>
                          <m:t>7</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𝑅</m:t>
                        </m:r>
                      </m:e>
                      <m:sub>
                        <m:r>
                          <a:rPr lang="it-IT" sz="2400" b="0" i="1" smtClean="0">
                            <a:latin typeface="Cambria Math" panose="02040503050406030204" pitchFamily="18" charset="0"/>
                          </a:rPr>
                          <m:t>9</m:t>
                        </m:r>
                      </m:sub>
                    </m:sSub>
                  </m:oMath>
                </a14:m>
                <a:r>
                  <a:rPr lang="it-IT" sz="2400" dirty="0"/>
                  <a:t>	</a:t>
                </a:r>
                <a14:m>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𝑅</m:t>
                        </m:r>
                      </m:e>
                      <m:sub>
                        <m:r>
                          <a:rPr lang="it-IT" sz="2400" b="0" i="1" smtClean="0">
                            <a:latin typeface="Cambria Math" panose="02040503050406030204" pitchFamily="18" charset="0"/>
                          </a:rPr>
                          <m:t>3</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𝑅</m:t>
                        </m:r>
                      </m:e>
                      <m:sub>
                        <m:r>
                          <a:rPr lang="it-IT" sz="2400" b="0" i="1" smtClean="0">
                            <a:latin typeface="Cambria Math" panose="02040503050406030204" pitchFamily="18" charset="0"/>
                          </a:rPr>
                          <m:t>6</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𝑅</m:t>
                        </m:r>
                      </m:e>
                      <m:sub>
                        <m:r>
                          <a:rPr lang="it-IT" sz="2400" i="1">
                            <a:latin typeface="Cambria Math" panose="02040503050406030204" pitchFamily="18" charset="0"/>
                          </a:rPr>
                          <m:t>1</m:t>
                        </m:r>
                        <m:r>
                          <a:rPr lang="it-IT" sz="2400" b="0" i="1" smtClean="0">
                            <a:latin typeface="Cambria Math" panose="02040503050406030204" pitchFamily="18" charset="0"/>
                          </a:rPr>
                          <m:t>0</m:t>
                        </m:r>
                      </m:sub>
                    </m:sSub>
                  </m:oMath>
                </a14:m>
                <a:endParaRPr lang="it-IT" sz="2400" dirty="0"/>
              </a:p>
              <a:p>
                <a:r>
                  <a:rPr lang="it-IT" sz="2400" dirty="0"/>
                  <a:t>3	3	3	3	3	7	7	7 </a:t>
                </a:r>
                <a:endParaRPr lang="it-IT" dirty="0"/>
              </a:p>
            </p:txBody>
          </p:sp>
        </mc:Choice>
        <mc:Fallback xmlns="">
          <p:sp>
            <p:nvSpPr>
              <p:cNvPr id="4" name="CasellaDiTesto 3">
                <a:extLst>
                  <a:ext uri="{FF2B5EF4-FFF2-40B4-BE49-F238E27FC236}">
                    <a16:creationId xmlns:a16="http://schemas.microsoft.com/office/drawing/2014/main" id="{A8E40FF3-0898-42DE-AC4B-5E9DE37CE82F}"/>
                  </a:ext>
                </a:extLst>
              </p:cNvPr>
              <p:cNvSpPr txBox="1">
                <a:spLocks noRot="1" noChangeAspect="1" noMove="1" noResize="1" noEditPoints="1" noAdjustHandles="1" noChangeArrowheads="1" noChangeShapeType="1" noTextEdit="1"/>
              </p:cNvSpPr>
              <p:nvPr/>
            </p:nvSpPr>
            <p:spPr>
              <a:xfrm>
                <a:off x="2540758" y="2580563"/>
                <a:ext cx="8939284" cy="848437"/>
              </a:xfrm>
              <a:prstGeom prst="rect">
                <a:avLst/>
              </a:prstGeom>
              <a:blipFill>
                <a:blip r:embed="rId3"/>
                <a:stretch>
                  <a:fillRect l="-1091" b="-1285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D5ED63E3-ECCA-490D-B2A0-1E82F8BE3A15}"/>
                  </a:ext>
                </a:extLst>
              </p:cNvPr>
              <p:cNvSpPr txBox="1"/>
              <p:nvPr/>
            </p:nvSpPr>
            <p:spPr>
              <a:xfrm>
                <a:off x="2540758" y="3545545"/>
                <a:ext cx="8939284" cy="830997"/>
              </a:xfrm>
              <a:prstGeom prst="rect">
                <a:avLst/>
              </a:prstGeom>
              <a:noFill/>
            </p:spPr>
            <p:txBody>
              <a:bodyPr wrap="square" rtlCol="0">
                <a:spAutoFit/>
              </a:bodyPr>
              <a:lstStyle/>
              <a:p>
                <a14:m>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𝑆</m:t>
                        </m:r>
                      </m:e>
                      <m:sub>
                        <m:r>
                          <a:rPr lang="it-IT" sz="2400" b="0" i="1" smtClean="0">
                            <a:latin typeface="Cambria Math" panose="02040503050406030204" pitchFamily="18" charset="0"/>
                          </a:rPr>
                          <m:t>2</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𝑆</m:t>
                        </m:r>
                      </m:e>
                      <m:sub>
                        <m:r>
                          <a:rPr lang="it-IT" sz="2400" b="0" i="1" smtClean="0">
                            <a:latin typeface="Cambria Math" panose="02040503050406030204" pitchFamily="18" charset="0"/>
                          </a:rPr>
                          <m:t>4</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𝑆</m:t>
                        </m:r>
                      </m:e>
                      <m:sub>
                        <m:r>
                          <a:rPr lang="it-IT" sz="2400" b="0" i="1" smtClean="0">
                            <a:latin typeface="Cambria Math" panose="02040503050406030204" pitchFamily="18" charset="0"/>
                          </a:rPr>
                          <m:t>5</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𝑆</m:t>
                        </m:r>
                      </m:e>
                      <m:sub>
                        <m:r>
                          <a:rPr lang="it-IT" sz="2400" b="0" i="1" smtClean="0">
                            <a:latin typeface="Cambria Math" panose="02040503050406030204" pitchFamily="18" charset="0"/>
                          </a:rPr>
                          <m:t>7</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𝑆</m:t>
                        </m:r>
                      </m:e>
                      <m:sub>
                        <m:r>
                          <a:rPr lang="it-IT" sz="2400" b="0" i="1" smtClean="0">
                            <a:latin typeface="Cambria Math" panose="02040503050406030204" pitchFamily="18" charset="0"/>
                          </a:rPr>
                          <m:t>9</m:t>
                        </m:r>
                      </m:sub>
                    </m:sSub>
                  </m:oMath>
                </a14:m>
                <a:r>
                  <a:rPr lang="it-IT" sz="2400" dirty="0"/>
                  <a:t>	</a:t>
                </a:r>
                <a14:m>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𝑆</m:t>
                        </m:r>
                      </m:e>
                      <m:sub>
                        <m:r>
                          <a:rPr lang="it-IT" sz="2400" b="0" i="1" smtClean="0">
                            <a:latin typeface="Cambria Math" panose="02040503050406030204" pitchFamily="18" charset="0"/>
                          </a:rPr>
                          <m:t>3</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𝑆</m:t>
                        </m:r>
                      </m:e>
                      <m:sub>
                        <m:r>
                          <a:rPr lang="it-IT" sz="2400" b="0" i="1" smtClean="0">
                            <a:latin typeface="Cambria Math" panose="02040503050406030204" pitchFamily="18" charset="0"/>
                          </a:rPr>
                          <m:t>6</m:t>
                        </m:r>
                      </m:sub>
                    </m:sSub>
                  </m:oMath>
                </a14:m>
                <a:r>
                  <a:rPr lang="it-IT" sz="2400" dirty="0"/>
                  <a:t>	</a:t>
                </a:r>
                <a14:m>
                  <m:oMath xmlns:m="http://schemas.openxmlformats.org/officeDocument/2006/math">
                    <m:sSub>
                      <m:sSubPr>
                        <m:ctrlPr>
                          <a:rPr lang="it-IT" sz="2400" i="1">
                            <a:latin typeface="Cambria Math" panose="02040503050406030204" pitchFamily="18" charset="0"/>
                          </a:rPr>
                        </m:ctrlPr>
                      </m:sSubPr>
                      <m:e>
                        <m:r>
                          <a:rPr lang="it-IT" sz="2400" b="0" i="1" smtClean="0">
                            <a:latin typeface="Cambria Math" panose="02040503050406030204" pitchFamily="18" charset="0"/>
                          </a:rPr>
                          <m:t>𝑆</m:t>
                        </m:r>
                      </m:e>
                      <m:sub>
                        <m:r>
                          <a:rPr lang="it-IT" sz="2400" i="1">
                            <a:latin typeface="Cambria Math" panose="02040503050406030204" pitchFamily="18" charset="0"/>
                          </a:rPr>
                          <m:t>1</m:t>
                        </m:r>
                        <m:r>
                          <a:rPr lang="it-IT" sz="2400" b="0" i="1" smtClean="0">
                            <a:latin typeface="Cambria Math" panose="02040503050406030204" pitchFamily="18" charset="0"/>
                          </a:rPr>
                          <m:t>0</m:t>
                        </m:r>
                      </m:sub>
                    </m:sSub>
                  </m:oMath>
                </a14:m>
                <a:endParaRPr lang="it-IT" sz="2400" dirty="0"/>
              </a:p>
              <a:p>
                <a:r>
                  <a:rPr lang="it-IT" sz="2400" dirty="0"/>
                  <a:t>+1	+1	+1	+1	-1	+1	-1	+1 </a:t>
                </a:r>
                <a:endParaRPr lang="it-IT" dirty="0"/>
              </a:p>
            </p:txBody>
          </p:sp>
        </mc:Choice>
        <mc:Fallback xmlns="">
          <p:sp>
            <p:nvSpPr>
              <p:cNvPr id="5" name="CasellaDiTesto 4">
                <a:extLst>
                  <a:ext uri="{FF2B5EF4-FFF2-40B4-BE49-F238E27FC236}">
                    <a16:creationId xmlns:a16="http://schemas.microsoft.com/office/drawing/2014/main" id="{D5ED63E3-ECCA-490D-B2A0-1E82F8BE3A15}"/>
                  </a:ext>
                </a:extLst>
              </p:cNvPr>
              <p:cNvSpPr txBox="1">
                <a:spLocks noRot="1" noChangeAspect="1" noMove="1" noResize="1" noEditPoints="1" noAdjustHandles="1" noChangeArrowheads="1" noChangeShapeType="1" noTextEdit="1"/>
              </p:cNvSpPr>
              <p:nvPr/>
            </p:nvSpPr>
            <p:spPr>
              <a:xfrm>
                <a:off x="2540758" y="3545545"/>
                <a:ext cx="8939284" cy="830997"/>
              </a:xfrm>
              <a:prstGeom prst="rect">
                <a:avLst/>
              </a:prstGeom>
              <a:blipFill>
                <a:blip r:embed="rId4"/>
                <a:stretch>
                  <a:fillRect l="-1091" b="-1617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B8D89658-B5F8-4800-801A-A34FDCA9E997}"/>
                  </a:ext>
                </a:extLst>
              </p:cNvPr>
              <p:cNvSpPr txBox="1"/>
              <p:nvPr/>
            </p:nvSpPr>
            <p:spPr>
              <a:xfrm>
                <a:off x="1530823" y="4891985"/>
                <a:ext cx="74221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𝑊</m:t>
                      </m:r>
                      <m:r>
                        <a:rPr lang="it-IT" sz="2400" b="0" i="1" smtClean="0">
                          <a:latin typeface="Cambria Math" panose="02040503050406030204" pitchFamily="18" charset="0"/>
                        </a:rPr>
                        <m:t>=3+3+3+3−3+7−7+7=16</m:t>
                      </m:r>
                    </m:oMath>
                  </m:oMathPara>
                </a14:m>
                <a:endParaRPr lang="it-IT" sz="2400" dirty="0"/>
              </a:p>
            </p:txBody>
          </p:sp>
        </mc:Choice>
        <mc:Fallback xmlns="">
          <p:sp>
            <p:nvSpPr>
              <p:cNvPr id="7" name="CasellaDiTesto 6">
                <a:extLst>
                  <a:ext uri="{FF2B5EF4-FFF2-40B4-BE49-F238E27FC236}">
                    <a16:creationId xmlns:a16="http://schemas.microsoft.com/office/drawing/2014/main" id="{B8D89658-B5F8-4800-801A-A34FDCA9E997}"/>
                  </a:ext>
                </a:extLst>
              </p:cNvPr>
              <p:cNvSpPr txBox="1">
                <a:spLocks noRot="1" noChangeAspect="1" noMove="1" noResize="1" noEditPoints="1" noAdjustHandles="1" noChangeArrowheads="1" noChangeShapeType="1" noTextEdit="1"/>
              </p:cNvSpPr>
              <p:nvPr/>
            </p:nvSpPr>
            <p:spPr>
              <a:xfrm>
                <a:off x="1530823" y="4891985"/>
                <a:ext cx="7422108" cy="461665"/>
              </a:xfrm>
              <a:prstGeom prst="rect">
                <a:avLst/>
              </a:prstGeom>
              <a:blipFill>
                <a:blip r:embed="rId5"/>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21977509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E51168-4D75-498E-8068-441534BA9BC0}"/>
              </a:ext>
            </a:extLst>
          </p:cNvPr>
          <p:cNvSpPr>
            <a:spLocks noGrp="1"/>
          </p:cNvSpPr>
          <p:nvPr>
            <p:ph type="title"/>
          </p:nvPr>
        </p:nvSpPr>
        <p:spPr/>
        <p:txBody>
          <a:bodyPr/>
          <a:lstStyle/>
          <a:p>
            <a:r>
              <a:rPr lang="it-IT" dirty="0" err="1"/>
              <a:t>Wilcoxon</a:t>
            </a:r>
            <a:r>
              <a:rPr lang="it-IT" dirty="0"/>
              <a:t> </a:t>
            </a:r>
            <a:r>
              <a:rPr lang="it-IT" dirty="0" err="1"/>
              <a:t>signed-rank</a:t>
            </a:r>
            <a:r>
              <a:rPr lang="it-IT" dirty="0"/>
              <a:t> test</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CF25ADB8-D4F5-40B8-9148-469850FA3F95}"/>
                  </a:ext>
                </a:extLst>
              </p:cNvPr>
              <p:cNvSpPr>
                <a:spLocks noGrp="1"/>
              </p:cNvSpPr>
              <p:nvPr>
                <p:ph idx="1"/>
              </p:nvPr>
            </p:nvSpPr>
            <p:spPr/>
            <p:txBody>
              <a:bodyPr/>
              <a:lstStyle/>
              <a:p>
                <a:r>
                  <a:rPr lang="it-IT" dirty="0"/>
                  <a:t>All’aumentare dell’ampiezza del campione, la statistica W tende ad una distribuzione normale con:</a:t>
                </a:r>
              </a:p>
              <a:p>
                <a14:m>
                  <m:oMath xmlns:m="http://schemas.openxmlformats.org/officeDocument/2006/math">
                    <m:sSub>
                      <m:sSubPr>
                        <m:ctrlPr>
                          <a:rPr lang="it-IT" i="1" smtClean="0">
                            <a:latin typeface="Cambria Math" panose="02040503050406030204" pitchFamily="18" charset="0"/>
                          </a:rPr>
                        </m:ctrlPr>
                      </m:sSubPr>
                      <m:e>
                        <m:r>
                          <a:rPr lang="it-IT" i="1" smtClean="0">
                            <a:latin typeface="Cambria Math" panose="02040503050406030204" pitchFamily="18" charset="0"/>
                            <a:ea typeface="Cambria Math" panose="02040503050406030204" pitchFamily="18" charset="0"/>
                          </a:rPr>
                          <m:t>𝜇</m:t>
                        </m:r>
                      </m:e>
                      <m:sub>
                        <m:r>
                          <a:rPr lang="it-IT" b="0" i="1" smtClean="0">
                            <a:latin typeface="Cambria Math" panose="02040503050406030204" pitchFamily="18" charset="0"/>
                          </a:rPr>
                          <m:t>𝑊</m:t>
                        </m:r>
                      </m:sub>
                    </m:sSub>
                    <m:r>
                      <a:rPr lang="it-IT" b="0" i="1" smtClean="0">
                        <a:latin typeface="Cambria Math" panose="02040503050406030204" pitchFamily="18" charset="0"/>
                      </a:rPr>
                      <m:t>=0</m:t>
                    </m:r>
                  </m:oMath>
                </a14:m>
                <a:endParaRPr lang="it-IT" dirty="0"/>
              </a:p>
              <a:p>
                <a14:m>
                  <m:oMath xmlns:m="http://schemas.openxmlformats.org/officeDocument/2006/math">
                    <m:sSubSup>
                      <m:sSubSupPr>
                        <m:ctrlPr>
                          <a:rPr lang="it-IT" i="1" smtClean="0">
                            <a:latin typeface="Cambria Math" panose="02040503050406030204" pitchFamily="18" charset="0"/>
                          </a:rPr>
                        </m:ctrlPr>
                      </m:sSubSupPr>
                      <m:e>
                        <m:r>
                          <a:rPr lang="it-IT" i="1" smtClean="0">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rPr>
                          <m:t>𝑊</m:t>
                        </m:r>
                      </m:sub>
                      <m:sup>
                        <m:r>
                          <a:rPr lang="it-IT" b="0" i="1" smtClean="0">
                            <a:latin typeface="Cambria Math" panose="02040503050406030204" pitchFamily="18" charset="0"/>
                          </a:rPr>
                          <m:t>2</m:t>
                        </m:r>
                      </m:sup>
                    </m:sSubSup>
                    <m:r>
                      <a:rPr lang="it-IT" b="0" i="1" smtClean="0">
                        <a:latin typeface="Cambria Math" panose="02040503050406030204" pitchFamily="18" charset="0"/>
                      </a:rPr>
                      <m:t>=</m:t>
                    </m:r>
                    <m:f>
                      <m:fPr>
                        <m:ctrlPr>
                          <a:rPr lang="it-IT" b="0" i="1" smtClean="0">
                            <a:latin typeface="Cambria Math" panose="02040503050406030204" pitchFamily="18" charset="0"/>
                          </a:rPr>
                        </m:ctrlPr>
                      </m:fPr>
                      <m:num>
                        <m:sSub>
                          <m:sSubPr>
                            <m:ctrlPr>
                              <a:rPr lang="it-IT" b="0" i="1" smtClean="0">
                                <a:latin typeface="Cambria Math" panose="02040503050406030204" pitchFamily="18" charset="0"/>
                              </a:rPr>
                            </m:ctrlPr>
                          </m:sSubPr>
                          <m:e>
                            <m:r>
                              <a:rPr lang="it-IT" b="0" i="1" smtClean="0">
                                <a:latin typeface="Cambria Math" panose="02040503050406030204" pitchFamily="18" charset="0"/>
                              </a:rPr>
                              <m:t>𝑁</m:t>
                            </m:r>
                          </m:e>
                          <m:sub>
                            <m:r>
                              <a:rPr lang="it-IT" b="0" i="1" smtClean="0">
                                <a:latin typeface="Cambria Math" panose="02040503050406030204" pitchFamily="18" charset="0"/>
                              </a:rPr>
                              <m:t>𝑟</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𝑁</m:t>
                            </m:r>
                          </m:e>
                          <m:sub>
                            <m:r>
                              <a:rPr lang="it-IT" b="0" i="1" smtClean="0">
                                <a:latin typeface="Cambria Math" panose="02040503050406030204" pitchFamily="18" charset="0"/>
                              </a:rPr>
                              <m:t>𝑟</m:t>
                            </m:r>
                          </m:sub>
                        </m:sSub>
                        <m:r>
                          <a:rPr lang="it-IT" b="0" i="1" smtClean="0">
                            <a:latin typeface="Cambria Math" panose="02040503050406030204" pitchFamily="18" charset="0"/>
                          </a:rPr>
                          <m:t>+1)(2</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𝑁</m:t>
                            </m:r>
                          </m:e>
                          <m:sub>
                            <m:r>
                              <a:rPr lang="it-IT" b="0" i="1" smtClean="0">
                                <a:latin typeface="Cambria Math" panose="02040503050406030204" pitchFamily="18" charset="0"/>
                              </a:rPr>
                              <m:t>𝑟</m:t>
                            </m:r>
                          </m:sub>
                        </m:sSub>
                        <m:r>
                          <a:rPr lang="it-IT" b="0" i="1" smtClean="0">
                            <a:latin typeface="Cambria Math" panose="02040503050406030204" pitchFamily="18" charset="0"/>
                          </a:rPr>
                          <m:t>+1)</m:t>
                        </m:r>
                      </m:num>
                      <m:den>
                        <m:r>
                          <a:rPr lang="it-IT" b="0" i="1" smtClean="0">
                            <a:latin typeface="Cambria Math" panose="02040503050406030204" pitchFamily="18" charset="0"/>
                          </a:rPr>
                          <m:t>6</m:t>
                        </m:r>
                      </m:den>
                    </m:f>
                  </m:oMath>
                </a14:m>
                <a:endParaRPr lang="it-IT" dirty="0"/>
              </a:p>
              <a:p>
                <a:r>
                  <a:rPr lang="it-IT" dirty="0"/>
                  <a:t>Quindi, confrontando lo z-score </a:t>
                </a:r>
                <a14:m>
                  <m:oMath xmlns:m="http://schemas.openxmlformats.org/officeDocument/2006/math">
                    <m:r>
                      <m:rPr>
                        <m:sty m:val="p"/>
                      </m:rPr>
                      <a:rPr lang="it-IT" b="0" i="0" smtClean="0">
                        <a:latin typeface="Cambria Math" panose="02040503050406030204" pitchFamily="18" charset="0"/>
                      </a:rPr>
                      <m:t>z</m:t>
                    </m:r>
                    <m:r>
                      <a:rPr lang="it-IT" b="0" i="0" smtClean="0">
                        <a:latin typeface="Cambria Math" panose="02040503050406030204" pitchFamily="18" charset="0"/>
                      </a:rPr>
                      <m:t>=</m:t>
                    </m:r>
                    <m:r>
                      <m:rPr>
                        <m:sty m:val="p"/>
                      </m:rPr>
                      <a:rPr lang="it-IT" b="0" i="0" smtClean="0">
                        <a:latin typeface="Cambria Math" panose="02040503050406030204" pitchFamily="18" charset="0"/>
                      </a:rPr>
                      <m:t>W</m:t>
                    </m:r>
                    <m:r>
                      <a:rPr lang="it-IT" b="0" i="1" smtClean="0">
                        <a:latin typeface="Cambria Math" panose="02040503050406030204" pitchFamily="18" charset="0"/>
                      </a:rPr>
                      <m:t>/</m:t>
                    </m:r>
                    <m:sSubSup>
                      <m:sSubSupPr>
                        <m:ctrlPr>
                          <a:rPr lang="it-IT" i="1">
                            <a:latin typeface="Cambria Math" panose="02040503050406030204" pitchFamily="18" charset="0"/>
                          </a:rPr>
                        </m:ctrlPr>
                      </m:sSubSupPr>
                      <m:e>
                        <m:r>
                          <a:rPr lang="it-IT" i="1">
                            <a:latin typeface="Cambria Math" panose="02040503050406030204" pitchFamily="18" charset="0"/>
                            <a:ea typeface="Cambria Math" panose="02040503050406030204" pitchFamily="18" charset="0"/>
                          </a:rPr>
                          <m:t>𝜎</m:t>
                        </m:r>
                      </m:e>
                      <m:sub>
                        <m:r>
                          <a:rPr lang="it-IT" i="1">
                            <a:latin typeface="Cambria Math" panose="02040503050406030204" pitchFamily="18" charset="0"/>
                          </a:rPr>
                          <m:t>𝑊</m:t>
                        </m:r>
                      </m:sub>
                      <m:sup>
                        <m:r>
                          <a:rPr lang="it-IT" i="1">
                            <a:latin typeface="Cambria Math" panose="02040503050406030204" pitchFamily="18" charset="0"/>
                          </a:rPr>
                          <m:t>2</m:t>
                        </m:r>
                      </m:sup>
                    </m:sSubSup>
                  </m:oMath>
                </a14:m>
                <a:r>
                  <a:rPr lang="it-IT" dirty="0"/>
                  <a:t> con lo z-score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𝑧</m:t>
                        </m:r>
                      </m:e>
                      <m:sub>
                        <m:r>
                          <a:rPr lang="it-IT" i="1" smtClean="0">
                            <a:latin typeface="Cambria Math" panose="02040503050406030204" pitchFamily="18" charset="0"/>
                            <a:ea typeface="Cambria Math" panose="02040503050406030204" pitchFamily="18" charset="0"/>
                          </a:rPr>
                          <m:t>𝛼</m:t>
                        </m:r>
                      </m:sub>
                    </m:sSub>
                  </m:oMath>
                </a14:m>
                <a:r>
                  <a:rPr lang="it-IT" dirty="0"/>
                  <a:t>, possiamo stabilire se accettare o meno l’ipotesi alternativa.</a:t>
                </a:r>
              </a:p>
            </p:txBody>
          </p:sp>
        </mc:Choice>
        <mc:Fallback xmlns="">
          <p:sp>
            <p:nvSpPr>
              <p:cNvPr id="3" name="Segnaposto contenuto 2">
                <a:extLst>
                  <a:ext uri="{FF2B5EF4-FFF2-40B4-BE49-F238E27FC236}">
                    <a16:creationId xmlns:a16="http://schemas.microsoft.com/office/drawing/2014/main" id="{CF25ADB8-D4F5-40B8-9148-469850FA3F95}"/>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it-IT">
                    <a:noFill/>
                  </a:rPr>
                  <a:t> </a:t>
                </a:r>
              </a:p>
            </p:txBody>
          </p:sp>
        </mc:Fallback>
      </mc:AlternateContent>
    </p:spTree>
    <p:extLst>
      <p:ext uri="{BB962C8B-B14F-4D97-AF65-F5344CB8AC3E}">
        <p14:creationId xmlns:p14="http://schemas.microsoft.com/office/powerpoint/2010/main" val="4420515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097279" y="758952"/>
            <a:ext cx="10189419" cy="3566160"/>
          </a:xfrm>
        </p:spPr>
        <p:txBody>
          <a:bodyPr/>
          <a:lstStyle/>
          <a:p>
            <a:r>
              <a:rPr lang="it-IT" dirty="0"/>
              <a:t>Parte V – Test su due campioni</a:t>
            </a:r>
          </a:p>
        </p:txBody>
      </p:sp>
      <p:sp>
        <p:nvSpPr>
          <p:cNvPr id="3" name="Sottotitolo 2"/>
          <p:cNvSpPr>
            <a:spLocks noGrp="1"/>
          </p:cNvSpPr>
          <p:nvPr>
            <p:ph type="subTitle" idx="1"/>
          </p:nvPr>
        </p:nvSpPr>
        <p:spPr/>
        <p:txBody>
          <a:bodyPr>
            <a:normAutofit/>
          </a:bodyPr>
          <a:lstStyle/>
          <a:p>
            <a:r>
              <a:rPr lang="it-IT" dirty="0"/>
              <a:t>PROF. Giovanni Micale</a:t>
            </a:r>
          </a:p>
          <a:p>
            <a:r>
              <a:rPr lang="it-IT" dirty="0"/>
              <a:t>Corso di BIOINFORMATICA</a:t>
            </a:r>
          </a:p>
        </p:txBody>
      </p:sp>
    </p:spTree>
    <p:extLst>
      <p:ext uri="{BB962C8B-B14F-4D97-AF65-F5344CB8AC3E}">
        <p14:creationId xmlns:p14="http://schemas.microsoft.com/office/powerpoint/2010/main" val="196125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Popolazioni e campioni</a:t>
            </a:r>
          </a:p>
        </p:txBody>
      </p:sp>
      <p:sp>
        <p:nvSpPr>
          <p:cNvPr id="3" name="Segnaposto contenuto 2"/>
          <p:cNvSpPr>
            <a:spLocks noGrp="1"/>
          </p:cNvSpPr>
          <p:nvPr>
            <p:ph idx="1"/>
          </p:nvPr>
        </p:nvSpPr>
        <p:spPr/>
        <p:txBody>
          <a:bodyPr/>
          <a:lstStyle/>
          <a:p>
            <a:r>
              <a:rPr lang="it-IT" dirty="0"/>
              <a:t>Con il termine popolazione si intende un insieme o una collezione di oggetti, numeri, misure o osservazioni, che sono oggetto di studio.</a:t>
            </a:r>
          </a:p>
          <a:p>
            <a:r>
              <a:rPr lang="it-IT" dirty="0"/>
              <a:t>Con il termine campione, invece, si intende una parte di popolazione che viene selezionata per l’analisi della popolazione. La dimensione del campione viene chiamata anche ampiezza.</a:t>
            </a:r>
          </a:p>
          <a:p>
            <a:r>
              <a:rPr lang="it-IT" dirty="0"/>
              <a:t>Le popolazioni sono spesso descritte dalle distribuzioni dei loro valori ed è comune riferirsi alle popolazioni in termini delle loro distribuzioni.</a:t>
            </a:r>
          </a:p>
          <a:p>
            <a:r>
              <a:rPr lang="it-IT" dirty="0"/>
              <a:t>Una popolazione può essere finita o infinita.</a:t>
            </a:r>
          </a:p>
          <a:p>
            <a:r>
              <a:rPr lang="it-IT" dirty="0"/>
              <a:t>Se la popolazione è finita, si fa riferimento alla distribuzione effettiva dei valori, chiamata distribuzione di frequenza. Se è infinita, si fa riferimento alla distribuzione o densità di probabilità.</a:t>
            </a:r>
          </a:p>
        </p:txBody>
      </p:sp>
    </p:spTree>
    <p:extLst>
      <p:ext uri="{BB962C8B-B14F-4D97-AF65-F5344CB8AC3E}">
        <p14:creationId xmlns:p14="http://schemas.microsoft.com/office/powerpoint/2010/main" val="24284354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D498C7-9F5D-4438-9367-3802DC64B008}"/>
              </a:ext>
            </a:extLst>
          </p:cNvPr>
          <p:cNvSpPr>
            <a:spLocks noGrp="1"/>
          </p:cNvSpPr>
          <p:nvPr>
            <p:ph type="title"/>
          </p:nvPr>
        </p:nvSpPr>
        <p:spPr/>
        <p:txBody>
          <a:bodyPr/>
          <a:lstStyle/>
          <a:p>
            <a:r>
              <a:rPr lang="it-IT" dirty="0"/>
              <a:t>Test su due campioni</a:t>
            </a:r>
          </a:p>
        </p:txBody>
      </p:sp>
      <p:sp>
        <p:nvSpPr>
          <p:cNvPr id="3" name="Segnaposto contenuto 2">
            <a:extLst>
              <a:ext uri="{FF2B5EF4-FFF2-40B4-BE49-F238E27FC236}">
                <a16:creationId xmlns:a16="http://schemas.microsoft.com/office/drawing/2014/main" id="{C0674E39-E242-434B-B48A-51073DCAFFA2}"/>
              </a:ext>
            </a:extLst>
          </p:cNvPr>
          <p:cNvSpPr>
            <a:spLocks noGrp="1"/>
          </p:cNvSpPr>
          <p:nvPr>
            <p:ph idx="1"/>
          </p:nvPr>
        </p:nvSpPr>
        <p:spPr/>
        <p:txBody>
          <a:bodyPr/>
          <a:lstStyle/>
          <a:p>
            <a:r>
              <a:rPr lang="it-IT" dirty="0"/>
              <a:t>Quando si confrontano due campioni occorre stabilire anzitutto se i due campioni sono accoppiati (dipendenti) oppure no.</a:t>
            </a:r>
          </a:p>
          <a:p>
            <a:r>
              <a:rPr lang="it-IT" dirty="0"/>
              <a:t>Se si ricorre a test parametrici, occorre inoltre verificare se le popolazioni da cui provengono i due campioni hanno la stessa varianza o meno prima di effettuare ulteriori confronti (ad es. confronto tra medie).</a:t>
            </a:r>
          </a:p>
          <a:p>
            <a:endParaRPr lang="it-IT" dirty="0"/>
          </a:p>
        </p:txBody>
      </p:sp>
    </p:spTree>
    <p:extLst>
      <p:ext uri="{BB962C8B-B14F-4D97-AF65-F5344CB8AC3E}">
        <p14:creationId xmlns:p14="http://schemas.microsoft.com/office/powerpoint/2010/main" val="7644337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CC20EF-C160-49C1-B5AD-52B473811ED3}"/>
              </a:ext>
            </a:extLst>
          </p:cNvPr>
          <p:cNvSpPr>
            <a:spLocks noGrp="1"/>
          </p:cNvSpPr>
          <p:nvPr>
            <p:ph type="title"/>
          </p:nvPr>
        </p:nvSpPr>
        <p:spPr/>
        <p:txBody>
          <a:bodyPr/>
          <a:lstStyle/>
          <a:p>
            <a:r>
              <a:rPr lang="it-IT" dirty="0"/>
              <a:t>Confronto tra varianze – F test di Fisher</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61B468BA-0790-4587-8057-4914A142AEAB}"/>
                  </a:ext>
                </a:extLst>
              </p:cNvPr>
              <p:cNvSpPr>
                <a:spLocks noGrp="1"/>
              </p:cNvSpPr>
              <p:nvPr>
                <p:ph idx="1"/>
              </p:nvPr>
            </p:nvSpPr>
            <p:spPr/>
            <p:txBody>
              <a:bodyPr/>
              <a:lstStyle/>
              <a:p>
                <a:r>
                  <a:rPr lang="it-IT" dirty="0"/>
                  <a:t>Ipotesi nulla: due campioni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1</m:t>
                        </m:r>
                      </m:sub>
                    </m:sSub>
                  </m:oMath>
                </a14:m>
                <a:r>
                  <a:rPr lang="it-IT" dirty="0"/>
                  <a:t> e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2</m:t>
                        </m:r>
                      </m:sub>
                    </m:sSub>
                  </m:oMath>
                </a14:m>
                <a:r>
                  <a:rPr lang="it-IT" dirty="0"/>
                  <a:t> provengono da due popolazioni con la stessa varianza.</a:t>
                </a:r>
              </a:p>
              <a:p>
                <a:r>
                  <a:rPr lang="it-IT" dirty="0"/>
                  <a:t>Statistica test: rapporto tra le varianze dei due campioni,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𝑠</m:t>
                        </m:r>
                      </m:e>
                      <m:sub>
                        <m:r>
                          <a:rPr lang="it-IT" b="0" i="1" smtClean="0">
                            <a:latin typeface="Cambria Math" panose="02040503050406030204" pitchFamily="18" charset="0"/>
                          </a:rPr>
                          <m:t>1</m:t>
                        </m:r>
                      </m:sub>
                    </m:sSub>
                  </m:oMath>
                </a14:m>
                <a:r>
                  <a:rPr lang="it-IT" dirty="0"/>
                  <a:t> e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𝑠</m:t>
                        </m:r>
                      </m:e>
                      <m:sub>
                        <m:r>
                          <a:rPr lang="it-IT" b="0" i="1" smtClean="0">
                            <a:latin typeface="Cambria Math" panose="02040503050406030204" pitchFamily="18" charset="0"/>
                          </a:rPr>
                          <m:t>2</m:t>
                        </m:r>
                      </m:sub>
                    </m:sSub>
                  </m:oMath>
                </a14:m>
                <a:r>
                  <a:rPr lang="it-IT" dirty="0"/>
                  <a:t>. </a:t>
                </a:r>
              </a:p>
              <a:p>
                <a14:m>
                  <m:oMath xmlns:m="http://schemas.openxmlformats.org/officeDocument/2006/math">
                    <m:r>
                      <a:rPr lang="it-IT" b="0" i="1" smtClean="0">
                        <a:latin typeface="Cambria Math" panose="02040503050406030204" pitchFamily="18" charset="0"/>
                      </a:rPr>
                      <m:t>𝐹</m:t>
                    </m:r>
                    <m:r>
                      <a:rPr lang="it-IT" b="0" i="1" smtClean="0">
                        <a:latin typeface="Cambria Math" panose="02040503050406030204" pitchFamily="18" charset="0"/>
                      </a:rPr>
                      <m:t>=</m:t>
                    </m:r>
                    <m:f>
                      <m:fPr>
                        <m:ctrlPr>
                          <a:rPr lang="it-IT" b="0" i="1" smtClean="0">
                            <a:latin typeface="Cambria Math" panose="02040503050406030204" pitchFamily="18" charset="0"/>
                          </a:rPr>
                        </m:ctrlPr>
                      </m:fPr>
                      <m:num>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𝑆</m:t>
                            </m:r>
                          </m:e>
                          <m:sub>
                            <m:r>
                              <a:rPr lang="it-IT" b="0" i="1" smtClean="0">
                                <a:latin typeface="Cambria Math" panose="02040503050406030204" pitchFamily="18" charset="0"/>
                              </a:rPr>
                              <m:t>1</m:t>
                            </m:r>
                          </m:sub>
                          <m:sup>
                            <m:r>
                              <a:rPr lang="it-IT" b="0" i="1" smtClean="0">
                                <a:latin typeface="Cambria Math" panose="02040503050406030204" pitchFamily="18" charset="0"/>
                              </a:rPr>
                              <m:t>2</m:t>
                            </m:r>
                          </m:sup>
                        </m:sSubSup>
                      </m:num>
                      <m:den>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𝑆</m:t>
                            </m:r>
                          </m:e>
                          <m:sub>
                            <m:r>
                              <a:rPr lang="it-IT" b="0" i="1" smtClean="0">
                                <a:latin typeface="Cambria Math" panose="02040503050406030204" pitchFamily="18" charset="0"/>
                              </a:rPr>
                              <m:t>2</m:t>
                            </m:r>
                          </m:sub>
                          <m:sup>
                            <m:r>
                              <a:rPr lang="it-IT" b="0" i="1" smtClean="0">
                                <a:latin typeface="Cambria Math" panose="02040503050406030204" pitchFamily="18" charset="0"/>
                              </a:rPr>
                              <m:t>2</m:t>
                            </m:r>
                          </m:sup>
                        </m:sSubSup>
                      </m:den>
                    </m:f>
                  </m:oMath>
                </a14:m>
                <a:endParaRPr lang="it-IT" dirty="0"/>
              </a:p>
              <a:p>
                <a:r>
                  <a:rPr lang="it-IT" dirty="0"/>
                  <a:t>Sotto l’ipotesi nulla F ha una distribuzione detta distribuzione di Fisher.</a:t>
                </a:r>
              </a:p>
              <a:p>
                <a:r>
                  <a:rPr lang="it-IT" dirty="0"/>
                  <a:t>Più alto è F, maggiore è la differenza tra le variabili. La significatività di F è determinata sulla base del p-</a:t>
                </a:r>
                <a:r>
                  <a:rPr lang="it-IT" dirty="0" err="1"/>
                  <a:t>value</a:t>
                </a:r>
                <a:r>
                  <a:rPr lang="it-IT" dirty="0"/>
                  <a:t> rispetto ad </a:t>
                </a:r>
                <a14:m>
                  <m:oMath xmlns:m="http://schemas.openxmlformats.org/officeDocument/2006/math">
                    <m:r>
                      <a:rPr lang="it-IT" i="1" smtClean="0">
                        <a:latin typeface="Cambria Math" panose="02040503050406030204" pitchFamily="18" charset="0"/>
                        <a:ea typeface="Cambria Math" panose="02040503050406030204" pitchFamily="18" charset="0"/>
                      </a:rPr>
                      <m:t>𝛼</m:t>
                    </m:r>
                  </m:oMath>
                </a14:m>
                <a:r>
                  <a:rPr lang="it-IT" dirty="0"/>
                  <a:t>.</a:t>
                </a:r>
              </a:p>
            </p:txBody>
          </p:sp>
        </mc:Choice>
        <mc:Fallback xmlns="">
          <p:sp>
            <p:nvSpPr>
              <p:cNvPr id="3" name="Segnaposto contenuto 2">
                <a:extLst>
                  <a:ext uri="{FF2B5EF4-FFF2-40B4-BE49-F238E27FC236}">
                    <a16:creationId xmlns:a16="http://schemas.microsoft.com/office/drawing/2014/main" id="{61B468BA-0790-4587-8057-4914A142AEAB}"/>
                  </a:ext>
                </a:extLst>
              </p:cNvPr>
              <p:cNvSpPr>
                <a:spLocks noGrp="1" noRot="1" noChangeAspect="1" noMove="1" noResize="1" noEditPoints="1" noAdjustHandles="1" noChangeArrowheads="1" noChangeShapeType="1" noTextEdit="1"/>
              </p:cNvSpPr>
              <p:nvPr>
                <p:ph idx="1"/>
              </p:nvPr>
            </p:nvSpPr>
            <p:spPr>
              <a:blipFill>
                <a:blip r:embed="rId2"/>
                <a:stretch>
                  <a:fillRect l="-606" t="-1667" r="-1879"/>
                </a:stretch>
              </a:blipFill>
            </p:spPr>
            <p:txBody>
              <a:bodyPr/>
              <a:lstStyle/>
              <a:p>
                <a:r>
                  <a:rPr lang="it-IT">
                    <a:noFill/>
                  </a:rPr>
                  <a:t> </a:t>
                </a:r>
              </a:p>
            </p:txBody>
          </p:sp>
        </mc:Fallback>
      </mc:AlternateContent>
    </p:spTree>
    <p:extLst>
      <p:ext uri="{BB962C8B-B14F-4D97-AF65-F5344CB8AC3E}">
        <p14:creationId xmlns:p14="http://schemas.microsoft.com/office/powerpoint/2010/main" val="15126349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167D0A-DD57-4410-B0CD-4764DCB85107}"/>
              </a:ext>
            </a:extLst>
          </p:cNvPr>
          <p:cNvSpPr>
            <a:spLocks noGrp="1"/>
          </p:cNvSpPr>
          <p:nvPr>
            <p:ph type="title"/>
          </p:nvPr>
        </p:nvSpPr>
        <p:spPr/>
        <p:txBody>
          <a:bodyPr/>
          <a:lstStyle/>
          <a:p>
            <a:r>
              <a:rPr lang="it-IT" dirty="0"/>
              <a:t>Test per confrontare le medie</a:t>
            </a:r>
          </a:p>
        </p:txBody>
      </p:sp>
      <p:sp>
        <p:nvSpPr>
          <p:cNvPr id="3" name="Segnaposto contenuto 2">
            <a:extLst>
              <a:ext uri="{FF2B5EF4-FFF2-40B4-BE49-F238E27FC236}">
                <a16:creationId xmlns:a16="http://schemas.microsoft.com/office/drawing/2014/main" id="{B5750492-7727-4AA2-8962-85D02A20EB1F}"/>
              </a:ext>
            </a:extLst>
          </p:cNvPr>
          <p:cNvSpPr>
            <a:spLocks noGrp="1"/>
          </p:cNvSpPr>
          <p:nvPr>
            <p:ph idx="1"/>
          </p:nvPr>
        </p:nvSpPr>
        <p:spPr/>
        <p:txBody>
          <a:bodyPr/>
          <a:lstStyle/>
          <a:p>
            <a:r>
              <a:rPr lang="it-IT" dirty="0"/>
              <a:t>Una volta confrontate le varianze delle popolazioni, si passa al confronto tra le medie delle popolazioni per stabilire se sono uguali o differiscono in maniera significativa.</a:t>
            </a:r>
          </a:p>
          <a:p>
            <a:r>
              <a:rPr lang="it-IT" dirty="0"/>
              <a:t>Se le medie delle due popolazioni da cui sono estratti i campioni sono uguali con elevata probabilità, allora possiamo concludere che anche i valori medi dei campioni lo sono (teorema 1 sul campionamento).</a:t>
            </a:r>
          </a:p>
          <a:p>
            <a:r>
              <a:rPr lang="it-IT" dirty="0"/>
              <a:t>Se le medie risultano essere significativamente diverse, allora possiamo concludere che anche i valori medi dei campioni lo sono.  </a:t>
            </a:r>
          </a:p>
          <a:p>
            <a:r>
              <a:rPr lang="it-IT" dirty="0"/>
              <a:t>Consideriamo dapprima il caso più semplice, quello di campioni accoppiati (ad es. misurazioni condotte sullo stesso gruppo di pazienti prima e dopo un trattamento).</a:t>
            </a:r>
          </a:p>
        </p:txBody>
      </p:sp>
    </p:spTree>
    <p:extLst>
      <p:ext uri="{BB962C8B-B14F-4D97-AF65-F5344CB8AC3E}">
        <p14:creationId xmlns:p14="http://schemas.microsoft.com/office/powerpoint/2010/main" val="42284033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9830A6-06E0-4B5F-84F1-C5BFA0F6D014}"/>
              </a:ext>
            </a:extLst>
          </p:cNvPr>
          <p:cNvSpPr>
            <a:spLocks noGrp="1"/>
          </p:cNvSpPr>
          <p:nvPr>
            <p:ph type="title"/>
          </p:nvPr>
        </p:nvSpPr>
        <p:spPr/>
        <p:txBody>
          <a:bodyPr/>
          <a:lstStyle/>
          <a:p>
            <a:r>
              <a:rPr lang="it-IT" dirty="0"/>
              <a:t>Confronto tra medie con campioni accoppiati</a:t>
            </a:r>
          </a:p>
        </p:txBody>
      </p:sp>
      <p:sp>
        <p:nvSpPr>
          <p:cNvPr id="3" name="Segnaposto contenuto 2">
            <a:extLst>
              <a:ext uri="{FF2B5EF4-FFF2-40B4-BE49-F238E27FC236}">
                <a16:creationId xmlns:a16="http://schemas.microsoft.com/office/drawing/2014/main" id="{7B7B99C4-11AB-4A25-8593-EFBDE984FBDA}"/>
              </a:ext>
            </a:extLst>
          </p:cNvPr>
          <p:cNvSpPr>
            <a:spLocks noGrp="1"/>
          </p:cNvSpPr>
          <p:nvPr>
            <p:ph idx="1"/>
          </p:nvPr>
        </p:nvSpPr>
        <p:spPr/>
        <p:txBody>
          <a:bodyPr/>
          <a:lstStyle/>
          <a:p>
            <a:r>
              <a:rPr lang="it-IT" dirty="0"/>
              <a:t>Se i due campioni sono accoppiati, allora ci si può ricondurre ad un test statistico con un solo campione, formato in questo caso dalle differenze dei valori dei due campioni.</a:t>
            </a:r>
          </a:p>
          <a:p>
            <a:r>
              <a:rPr lang="it-IT" dirty="0"/>
              <a:t>L’ipotesi nulla e quella alternativa vengono formulate direttamente sulla media delle differenze tra i valori.</a:t>
            </a:r>
          </a:p>
          <a:p>
            <a:r>
              <a:rPr lang="it-IT" dirty="0"/>
              <a:t>L’ipotesi nulla afferma che la media delle differenze tra i valori è pari a 0.</a:t>
            </a:r>
          </a:p>
          <a:p>
            <a:r>
              <a:rPr lang="it-IT" dirty="0"/>
              <a:t>L’ipotesi alternativa afferma che la media di tali differenze è diversa da 0.</a:t>
            </a:r>
          </a:p>
          <a:p>
            <a:r>
              <a:rPr lang="it-IT" dirty="0"/>
              <a:t>Di conseguenza si distinguono due </a:t>
            </a:r>
            <a:r>
              <a:rPr lang="it-IT" dirty="0" err="1"/>
              <a:t>sottocasi</a:t>
            </a:r>
            <a:r>
              <a:rPr lang="it-IT" dirty="0"/>
              <a:t>:</a:t>
            </a:r>
          </a:p>
          <a:p>
            <a:pPr lvl="1">
              <a:buFont typeface="Arial" panose="020B0604020202020204" pitchFamily="34" charset="0"/>
              <a:buChar char="•"/>
            </a:pPr>
            <a:r>
              <a:rPr lang="it-IT" dirty="0"/>
              <a:t>Distribuzione dei dati normale: one-sample t-test;</a:t>
            </a:r>
          </a:p>
          <a:p>
            <a:pPr lvl="1">
              <a:buFont typeface="Arial" panose="020B0604020202020204" pitchFamily="34" charset="0"/>
              <a:buChar char="•"/>
            </a:pPr>
            <a:r>
              <a:rPr lang="it-IT" dirty="0"/>
              <a:t>Distribuzione dei dati non normale: </a:t>
            </a:r>
            <a:r>
              <a:rPr lang="it-IT" dirty="0" err="1"/>
              <a:t>Wilcoxon</a:t>
            </a:r>
            <a:r>
              <a:rPr lang="it-IT" dirty="0"/>
              <a:t> </a:t>
            </a:r>
            <a:r>
              <a:rPr lang="it-IT" dirty="0" err="1"/>
              <a:t>ranked</a:t>
            </a:r>
            <a:r>
              <a:rPr lang="it-IT" dirty="0"/>
              <a:t> </a:t>
            </a:r>
            <a:r>
              <a:rPr lang="it-IT" dirty="0" err="1"/>
              <a:t>sign</a:t>
            </a:r>
            <a:r>
              <a:rPr lang="it-IT" dirty="0"/>
              <a:t> test.</a:t>
            </a:r>
          </a:p>
        </p:txBody>
      </p:sp>
    </p:spTree>
    <p:extLst>
      <p:ext uri="{BB962C8B-B14F-4D97-AF65-F5344CB8AC3E}">
        <p14:creationId xmlns:p14="http://schemas.microsoft.com/office/powerpoint/2010/main" val="14150635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41E1FC-294D-41F4-A8EC-D6C62905EE54}"/>
              </a:ext>
            </a:extLst>
          </p:cNvPr>
          <p:cNvSpPr>
            <a:spLocks noGrp="1"/>
          </p:cNvSpPr>
          <p:nvPr>
            <p:ph type="title"/>
          </p:nvPr>
        </p:nvSpPr>
        <p:spPr/>
        <p:txBody>
          <a:bodyPr/>
          <a:lstStyle/>
          <a:p>
            <a:r>
              <a:rPr lang="it-IT" dirty="0"/>
              <a:t>Confronto tra medie con campioni disaccoppiati</a:t>
            </a:r>
          </a:p>
        </p:txBody>
      </p:sp>
      <p:sp>
        <p:nvSpPr>
          <p:cNvPr id="3" name="Segnaposto contenuto 2">
            <a:extLst>
              <a:ext uri="{FF2B5EF4-FFF2-40B4-BE49-F238E27FC236}">
                <a16:creationId xmlns:a16="http://schemas.microsoft.com/office/drawing/2014/main" id="{98C15FD3-019E-45D1-8093-AFE674C4F840}"/>
              </a:ext>
            </a:extLst>
          </p:cNvPr>
          <p:cNvSpPr>
            <a:spLocks noGrp="1"/>
          </p:cNvSpPr>
          <p:nvPr>
            <p:ph idx="1"/>
          </p:nvPr>
        </p:nvSpPr>
        <p:spPr/>
        <p:txBody>
          <a:bodyPr>
            <a:normAutofit/>
          </a:bodyPr>
          <a:lstStyle/>
          <a:p>
            <a:r>
              <a:rPr lang="it-IT" dirty="0"/>
              <a:t>Se i due campioni sono disaccoppiati, allora non possiamo ricondurci a test con singoli campioni.</a:t>
            </a:r>
          </a:p>
          <a:p>
            <a:r>
              <a:rPr lang="it-IT" dirty="0"/>
              <a:t>Si distinguono vari casi:</a:t>
            </a:r>
          </a:p>
          <a:p>
            <a:pPr marL="457200" indent="-457200">
              <a:buFont typeface="+mj-lt"/>
              <a:buAutoNum type="arabicParenR"/>
            </a:pPr>
            <a:r>
              <a:rPr lang="it-IT" dirty="0"/>
              <a:t>Distribuzione normale dei dati con:</a:t>
            </a:r>
          </a:p>
          <a:p>
            <a:pPr marL="749808" lvl="1" indent="-457200">
              <a:buFont typeface="+mj-lt"/>
              <a:buAutoNum type="alphaLcParenR"/>
            </a:pPr>
            <a:r>
              <a:rPr lang="it-IT" dirty="0"/>
              <a:t>Campioni estratti da popolazioni con uguale varianza (Two-samples </a:t>
            </a:r>
            <a:r>
              <a:rPr lang="it-IT" dirty="0" err="1"/>
              <a:t>Student</a:t>
            </a:r>
            <a:r>
              <a:rPr lang="it-IT" dirty="0"/>
              <a:t> t-test);</a:t>
            </a:r>
          </a:p>
          <a:p>
            <a:pPr marL="749808" lvl="1" indent="-457200">
              <a:buFont typeface="+mj-lt"/>
              <a:buAutoNum type="alphaLcParenR"/>
            </a:pPr>
            <a:r>
              <a:rPr lang="it-IT" dirty="0"/>
              <a:t>Campioni estratti da popolazioni con varianza diversa (Welch t-test).</a:t>
            </a:r>
          </a:p>
          <a:p>
            <a:pPr marL="457200" indent="-457200">
              <a:buFont typeface="+mj-lt"/>
              <a:buAutoNum type="arabicParenR"/>
            </a:pPr>
            <a:r>
              <a:rPr lang="it-IT" dirty="0"/>
              <a:t>Distribuzione dei dati qualsiasi: </a:t>
            </a:r>
            <a:r>
              <a:rPr lang="it-IT" dirty="0" err="1"/>
              <a:t>Wilcoxon</a:t>
            </a:r>
            <a:r>
              <a:rPr lang="it-IT" dirty="0"/>
              <a:t> Rank-Sum (Mann-Whitney) U test (confronto tra </a:t>
            </a:r>
            <a:r>
              <a:rPr lang="it-IT" i="1" dirty="0"/>
              <a:t>mediane</a:t>
            </a:r>
            <a:r>
              <a:rPr lang="it-IT" dirty="0"/>
              <a:t>).</a:t>
            </a:r>
            <a:endParaRPr lang="it-IT" i="1" dirty="0"/>
          </a:p>
          <a:p>
            <a:r>
              <a:rPr lang="it-IT" dirty="0"/>
              <a:t>L’ipotesi nulla è che le medie (o le mediane nel caso 2) delle due popolazioni siano uguali, mentre l’ipotesi alternativa è che le medie (o mediane nel caso 2) delle due popolazioni siano diverse.</a:t>
            </a:r>
          </a:p>
          <a:p>
            <a:pPr marL="0" indent="0">
              <a:buNone/>
            </a:pPr>
            <a:endParaRPr lang="it-IT" dirty="0"/>
          </a:p>
        </p:txBody>
      </p:sp>
    </p:spTree>
    <p:extLst>
      <p:ext uri="{BB962C8B-B14F-4D97-AF65-F5344CB8AC3E}">
        <p14:creationId xmlns:p14="http://schemas.microsoft.com/office/powerpoint/2010/main" val="1114534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BA38F5-D658-463E-AAE2-B77A2FF239C6}"/>
              </a:ext>
            </a:extLst>
          </p:cNvPr>
          <p:cNvSpPr>
            <a:spLocks noGrp="1"/>
          </p:cNvSpPr>
          <p:nvPr>
            <p:ph type="title"/>
          </p:nvPr>
        </p:nvSpPr>
        <p:spPr/>
        <p:txBody>
          <a:bodyPr/>
          <a:lstStyle/>
          <a:p>
            <a:r>
              <a:rPr lang="it-IT" dirty="0"/>
              <a:t>Two-samples </a:t>
            </a:r>
            <a:r>
              <a:rPr lang="it-IT" dirty="0" err="1"/>
              <a:t>Student</a:t>
            </a:r>
            <a:r>
              <a:rPr lang="it-IT" dirty="0"/>
              <a:t> t-test</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4255FBF-2896-4016-89CB-1B3BB5CE9419}"/>
                  </a:ext>
                </a:extLst>
              </p:cNvPr>
              <p:cNvSpPr>
                <a:spLocks noGrp="1"/>
              </p:cNvSpPr>
              <p:nvPr>
                <p:ph idx="1"/>
              </p:nvPr>
            </p:nvSpPr>
            <p:spPr>
              <a:xfrm>
                <a:off x="1097280" y="1845734"/>
                <a:ext cx="10058400" cy="4023360"/>
              </a:xfrm>
            </p:spPr>
            <p:txBody>
              <a:bodyPr/>
              <a:lstStyle/>
              <a:p>
                <a:r>
                  <a:rPr lang="it-IT" dirty="0"/>
                  <a:t>Statistica test:</a:t>
                </a:r>
              </a:p>
              <a:p>
                <a14:m>
                  <m:oMath xmlns:m="http://schemas.openxmlformats.org/officeDocument/2006/math">
                    <m:r>
                      <a:rPr lang="it-IT" b="0" i="1" smtClean="0">
                        <a:latin typeface="Cambria Math" panose="02040503050406030204" pitchFamily="18" charset="0"/>
                      </a:rPr>
                      <m:t>𝑡</m:t>
                    </m:r>
                    <m:r>
                      <a:rPr lang="it-IT" b="0" i="1" smtClean="0">
                        <a:latin typeface="Cambria Math" panose="02040503050406030204" pitchFamily="18" charset="0"/>
                      </a:rPr>
                      <m:t>=</m:t>
                    </m:r>
                    <m:f>
                      <m:fPr>
                        <m:ctrlPr>
                          <a:rPr lang="it-IT" b="0" i="1" smtClean="0">
                            <a:latin typeface="Cambria Math" panose="02040503050406030204" pitchFamily="18" charset="0"/>
                          </a:rPr>
                        </m:ctrlPr>
                      </m:fPr>
                      <m:num>
                        <m:acc>
                          <m:accPr>
                            <m:chr m:val="̅"/>
                            <m:ctrlPr>
                              <a:rPr lang="it-IT" b="0" i="1" smtClean="0">
                                <a:latin typeface="Cambria Math" panose="02040503050406030204" pitchFamily="18" charset="0"/>
                              </a:rPr>
                            </m:ctrlPr>
                          </m:acc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e>
                        </m:acc>
                        <m:r>
                          <a:rPr lang="it-IT" b="0" i="1" smtClean="0">
                            <a:latin typeface="Cambria Math" panose="02040503050406030204" pitchFamily="18" charset="0"/>
                          </a:rPr>
                          <m:t>−</m:t>
                        </m:r>
                        <m:acc>
                          <m:accPr>
                            <m:chr m:val="̅"/>
                            <m:ctrlPr>
                              <a:rPr lang="it-IT" b="0" i="1" smtClean="0">
                                <a:latin typeface="Cambria Math" panose="02040503050406030204" pitchFamily="18" charset="0"/>
                              </a:rPr>
                            </m:ctrlPr>
                          </m:acc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sub>
                            </m:sSub>
                          </m:e>
                        </m:acc>
                      </m:num>
                      <m:den>
                        <m:rad>
                          <m:radPr>
                            <m:degHide m:val="on"/>
                            <m:ctrlPr>
                              <a:rPr lang="it-IT" b="0" i="1" smtClean="0">
                                <a:latin typeface="Cambria Math" panose="02040503050406030204" pitchFamily="18" charset="0"/>
                              </a:rPr>
                            </m:ctrlPr>
                          </m:radPr>
                          <m:deg/>
                          <m:e>
                            <m:f>
                              <m:fPr>
                                <m:ctrlPr>
                                  <a:rPr lang="it-IT" b="0" i="1" smtClean="0">
                                    <a:latin typeface="Cambria Math" panose="02040503050406030204" pitchFamily="18" charset="0"/>
                                  </a:rPr>
                                </m:ctrlPr>
                              </m:fPr>
                              <m:num>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𝑛</m:t>
                                        </m:r>
                                      </m:e>
                                      <m:sub>
                                        <m:r>
                                          <a:rPr lang="it-IT" b="0" i="1" smtClean="0">
                                            <a:latin typeface="Cambria Math" panose="02040503050406030204" pitchFamily="18" charset="0"/>
                                          </a:rPr>
                                          <m:t>1</m:t>
                                        </m:r>
                                      </m:sub>
                                    </m:sSub>
                                    <m:r>
                                      <a:rPr lang="it-IT" b="0" i="1" smtClean="0">
                                        <a:latin typeface="Cambria Math" panose="02040503050406030204" pitchFamily="18" charset="0"/>
                                      </a:rPr>
                                      <m:t>−1</m:t>
                                    </m:r>
                                  </m:e>
                                </m:d>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𝑠</m:t>
                                    </m:r>
                                  </m:e>
                                  <m:sub>
                                    <m:r>
                                      <a:rPr lang="it-IT" b="0" i="1" smtClean="0">
                                        <a:latin typeface="Cambria Math" panose="02040503050406030204" pitchFamily="18" charset="0"/>
                                      </a:rPr>
                                      <m:t>1</m:t>
                                    </m:r>
                                  </m:sub>
                                  <m:sup>
                                    <m:r>
                                      <a:rPr lang="it-IT" b="0" i="1" smtClean="0">
                                        <a:latin typeface="Cambria Math" panose="02040503050406030204" pitchFamily="18" charset="0"/>
                                      </a:rPr>
                                      <m:t>2</m:t>
                                    </m:r>
                                  </m:sup>
                                </m:sSubSup>
                                <m:r>
                                  <a:rPr lang="it-IT" b="0" i="1" smtClean="0">
                                    <a:latin typeface="Cambria Math" panose="02040503050406030204" pitchFamily="18" charset="0"/>
                                  </a:rPr>
                                  <m:t>+</m:t>
                                </m:r>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i="1">
                                            <a:latin typeface="Cambria Math" panose="02040503050406030204" pitchFamily="18" charset="0"/>
                                          </a:rPr>
                                          <m:t>𝑛</m:t>
                                        </m:r>
                                      </m:e>
                                      <m:sub>
                                        <m:r>
                                          <a:rPr lang="it-IT" b="0" i="1" smtClean="0">
                                            <a:latin typeface="Cambria Math" panose="02040503050406030204" pitchFamily="18" charset="0"/>
                                          </a:rPr>
                                          <m:t>2</m:t>
                                        </m:r>
                                      </m:sub>
                                    </m:sSub>
                                    <m:r>
                                      <a:rPr lang="it-IT" i="1">
                                        <a:latin typeface="Cambria Math" panose="02040503050406030204" pitchFamily="18" charset="0"/>
                                      </a:rPr>
                                      <m:t>−1</m:t>
                                    </m:r>
                                  </m:e>
                                </m:d>
                                <m:sSubSup>
                                  <m:sSubSupPr>
                                    <m:ctrlPr>
                                      <a:rPr lang="it-IT" i="1">
                                        <a:latin typeface="Cambria Math" panose="02040503050406030204" pitchFamily="18" charset="0"/>
                                      </a:rPr>
                                    </m:ctrlPr>
                                  </m:sSubSupPr>
                                  <m:e>
                                    <m:r>
                                      <a:rPr lang="it-IT" i="1">
                                        <a:latin typeface="Cambria Math" panose="02040503050406030204" pitchFamily="18" charset="0"/>
                                      </a:rPr>
                                      <m:t>𝑠</m:t>
                                    </m:r>
                                  </m:e>
                                  <m:sub>
                                    <m:r>
                                      <a:rPr lang="it-IT" b="0" i="1" smtClean="0">
                                        <a:latin typeface="Cambria Math" panose="02040503050406030204" pitchFamily="18" charset="0"/>
                                      </a:rPr>
                                      <m:t>2</m:t>
                                    </m:r>
                                  </m:sub>
                                  <m:sup>
                                    <m:r>
                                      <a:rPr lang="it-IT" i="1">
                                        <a:latin typeface="Cambria Math" panose="02040503050406030204" pitchFamily="18" charset="0"/>
                                      </a:rPr>
                                      <m:t>2</m:t>
                                    </m:r>
                                  </m:sup>
                                </m:sSubSup>
                              </m:num>
                              <m:den>
                                <m:sSub>
                                  <m:sSubPr>
                                    <m:ctrlPr>
                                      <a:rPr lang="it-IT" b="0" i="1" smtClean="0">
                                        <a:latin typeface="Cambria Math" panose="02040503050406030204" pitchFamily="18" charset="0"/>
                                      </a:rPr>
                                    </m:ctrlPr>
                                  </m:sSubPr>
                                  <m:e>
                                    <m:r>
                                      <a:rPr lang="it-IT" b="0" i="1" smtClean="0">
                                        <a:latin typeface="Cambria Math" panose="02040503050406030204" pitchFamily="18" charset="0"/>
                                      </a:rPr>
                                      <m:t>𝑛</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𝑛</m:t>
                                    </m:r>
                                  </m:e>
                                  <m:sub>
                                    <m:r>
                                      <a:rPr lang="it-IT" b="0" i="1" smtClean="0">
                                        <a:latin typeface="Cambria Math" panose="02040503050406030204" pitchFamily="18" charset="0"/>
                                      </a:rPr>
                                      <m:t>2</m:t>
                                    </m:r>
                                  </m:sub>
                                </m:sSub>
                                <m:r>
                                  <a:rPr lang="it-IT" b="0" i="1" smtClean="0">
                                    <a:latin typeface="Cambria Math" panose="02040503050406030204" pitchFamily="18" charset="0"/>
                                  </a:rPr>
                                  <m:t>−2</m:t>
                                </m:r>
                              </m:den>
                            </m:f>
                          </m:e>
                        </m:rad>
                        <m:rad>
                          <m:radPr>
                            <m:degHide m:val="on"/>
                            <m:ctrlPr>
                              <a:rPr lang="it-IT" b="0" i="1" smtClean="0">
                                <a:latin typeface="Cambria Math" panose="02040503050406030204" pitchFamily="18" charset="0"/>
                              </a:rPr>
                            </m:ctrlPr>
                          </m:radPr>
                          <m:deg/>
                          <m:e>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sSub>
                                  <m:sSubPr>
                                    <m:ctrlPr>
                                      <a:rPr lang="it-IT" b="0" i="1" smtClean="0">
                                        <a:latin typeface="Cambria Math" panose="02040503050406030204" pitchFamily="18" charset="0"/>
                                      </a:rPr>
                                    </m:ctrlPr>
                                  </m:sSubPr>
                                  <m:e>
                                    <m:r>
                                      <a:rPr lang="it-IT" b="0" i="1" smtClean="0">
                                        <a:latin typeface="Cambria Math" panose="02040503050406030204" pitchFamily="18" charset="0"/>
                                      </a:rPr>
                                      <m:t>𝑛</m:t>
                                    </m:r>
                                  </m:e>
                                  <m:sub>
                                    <m:r>
                                      <a:rPr lang="it-IT" b="0" i="1" smtClean="0">
                                        <a:latin typeface="Cambria Math" panose="02040503050406030204" pitchFamily="18" charset="0"/>
                                      </a:rPr>
                                      <m:t>1</m:t>
                                    </m:r>
                                  </m:sub>
                                </m:sSub>
                              </m:den>
                            </m:f>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sSub>
                                  <m:sSubPr>
                                    <m:ctrlPr>
                                      <a:rPr lang="it-IT" b="0" i="1" smtClean="0">
                                        <a:latin typeface="Cambria Math" panose="02040503050406030204" pitchFamily="18" charset="0"/>
                                      </a:rPr>
                                    </m:ctrlPr>
                                  </m:sSubPr>
                                  <m:e>
                                    <m:r>
                                      <a:rPr lang="it-IT" b="0" i="1" smtClean="0">
                                        <a:latin typeface="Cambria Math" panose="02040503050406030204" pitchFamily="18" charset="0"/>
                                      </a:rPr>
                                      <m:t>𝑛</m:t>
                                    </m:r>
                                  </m:e>
                                  <m:sub>
                                    <m:r>
                                      <a:rPr lang="it-IT" b="0" i="1" smtClean="0">
                                        <a:latin typeface="Cambria Math" panose="02040503050406030204" pitchFamily="18" charset="0"/>
                                      </a:rPr>
                                      <m:t>2</m:t>
                                    </m:r>
                                  </m:sub>
                                </m:sSub>
                              </m:den>
                            </m:f>
                          </m:e>
                        </m:rad>
                      </m:den>
                    </m:f>
                  </m:oMath>
                </a14:m>
                <a:endParaRPr lang="it-IT" dirty="0"/>
              </a:p>
              <a:p>
                <a:r>
                  <a:rPr lang="it-IT" dirty="0"/>
                  <a:t>dove:</a:t>
                </a:r>
              </a:p>
              <a:p>
                <a:pPr lvl="1">
                  <a:buFont typeface="Arial" panose="020B0604020202020204" pitchFamily="34" charset="0"/>
                  <a:buChar char="•"/>
                </a:pP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𝑛</m:t>
                        </m:r>
                      </m:e>
                      <m:sub>
                        <m:r>
                          <a:rPr lang="it-IT" i="1">
                            <a:latin typeface="Cambria Math" panose="02040503050406030204" pitchFamily="18" charset="0"/>
                          </a:rPr>
                          <m:t>1</m:t>
                        </m:r>
                      </m:sub>
                    </m:sSub>
                  </m:oMath>
                </a14:m>
                <a:r>
                  <a:rPr lang="it-IT" dirty="0"/>
                  <a:t> e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𝑛</m:t>
                        </m:r>
                      </m:e>
                      <m:sub>
                        <m:r>
                          <a:rPr lang="it-IT" i="1">
                            <a:latin typeface="Cambria Math" panose="02040503050406030204" pitchFamily="18" charset="0"/>
                          </a:rPr>
                          <m:t>2</m:t>
                        </m:r>
                      </m:sub>
                    </m:sSub>
                  </m:oMath>
                </a14:m>
                <a:r>
                  <a:rPr lang="it-IT" dirty="0"/>
                  <a:t> sono le ampiezze dei due campioni;</a:t>
                </a:r>
              </a:p>
              <a:p>
                <a:pPr lvl="1">
                  <a:buFont typeface="Arial" panose="020B0604020202020204" pitchFamily="34" charset="0"/>
                  <a:buChar char="•"/>
                </a:pPr>
                <a14:m>
                  <m:oMath xmlns:m="http://schemas.openxmlformats.org/officeDocument/2006/math">
                    <m:acc>
                      <m:accPr>
                        <m:chr m:val="̅"/>
                        <m:ctrlPr>
                          <a:rPr lang="it-IT" i="1">
                            <a:latin typeface="Cambria Math" panose="02040503050406030204" pitchFamily="18" charset="0"/>
                          </a:rPr>
                        </m:ctrlPr>
                      </m:accPr>
                      <m:e>
                        <m:sSub>
                          <m:sSubPr>
                            <m:ctrlPr>
                              <a:rPr lang="it-IT" i="1">
                                <a:latin typeface="Cambria Math" panose="02040503050406030204" pitchFamily="18" charset="0"/>
                              </a:rPr>
                            </m:ctrlPr>
                          </m:sSubPr>
                          <m:e>
                            <m:r>
                              <a:rPr lang="it-IT" i="1">
                                <a:latin typeface="Cambria Math" panose="02040503050406030204" pitchFamily="18" charset="0"/>
                              </a:rPr>
                              <m:t>𝑥</m:t>
                            </m:r>
                          </m:e>
                          <m:sub>
                            <m:r>
                              <a:rPr lang="it-IT" i="1">
                                <a:latin typeface="Cambria Math" panose="02040503050406030204" pitchFamily="18" charset="0"/>
                              </a:rPr>
                              <m:t>1</m:t>
                            </m:r>
                          </m:sub>
                        </m:sSub>
                      </m:e>
                    </m:acc>
                  </m:oMath>
                </a14:m>
                <a:r>
                  <a:rPr lang="it-IT" dirty="0"/>
                  <a:t> e </a:t>
                </a:r>
                <a14:m>
                  <m:oMath xmlns:m="http://schemas.openxmlformats.org/officeDocument/2006/math">
                    <m:acc>
                      <m:accPr>
                        <m:chr m:val="̅"/>
                        <m:ctrlPr>
                          <a:rPr lang="it-IT" i="1">
                            <a:latin typeface="Cambria Math" panose="02040503050406030204" pitchFamily="18" charset="0"/>
                          </a:rPr>
                        </m:ctrlPr>
                      </m:accPr>
                      <m:e>
                        <m:sSub>
                          <m:sSubPr>
                            <m:ctrlPr>
                              <a:rPr lang="it-IT" i="1">
                                <a:latin typeface="Cambria Math" panose="02040503050406030204" pitchFamily="18" charset="0"/>
                              </a:rPr>
                            </m:ctrlPr>
                          </m:sSubPr>
                          <m:e>
                            <m:r>
                              <a:rPr lang="it-IT" i="1">
                                <a:latin typeface="Cambria Math" panose="02040503050406030204" pitchFamily="18" charset="0"/>
                              </a:rPr>
                              <m:t>𝑥</m:t>
                            </m:r>
                          </m:e>
                          <m:sub>
                            <m:r>
                              <a:rPr lang="it-IT" i="1">
                                <a:latin typeface="Cambria Math" panose="02040503050406030204" pitchFamily="18" charset="0"/>
                              </a:rPr>
                              <m:t>2</m:t>
                            </m:r>
                          </m:sub>
                        </m:sSub>
                      </m:e>
                    </m:acc>
                  </m:oMath>
                </a14:m>
                <a:r>
                  <a:rPr lang="it-IT" dirty="0"/>
                  <a:t> sono le medie dei due campioni;</a:t>
                </a:r>
              </a:p>
              <a:p>
                <a:pPr lvl="1">
                  <a:buFont typeface="Arial" panose="020B0604020202020204" pitchFamily="34" charset="0"/>
                  <a:buChar char="•"/>
                </a:pPr>
                <a14:m>
                  <m:oMath xmlns:m="http://schemas.openxmlformats.org/officeDocument/2006/math">
                    <m:sSubSup>
                      <m:sSubSupPr>
                        <m:ctrlPr>
                          <a:rPr lang="it-IT" i="1">
                            <a:latin typeface="Cambria Math" panose="02040503050406030204" pitchFamily="18" charset="0"/>
                          </a:rPr>
                        </m:ctrlPr>
                      </m:sSubSupPr>
                      <m:e>
                        <m:r>
                          <a:rPr lang="it-IT" i="1">
                            <a:latin typeface="Cambria Math" panose="02040503050406030204" pitchFamily="18" charset="0"/>
                          </a:rPr>
                          <m:t>𝑠</m:t>
                        </m:r>
                      </m:e>
                      <m:sub>
                        <m:r>
                          <a:rPr lang="it-IT" i="1">
                            <a:latin typeface="Cambria Math" panose="02040503050406030204" pitchFamily="18" charset="0"/>
                          </a:rPr>
                          <m:t>1</m:t>
                        </m:r>
                      </m:sub>
                      <m:sup>
                        <m:r>
                          <a:rPr lang="it-IT" i="1">
                            <a:latin typeface="Cambria Math" panose="02040503050406030204" pitchFamily="18" charset="0"/>
                          </a:rPr>
                          <m:t>2</m:t>
                        </m:r>
                      </m:sup>
                    </m:sSubSup>
                  </m:oMath>
                </a14:m>
                <a:r>
                  <a:rPr lang="it-IT" dirty="0"/>
                  <a:t> e </a:t>
                </a:r>
                <a14:m>
                  <m:oMath xmlns:m="http://schemas.openxmlformats.org/officeDocument/2006/math">
                    <m:sSubSup>
                      <m:sSubSupPr>
                        <m:ctrlPr>
                          <a:rPr lang="it-IT" i="1">
                            <a:latin typeface="Cambria Math" panose="02040503050406030204" pitchFamily="18" charset="0"/>
                          </a:rPr>
                        </m:ctrlPr>
                      </m:sSubSupPr>
                      <m:e>
                        <m:r>
                          <a:rPr lang="it-IT" i="1">
                            <a:latin typeface="Cambria Math" panose="02040503050406030204" pitchFamily="18" charset="0"/>
                          </a:rPr>
                          <m:t>𝑠</m:t>
                        </m:r>
                      </m:e>
                      <m:sub>
                        <m:r>
                          <a:rPr lang="it-IT" i="1">
                            <a:latin typeface="Cambria Math" panose="02040503050406030204" pitchFamily="18" charset="0"/>
                          </a:rPr>
                          <m:t>2</m:t>
                        </m:r>
                      </m:sub>
                      <m:sup>
                        <m:r>
                          <a:rPr lang="it-IT" i="1">
                            <a:latin typeface="Cambria Math" panose="02040503050406030204" pitchFamily="18" charset="0"/>
                          </a:rPr>
                          <m:t>2</m:t>
                        </m:r>
                      </m:sup>
                    </m:sSubSup>
                  </m:oMath>
                </a14:m>
                <a:r>
                  <a:rPr lang="it-IT" dirty="0"/>
                  <a:t> sono le varianze dei due campioni.</a:t>
                </a:r>
              </a:p>
              <a:p>
                <a:endParaRPr lang="it-IT" dirty="0"/>
              </a:p>
              <a:p>
                <a:r>
                  <a:rPr lang="it-IT" dirty="0"/>
                  <a:t>Sotto l’ipotesi nulla, </a:t>
                </a:r>
                <a:r>
                  <a:rPr lang="it-IT" i="1" dirty="0"/>
                  <a:t>t</a:t>
                </a:r>
                <a:r>
                  <a:rPr lang="it-IT" dirty="0"/>
                  <a:t> segue una distribuzione </a:t>
                </a:r>
                <a:r>
                  <a:rPr lang="it-IT" i="1" dirty="0"/>
                  <a:t>t</a:t>
                </a:r>
                <a:r>
                  <a:rPr lang="it-IT" dirty="0"/>
                  <a:t> di </a:t>
                </a:r>
                <a:r>
                  <a:rPr lang="it-IT" dirty="0" err="1"/>
                  <a:t>Student</a:t>
                </a:r>
                <a:r>
                  <a:rPr lang="it-IT" dirty="0"/>
                  <a:t> con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𝑛</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𝑛</m:t>
                        </m:r>
                      </m:e>
                      <m:sub>
                        <m:r>
                          <a:rPr lang="it-IT" b="0" i="1" smtClean="0">
                            <a:latin typeface="Cambria Math" panose="02040503050406030204" pitchFamily="18" charset="0"/>
                          </a:rPr>
                          <m:t>2</m:t>
                        </m:r>
                      </m:sub>
                    </m:sSub>
                    <m:r>
                      <a:rPr lang="it-IT" b="0" i="1" smtClean="0">
                        <a:latin typeface="Cambria Math" panose="02040503050406030204" pitchFamily="18" charset="0"/>
                      </a:rPr>
                      <m:t>−2</m:t>
                    </m:r>
                  </m:oMath>
                </a14:m>
                <a:r>
                  <a:rPr lang="it-IT" dirty="0"/>
                  <a:t> gradi di libertà.</a:t>
                </a:r>
              </a:p>
            </p:txBody>
          </p:sp>
        </mc:Choice>
        <mc:Fallback xmlns="">
          <p:sp>
            <p:nvSpPr>
              <p:cNvPr id="3" name="Segnaposto contenuto 2">
                <a:extLst>
                  <a:ext uri="{FF2B5EF4-FFF2-40B4-BE49-F238E27FC236}">
                    <a16:creationId xmlns:a16="http://schemas.microsoft.com/office/drawing/2014/main" id="{34255FBF-2896-4016-89CB-1B3BB5CE9419}"/>
                  </a:ext>
                </a:extLst>
              </p:cNvPr>
              <p:cNvSpPr>
                <a:spLocks noGrp="1" noRot="1" noChangeAspect="1" noMove="1" noResize="1" noEditPoints="1" noAdjustHandles="1" noChangeArrowheads="1" noChangeShapeType="1" noTextEdit="1"/>
              </p:cNvSpPr>
              <p:nvPr>
                <p:ph idx="1"/>
              </p:nvPr>
            </p:nvSpPr>
            <p:spPr>
              <a:xfrm>
                <a:off x="1097280" y="1845734"/>
                <a:ext cx="10058400" cy="4023360"/>
              </a:xfrm>
              <a:blipFill>
                <a:blip r:embed="rId2"/>
                <a:stretch>
                  <a:fillRect l="-606" t="-1667"/>
                </a:stretch>
              </a:blipFill>
            </p:spPr>
            <p:txBody>
              <a:bodyPr/>
              <a:lstStyle/>
              <a:p>
                <a:r>
                  <a:rPr lang="it-IT">
                    <a:noFill/>
                  </a:rPr>
                  <a:t> </a:t>
                </a:r>
              </a:p>
            </p:txBody>
          </p:sp>
        </mc:Fallback>
      </mc:AlternateContent>
    </p:spTree>
    <p:extLst>
      <p:ext uri="{BB962C8B-B14F-4D97-AF65-F5344CB8AC3E}">
        <p14:creationId xmlns:p14="http://schemas.microsoft.com/office/powerpoint/2010/main" val="27489949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EF08E9-494A-41F6-B019-89DB5ADE2783}"/>
              </a:ext>
            </a:extLst>
          </p:cNvPr>
          <p:cNvSpPr>
            <a:spLocks noGrp="1"/>
          </p:cNvSpPr>
          <p:nvPr>
            <p:ph type="title"/>
          </p:nvPr>
        </p:nvSpPr>
        <p:spPr/>
        <p:txBody>
          <a:bodyPr/>
          <a:lstStyle/>
          <a:p>
            <a:r>
              <a:rPr lang="it-IT" dirty="0"/>
              <a:t>Welch t-test</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71A692DB-F30B-4122-87A5-F7DCF863C38E}"/>
                  </a:ext>
                </a:extLst>
              </p:cNvPr>
              <p:cNvSpPr>
                <a:spLocks noGrp="1"/>
              </p:cNvSpPr>
              <p:nvPr>
                <p:ph idx="1"/>
              </p:nvPr>
            </p:nvSpPr>
            <p:spPr/>
            <p:txBody>
              <a:bodyPr>
                <a:normAutofit/>
              </a:bodyPr>
              <a:lstStyle/>
              <a:p>
                <a:r>
                  <a:rPr lang="it-IT" dirty="0"/>
                  <a:t>Già visto nell’esempio di formulazione del test statistico riguardante l’efficacia del nuovo trattamento su una coorte di pazienti.</a:t>
                </a:r>
              </a:p>
              <a:p>
                <a:r>
                  <a:rPr lang="it-IT" dirty="0"/>
                  <a:t>Statistica test:</a:t>
                </a:r>
              </a:p>
              <a:p>
                <a14:m>
                  <m:oMath xmlns:m="http://schemas.openxmlformats.org/officeDocument/2006/math">
                    <m:r>
                      <a:rPr lang="it-IT" i="1">
                        <a:latin typeface="Cambria Math" panose="02040503050406030204" pitchFamily="18" charset="0"/>
                      </a:rPr>
                      <m:t>𝑡</m:t>
                    </m:r>
                    <m:r>
                      <a:rPr lang="it-IT" i="1">
                        <a:latin typeface="Cambria Math" panose="02040503050406030204" pitchFamily="18" charset="0"/>
                      </a:rPr>
                      <m:t>=</m:t>
                    </m:r>
                    <m:f>
                      <m:fPr>
                        <m:ctrlPr>
                          <a:rPr lang="it-IT" i="1">
                            <a:latin typeface="Cambria Math" panose="02040503050406030204" pitchFamily="18" charset="0"/>
                          </a:rPr>
                        </m:ctrlPr>
                      </m:fPr>
                      <m:num>
                        <m:acc>
                          <m:accPr>
                            <m:chr m:val="̅"/>
                            <m:ctrlPr>
                              <a:rPr lang="it-IT" i="1">
                                <a:latin typeface="Cambria Math" panose="02040503050406030204" pitchFamily="18" charset="0"/>
                              </a:rPr>
                            </m:ctrlPr>
                          </m:accPr>
                          <m:e>
                            <m:sSub>
                              <m:sSubPr>
                                <m:ctrlPr>
                                  <a:rPr lang="it-IT" i="1">
                                    <a:latin typeface="Cambria Math" panose="02040503050406030204" pitchFamily="18" charset="0"/>
                                  </a:rPr>
                                </m:ctrlPr>
                              </m:sSubPr>
                              <m:e>
                                <m:r>
                                  <a:rPr lang="it-IT" i="1">
                                    <a:latin typeface="Cambria Math" panose="02040503050406030204" pitchFamily="18" charset="0"/>
                                  </a:rPr>
                                  <m:t>𝑥</m:t>
                                </m:r>
                              </m:e>
                              <m:sub>
                                <m:r>
                                  <a:rPr lang="it-IT" i="1">
                                    <a:latin typeface="Cambria Math" panose="02040503050406030204" pitchFamily="18" charset="0"/>
                                  </a:rPr>
                                  <m:t>1</m:t>
                                </m:r>
                              </m:sub>
                            </m:sSub>
                          </m:e>
                        </m:acc>
                        <m:r>
                          <a:rPr lang="it-IT" i="1">
                            <a:latin typeface="Cambria Math" panose="02040503050406030204" pitchFamily="18" charset="0"/>
                          </a:rPr>
                          <m:t>−</m:t>
                        </m:r>
                        <m:acc>
                          <m:accPr>
                            <m:chr m:val="̅"/>
                            <m:ctrlPr>
                              <a:rPr lang="it-IT" i="1">
                                <a:latin typeface="Cambria Math" panose="02040503050406030204" pitchFamily="18" charset="0"/>
                              </a:rPr>
                            </m:ctrlPr>
                          </m:accPr>
                          <m:e>
                            <m:sSub>
                              <m:sSubPr>
                                <m:ctrlPr>
                                  <a:rPr lang="it-IT" i="1">
                                    <a:latin typeface="Cambria Math" panose="02040503050406030204" pitchFamily="18" charset="0"/>
                                  </a:rPr>
                                </m:ctrlPr>
                              </m:sSubPr>
                              <m:e>
                                <m:r>
                                  <a:rPr lang="it-IT" i="1">
                                    <a:latin typeface="Cambria Math" panose="02040503050406030204" pitchFamily="18" charset="0"/>
                                  </a:rPr>
                                  <m:t>𝑥</m:t>
                                </m:r>
                              </m:e>
                              <m:sub>
                                <m:r>
                                  <a:rPr lang="it-IT" i="1">
                                    <a:latin typeface="Cambria Math" panose="02040503050406030204" pitchFamily="18" charset="0"/>
                                  </a:rPr>
                                  <m:t>2</m:t>
                                </m:r>
                              </m:sub>
                            </m:sSub>
                          </m:e>
                        </m:acc>
                      </m:num>
                      <m:den>
                        <m:rad>
                          <m:radPr>
                            <m:degHide m:val="on"/>
                            <m:ctrlPr>
                              <a:rPr lang="it-IT" i="1">
                                <a:latin typeface="Cambria Math" panose="02040503050406030204" pitchFamily="18" charset="0"/>
                              </a:rPr>
                            </m:ctrlPr>
                          </m:radPr>
                          <m:deg/>
                          <m:e>
                            <m:f>
                              <m:fPr>
                                <m:ctrlPr>
                                  <a:rPr lang="it-IT" i="1">
                                    <a:latin typeface="Cambria Math" panose="02040503050406030204" pitchFamily="18" charset="0"/>
                                  </a:rPr>
                                </m:ctrlPr>
                              </m:fPr>
                              <m:num>
                                <m:sSubSup>
                                  <m:sSubSupPr>
                                    <m:ctrlPr>
                                      <a:rPr lang="it-IT" i="1" smtClean="0">
                                        <a:latin typeface="Cambria Math" panose="02040503050406030204" pitchFamily="18" charset="0"/>
                                      </a:rPr>
                                    </m:ctrlPr>
                                  </m:sSubSupPr>
                                  <m:e>
                                    <m:r>
                                      <a:rPr lang="it-IT" b="0" i="1" smtClean="0">
                                        <a:latin typeface="Cambria Math" panose="02040503050406030204" pitchFamily="18" charset="0"/>
                                      </a:rPr>
                                      <m:t>𝑠</m:t>
                                    </m:r>
                                  </m:e>
                                  <m:sub>
                                    <m:r>
                                      <a:rPr lang="it-IT" b="0" i="1" smtClean="0">
                                        <a:latin typeface="Cambria Math" panose="02040503050406030204" pitchFamily="18" charset="0"/>
                                      </a:rPr>
                                      <m:t>1</m:t>
                                    </m:r>
                                  </m:sub>
                                  <m:sup>
                                    <m:r>
                                      <a:rPr lang="it-IT" b="0" i="1" smtClean="0">
                                        <a:latin typeface="Cambria Math" panose="02040503050406030204" pitchFamily="18" charset="0"/>
                                      </a:rPr>
                                      <m:t>2</m:t>
                                    </m:r>
                                  </m:sup>
                                </m:sSubSup>
                              </m:num>
                              <m:den>
                                <m:sSub>
                                  <m:sSubPr>
                                    <m:ctrlPr>
                                      <a:rPr lang="it-IT" i="1">
                                        <a:latin typeface="Cambria Math" panose="02040503050406030204" pitchFamily="18" charset="0"/>
                                      </a:rPr>
                                    </m:ctrlPr>
                                  </m:sSubPr>
                                  <m:e>
                                    <m:r>
                                      <a:rPr lang="it-IT" i="1">
                                        <a:latin typeface="Cambria Math" panose="02040503050406030204" pitchFamily="18" charset="0"/>
                                      </a:rPr>
                                      <m:t>𝑛</m:t>
                                    </m:r>
                                  </m:e>
                                  <m:sub>
                                    <m:r>
                                      <a:rPr lang="it-IT" i="1">
                                        <a:latin typeface="Cambria Math" panose="02040503050406030204" pitchFamily="18" charset="0"/>
                                      </a:rPr>
                                      <m:t>1</m:t>
                                    </m:r>
                                  </m:sub>
                                </m:sSub>
                              </m:den>
                            </m:f>
                            <m:r>
                              <a:rPr lang="it-IT" i="1">
                                <a:latin typeface="Cambria Math" panose="02040503050406030204" pitchFamily="18" charset="0"/>
                              </a:rPr>
                              <m:t>+</m:t>
                            </m:r>
                            <m:f>
                              <m:fPr>
                                <m:ctrlPr>
                                  <a:rPr lang="it-IT" i="1">
                                    <a:latin typeface="Cambria Math" panose="02040503050406030204" pitchFamily="18" charset="0"/>
                                  </a:rPr>
                                </m:ctrlPr>
                              </m:fPr>
                              <m:num>
                                <m:sSubSup>
                                  <m:sSubSupPr>
                                    <m:ctrlPr>
                                      <a:rPr lang="it-IT" i="1" smtClean="0">
                                        <a:latin typeface="Cambria Math" panose="02040503050406030204" pitchFamily="18" charset="0"/>
                                      </a:rPr>
                                    </m:ctrlPr>
                                  </m:sSubSupPr>
                                  <m:e>
                                    <m:r>
                                      <a:rPr lang="it-IT" b="0" i="1" smtClean="0">
                                        <a:latin typeface="Cambria Math" panose="02040503050406030204" pitchFamily="18" charset="0"/>
                                      </a:rPr>
                                      <m:t>𝑠</m:t>
                                    </m:r>
                                  </m:e>
                                  <m:sub>
                                    <m:r>
                                      <a:rPr lang="it-IT" b="0" i="1" smtClean="0">
                                        <a:latin typeface="Cambria Math" panose="02040503050406030204" pitchFamily="18" charset="0"/>
                                      </a:rPr>
                                      <m:t>2</m:t>
                                    </m:r>
                                  </m:sub>
                                  <m:sup>
                                    <m:r>
                                      <a:rPr lang="it-IT" b="0" i="1" smtClean="0">
                                        <a:latin typeface="Cambria Math" panose="02040503050406030204" pitchFamily="18" charset="0"/>
                                      </a:rPr>
                                      <m:t>2</m:t>
                                    </m:r>
                                  </m:sup>
                                </m:sSubSup>
                              </m:num>
                              <m:den>
                                <m:sSub>
                                  <m:sSubPr>
                                    <m:ctrlPr>
                                      <a:rPr lang="it-IT" i="1">
                                        <a:latin typeface="Cambria Math" panose="02040503050406030204" pitchFamily="18" charset="0"/>
                                      </a:rPr>
                                    </m:ctrlPr>
                                  </m:sSubPr>
                                  <m:e>
                                    <m:r>
                                      <a:rPr lang="it-IT" i="1">
                                        <a:latin typeface="Cambria Math" panose="02040503050406030204" pitchFamily="18" charset="0"/>
                                      </a:rPr>
                                      <m:t>𝑛</m:t>
                                    </m:r>
                                  </m:e>
                                  <m:sub>
                                    <m:r>
                                      <a:rPr lang="it-IT" i="1">
                                        <a:latin typeface="Cambria Math" panose="02040503050406030204" pitchFamily="18" charset="0"/>
                                      </a:rPr>
                                      <m:t>2</m:t>
                                    </m:r>
                                  </m:sub>
                                </m:sSub>
                              </m:den>
                            </m:f>
                          </m:e>
                        </m:rad>
                      </m:den>
                    </m:f>
                  </m:oMath>
                </a14:m>
                <a:endParaRPr lang="it-IT" dirty="0"/>
              </a:p>
              <a:p>
                <a:r>
                  <a:rPr lang="it-IT" dirty="0"/>
                  <a:t>dove:</a:t>
                </a:r>
              </a:p>
              <a:p>
                <a:pPr lvl="1">
                  <a:buFont typeface="Arial" panose="020B0604020202020204" pitchFamily="34" charset="0"/>
                  <a:buChar char="•"/>
                </a:pP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𝑛</m:t>
                        </m:r>
                      </m:e>
                      <m:sub>
                        <m:r>
                          <a:rPr lang="it-IT" i="1">
                            <a:latin typeface="Cambria Math" panose="02040503050406030204" pitchFamily="18" charset="0"/>
                          </a:rPr>
                          <m:t>1</m:t>
                        </m:r>
                      </m:sub>
                    </m:sSub>
                  </m:oMath>
                </a14:m>
                <a:r>
                  <a:rPr lang="it-IT" dirty="0"/>
                  <a:t> e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𝑛</m:t>
                        </m:r>
                      </m:e>
                      <m:sub>
                        <m:r>
                          <a:rPr lang="it-IT" i="1">
                            <a:latin typeface="Cambria Math" panose="02040503050406030204" pitchFamily="18" charset="0"/>
                          </a:rPr>
                          <m:t>2</m:t>
                        </m:r>
                      </m:sub>
                    </m:sSub>
                  </m:oMath>
                </a14:m>
                <a:r>
                  <a:rPr lang="it-IT" dirty="0"/>
                  <a:t> sono le ampiezze dei due campioni;</a:t>
                </a:r>
              </a:p>
              <a:p>
                <a:pPr lvl="1">
                  <a:buFont typeface="Arial" panose="020B0604020202020204" pitchFamily="34" charset="0"/>
                  <a:buChar char="•"/>
                </a:pPr>
                <a14:m>
                  <m:oMath xmlns:m="http://schemas.openxmlformats.org/officeDocument/2006/math">
                    <m:acc>
                      <m:accPr>
                        <m:chr m:val="̅"/>
                        <m:ctrlPr>
                          <a:rPr lang="it-IT" i="1">
                            <a:latin typeface="Cambria Math" panose="02040503050406030204" pitchFamily="18" charset="0"/>
                          </a:rPr>
                        </m:ctrlPr>
                      </m:accPr>
                      <m:e>
                        <m:sSub>
                          <m:sSubPr>
                            <m:ctrlPr>
                              <a:rPr lang="it-IT" i="1">
                                <a:latin typeface="Cambria Math" panose="02040503050406030204" pitchFamily="18" charset="0"/>
                              </a:rPr>
                            </m:ctrlPr>
                          </m:sSubPr>
                          <m:e>
                            <m:r>
                              <a:rPr lang="it-IT" i="1">
                                <a:latin typeface="Cambria Math" panose="02040503050406030204" pitchFamily="18" charset="0"/>
                              </a:rPr>
                              <m:t>𝑥</m:t>
                            </m:r>
                          </m:e>
                          <m:sub>
                            <m:r>
                              <a:rPr lang="it-IT" i="1">
                                <a:latin typeface="Cambria Math" panose="02040503050406030204" pitchFamily="18" charset="0"/>
                              </a:rPr>
                              <m:t>1</m:t>
                            </m:r>
                          </m:sub>
                        </m:sSub>
                      </m:e>
                    </m:acc>
                  </m:oMath>
                </a14:m>
                <a:r>
                  <a:rPr lang="it-IT" dirty="0"/>
                  <a:t> e </a:t>
                </a:r>
                <a14:m>
                  <m:oMath xmlns:m="http://schemas.openxmlformats.org/officeDocument/2006/math">
                    <m:acc>
                      <m:accPr>
                        <m:chr m:val="̅"/>
                        <m:ctrlPr>
                          <a:rPr lang="it-IT" i="1">
                            <a:latin typeface="Cambria Math" panose="02040503050406030204" pitchFamily="18" charset="0"/>
                          </a:rPr>
                        </m:ctrlPr>
                      </m:accPr>
                      <m:e>
                        <m:sSub>
                          <m:sSubPr>
                            <m:ctrlPr>
                              <a:rPr lang="it-IT" i="1">
                                <a:latin typeface="Cambria Math" panose="02040503050406030204" pitchFamily="18" charset="0"/>
                              </a:rPr>
                            </m:ctrlPr>
                          </m:sSubPr>
                          <m:e>
                            <m:r>
                              <a:rPr lang="it-IT" i="1">
                                <a:latin typeface="Cambria Math" panose="02040503050406030204" pitchFamily="18" charset="0"/>
                              </a:rPr>
                              <m:t>𝑥</m:t>
                            </m:r>
                          </m:e>
                          <m:sub>
                            <m:r>
                              <a:rPr lang="it-IT" i="1">
                                <a:latin typeface="Cambria Math" panose="02040503050406030204" pitchFamily="18" charset="0"/>
                              </a:rPr>
                              <m:t>2</m:t>
                            </m:r>
                          </m:sub>
                        </m:sSub>
                      </m:e>
                    </m:acc>
                  </m:oMath>
                </a14:m>
                <a:r>
                  <a:rPr lang="it-IT" dirty="0"/>
                  <a:t> sono le medie dei due campioni;</a:t>
                </a:r>
              </a:p>
              <a:p>
                <a:pPr lvl="1">
                  <a:buFont typeface="Arial" panose="020B0604020202020204" pitchFamily="34" charset="0"/>
                  <a:buChar char="•"/>
                </a:pPr>
                <a14:m>
                  <m:oMath xmlns:m="http://schemas.openxmlformats.org/officeDocument/2006/math">
                    <m:sSubSup>
                      <m:sSubSupPr>
                        <m:ctrlPr>
                          <a:rPr lang="it-IT" i="1">
                            <a:latin typeface="Cambria Math" panose="02040503050406030204" pitchFamily="18" charset="0"/>
                          </a:rPr>
                        </m:ctrlPr>
                      </m:sSubSupPr>
                      <m:e>
                        <m:r>
                          <a:rPr lang="it-IT" i="1">
                            <a:latin typeface="Cambria Math" panose="02040503050406030204" pitchFamily="18" charset="0"/>
                          </a:rPr>
                          <m:t>𝑠</m:t>
                        </m:r>
                      </m:e>
                      <m:sub>
                        <m:r>
                          <a:rPr lang="it-IT" i="1">
                            <a:latin typeface="Cambria Math" panose="02040503050406030204" pitchFamily="18" charset="0"/>
                          </a:rPr>
                          <m:t>1</m:t>
                        </m:r>
                      </m:sub>
                      <m:sup>
                        <m:r>
                          <a:rPr lang="it-IT" i="1">
                            <a:latin typeface="Cambria Math" panose="02040503050406030204" pitchFamily="18" charset="0"/>
                          </a:rPr>
                          <m:t>2</m:t>
                        </m:r>
                      </m:sup>
                    </m:sSubSup>
                  </m:oMath>
                </a14:m>
                <a:r>
                  <a:rPr lang="it-IT" dirty="0"/>
                  <a:t> e </a:t>
                </a:r>
                <a14:m>
                  <m:oMath xmlns:m="http://schemas.openxmlformats.org/officeDocument/2006/math">
                    <m:sSubSup>
                      <m:sSubSupPr>
                        <m:ctrlPr>
                          <a:rPr lang="it-IT" i="1">
                            <a:latin typeface="Cambria Math" panose="02040503050406030204" pitchFamily="18" charset="0"/>
                          </a:rPr>
                        </m:ctrlPr>
                      </m:sSubSupPr>
                      <m:e>
                        <m:r>
                          <a:rPr lang="it-IT" i="1">
                            <a:latin typeface="Cambria Math" panose="02040503050406030204" pitchFamily="18" charset="0"/>
                          </a:rPr>
                          <m:t>𝑠</m:t>
                        </m:r>
                      </m:e>
                      <m:sub>
                        <m:r>
                          <a:rPr lang="it-IT" i="1">
                            <a:latin typeface="Cambria Math" panose="02040503050406030204" pitchFamily="18" charset="0"/>
                          </a:rPr>
                          <m:t>2</m:t>
                        </m:r>
                      </m:sub>
                      <m:sup>
                        <m:r>
                          <a:rPr lang="it-IT" i="1">
                            <a:latin typeface="Cambria Math" panose="02040503050406030204" pitchFamily="18" charset="0"/>
                          </a:rPr>
                          <m:t>2</m:t>
                        </m:r>
                      </m:sup>
                    </m:sSubSup>
                  </m:oMath>
                </a14:m>
                <a:r>
                  <a:rPr lang="it-IT" dirty="0"/>
                  <a:t> sono le varianze dei due campioni.</a:t>
                </a:r>
              </a:p>
              <a:p>
                <a:r>
                  <a:rPr lang="it-IT" i="1" dirty="0"/>
                  <a:t>t</a:t>
                </a:r>
                <a:r>
                  <a:rPr lang="it-IT" dirty="0"/>
                  <a:t> ha una distribuzione normale standard.</a:t>
                </a:r>
              </a:p>
              <a:p>
                <a:endParaRPr lang="it-IT" dirty="0"/>
              </a:p>
            </p:txBody>
          </p:sp>
        </mc:Choice>
        <mc:Fallback xmlns="">
          <p:sp>
            <p:nvSpPr>
              <p:cNvPr id="3" name="Segnaposto contenuto 2">
                <a:extLst>
                  <a:ext uri="{FF2B5EF4-FFF2-40B4-BE49-F238E27FC236}">
                    <a16:creationId xmlns:a16="http://schemas.microsoft.com/office/drawing/2014/main" id="{71A692DB-F30B-4122-87A5-F7DCF863C38E}"/>
                  </a:ext>
                </a:extLst>
              </p:cNvPr>
              <p:cNvSpPr>
                <a:spLocks noGrp="1" noRot="1" noChangeAspect="1" noMove="1" noResize="1" noEditPoints="1" noAdjustHandles="1" noChangeArrowheads="1" noChangeShapeType="1" noTextEdit="1"/>
              </p:cNvSpPr>
              <p:nvPr>
                <p:ph idx="1"/>
              </p:nvPr>
            </p:nvSpPr>
            <p:spPr>
              <a:blipFill>
                <a:blip r:embed="rId2"/>
                <a:stretch>
                  <a:fillRect l="-606" t="-1667" b="-909"/>
                </a:stretch>
              </a:blipFill>
            </p:spPr>
            <p:txBody>
              <a:bodyPr/>
              <a:lstStyle/>
              <a:p>
                <a:r>
                  <a:rPr lang="it-IT">
                    <a:noFill/>
                  </a:rPr>
                  <a:t> </a:t>
                </a:r>
              </a:p>
            </p:txBody>
          </p:sp>
        </mc:Fallback>
      </mc:AlternateContent>
    </p:spTree>
    <p:extLst>
      <p:ext uri="{BB962C8B-B14F-4D97-AF65-F5344CB8AC3E}">
        <p14:creationId xmlns:p14="http://schemas.microsoft.com/office/powerpoint/2010/main" val="19640415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5D97C3-5B5E-4582-90B6-212C4448A06A}"/>
              </a:ext>
            </a:extLst>
          </p:cNvPr>
          <p:cNvSpPr>
            <a:spLocks noGrp="1"/>
          </p:cNvSpPr>
          <p:nvPr>
            <p:ph type="title"/>
          </p:nvPr>
        </p:nvSpPr>
        <p:spPr/>
        <p:txBody>
          <a:bodyPr/>
          <a:lstStyle/>
          <a:p>
            <a:r>
              <a:rPr lang="it-IT" dirty="0" err="1"/>
              <a:t>Wilcoxon</a:t>
            </a:r>
            <a:r>
              <a:rPr lang="it-IT" dirty="0"/>
              <a:t> </a:t>
            </a:r>
            <a:r>
              <a:rPr lang="it-IT" dirty="0" err="1"/>
              <a:t>Rank</a:t>
            </a:r>
            <a:r>
              <a:rPr lang="it-IT" dirty="0"/>
              <a:t>-Sum (Mann-Withney) test</a:t>
            </a:r>
          </a:p>
        </p:txBody>
      </p:sp>
      <p:sp>
        <p:nvSpPr>
          <p:cNvPr id="3" name="Segnaposto contenuto 2">
            <a:extLst>
              <a:ext uri="{FF2B5EF4-FFF2-40B4-BE49-F238E27FC236}">
                <a16:creationId xmlns:a16="http://schemas.microsoft.com/office/drawing/2014/main" id="{BFEE5ACB-2893-45F2-BF45-47B3EB0D6ACA}"/>
              </a:ext>
            </a:extLst>
          </p:cNvPr>
          <p:cNvSpPr>
            <a:spLocks noGrp="1"/>
          </p:cNvSpPr>
          <p:nvPr>
            <p:ph idx="1"/>
          </p:nvPr>
        </p:nvSpPr>
        <p:spPr>
          <a:xfrm>
            <a:off x="1097280" y="1845734"/>
            <a:ext cx="10058400" cy="4023360"/>
          </a:xfrm>
        </p:spPr>
        <p:txBody>
          <a:bodyPr/>
          <a:lstStyle/>
          <a:p>
            <a:pPr marL="457200" indent="-457200">
              <a:buFont typeface="+mj-lt"/>
              <a:buAutoNum type="arabicParenR"/>
            </a:pPr>
            <a:r>
              <a:rPr lang="it-IT" dirty="0"/>
              <a:t>Unisci i valori dei due campioni in un unico vettore V;</a:t>
            </a:r>
          </a:p>
          <a:p>
            <a:pPr marL="457200" indent="-457200">
              <a:buFont typeface="+mj-lt"/>
              <a:buAutoNum type="arabicParenR"/>
            </a:pPr>
            <a:endParaRPr lang="it-IT" dirty="0"/>
          </a:p>
        </p:txBody>
      </p:sp>
      <p:pic>
        <p:nvPicPr>
          <p:cNvPr id="4" name="Immagine 3">
            <a:extLst>
              <a:ext uri="{FF2B5EF4-FFF2-40B4-BE49-F238E27FC236}">
                <a16:creationId xmlns:a16="http://schemas.microsoft.com/office/drawing/2014/main" id="{B495BF24-DE4D-4908-AD4F-49004BAD7C21}"/>
              </a:ext>
            </a:extLst>
          </p:cNvPr>
          <p:cNvPicPr>
            <a:picLocks noChangeAspect="1"/>
          </p:cNvPicPr>
          <p:nvPr/>
        </p:nvPicPr>
        <p:blipFill>
          <a:blip r:embed="rId2"/>
          <a:stretch>
            <a:fillRect/>
          </a:stretch>
        </p:blipFill>
        <p:spPr>
          <a:xfrm>
            <a:off x="3267162" y="2293253"/>
            <a:ext cx="4953000" cy="476250"/>
          </a:xfrm>
          <a:prstGeom prst="rect">
            <a:avLst/>
          </a:prstGeom>
        </p:spPr>
      </p:pic>
      <p:sp>
        <p:nvSpPr>
          <p:cNvPr id="6" name="CasellaDiTesto 5">
            <a:extLst>
              <a:ext uri="{FF2B5EF4-FFF2-40B4-BE49-F238E27FC236}">
                <a16:creationId xmlns:a16="http://schemas.microsoft.com/office/drawing/2014/main" id="{E7B816D5-5BD6-48A8-AC29-2A4A33BA3217}"/>
              </a:ext>
            </a:extLst>
          </p:cNvPr>
          <p:cNvSpPr txBox="1"/>
          <p:nvPr/>
        </p:nvSpPr>
        <p:spPr>
          <a:xfrm>
            <a:off x="1490967" y="2307838"/>
            <a:ext cx="1704102" cy="461665"/>
          </a:xfrm>
          <a:prstGeom prst="rect">
            <a:avLst/>
          </a:prstGeom>
          <a:noFill/>
        </p:spPr>
        <p:txBody>
          <a:bodyPr wrap="square" rtlCol="0">
            <a:spAutoFit/>
          </a:bodyPr>
          <a:lstStyle/>
          <a:p>
            <a:r>
              <a:rPr lang="it-IT" sz="2400" dirty="0"/>
              <a:t>Campione A</a:t>
            </a:r>
          </a:p>
        </p:txBody>
      </p:sp>
      <p:sp>
        <p:nvSpPr>
          <p:cNvPr id="7" name="CasellaDiTesto 6">
            <a:extLst>
              <a:ext uri="{FF2B5EF4-FFF2-40B4-BE49-F238E27FC236}">
                <a16:creationId xmlns:a16="http://schemas.microsoft.com/office/drawing/2014/main" id="{8D363412-7E24-4BAE-B0FF-FE557CEB287F}"/>
              </a:ext>
            </a:extLst>
          </p:cNvPr>
          <p:cNvSpPr txBox="1"/>
          <p:nvPr/>
        </p:nvSpPr>
        <p:spPr>
          <a:xfrm>
            <a:off x="1490967" y="2849328"/>
            <a:ext cx="1704102" cy="461665"/>
          </a:xfrm>
          <a:prstGeom prst="rect">
            <a:avLst/>
          </a:prstGeom>
          <a:noFill/>
        </p:spPr>
        <p:txBody>
          <a:bodyPr wrap="square" rtlCol="0">
            <a:spAutoFit/>
          </a:bodyPr>
          <a:lstStyle/>
          <a:p>
            <a:r>
              <a:rPr lang="it-IT" sz="2400" dirty="0"/>
              <a:t>Campione B</a:t>
            </a:r>
          </a:p>
        </p:txBody>
      </p:sp>
      <p:sp>
        <p:nvSpPr>
          <p:cNvPr id="8" name="CasellaDiTesto 7">
            <a:extLst>
              <a:ext uri="{FF2B5EF4-FFF2-40B4-BE49-F238E27FC236}">
                <a16:creationId xmlns:a16="http://schemas.microsoft.com/office/drawing/2014/main" id="{7037FFFE-2CE4-4FEA-97BD-9B39914248BE}"/>
              </a:ext>
            </a:extLst>
          </p:cNvPr>
          <p:cNvSpPr txBox="1"/>
          <p:nvPr/>
        </p:nvSpPr>
        <p:spPr>
          <a:xfrm>
            <a:off x="5607165" y="3630957"/>
            <a:ext cx="1704102" cy="461665"/>
          </a:xfrm>
          <a:prstGeom prst="rect">
            <a:avLst/>
          </a:prstGeom>
          <a:noFill/>
        </p:spPr>
        <p:txBody>
          <a:bodyPr wrap="square" rtlCol="0">
            <a:spAutoFit/>
          </a:bodyPr>
          <a:lstStyle/>
          <a:p>
            <a:r>
              <a:rPr lang="it-IT" sz="2400" dirty="0"/>
              <a:t>Vettore V</a:t>
            </a:r>
          </a:p>
        </p:txBody>
      </p:sp>
      <p:pic>
        <p:nvPicPr>
          <p:cNvPr id="10" name="Immagine 9">
            <a:extLst>
              <a:ext uri="{FF2B5EF4-FFF2-40B4-BE49-F238E27FC236}">
                <a16:creationId xmlns:a16="http://schemas.microsoft.com/office/drawing/2014/main" id="{837C8854-34A4-4048-8428-B4167EF0D175}"/>
              </a:ext>
            </a:extLst>
          </p:cNvPr>
          <p:cNvPicPr>
            <a:picLocks noChangeAspect="1"/>
          </p:cNvPicPr>
          <p:nvPr/>
        </p:nvPicPr>
        <p:blipFill>
          <a:blip r:embed="rId3"/>
          <a:stretch>
            <a:fillRect/>
          </a:stretch>
        </p:blipFill>
        <p:spPr>
          <a:xfrm>
            <a:off x="3195069" y="2886897"/>
            <a:ext cx="4895850" cy="361950"/>
          </a:xfrm>
          <a:prstGeom prst="rect">
            <a:avLst/>
          </a:prstGeom>
        </p:spPr>
      </p:pic>
      <p:pic>
        <p:nvPicPr>
          <p:cNvPr id="11" name="Immagine 10">
            <a:extLst>
              <a:ext uri="{FF2B5EF4-FFF2-40B4-BE49-F238E27FC236}">
                <a16:creationId xmlns:a16="http://schemas.microsoft.com/office/drawing/2014/main" id="{4D19F95F-5FE8-443B-913E-A6729DCC8335}"/>
              </a:ext>
            </a:extLst>
          </p:cNvPr>
          <p:cNvPicPr>
            <a:picLocks noChangeAspect="1"/>
          </p:cNvPicPr>
          <p:nvPr/>
        </p:nvPicPr>
        <p:blipFill>
          <a:blip r:embed="rId2"/>
          <a:stretch>
            <a:fillRect/>
          </a:stretch>
        </p:blipFill>
        <p:spPr>
          <a:xfrm>
            <a:off x="1097280" y="4312644"/>
            <a:ext cx="4953000" cy="476250"/>
          </a:xfrm>
          <a:prstGeom prst="rect">
            <a:avLst/>
          </a:prstGeom>
        </p:spPr>
      </p:pic>
      <p:pic>
        <p:nvPicPr>
          <p:cNvPr id="12" name="Immagine 11">
            <a:extLst>
              <a:ext uri="{FF2B5EF4-FFF2-40B4-BE49-F238E27FC236}">
                <a16:creationId xmlns:a16="http://schemas.microsoft.com/office/drawing/2014/main" id="{77BDA1D3-4EEB-46E9-AFD7-774B769D4DB4}"/>
              </a:ext>
            </a:extLst>
          </p:cNvPr>
          <p:cNvPicPr>
            <a:picLocks noChangeAspect="1"/>
          </p:cNvPicPr>
          <p:nvPr/>
        </p:nvPicPr>
        <p:blipFill>
          <a:blip r:embed="rId3"/>
          <a:stretch>
            <a:fillRect/>
          </a:stretch>
        </p:blipFill>
        <p:spPr>
          <a:xfrm>
            <a:off x="6050280" y="4379241"/>
            <a:ext cx="4895850" cy="361950"/>
          </a:xfrm>
          <a:prstGeom prst="rect">
            <a:avLst/>
          </a:prstGeom>
        </p:spPr>
      </p:pic>
    </p:spTree>
    <p:extLst>
      <p:ext uri="{BB962C8B-B14F-4D97-AF65-F5344CB8AC3E}">
        <p14:creationId xmlns:p14="http://schemas.microsoft.com/office/powerpoint/2010/main" val="16150211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5D97C3-5B5E-4582-90B6-212C4448A06A}"/>
              </a:ext>
            </a:extLst>
          </p:cNvPr>
          <p:cNvSpPr>
            <a:spLocks noGrp="1"/>
          </p:cNvSpPr>
          <p:nvPr>
            <p:ph type="title"/>
          </p:nvPr>
        </p:nvSpPr>
        <p:spPr/>
        <p:txBody>
          <a:bodyPr/>
          <a:lstStyle/>
          <a:p>
            <a:r>
              <a:rPr lang="it-IT" dirty="0" err="1"/>
              <a:t>Wilcoxon</a:t>
            </a:r>
            <a:r>
              <a:rPr lang="it-IT" dirty="0"/>
              <a:t> </a:t>
            </a:r>
            <a:r>
              <a:rPr lang="it-IT" dirty="0" err="1"/>
              <a:t>Rank</a:t>
            </a:r>
            <a:r>
              <a:rPr lang="it-IT" dirty="0"/>
              <a:t>-Sum (Mann-Withney) test</a:t>
            </a:r>
          </a:p>
        </p:txBody>
      </p:sp>
      <p:sp>
        <p:nvSpPr>
          <p:cNvPr id="3" name="Segnaposto contenuto 2">
            <a:extLst>
              <a:ext uri="{FF2B5EF4-FFF2-40B4-BE49-F238E27FC236}">
                <a16:creationId xmlns:a16="http://schemas.microsoft.com/office/drawing/2014/main" id="{BFEE5ACB-2893-45F2-BF45-47B3EB0D6ACA}"/>
              </a:ext>
            </a:extLst>
          </p:cNvPr>
          <p:cNvSpPr>
            <a:spLocks noGrp="1"/>
          </p:cNvSpPr>
          <p:nvPr>
            <p:ph idx="1"/>
          </p:nvPr>
        </p:nvSpPr>
        <p:spPr/>
        <p:txBody>
          <a:bodyPr/>
          <a:lstStyle/>
          <a:p>
            <a:pPr marL="457200" indent="-457200">
              <a:buFont typeface="+mj-lt"/>
              <a:buAutoNum type="arabicParenR" startAt="2"/>
            </a:pPr>
            <a:r>
              <a:rPr lang="it-IT" dirty="0"/>
              <a:t>Calcola il </a:t>
            </a:r>
            <a:r>
              <a:rPr lang="it-IT" dirty="0" err="1"/>
              <a:t>rank</a:t>
            </a:r>
            <a:r>
              <a:rPr lang="it-IT" dirty="0"/>
              <a:t> di ogni elemento del vettore V, ovvero la posizione nel vettore V ordinato. In caso di parità tra due o più valori si assegna come </a:t>
            </a:r>
            <a:r>
              <a:rPr lang="it-IT" dirty="0" err="1"/>
              <a:t>rank</a:t>
            </a:r>
            <a:r>
              <a:rPr lang="it-IT" dirty="0"/>
              <a:t> la media delle posizioni dei valori nel vettore V ordinato</a:t>
            </a:r>
          </a:p>
        </p:txBody>
      </p:sp>
      <p:sp>
        <p:nvSpPr>
          <p:cNvPr id="4" name="CasellaDiTesto 3">
            <a:extLst>
              <a:ext uri="{FF2B5EF4-FFF2-40B4-BE49-F238E27FC236}">
                <a16:creationId xmlns:a16="http://schemas.microsoft.com/office/drawing/2014/main" id="{644EF8A4-2F34-49F4-B1CB-004E9A627708}"/>
              </a:ext>
            </a:extLst>
          </p:cNvPr>
          <p:cNvSpPr txBox="1"/>
          <p:nvPr/>
        </p:nvSpPr>
        <p:spPr>
          <a:xfrm>
            <a:off x="5464552" y="2723505"/>
            <a:ext cx="1704102" cy="461665"/>
          </a:xfrm>
          <a:prstGeom prst="rect">
            <a:avLst/>
          </a:prstGeom>
          <a:noFill/>
        </p:spPr>
        <p:txBody>
          <a:bodyPr wrap="square" rtlCol="0">
            <a:spAutoFit/>
          </a:bodyPr>
          <a:lstStyle/>
          <a:p>
            <a:r>
              <a:rPr lang="it-IT" sz="2400" dirty="0"/>
              <a:t>Vettore V</a:t>
            </a:r>
          </a:p>
        </p:txBody>
      </p:sp>
      <p:pic>
        <p:nvPicPr>
          <p:cNvPr id="5" name="Immagine 4">
            <a:extLst>
              <a:ext uri="{FF2B5EF4-FFF2-40B4-BE49-F238E27FC236}">
                <a16:creationId xmlns:a16="http://schemas.microsoft.com/office/drawing/2014/main" id="{C4DE9413-F5F7-49CC-935C-7710B2B739AC}"/>
              </a:ext>
            </a:extLst>
          </p:cNvPr>
          <p:cNvPicPr>
            <a:picLocks noChangeAspect="1"/>
          </p:cNvPicPr>
          <p:nvPr/>
        </p:nvPicPr>
        <p:blipFill>
          <a:blip r:embed="rId2"/>
          <a:stretch>
            <a:fillRect/>
          </a:stretch>
        </p:blipFill>
        <p:spPr>
          <a:xfrm>
            <a:off x="957640" y="3122807"/>
            <a:ext cx="4953000" cy="476250"/>
          </a:xfrm>
          <a:prstGeom prst="rect">
            <a:avLst/>
          </a:prstGeom>
        </p:spPr>
      </p:pic>
      <p:pic>
        <p:nvPicPr>
          <p:cNvPr id="6" name="Immagine 5">
            <a:extLst>
              <a:ext uri="{FF2B5EF4-FFF2-40B4-BE49-F238E27FC236}">
                <a16:creationId xmlns:a16="http://schemas.microsoft.com/office/drawing/2014/main" id="{FC96C943-9B2F-4563-AB14-ABF31DD72B02}"/>
              </a:ext>
            </a:extLst>
          </p:cNvPr>
          <p:cNvPicPr>
            <a:picLocks noChangeAspect="1"/>
          </p:cNvPicPr>
          <p:nvPr/>
        </p:nvPicPr>
        <p:blipFill>
          <a:blip r:embed="rId3"/>
          <a:stretch>
            <a:fillRect/>
          </a:stretch>
        </p:blipFill>
        <p:spPr>
          <a:xfrm>
            <a:off x="5910640" y="3189404"/>
            <a:ext cx="4895850" cy="361950"/>
          </a:xfrm>
          <a:prstGeom prst="rect">
            <a:avLst/>
          </a:prstGeom>
        </p:spPr>
      </p:pic>
      <p:sp>
        <p:nvSpPr>
          <p:cNvPr id="7" name="CasellaDiTesto 6">
            <a:extLst>
              <a:ext uri="{FF2B5EF4-FFF2-40B4-BE49-F238E27FC236}">
                <a16:creationId xmlns:a16="http://schemas.microsoft.com/office/drawing/2014/main" id="{D606CFFF-F85F-4E5E-B9AF-646D173AC251}"/>
              </a:ext>
            </a:extLst>
          </p:cNvPr>
          <p:cNvSpPr txBox="1"/>
          <p:nvPr/>
        </p:nvSpPr>
        <p:spPr>
          <a:xfrm>
            <a:off x="5533062" y="4879327"/>
            <a:ext cx="1704102" cy="461665"/>
          </a:xfrm>
          <a:prstGeom prst="rect">
            <a:avLst/>
          </a:prstGeom>
          <a:noFill/>
        </p:spPr>
        <p:txBody>
          <a:bodyPr wrap="square" rtlCol="0">
            <a:spAutoFit/>
          </a:bodyPr>
          <a:lstStyle/>
          <a:p>
            <a:r>
              <a:rPr lang="it-IT" sz="2400" dirty="0"/>
              <a:t>Rank (V)</a:t>
            </a:r>
          </a:p>
        </p:txBody>
      </p:sp>
      <p:pic>
        <p:nvPicPr>
          <p:cNvPr id="8" name="Immagine 7">
            <a:extLst>
              <a:ext uri="{FF2B5EF4-FFF2-40B4-BE49-F238E27FC236}">
                <a16:creationId xmlns:a16="http://schemas.microsoft.com/office/drawing/2014/main" id="{DFFCFE74-2FA9-4A32-930A-0071E01B21C8}"/>
              </a:ext>
            </a:extLst>
          </p:cNvPr>
          <p:cNvPicPr>
            <a:picLocks noChangeAspect="1"/>
          </p:cNvPicPr>
          <p:nvPr/>
        </p:nvPicPr>
        <p:blipFill>
          <a:blip r:embed="rId4"/>
          <a:stretch>
            <a:fillRect/>
          </a:stretch>
        </p:blipFill>
        <p:spPr>
          <a:xfrm>
            <a:off x="927160" y="5293532"/>
            <a:ext cx="10398640" cy="782506"/>
          </a:xfrm>
          <a:prstGeom prst="rect">
            <a:avLst/>
          </a:prstGeom>
        </p:spPr>
      </p:pic>
      <p:pic>
        <p:nvPicPr>
          <p:cNvPr id="9" name="Immagine 8">
            <a:extLst>
              <a:ext uri="{FF2B5EF4-FFF2-40B4-BE49-F238E27FC236}">
                <a16:creationId xmlns:a16="http://schemas.microsoft.com/office/drawing/2014/main" id="{68E9D93D-F405-418E-9D85-F780B4055D4D}"/>
              </a:ext>
            </a:extLst>
          </p:cNvPr>
          <p:cNvPicPr>
            <a:picLocks noChangeAspect="1"/>
          </p:cNvPicPr>
          <p:nvPr/>
        </p:nvPicPr>
        <p:blipFill>
          <a:blip r:embed="rId5"/>
          <a:stretch>
            <a:fillRect/>
          </a:stretch>
        </p:blipFill>
        <p:spPr>
          <a:xfrm>
            <a:off x="1036320" y="4342472"/>
            <a:ext cx="9848850" cy="361950"/>
          </a:xfrm>
          <a:prstGeom prst="rect">
            <a:avLst/>
          </a:prstGeom>
        </p:spPr>
      </p:pic>
      <p:sp>
        <p:nvSpPr>
          <p:cNvPr id="10" name="CasellaDiTesto 9">
            <a:extLst>
              <a:ext uri="{FF2B5EF4-FFF2-40B4-BE49-F238E27FC236}">
                <a16:creationId xmlns:a16="http://schemas.microsoft.com/office/drawing/2014/main" id="{F13A4CD7-3E6C-4D06-98A2-A53EE722FDE2}"/>
              </a:ext>
            </a:extLst>
          </p:cNvPr>
          <p:cNvSpPr txBox="1"/>
          <p:nvPr/>
        </p:nvSpPr>
        <p:spPr>
          <a:xfrm>
            <a:off x="5124197" y="3653648"/>
            <a:ext cx="2521833" cy="461665"/>
          </a:xfrm>
          <a:prstGeom prst="rect">
            <a:avLst/>
          </a:prstGeom>
          <a:noFill/>
        </p:spPr>
        <p:txBody>
          <a:bodyPr wrap="square" rtlCol="0">
            <a:spAutoFit/>
          </a:bodyPr>
          <a:lstStyle/>
          <a:p>
            <a:r>
              <a:rPr lang="it-IT" sz="2400" dirty="0"/>
              <a:t>Vettore V ordinato</a:t>
            </a:r>
          </a:p>
        </p:txBody>
      </p:sp>
      <p:sp>
        <p:nvSpPr>
          <p:cNvPr id="11" name="CasellaDiTesto 10">
            <a:extLst>
              <a:ext uri="{FF2B5EF4-FFF2-40B4-BE49-F238E27FC236}">
                <a16:creationId xmlns:a16="http://schemas.microsoft.com/office/drawing/2014/main" id="{97240E1D-F750-4D9A-BAF1-96B4FCC74618}"/>
              </a:ext>
            </a:extLst>
          </p:cNvPr>
          <p:cNvSpPr txBox="1"/>
          <p:nvPr/>
        </p:nvSpPr>
        <p:spPr>
          <a:xfrm>
            <a:off x="997731" y="4034695"/>
            <a:ext cx="9926028" cy="307777"/>
          </a:xfrm>
          <a:prstGeom prst="rect">
            <a:avLst/>
          </a:prstGeom>
          <a:noFill/>
        </p:spPr>
        <p:txBody>
          <a:bodyPr wrap="square" rtlCol="0">
            <a:spAutoFit/>
          </a:bodyPr>
          <a:lstStyle/>
          <a:p>
            <a:r>
              <a:rPr lang="it-IT" sz="1400" dirty="0"/>
              <a:t>1          2           3          4          5          6         7         8           9           10        11         12         13         14         15          16       17        18       19       20</a:t>
            </a:r>
          </a:p>
        </p:txBody>
      </p:sp>
    </p:spTree>
    <p:extLst>
      <p:ext uri="{BB962C8B-B14F-4D97-AF65-F5344CB8AC3E}">
        <p14:creationId xmlns:p14="http://schemas.microsoft.com/office/powerpoint/2010/main" val="17303041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5D97C3-5B5E-4582-90B6-212C4448A06A}"/>
              </a:ext>
            </a:extLst>
          </p:cNvPr>
          <p:cNvSpPr>
            <a:spLocks noGrp="1"/>
          </p:cNvSpPr>
          <p:nvPr>
            <p:ph type="title"/>
          </p:nvPr>
        </p:nvSpPr>
        <p:spPr/>
        <p:txBody>
          <a:bodyPr/>
          <a:lstStyle/>
          <a:p>
            <a:r>
              <a:rPr lang="it-IT" dirty="0" err="1"/>
              <a:t>Wilcoxon</a:t>
            </a:r>
            <a:r>
              <a:rPr lang="it-IT" dirty="0"/>
              <a:t> </a:t>
            </a:r>
            <a:r>
              <a:rPr lang="it-IT" dirty="0" err="1"/>
              <a:t>Rank</a:t>
            </a:r>
            <a:r>
              <a:rPr lang="it-IT" dirty="0"/>
              <a:t>-Sum (Mann-Withney) test</a:t>
            </a:r>
          </a:p>
        </p:txBody>
      </p:sp>
      <p:sp>
        <p:nvSpPr>
          <p:cNvPr id="3" name="Segnaposto contenuto 2">
            <a:extLst>
              <a:ext uri="{FF2B5EF4-FFF2-40B4-BE49-F238E27FC236}">
                <a16:creationId xmlns:a16="http://schemas.microsoft.com/office/drawing/2014/main" id="{BFEE5ACB-2893-45F2-BF45-47B3EB0D6ACA}"/>
              </a:ext>
            </a:extLst>
          </p:cNvPr>
          <p:cNvSpPr>
            <a:spLocks noGrp="1"/>
          </p:cNvSpPr>
          <p:nvPr>
            <p:ph idx="1"/>
          </p:nvPr>
        </p:nvSpPr>
        <p:spPr/>
        <p:txBody>
          <a:bodyPr/>
          <a:lstStyle/>
          <a:p>
            <a:pPr marL="457200" indent="-457200">
              <a:buFont typeface="+mj-lt"/>
              <a:buAutoNum type="arabicParenR" startAt="3"/>
            </a:pPr>
            <a:r>
              <a:rPr lang="it-IT" dirty="0"/>
              <a:t>Calcola la somma TR dei </a:t>
            </a:r>
            <a:r>
              <a:rPr lang="it-IT" dirty="0" err="1"/>
              <a:t>rank</a:t>
            </a:r>
            <a:r>
              <a:rPr lang="it-IT" dirty="0"/>
              <a:t> degli elementi del primo campione;</a:t>
            </a:r>
          </a:p>
        </p:txBody>
      </p:sp>
      <p:pic>
        <p:nvPicPr>
          <p:cNvPr id="4" name="Immagine 3">
            <a:extLst>
              <a:ext uri="{FF2B5EF4-FFF2-40B4-BE49-F238E27FC236}">
                <a16:creationId xmlns:a16="http://schemas.microsoft.com/office/drawing/2014/main" id="{DF797292-579B-4483-AC0D-CDC1DD4854B7}"/>
              </a:ext>
            </a:extLst>
          </p:cNvPr>
          <p:cNvPicPr>
            <a:picLocks noChangeAspect="1"/>
          </p:cNvPicPr>
          <p:nvPr/>
        </p:nvPicPr>
        <p:blipFill>
          <a:blip r:embed="rId2"/>
          <a:stretch>
            <a:fillRect/>
          </a:stretch>
        </p:blipFill>
        <p:spPr>
          <a:xfrm>
            <a:off x="2873475" y="2301641"/>
            <a:ext cx="4953000" cy="476250"/>
          </a:xfrm>
          <a:prstGeom prst="rect">
            <a:avLst/>
          </a:prstGeom>
        </p:spPr>
      </p:pic>
      <p:sp>
        <p:nvSpPr>
          <p:cNvPr id="5" name="CasellaDiTesto 4">
            <a:extLst>
              <a:ext uri="{FF2B5EF4-FFF2-40B4-BE49-F238E27FC236}">
                <a16:creationId xmlns:a16="http://schemas.microsoft.com/office/drawing/2014/main" id="{4996145A-8C4E-498E-A70E-12BD12A90142}"/>
              </a:ext>
            </a:extLst>
          </p:cNvPr>
          <p:cNvSpPr txBox="1"/>
          <p:nvPr/>
        </p:nvSpPr>
        <p:spPr>
          <a:xfrm>
            <a:off x="1097280" y="2316226"/>
            <a:ext cx="1704102" cy="461665"/>
          </a:xfrm>
          <a:prstGeom prst="rect">
            <a:avLst/>
          </a:prstGeom>
          <a:noFill/>
        </p:spPr>
        <p:txBody>
          <a:bodyPr wrap="square" rtlCol="0">
            <a:spAutoFit/>
          </a:bodyPr>
          <a:lstStyle/>
          <a:p>
            <a:r>
              <a:rPr lang="it-IT" sz="2400" dirty="0"/>
              <a:t>Campione A</a:t>
            </a:r>
          </a:p>
        </p:txBody>
      </p:sp>
      <p:sp>
        <p:nvSpPr>
          <p:cNvPr id="7" name="CasellaDiTesto 6">
            <a:extLst>
              <a:ext uri="{FF2B5EF4-FFF2-40B4-BE49-F238E27FC236}">
                <a16:creationId xmlns:a16="http://schemas.microsoft.com/office/drawing/2014/main" id="{40EBC983-6171-4927-B2AC-C4E535DA9445}"/>
              </a:ext>
            </a:extLst>
          </p:cNvPr>
          <p:cNvSpPr txBox="1"/>
          <p:nvPr/>
        </p:nvSpPr>
        <p:spPr>
          <a:xfrm>
            <a:off x="1097280" y="2833878"/>
            <a:ext cx="1704102" cy="461665"/>
          </a:xfrm>
          <a:prstGeom prst="rect">
            <a:avLst/>
          </a:prstGeom>
          <a:noFill/>
        </p:spPr>
        <p:txBody>
          <a:bodyPr wrap="square" rtlCol="0">
            <a:spAutoFit/>
          </a:bodyPr>
          <a:lstStyle/>
          <a:p>
            <a:r>
              <a:rPr lang="it-IT" sz="2400" dirty="0"/>
              <a:t>Rank A</a:t>
            </a:r>
          </a:p>
        </p:txBody>
      </p:sp>
      <p:pic>
        <p:nvPicPr>
          <p:cNvPr id="8" name="Immagine 7">
            <a:extLst>
              <a:ext uri="{FF2B5EF4-FFF2-40B4-BE49-F238E27FC236}">
                <a16:creationId xmlns:a16="http://schemas.microsoft.com/office/drawing/2014/main" id="{5A7A4ABB-615D-49E8-88A6-CB6BD78A578D}"/>
              </a:ext>
            </a:extLst>
          </p:cNvPr>
          <p:cNvPicPr>
            <a:picLocks noChangeAspect="1"/>
          </p:cNvPicPr>
          <p:nvPr/>
        </p:nvPicPr>
        <p:blipFill>
          <a:blip r:embed="rId3"/>
          <a:stretch>
            <a:fillRect/>
          </a:stretch>
        </p:blipFill>
        <p:spPr>
          <a:xfrm>
            <a:off x="2801382" y="2882510"/>
            <a:ext cx="8420100" cy="342900"/>
          </a:xfrm>
          <a:prstGeom prst="rect">
            <a:avLst/>
          </a:prstGeom>
        </p:spPr>
      </p:pic>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B129D77E-391A-4063-8DA6-55651F5E1FAF}"/>
                  </a:ext>
                </a:extLst>
              </p:cNvPr>
              <p:cNvSpPr txBox="1"/>
              <p:nvPr/>
            </p:nvSpPr>
            <p:spPr>
              <a:xfrm>
                <a:off x="1097280" y="3408989"/>
                <a:ext cx="7585326" cy="369332"/>
              </a:xfrm>
              <a:prstGeom prst="rect">
                <a:avLst/>
              </a:prstGeom>
              <a:noFill/>
            </p:spPr>
            <p:txBody>
              <a:bodyPr wrap="square" rtlCol="0">
                <a:spAutoFit/>
              </a:bodyPr>
              <a:lstStyle/>
              <a:p>
                <a:r>
                  <a:rPr lang="it-IT" b="0" dirty="0"/>
                  <a:t>TR </a:t>
                </a:r>
                <a14:m>
                  <m:oMath xmlns:m="http://schemas.openxmlformats.org/officeDocument/2006/math">
                    <m:r>
                      <a:rPr lang="it-IT" b="0" i="1" smtClean="0">
                        <a:latin typeface="Cambria Math" panose="02040503050406030204" pitchFamily="18" charset="0"/>
                      </a:rPr>
                      <m:t>=66</m:t>
                    </m:r>
                  </m:oMath>
                </a14:m>
                <a:endParaRPr lang="it-IT" dirty="0"/>
              </a:p>
            </p:txBody>
          </p:sp>
        </mc:Choice>
        <mc:Fallback xmlns="">
          <p:sp>
            <p:nvSpPr>
              <p:cNvPr id="14" name="CasellaDiTesto 13">
                <a:extLst>
                  <a:ext uri="{FF2B5EF4-FFF2-40B4-BE49-F238E27FC236}">
                    <a16:creationId xmlns:a16="http://schemas.microsoft.com/office/drawing/2014/main" id="{B129D77E-391A-4063-8DA6-55651F5E1FAF}"/>
                  </a:ext>
                </a:extLst>
              </p:cNvPr>
              <p:cNvSpPr txBox="1">
                <a:spLocks noRot="1" noChangeAspect="1" noMove="1" noResize="1" noEditPoints="1" noAdjustHandles="1" noChangeArrowheads="1" noChangeShapeType="1" noTextEdit="1"/>
              </p:cNvSpPr>
              <p:nvPr/>
            </p:nvSpPr>
            <p:spPr>
              <a:xfrm>
                <a:off x="1097280" y="3408989"/>
                <a:ext cx="7585326" cy="369332"/>
              </a:xfrm>
              <a:prstGeom prst="rect">
                <a:avLst/>
              </a:prstGeom>
              <a:blipFill>
                <a:blip r:embed="rId4"/>
                <a:stretch>
                  <a:fillRect l="-643" t="-8197" b="-24590"/>
                </a:stretch>
              </a:blipFill>
            </p:spPr>
            <p:txBody>
              <a:bodyPr/>
              <a:lstStyle/>
              <a:p>
                <a:r>
                  <a:rPr lang="it-IT">
                    <a:noFill/>
                  </a:rPr>
                  <a:t> </a:t>
                </a:r>
              </a:p>
            </p:txBody>
          </p:sp>
        </mc:Fallback>
      </mc:AlternateContent>
    </p:spTree>
    <p:extLst>
      <p:ext uri="{BB962C8B-B14F-4D97-AF65-F5344CB8AC3E}">
        <p14:creationId xmlns:p14="http://schemas.microsoft.com/office/powerpoint/2010/main" val="916686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Popolazioni e campioni: esempio</a:t>
            </a:r>
          </a:p>
        </p:txBody>
      </p:sp>
      <p:sp>
        <p:nvSpPr>
          <p:cNvPr id="3" name="Segnaposto contenuto 2"/>
          <p:cNvSpPr>
            <a:spLocks noGrp="1"/>
          </p:cNvSpPr>
          <p:nvPr>
            <p:ph idx="1"/>
          </p:nvPr>
        </p:nvSpPr>
        <p:spPr/>
        <p:txBody>
          <a:bodyPr/>
          <a:lstStyle/>
          <a:p>
            <a:r>
              <a:rPr lang="it-IT" dirty="0"/>
              <a:t>Popolazione: insieme di lanci ripetuti di una moneta, su cui misurare ad esempio il numero di volte che si ottiene «testa» (popolazione binomiale).</a:t>
            </a:r>
          </a:p>
          <a:p>
            <a:r>
              <a:rPr lang="it-IT" dirty="0"/>
              <a:t>Campione: una frazione di questi lanci.</a:t>
            </a:r>
          </a:p>
          <a:p>
            <a:r>
              <a:rPr lang="it-IT" dirty="0"/>
              <a:t>Un altro esempio è rappresentato da un campione di misure di dati, che proviene invece da una popolazione normale.</a:t>
            </a:r>
          </a:p>
          <a:p>
            <a:r>
              <a:rPr lang="it-IT" dirty="0"/>
              <a:t> </a:t>
            </a:r>
          </a:p>
        </p:txBody>
      </p:sp>
    </p:spTree>
    <p:extLst>
      <p:ext uri="{BB962C8B-B14F-4D97-AF65-F5344CB8AC3E}">
        <p14:creationId xmlns:p14="http://schemas.microsoft.com/office/powerpoint/2010/main" val="4481487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5D97C3-5B5E-4582-90B6-212C4448A06A}"/>
              </a:ext>
            </a:extLst>
          </p:cNvPr>
          <p:cNvSpPr>
            <a:spLocks noGrp="1"/>
          </p:cNvSpPr>
          <p:nvPr>
            <p:ph type="title"/>
          </p:nvPr>
        </p:nvSpPr>
        <p:spPr/>
        <p:txBody>
          <a:bodyPr/>
          <a:lstStyle/>
          <a:p>
            <a:r>
              <a:rPr lang="it-IT" dirty="0" err="1"/>
              <a:t>Wilcoxon</a:t>
            </a:r>
            <a:r>
              <a:rPr lang="it-IT" dirty="0"/>
              <a:t> </a:t>
            </a:r>
            <a:r>
              <a:rPr lang="it-IT" dirty="0" err="1"/>
              <a:t>Rank</a:t>
            </a:r>
            <a:r>
              <a:rPr lang="it-IT" dirty="0"/>
              <a:t>-Sum (Mann-Withney) test</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FEE5ACB-2893-45F2-BF45-47B3EB0D6ACA}"/>
                  </a:ext>
                </a:extLst>
              </p:cNvPr>
              <p:cNvSpPr>
                <a:spLocks noGrp="1"/>
              </p:cNvSpPr>
              <p:nvPr>
                <p:ph idx="1"/>
              </p:nvPr>
            </p:nvSpPr>
            <p:spPr/>
            <p:txBody>
              <a:bodyPr/>
              <a:lstStyle/>
              <a:p>
                <a:pPr marL="457200" indent="-457200">
                  <a:buFont typeface="+mj-lt"/>
                  <a:buAutoNum type="arabicParenR" startAt="4"/>
                </a:pPr>
                <a:r>
                  <a:rPr lang="it-IT" dirty="0"/>
                  <a:t>La statistica test è data da:</a:t>
                </a:r>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𝑊</m:t>
                      </m:r>
                      <m:r>
                        <a:rPr lang="it-IT" b="0" i="1" smtClean="0">
                          <a:latin typeface="Cambria Math" panose="02040503050406030204" pitchFamily="18" charset="0"/>
                        </a:rPr>
                        <m:t>=</m:t>
                      </m:r>
                      <m:r>
                        <a:rPr lang="it-IT" b="0" i="1" smtClean="0">
                          <a:latin typeface="Cambria Math" panose="02040503050406030204" pitchFamily="18" charset="0"/>
                        </a:rPr>
                        <m:t>𝑇𝑅</m:t>
                      </m:r>
                      <m:r>
                        <a:rPr lang="it-IT" b="0" i="1" smtClean="0">
                          <a:latin typeface="Cambria Math" panose="02040503050406030204" pitchFamily="18" charset="0"/>
                        </a:rPr>
                        <m:t>−</m:t>
                      </m:r>
                      <m:f>
                        <m:fPr>
                          <m:ctrlPr>
                            <a:rPr lang="it-IT" i="1" smtClean="0">
                              <a:latin typeface="Cambria Math" panose="02040503050406030204" pitchFamily="18" charset="0"/>
                            </a:rPr>
                          </m:ctrlPr>
                        </m:fPr>
                        <m:num>
                          <m:sSub>
                            <m:sSubPr>
                              <m:ctrlPr>
                                <a:rPr lang="it-IT" i="1" smtClean="0">
                                  <a:latin typeface="Cambria Math" panose="02040503050406030204" pitchFamily="18" charset="0"/>
                                </a:rPr>
                              </m:ctrlPr>
                            </m:sSubPr>
                            <m:e>
                              <m:r>
                                <a:rPr lang="it-IT" b="0" i="1" smtClean="0">
                                  <a:latin typeface="Cambria Math" panose="02040503050406030204" pitchFamily="18" charset="0"/>
                                </a:rPr>
                                <m:t>𝑛</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𝑛</m:t>
                              </m:r>
                            </m:e>
                            <m:sub>
                              <m:r>
                                <a:rPr lang="it-IT" b="0" i="1" smtClean="0">
                                  <a:latin typeface="Cambria Math" panose="02040503050406030204" pitchFamily="18" charset="0"/>
                                </a:rPr>
                                <m:t>1</m:t>
                              </m:r>
                            </m:sub>
                          </m:sSub>
                          <m:r>
                            <a:rPr lang="it-IT" b="0" i="1" smtClean="0">
                              <a:latin typeface="Cambria Math" panose="02040503050406030204" pitchFamily="18" charset="0"/>
                            </a:rPr>
                            <m:t>+1)</m:t>
                          </m:r>
                        </m:num>
                        <m:den>
                          <m:r>
                            <a:rPr lang="it-IT" b="0" i="1" smtClean="0">
                              <a:latin typeface="Cambria Math" panose="02040503050406030204" pitchFamily="18" charset="0"/>
                            </a:rPr>
                            <m:t>2</m:t>
                          </m:r>
                        </m:den>
                      </m:f>
                    </m:oMath>
                  </m:oMathPara>
                </a14:m>
                <a:endParaRPr lang="it-IT" dirty="0"/>
              </a:p>
              <a:p>
                <a:pPr marL="0" indent="0">
                  <a:buNone/>
                </a:pPr>
                <a:r>
                  <a:rPr lang="it-IT" dirty="0"/>
                  <a:t>Ipotesi nulla: le mediane dei due campioni sono uguali;</a:t>
                </a:r>
              </a:p>
              <a:p>
                <a:pPr marL="0" indent="0">
                  <a:buNone/>
                </a:pPr>
                <a:r>
                  <a:rPr lang="it-IT" dirty="0"/>
                  <a:t>Ipotesi alternativa: le mediane dei due campioni sono diverse.</a:t>
                </a:r>
              </a:p>
              <a:p>
                <a:pPr marL="0" indent="0">
                  <a:buNone/>
                </a:pPr>
                <a:r>
                  <a:rPr lang="it-IT" dirty="0"/>
                  <a:t>Per campioni di ampiezza maggiore di 20 la distribuzione di W è ben approssimata da una distribuzione normale.</a:t>
                </a:r>
              </a:p>
            </p:txBody>
          </p:sp>
        </mc:Choice>
        <mc:Fallback xmlns="">
          <p:sp>
            <p:nvSpPr>
              <p:cNvPr id="3" name="Segnaposto contenuto 2">
                <a:extLst>
                  <a:ext uri="{FF2B5EF4-FFF2-40B4-BE49-F238E27FC236}">
                    <a16:creationId xmlns:a16="http://schemas.microsoft.com/office/drawing/2014/main" id="{BFEE5ACB-2893-45F2-BF45-47B3EB0D6ACA}"/>
                  </a:ext>
                </a:extLst>
              </p:cNvPr>
              <p:cNvSpPr>
                <a:spLocks noGrp="1" noRot="1" noChangeAspect="1" noMove="1" noResize="1" noEditPoints="1" noAdjustHandles="1" noChangeArrowheads="1" noChangeShapeType="1" noTextEdit="1"/>
              </p:cNvSpPr>
              <p:nvPr>
                <p:ph idx="1"/>
              </p:nvPr>
            </p:nvSpPr>
            <p:spPr>
              <a:blipFill>
                <a:blip r:embed="rId2"/>
                <a:stretch>
                  <a:fillRect l="-1576" t="-1818"/>
                </a:stretch>
              </a:blipFill>
            </p:spPr>
            <p:txBody>
              <a:bodyPr/>
              <a:lstStyle/>
              <a:p>
                <a:r>
                  <a:rPr lang="it-IT">
                    <a:noFill/>
                  </a:rPr>
                  <a:t> </a:t>
                </a:r>
              </a:p>
            </p:txBody>
          </p:sp>
        </mc:Fallback>
      </mc:AlternateContent>
    </p:spTree>
    <p:extLst>
      <p:ext uri="{BB962C8B-B14F-4D97-AF65-F5344CB8AC3E}">
        <p14:creationId xmlns:p14="http://schemas.microsoft.com/office/powerpoint/2010/main" val="15835979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DE81C6-EDD0-4C51-B4D4-A6D2E1733EAC}"/>
              </a:ext>
            </a:extLst>
          </p:cNvPr>
          <p:cNvSpPr>
            <a:spLocks noGrp="1"/>
          </p:cNvSpPr>
          <p:nvPr>
            <p:ph type="title"/>
          </p:nvPr>
        </p:nvSpPr>
        <p:spPr/>
        <p:txBody>
          <a:bodyPr/>
          <a:lstStyle/>
          <a:p>
            <a:r>
              <a:rPr lang="it-IT" dirty="0"/>
              <a:t>Test binomiale</a:t>
            </a:r>
          </a:p>
        </p:txBody>
      </p:sp>
      <p:sp>
        <p:nvSpPr>
          <p:cNvPr id="3" name="Segnaposto contenuto 2">
            <a:extLst>
              <a:ext uri="{FF2B5EF4-FFF2-40B4-BE49-F238E27FC236}">
                <a16:creationId xmlns:a16="http://schemas.microsoft.com/office/drawing/2014/main" id="{87AE1833-A4A5-41C8-9DE1-B330E6DEB62B}"/>
              </a:ext>
            </a:extLst>
          </p:cNvPr>
          <p:cNvSpPr>
            <a:spLocks noGrp="1"/>
          </p:cNvSpPr>
          <p:nvPr>
            <p:ph idx="1"/>
          </p:nvPr>
        </p:nvSpPr>
        <p:spPr/>
        <p:txBody>
          <a:bodyPr/>
          <a:lstStyle/>
          <a:p>
            <a:r>
              <a:rPr lang="it-IT" dirty="0"/>
              <a:t>Il test binomiale è usato per confrontare proporzioni (o percentuali) di osservazioni di due categorie o classi di dati che soddisfano una condizione C.</a:t>
            </a:r>
          </a:p>
          <a:p>
            <a:r>
              <a:rPr lang="it-IT" dirty="0"/>
              <a:t>Ad esempio, supponiamo di avere una popolazione di 3310 impiegati aziendali, formata da 3270 uomini e 40 donne.</a:t>
            </a:r>
          </a:p>
          <a:p>
            <a:r>
              <a:rPr lang="it-IT" dirty="0"/>
              <a:t>320 impiegati su 3270 (circa il 10%) hanno ricevuto una promozione lavorativa, mentre 3 impiegate su 40 (7.5%) hanno ricevuto una promozione.</a:t>
            </a:r>
          </a:p>
          <a:p>
            <a:r>
              <a:rPr lang="it-IT" dirty="0"/>
              <a:t>Si può affermare in questo caso che c’è stata una discriminazione positiva a favore degli uomini?</a:t>
            </a:r>
          </a:p>
          <a:p>
            <a:endParaRPr lang="it-IT" dirty="0"/>
          </a:p>
        </p:txBody>
      </p:sp>
    </p:spTree>
    <p:extLst>
      <p:ext uri="{BB962C8B-B14F-4D97-AF65-F5344CB8AC3E}">
        <p14:creationId xmlns:p14="http://schemas.microsoft.com/office/powerpoint/2010/main" val="12814441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D7D3ED-2A34-47BE-960D-7F99B456F251}"/>
              </a:ext>
            </a:extLst>
          </p:cNvPr>
          <p:cNvSpPr>
            <a:spLocks noGrp="1"/>
          </p:cNvSpPr>
          <p:nvPr>
            <p:ph type="title"/>
          </p:nvPr>
        </p:nvSpPr>
        <p:spPr/>
        <p:txBody>
          <a:bodyPr/>
          <a:lstStyle/>
          <a:p>
            <a:r>
              <a:rPr lang="it-IT" dirty="0"/>
              <a:t>Test binomiale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FCBD7BF-56CC-4747-A2C2-B85903C8847D}"/>
                  </a:ext>
                </a:extLst>
              </p:cNvPr>
              <p:cNvSpPr>
                <a:spLocks noGrp="1"/>
              </p:cNvSpPr>
              <p:nvPr>
                <p:ph idx="1"/>
              </p:nvPr>
            </p:nvSpPr>
            <p:spPr/>
            <p:txBody>
              <a:bodyPr/>
              <a:lstStyle/>
              <a:p>
                <a:r>
                  <a:rPr lang="it-IT" dirty="0"/>
                  <a:t>Sia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𝑛</m:t>
                        </m:r>
                      </m:e>
                      <m:sub>
                        <m:r>
                          <a:rPr lang="it-IT" b="0" i="1" smtClean="0">
                            <a:latin typeface="Cambria Math" panose="02040503050406030204" pitchFamily="18" charset="0"/>
                          </a:rPr>
                          <m:t>1</m:t>
                        </m:r>
                      </m:sub>
                    </m:sSub>
                  </m:oMath>
                </a14:m>
                <a:r>
                  <a:rPr lang="it-IT" dirty="0"/>
                  <a:t> il numero di elementi di classe 1 e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𝑛</m:t>
                        </m:r>
                      </m:e>
                      <m:sub>
                        <m:r>
                          <a:rPr lang="it-IT" b="0" i="1" smtClean="0">
                            <a:latin typeface="Cambria Math" panose="02040503050406030204" pitchFamily="18" charset="0"/>
                          </a:rPr>
                          <m:t>2</m:t>
                        </m:r>
                      </m:sub>
                    </m:sSub>
                  </m:oMath>
                </a14:m>
                <a:r>
                  <a:rPr lang="it-IT" dirty="0"/>
                  <a:t> il numero di elementi di classe 2.</a:t>
                </a:r>
              </a:p>
              <a:p>
                <a:r>
                  <a:rPr lang="it-IT" dirty="0"/>
                  <a:t>Sia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1</m:t>
                        </m:r>
                      </m:sub>
                    </m:sSub>
                  </m:oMath>
                </a14:m>
                <a:r>
                  <a:rPr lang="it-IT" dirty="0"/>
                  <a:t> la percentuale di elementi di classe 1 che soddisfano una condizione C,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2</m:t>
                        </m:r>
                      </m:sub>
                    </m:sSub>
                  </m:oMath>
                </a14:m>
                <a:r>
                  <a:rPr lang="it-IT" dirty="0"/>
                  <a:t> la percentuale di elementi di classe 2 che soddisfano C e </a:t>
                </a:r>
                <a14:m>
                  <m:oMath xmlns:m="http://schemas.openxmlformats.org/officeDocument/2006/math">
                    <m:r>
                      <a:rPr lang="it-IT" b="0" i="1" smtClean="0">
                        <a:latin typeface="Cambria Math" panose="02040503050406030204" pitchFamily="18" charset="0"/>
                      </a:rPr>
                      <m:t>𝑝</m:t>
                    </m:r>
                  </m:oMath>
                </a14:m>
                <a:r>
                  <a:rPr lang="it-IT" dirty="0"/>
                  <a:t> la percentuale totale di elementi che soddisfano C.</a:t>
                </a:r>
              </a:p>
              <a:p>
                <a:r>
                  <a:rPr lang="it-IT" dirty="0"/>
                  <a:t>Ipotesi nulla: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2</m:t>
                        </m:r>
                      </m:sub>
                    </m:sSub>
                  </m:oMath>
                </a14:m>
                <a:endParaRPr lang="it-IT" dirty="0"/>
              </a:p>
              <a:p>
                <a:r>
                  <a:rPr lang="it-IT" dirty="0"/>
                  <a:t>Ipotesi alternativa: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𝑝</m:t>
                        </m:r>
                      </m:e>
                      <m:sub>
                        <m:r>
                          <a:rPr lang="it-IT" i="1">
                            <a:latin typeface="Cambria Math" panose="02040503050406030204" pitchFamily="18" charset="0"/>
                          </a:rPr>
                          <m:t>1</m:t>
                        </m:r>
                      </m:sub>
                    </m:sSub>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𝑝</m:t>
                        </m:r>
                      </m:e>
                      <m:sub>
                        <m:r>
                          <a:rPr lang="it-IT" i="1">
                            <a:latin typeface="Cambria Math" panose="02040503050406030204" pitchFamily="18" charset="0"/>
                          </a:rPr>
                          <m:t>2</m:t>
                        </m:r>
                      </m:sub>
                    </m:sSub>
                  </m:oMath>
                </a14:m>
                <a:r>
                  <a:rPr lang="it-IT" dirty="0"/>
                  <a:t> (oppure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1</m:t>
                        </m:r>
                      </m:sub>
                    </m:sSub>
                    <m:r>
                      <a:rPr lang="it-IT" b="0" i="1" smtClean="0">
                        <a:latin typeface="Cambria Math" panose="02040503050406030204" pitchFamily="18" charset="0"/>
                      </a:rPr>
                      <m:t>&gt;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2</m:t>
                        </m:r>
                      </m:sub>
                    </m:sSub>
                  </m:oMath>
                </a14:m>
                <a:r>
                  <a:rPr lang="it-IT" dirty="0"/>
                  <a:t> oppure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𝑝</m:t>
                        </m:r>
                      </m:e>
                      <m:sub>
                        <m:r>
                          <a:rPr lang="it-IT" i="1">
                            <a:latin typeface="Cambria Math" panose="02040503050406030204" pitchFamily="18" charset="0"/>
                          </a:rPr>
                          <m:t>1</m:t>
                        </m:r>
                      </m:sub>
                    </m:sSub>
                    <m:r>
                      <a:rPr lang="it-IT" b="0" i="1" smtClean="0">
                        <a:latin typeface="Cambria Math" panose="02040503050406030204" pitchFamily="18" charset="0"/>
                      </a:rPr>
                      <m:t>&lt;</m:t>
                    </m:r>
                    <m:sSub>
                      <m:sSubPr>
                        <m:ctrlPr>
                          <a:rPr lang="it-IT" i="1">
                            <a:latin typeface="Cambria Math" panose="02040503050406030204" pitchFamily="18" charset="0"/>
                          </a:rPr>
                        </m:ctrlPr>
                      </m:sSubPr>
                      <m:e>
                        <m:r>
                          <a:rPr lang="it-IT" i="1">
                            <a:latin typeface="Cambria Math" panose="02040503050406030204" pitchFamily="18" charset="0"/>
                          </a:rPr>
                          <m:t>𝑝</m:t>
                        </m:r>
                      </m:e>
                      <m:sub>
                        <m:r>
                          <a:rPr lang="it-IT" i="1">
                            <a:latin typeface="Cambria Math" panose="02040503050406030204" pitchFamily="18" charset="0"/>
                          </a:rPr>
                          <m:t>2</m:t>
                        </m:r>
                      </m:sub>
                    </m:sSub>
                  </m:oMath>
                </a14:m>
                <a:r>
                  <a:rPr lang="it-IT" dirty="0"/>
                  <a:t>)</a:t>
                </a:r>
              </a:p>
              <a:p>
                <a:r>
                  <a:rPr lang="it-IT" dirty="0"/>
                  <a:t>Statistica test:</a:t>
                </a:r>
              </a:p>
              <a:p>
                <a14:m>
                  <m:oMath xmlns:m="http://schemas.openxmlformats.org/officeDocument/2006/math">
                    <m:r>
                      <a:rPr lang="it-IT" b="0" i="1" smtClean="0">
                        <a:latin typeface="Cambria Math" panose="02040503050406030204" pitchFamily="18" charset="0"/>
                      </a:rPr>
                      <m:t>𝐵</m:t>
                    </m:r>
                    <m:r>
                      <a:rPr lang="it-IT" b="0" i="1" smtClean="0">
                        <a:latin typeface="Cambria Math" panose="02040503050406030204" pitchFamily="18" charset="0"/>
                      </a:rPr>
                      <m:t>=</m:t>
                    </m:r>
                    <m:f>
                      <m:fPr>
                        <m:ctrlPr>
                          <a:rPr lang="it-IT" b="0" i="1" smtClean="0">
                            <a:latin typeface="Cambria Math" panose="02040503050406030204" pitchFamily="18" charset="0"/>
                          </a:rPr>
                        </m:ctrlPr>
                      </m:fPr>
                      <m:num>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2</m:t>
                            </m:r>
                          </m:sub>
                        </m:sSub>
                      </m:num>
                      <m:den>
                        <m:rad>
                          <m:radPr>
                            <m:degHide m:val="on"/>
                            <m:ctrlPr>
                              <a:rPr lang="it-IT" b="0" i="1" smtClean="0">
                                <a:latin typeface="Cambria Math" panose="02040503050406030204" pitchFamily="18" charset="0"/>
                              </a:rPr>
                            </m:ctrlPr>
                          </m:radPr>
                          <m:deg/>
                          <m:e>
                            <m:r>
                              <a:rPr lang="it-IT" b="0" i="1" smtClean="0">
                                <a:latin typeface="Cambria Math" panose="02040503050406030204" pitchFamily="18" charset="0"/>
                              </a:rPr>
                              <m:t>𝑝</m:t>
                            </m:r>
                            <m:r>
                              <a:rPr lang="it-IT" b="0" i="1" smtClean="0">
                                <a:latin typeface="Cambria Math" panose="02040503050406030204" pitchFamily="18" charset="0"/>
                              </a:rPr>
                              <m:t>(1−</m:t>
                            </m:r>
                            <m:r>
                              <a:rPr lang="it-IT" b="0" i="1" smtClean="0">
                                <a:latin typeface="Cambria Math" panose="02040503050406030204" pitchFamily="18" charset="0"/>
                              </a:rPr>
                              <m:t>𝑝</m:t>
                            </m:r>
                            <m:r>
                              <a:rPr lang="it-IT" b="0" i="1" smtClean="0">
                                <a:latin typeface="Cambria Math" panose="02040503050406030204" pitchFamily="18" charset="0"/>
                              </a:rPr>
                              <m:t>)</m:t>
                            </m:r>
                            <m:d>
                              <m:dPr>
                                <m:ctrlPr>
                                  <a:rPr lang="it-IT" b="0" i="1" smtClean="0">
                                    <a:latin typeface="Cambria Math" panose="02040503050406030204" pitchFamily="18" charset="0"/>
                                  </a:rPr>
                                </m:ctrlPr>
                              </m:dPr>
                              <m:e>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sSub>
                                      <m:sSubPr>
                                        <m:ctrlPr>
                                          <a:rPr lang="it-IT" b="0" i="1" smtClean="0">
                                            <a:latin typeface="Cambria Math" panose="02040503050406030204" pitchFamily="18" charset="0"/>
                                          </a:rPr>
                                        </m:ctrlPr>
                                      </m:sSubPr>
                                      <m:e>
                                        <m:r>
                                          <a:rPr lang="it-IT" b="0" i="1" smtClean="0">
                                            <a:latin typeface="Cambria Math" panose="02040503050406030204" pitchFamily="18" charset="0"/>
                                          </a:rPr>
                                          <m:t>𝑛</m:t>
                                        </m:r>
                                      </m:e>
                                      <m:sub>
                                        <m:r>
                                          <a:rPr lang="it-IT" b="0" i="1" smtClean="0">
                                            <a:latin typeface="Cambria Math" panose="02040503050406030204" pitchFamily="18" charset="0"/>
                                          </a:rPr>
                                          <m:t>1</m:t>
                                        </m:r>
                                      </m:sub>
                                    </m:sSub>
                                  </m:den>
                                </m:f>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sSub>
                                      <m:sSubPr>
                                        <m:ctrlPr>
                                          <a:rPr lang="it-IT" b="0" i="1" smtClean="0">
                                            <a:latin typeface="Cambria Math" panose="02040503050406030204" pitchFamily="18" charset="0"/>
                                          </a:rPr>
                                        </m:ctrlPr>
                                      </m:sSubPr>
                                      <m:e>
                                        <m:r>
                                          <a:rPr lang="it-IT" b="0" i="1" smtClean="0">
                                            <a:latin typeface="Cambria Math" panose="02040503050406030204" pitchFamily="18" charset="0"/>
                                          </a:rPr>
                                          <m:t>𝑛</m:t>
                                        </m:r>
                                      </m:e>
                                      <m:sub>
                                        <m:r>
                                          <a:rPr lang="it-IT" b="0" i="1" smtClean="0">
                                            <a:latin typeface="Cambria Math" panose="02040503050406030204" pitchFamily="18" charset="0"/>
                                          </a:rPr>
                                          <m:t>2</m:t>
                                        </m:r>
                                      </m:sub>
                                    </m:sSub>
                                  </m:den>
                                </m:f>
                              </m:e>
                            </m:d>
                          </m:e>
                        </m:rad>
                      </m:den>
                    </m:f>
                  </m:oMath>
                </a14:m>
                <a:endParaRPr lang="it-IT" dirty="0"/>
              </a:p>
              <a:p>
                <a:r>
                  <a:rPr lang="it-IT" dirty="0"/>
                  <a:t>Per valori elevati di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𝑛</m:t>
                        </m:r>
                      </m:e>
                      <m:sub>
                        <m:r>
                          <a:rPr lang="it-IT" i="1">
                            <a:latin typeface="Cambria Math" panose="02040503050406030204" pitchFamily="18" charset="0"/>
                          </a:rPr>
                          <m:t>1</m:t>
                        </m:r>
                      </m:sub>
                    </m:sSub>
                  </m:oMath>
                </a14:m>
                <a:r>
                  <a:rPr lang="it-IT" dirty="0"/>
                  <a:t> e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𝑛</m:t>
                        </m:r>
                      </m:e>
                      <m:sub>
                        <m:r>
                          <a:rPr lang="it-IT" b="0" i="1" smtClean="0">
                            <a:latin typeface="Cambria Math" panose="02040503050406030204" pitchFamily="18" charset="0"/>
                          </a:rPr>
                          <m:t>2</m:t>
                        </m:r>
                      </m:sub>
                    </m:sSub>
                  </m:oMath>
                </a14:m>
                <a:r>
                  <a:rPr lang="it-IT" dirty="0"/>
                  <a:t> la statistica B ha una distribuzione normale.</a:t>
                </a:r>
              </a:p>
            </p:txBody>
          </p:sp>
        </mc:Choice>
        <mc:Fallback xmlns="">
          <p:sp>
            <p:nvSpPr>
              <p:cNvPr id="3" name="Segnaposto contenuto 2">
                <a:extLst>
                  <a:ext uri="{FF2B5EF4-FFF2-40B4-BE49-F238E27FC236}">
                    <a16:creationId xmlns:a16="http://schemas.microsoft.com/office/drawing/2014/main" id="{AFCBD7BF-56CC-4747-A2C2-B85903C8847D}"/>
                  </a:ext>
                </a:extLst>
              </p:cNvPr>
              <p:cNvSpPr>
                <a:spLocks noGrp="1" noRot="1" noChangeAspect="1" noMove="1" noResize="1" noEditPoints="1" noAdjustHandles="1" noChangeArrowheads="1" noChangeShapeType="1" noTextEdit="1"/>
              </p:cNvSpPr>
              <p:nvPr>
                <p:ph idx="1"/>
              </p:nvPr>
            </p:nvSpPr>
            <p:spPr>
              <a:blipFill>
                <a:blip r:embed="rId2"/>
                <a:stretch>
                  <a:fillRect l="-1515" t="-1667" r="-242"/>
                </a:stretch>
              </a:blipFill>
            </p:spPr>
            <p:txBody>
              <a:bodyPr/>
              <a:lstStyle/>
              <a:p>
                <a:r>
                  <a:rPr lang="it-IT">
                    <a:noFill/>
                  </a:rPr>
                  <a:t> </a:t>
                </a:r>
              </a:p>
            </p:txBody>
          </p:sp>
        </mc:Fallback>
      </mc:AlternateContent>
    </p:spTree>
    <p:extLst>
      <p:ext uri="{BB962C8B-B14F-4D97-AF65-F5344CB8AC3E}">
        <p14:creationId xmlns:p14="http://schemas.microsoft.com/office/powerpoint/2010/main" val="6836577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6F4F6C-5D7F-4B87-AF42-A43DD53EA894}"/>
              </a:ext>
            </a:extLst>
          </p:cNvPr>
          <p:cNvSpPr>
            <a:spLocks noGrp="1"/>
          </p:cNvSpPr>
          <p:nvPr>
            <p:ph type="title"/>
          </p:nvPr>
        </p:nvSpPr>
        <p:spPr/>
        <p:txBody>
          <a:bodyPr/>
          <a:lstStyle/>
          <a:p>
            <a:r>
              <a:rPr lang="it-IT" dirty="0"/>
              <a:t>Tabella di contingenza</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6826AE40-FD00-4687-862D-2070488714F6}"/>
                  </a:ext>
                </a:extLst>
              </p:cNvPr>
              <p:cNvSpPr>
                <a:spLocks noGrp="1"/>
              </p:cNvSpPr>
              <p:nvPr>
                <p:ph idx="1"/>
              </p:nvPr>
            </p:nvSpPr>
            <p:spPr/>
            <p:txBody>
              <a:bodyPr/>
              <a:lstStyle/>
              <a:p>
                <a:r>
                  <a:rPr lang="it-IT" dirty="0"/>
                  <a:t>Date due variabili X e Y, ogni cella </a:t>
                </a:r>
                <a14:m>
                  <m:oMath xmlns:m="http://schemas.openxmlformats.org/officeDocument/2006/math">
                    <m:r>
                      <a:rPr lang="it-IT" b="0" i="1" smtClean="0">
                        <a:latin typeface="Cambria Math" panose="02040503050406030204" pitchFamily="18" charset="0"/>
                      </a:rPr>
                      <m:t>𝑐</m:t>
                    </m:r>
                  </m:oMath>
                </a14:m>
                <a:r>
                  <a:rPr lang="it-IT" dirty="0"/>
                  <a:t> della tabella </a:t>
                </a:r>
                <a14:m>
                  <m:oMath xmlns:m="http://schemas.openxmlformats.org/officeDocument/2006/math">
                    <m:r>
                      <a:rPr lang="it-IT" b="0" i="1" smtClean="0">
                        <a:latin typeface="Cambria Math" panose="02040503050406030204" pitchFamily="18" charset="0"/>
                      </a:rPr>
                      <m:t>𝒯</m:t>
                    </m:r>
                  </m:oMath>
                </a14:m>
                <a:r>
                  <a:rPr lang="it-IT" dirty="0"/>
                  <a:t> rappresenta una </a:t>
                </a:r>
                <a:r>
                  <a:rPr lang="it-IT" i="1" dirty="0"/>
                  <a:t>contingenza</a:t>
                </a:r>
                <a:r>
                  <a:rPr lang="it-IT" dirty="0"/>
                  <a:t> (ovvero un evento congiunto) e contiene il numero di osservazioni che soddisfano una particolare combinazione dei valori di X e Y.</a:t>
                </a:r>
              </a:p>
              <a:p>
                <a:r>
                  <a:rPr lang="it-IT" dirty="0"/>
                  <a:t>Esempio: un insieme di persone con un certo colore di capelli («biondi» o «scuri») e un certo colore di occhi («azzurri» o «castani»).</a:t>
                </a:r>
              </a:p>
              <a:p>
                <a:endParaRPr lang="it-IT" dirty="0"/>
              </a:p>
              <a:p>
                <a:endParaRPr lang="it-IT" dirty="0"/>
              </a:p>
              <a:p>
                <a:endParaRPr lang="it-IT" dirty="0"/>
              </a:p>
              <a:p>
                <a:endParaRPr lang="it-IT" dirty="0"/>
              </a:p>
            </p:txBody>
          </p:sp>
        </mc:Choice>
        <mc:Fallback xmlns="">
          <p:sp>
            <p:nvSpPr>
              <p:cNvPr id="3" name="Segnaposto contenuto 2">
                <a:extLst>
                  <a:ext uri="{FF2B5EF4-FFF2-40B4-BE49-F238E27FC236}">
                    <a16:creationId xmlns:a16="http://schemas.microsoft.com/office/drawing/2014/main" id="{6826AE40-FD00-4687-862D-2070488714F6}"/>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it-IT">
                    <a:noFill/>
                  </a:rPr>
                  <a:t> </a:t>
                </a:r>
              </a:p>
            </p:txBody>
          </p:sp>
        </mc:Fallback>
      </mc:AlternateContent>
      <p:pic>
        <p:nvPicPr>
          <p:cNvPr id="4" name="Immagine 3">
            <a:extLst>
              <a:ext uri="{FF2B5EF4-FFF2-40B4-BE49-F238E27FC236}">
                <a16:creationId xmlns:a16="http://schemas.microsoft.com/office/drawing/2014/main" id="{FF35DE32-2C69-4B0B-909B-C835053D7198}"/>
              </a:ext>
            </a:extLst>
          </p:cNvPr>
          <p:cNvPicPr>
            <a:picLocks noChangeAspect="1"/>
          </p:cNvPicPr>
          <p:nvPr/>
        </p:nvPicPr>
        <p:blipFill>
          <a:blip r:embed="rId3"/>
          <a:stretch>
            <a:fillRect/>
          </a:stretch>
        </p:blipFill>
        <p:spPr>
          <a:xfrm>
            <a:off x="3263851" y="3576469"/>
            <a:ext cx="5200641" cy="1147727"/>
          </a:xfrm>
          <a:prstGeom prst="rect">
            <a:avLst/>
          </a:prstGeom>
        </p:spPr>
      </p:pic>
    </p:spTree>
    <p:extLst>
      <p:ext uri="{BB962C8B-B14F-4D97-AF65-F5344CB8AC3E}">
        <p14:creationId xmlns:p14="http://schemas.microsoft.com/office/powerpoint/2010/main" val="40566326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42B6F2-38C4-4E24-8071-9A7AB384BD7D}"/>
              </a:ext>
            </a:extLst>
          </p:cNvPr>
          <p:cNvSpPr>
            <a:spLocks noGrp="1"/>
          </p:cNvSpPr>
          <p:nvPr>
            <p:ph type="title"/>
          </p:nvPr>
        </p:nvSpPr>
        <p:spPr/>
        <p:txBody>
          <a:bodyPr/>
          <a:lstStyle/>
          <a:p>
            <a:r>
              <a:rPr lang="it-IT" dirty="0"/>
              <a:t>Test di indipendenza tra variabili</a:t>
            </a:r>
          </a:p>
        </p:txBody>
      </p:sp>
      <p:sp>
        <p:nvSpPr>
          <p:cNvPr id="3" name="Segnaposto contenuto 2">
            <a:extLst>
              <a:ext uri="{FF2B5EF4-FFF2-40B4-BE49-F238E27FC236}">
                <a16:creationId xmlns:a16="http://schemas.microsoft.com/office/drawing/2014/main" id="{FB07CE7E-DA55-4A35-9450-62F9A85E939A}"/>
              </a:ext>
            </a:extLst>
          </p:cNvPr>
          <p:cNvSpPr>
            <a:spLocks noGrp="1"/>
          </p:cNvSpPr>
          <p:nvPr>
            <p:ph idx="1"/>
          </p:nvPr>
        </p:nvSpPr>
        <p:spPr/>
        <p:txBody>
          <a:bodyPr/>
          <a:lstStyle/>
          <a:p>
            <a:r>
              <a:rPr lang="it-IT" dirty="0"/>
              <a:t>Stabilire se due variabili X e Y sono indipendenti o no.</a:t>
            </a:r>
          </a:p>
          <a:p>
            <a:r>
              <a:rPr lang="it-IT" dirty="0"/>
              <a:t>Il modello nullo di riferimento è quello in cui le variabili sono indipendenti.</a:t>
            </a:r>
          </a:p>
          <a:p>
            <a:r>
              <a:rPr lang="it-IT" dirty="0"/>
              <a:t>Per effettuare un test statistico di dipendenza tra variabili dobbiamo per prima cosa calcolare le il numero atteso di elementi che soddisfano le varie contingenze (eventi congiunti) sulla base dei valori osservati per ciascuna variabile.</a:t>
            </a:r>
          </a:p>
          <a:p>
            <a:r>
              <a:rPr lang="it-IT" dirty="0"/>
              <a:t>Per fare questo ci aiutiamo con i valori della tabella di contingenza.</a:t>
            </a:r>
          </a:p>
        </p:txBody>
      </p:sp>
    </p:spTree>
    <p:extLst>
      <p:ext uri="{BB962C8B-B14F-4D97-AF65-F5344CB8AC3E}">
        <p14:creationId xmlns:p14="http://schemas.microsoft.com/office/powerpoint/2010/main" val="39708257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869B0B-425A-40A6-91F1-7F05AD89C2AB}"/>
              </a:ext>
            </a:extLst>
          </p:cNvPr>
          <p:cNvSpPr>
            <a:spLocks noGrp="1"/>
          </p:cNvSpPr>
          <p:nvPr>
            <p:ph type="title"/>
          </p:nvPr>
        </p:nvSpPr>
        <p:spPr/>
        <p:txBody>
          <a:bodyPr/>
          <a:lstStyle/>
          <a:p>
            <a:r>
              <a:rPr lang="it-IT" dirty="0"/>
              <a:t>Test di indipendenza tra variabili</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69BA309A-AFAE-4BB2-8D4B-CF5E62B3512D}"/>
                  </a:ext>
                </a:extLst>
              </p:cNvPr>
              <p:cNvSpPr>
                <a:spLocks noGrp="1"/>
              </p:cNvSpPr>
              <p:nvPr>
                <p:ph idx="1"/>
              </p:nvPr>
            </p:nvSpPr>
            <p:spPr/>
            <p:txBody>
              <a:bodyPr/>
              <a:lstStyle/>
              <a:p>
                <a:r>
                  <a:rPr lang="it-IT" dirty="0"/>
                  <a:t>Per prima cosa aggiungiamo alla tabella di contingenza </a:t>
                </a:r>
                <a14:m>
                  <m:oMath xmlns:m="http://schemas.openxmlformats.org/officeDocument/2006/math">
                    <m:r>
                      <a:rPr lang="it-IT" b="0" i="1" smtClean="0">
                        <a:latin typeface="Cambria Math" panose="02040503050406030204" pitchFamily="18" charset="0"/>
                      </a:rPr>
                      <m:t>𝒯</m:t>
                    </m:r>
                  </m:oMath>
                </a14:m>
                <a:r>
                  <a:rPr lang="it-IT" dirty="0"/>
                  <a:t> i </a:t>
                </a:r>
                <a:r>
                  <a:rPr lang="it-IT" i="1" dirty="0"/>
                  <a:t>margini</a:t>
                </a:r>
                <a:r>
                  <a:rPr lang="it-IT" dirty="0"/>
                  <a:t>, ovvero i conteggi totali di ogni riga, i conteggi totali di ogni colonna e il conteggio totale.</a:t>
                </a:r>
                <a:endParaRPr lang="it-IT" i="1" dirty="0"/>
              </a:p>
            </p:txBody>
          </p:sp>
        </mc:Choice>
        <mc:Fallback xmlns="">
          <p:sp>
            <p:nvSpPr>
              <p:cNvPr id="3" name="Segnaposto contenuto 2">
                <a:extLst>
                  <a:ext uri="{FF2B5EF4-FFF2-40B4-BE49-F238E27FC236}">
                    <a16:creationId xmlns:a16="http://schemas.microsoft.com/office/drawing/2014/main" id="{69BA309A-AFAE-4BB2-8D4B-CF5E62B3512D}"/>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it-IT">
                    <a:noFill/>
                  </a:rPr>
                  <a:t> </a:t>
                </a:r>
              </a:p>
            </p:txBody>
          </p:sp>
        </mc:Fallback>
      </mc:AlternateContent>
      <p:pic>
        <p:nvPicPr>
          <p:cNvPr id="4" name="Immagine 3">
            <a:extLst>
              <a:ext uri="{FF2B5EF4-FFF2-40B4-BE49-F238E27FC236}">
                <a16:creationId xmlns:a16="http://schemas.microsoft.com/office/drawing/2014/main" id="{49B3F80E-F401-430E-8468-F989A4B38652}"/>
              </a:ext>
            </a:extLst>
          </p:cNvPr>
          <p:cNvPicPr>
            <a:picLocks noChangeAspect="1"/>
          </p:cNvPicPr>
          <p:nvPr/>
        </p:nvPicPr>
        <p:blipFill>
          <a:blip r:embed="rId3"/>
          <a:stretch>
            <a:fillRect/>
          </a:stretch>
        </p:blipFill>
        <p:spPr>
          <a:xfrm>
            <a:off x="2111046" y="2933525"/>
            <a:ext cx="7969908" cy="1829159"/>
          </a:xfrm>
          <a:prstGeom prst="rect">
            <a:avLst/>
          </a:prstGeom>
        </p:spPr>
      </p:pic>
    </p:spTree>
    <p:extLst>
      <p:ext uri="{BB962C8B-B14F-4D97-AF65-F5344CB8AC3E}">
        <p14:creationId xmlns:p14="http://schemas.microsoft.com/office/powerpoint/2010/main" val="10109587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7CD411-EF07-4CCF-B613-4BE290AB156A}"/>
              </a:ext>
            </a:extLst>
          </p:cNvPr>
          <p:cNvSpPr>
            <a:spLocks noGrp="1"/>
          </p:cNvSpPr>
          <p:nvPr>
            <p:ph type="title"/>
          </p:nvPr>
        </p:nvSpPr>
        <p:spPr/>
        <p:txBody>
          <a:bodyPr/>
          <a:lstStyle/>
          <a:p>
            <a:r>
              <a:rPr lang="it-IT" dirty="0"/>
              <a:t>Test di indipendenza tra variabili</a:t>
            </a:r>
          </a:p>
        </p:txBody>
      </p:sp>
      <p:sp>
        <p:nvSpPr>
          <p:cNvPr id="3" name="Segnaposto contenuto 2">
            <a:extLst>
              <a:ext uri="{FF2B5EF4-FFF2-40B4-BE49-F238E27FC236}">
                <a16:creationId xmlns:a16="http://schemas.microsoft.com/office/drawing/2014/main" id="{4024CC80-D2FA-435B-B4F8-84DD1C6E0C63}"/>
              </a:ext>
            </a:extLst>
          </p:cNvPr>
          <p:cNvSpPr>
            <a:spLocks noGrp="1"/>
          </p:cNvSpPr>
          <p:nvPr>
            <p:ph idx="1"/>
          </p:nvPr>
        </p:nvSpPr>
        <p:spPr/>
        <p:txBody>
          <a:bodyPr/>
          <a:lstStyle/>
          <a:p>
            <a:r>
              <a:rPr lang="it-IT" dirty="0"/>
              <a:t>Per calcolare il numero atteso per ogni contingenza, partiamo dalla probabilità di osservare ciascun evento congiunto.</a:t>
            </a:r>
          </a:p>
          <a:p>
            <a:r>
              <a:rPr lang="it-IT" dirty="0"/>
              <a:t>Nell’ipotesi nulla in cui le variabili sono indipendenti, tale probabilità è ottenuta come prodotto di probabilità di osservare ogni evento singolarmente (ovvero percentuale di elementi che soddisfano quell’evento).</a:t>
            </a:r>
          </a:p>
        </p:txBody>
      </p:sp>
      <p:pic>
        <p:nvPicPr>
          <p:cNvPr id="4" name="Immagine 3">
            <a:extLst>
              <a:ext uri="{FF2B5EF4-FFF2-40B4-BE49-F238E27FC236}">
                <a16:creationId xmlns:a16="http://schemas.microsoft.com/office/drawing/2014/main" id="{F7B697DE-CBFD-4331-8991-E8BA7A5B8700}"/>
              </a:ext>
            </a:extLst>
          </p:cNvPr>
          <p:cNvPicPr>
            <a:picLocks noChangeAspect="1"/>
          </p:cNvPicPr>
          <p:nvPr/>
        </p:nvPicPr>
        <p:blipFill>
          <a:blip r:embed="rId2"/>
          <a:stretch>
            <a:fillRect/>
          </a:stretch>
        </p:blipFill>
        <p:spPr>
          <a:xfrm>
            <a:off x="951171" y="3857414"/>
            <a:ext cx="10350617" cy="1402654"/>
          </a:xfrm>
          <a:prstGeom prst="rect">
            <a:avLst/>
          </a:prstGeom>
        </p:spPr>
      </p:pic>
    </p:spTree>
    <p:extLst>
      <p:ext uri="{BB962C8B-B14F-4D97-AF65-F5344CB8AC3E}">
        <p14:creationId xmlns:p14="http://schemas.microsoft.com/office/powerpoint/2010/main" val="2956879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15F37A-1A1F-4251-B8AE-1C3E5FC55231}"/>
              </a:ext>
            </a:extLst>
          </p:cNvPr>
          <p:cNvSpPr>
            <a:spLocks noGrp="1"/>
          </p:cNvSpPr>
          <p:nvPr>
            <p:ph type="title"/>
          </p:nvPr>
        </p:nvSpPr>
        <p:spPr/>
        <p:txBody>
          <a:bodyPr/>
          <a:lstStyle/>
          <a:p>
            <a:r>
              <a:rPr lang="it-IT" dirty="0"/>
              <a:t>Test di indipendenza tra variabili</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D2D293B-89AD-42A5-8B49-70793CDD0588}"/>
                  </a:ext>
                </a:extLst>
              </p:cNvPr>
              <p:cNvSpPr>
                <a:spLocks noGrp="1"/>
              </p:cNvSpPr>
              <p:nvPr>
                <p:ph idx="1"/>
              </p:nvPr>
            </p:nvSpPr>
            <p:spPr/>
            <p:txBody>
              <a:bodyPr/>
              <a:lstStyle/>
              <a:p>
                <a:r>
                  <a:rPr lang="it-IT" dirty="0"/>
                  <a:t>Il numero atteso E di una cella </a:t>
                </a:r>
                <a14:m>
                  <m:oMath xmlns:m="http://schemas.openxmlformats.org/officeDocument/2006/math">
                    <m:r>
                      <a:rPr lang="it-IT" b="0" i="1" smtClean="0">
                        <a:latin typeface="Cambria Math" panose="02040503050406030204" pitchFamily="18" charset="0"/>
                      </a:rPr>
                      <m:t>𝑐</m:t>
                    </m:r>
                  </m:oMath>
                </a14:m>
                <a:r>
                  <a:rPr lang="it-IT" dirty="0"/>
                  <a:t> si ottiene moltiplicando la probabilità dell’evento congiunto per il numero totale di elementi.</a:t>
                </a:r>
              </a:p>
              <a:p>
                <a:r>
                  <a:rPr lang="it-IT" dirty="0"/>
                  <a:t>Lo stesso valore si può anche ottenere semplicemente moltiplicando il totale della riga corrispondente (R) per il totale della colonna corrispondente (C) diviso il totale complessivo (T).</a:t>
                </a:r>
              </a:p>
              <a:p>
                <a:pPr algn="ctr"/>
                <a14:m>
                  <m:oMath xmlns:m="http://schemas.openxmlformats.org/officeDocument/2006/math">
                    <m:r>
                      <a:rPr lang="it-IT" sz="2800" i="1" dirty="0" smtClean="0">
                        <a:latin typeface="Cambria Math" panose="02040503050406030204" pitchFamily="18" charset="0"/>
                      </a:rPr>
                      <m:t>𝐸</m:t>
                    </m:r>
                    <m:r>
                      <a:rPr lang="it-IT" sz="2800" b="0" i="1" dirty="0" smtClean="0">
                        <a:latin typeface="Cambria Math" panose="02040503050406030204" pitchFamily="18" charset="0"/>
                      </a:rPr>
                      <m:t>(</m:t>
                    </m:r>
                    <m:r>
                      <a:rPr lang="it-IT" sz="2800" b="0" i="1" dirty="0" smtClean="0">
                        <a:latin typeface="Cambria Math" panose="02040503050406030204" pitchFamily="18" charset="0"/>
                      </a:rPr>
                      <m:t>𝑐</m:t>
                    </m:r>
                    <m:r>
                      <a:rPr lang="it-IT" sz="2800" b="0" i="1" dirty="0" smtClean="0">
                        <a:latin typeface="Cambria Math" panose="02040503050406030204" pitchFamily="18" charset="0"/>
                      </a:rPr>
                      <m:t>) = </m:t>
                    </m:r>
                    <m:f>
                      <m:fPr>
                        <m:ctrlPr>
                          <a:rPr lang="it-IT" sz="2800" i="1" dirty="0" smtClean="0">
                            <a:latin typeface="Cambria Math" panose="02040503050406030204" pitchFamily="18" charset="0"/>
                          </a:rPr>
                        </m:ctrlPr>
                      </m:fPr>
                      <m:num>
                        <m:r>
                          <a:rPr lang="it-IT" sz="2800" i="1" dirty="0">
                            <a:latin typeface="Cambria Math" panose="02040503050406030204" pitchFamily="18" charset="0"/>
                          </a:rPr>
                          <m:t>𝑅</m:t>
                        </m:r>
                        <m:r>
                          <a:rPr lang="it-IT" sz="2800" b="0" i="1" dirty="0" smtClean="0">
                            <a:latin typeface="Cambria Math" panose="02040503050406030204" pitchFamily="18" charset="0"/>
                          </a:rPr>
                          <m:t>(</m:t>
                        </m:r>
                        <m:r>
                          <a:rPr lang="it-IT" sz="2800" b="0" i="1" dirty="0" smtClean="0">
                            <a:latin typeface="Cambria Math" panose="02040503050406030204" pitchFamily="18" charset="0"/>
                          </a:rPr>
                          <m:t>𝑐</m:t>
                        </m:r>
                        <m:r>
                          <a:rPr lang="it-IT" sz="2800" b="0" i="1" dirty="0" smtClean="0">
                            <a:latin typeface="Cambria Math" panose="02040503050406030204" pitchFamily="18" charset="0"/>
                          </a:rPr>
                          <m:t>) × </m:t>
                        </m:r>
                        <m:r>
                          <a:rPr lang="it-IT" sz="2800" i="1" dirty="0">
                            <a:latin typeface="Cambria Math" panose="02040503050406030204" pitchFamily="18" charset="0"/>
                          </a:rPr>
                          <m:t>𝐶</m:t>
                        </m:r>
                        <m:r>
                          <a:rPr lang="it-IT" sz="2800" b="0" i="1" dirty="0" smtClean="0">
                            <a:latin typeface="Cambria Math" panose="02040503050406030204" pitchFamily="18" charset="0"/>
                          </a:rPr>
                          <m:t>(</m:t>
                        </m:r>
                        <m:r>
                          <a:rPr lang="it-IT" sz="2800" b="0" i="1" dirty="0" smtClean="0">
                            <a:latin typeface="Cambria Math" panose="02040503050406030204" pitchFamily="18" charset="0"/>
                          </a:rPr>
                          <m:t>𝑐</m:t>
                        </m:r>
                        <m:r>
                          <a:rPr lang="it-IT" sz="2800" b="0" i="1" dirty="0" smtClean="0">
                            <a:latin typeface="Cambria Math" panose="02040503050406030204" pitchFamily="18" charset="0"/>
                          </a:rPr>
                          <m:t>)</m:t>
                        </m:r>
                      </m:num>
                      <m:den>
                        <m:r>
                          <a:rPr lang="it-IT" sz="2800" b="0" i="1" dirty="0" smtClean="0">
                            <a:latin typeface="Cambria Math" panose="02040503050406030204" pitchFamily="18" charset="0"/>
                          </a:rPr>
                          <m:t>𝑇</m:t>
                        </m:r>
                      </m:den>
                    </m:f>
                  </m:oMath>
                </a14:m>
                <a:endParaRPr lang="it-IT" dirty="0"/>
              </a:p>
            </p:txBody>
          </p:sp>
        </mc:Choice>
        <mc:Fallback xmlns="">
          <p:sp>
            <p:nvSpPr>
              <p:cNvPr id="3" name="Segnaposto contenuto 2">
                <a:extLst>
                  <a:ext uri="{FF2B5EF4-FFF2-40B4-BE49-F238E27FC236}">
                    <a16:creationId xmlns:a16="http://schemas.microsoft.com/office/drawing/2014/main" id="{9D2D293B-89AD-42A5-8B49-70793CDD0588}"/>
                  </a:ext>
                </a:extLst>
              </p:cNvPr>
              <p:cNvSpPr>
                <a:spLocks noGrp="1" noRot="1" noChangeAspect="1" noMove="1" noResize="1" noEditPoints="1" noAdjustHandles="1" noChangeArrowheads="1" noChangeShapeType="1" noTextEdit="1"/>
              </p:cNvSpPr>
              <p:nvPr>
                <p:ph idx="1"/>
              </p:nvPr>
            </p:nvSpPr>
            <p:spPr>
              <a:blipFill>
                <a:blip r:embed="rId2"/>
                <a:stretch>
                  <a:fillRect l="-606" t="-1667" r="-1333"/>
                </a:stretch>
              </a:blipFill>
            </p:spPr>
            <p:txBody>
              <a:bodyPr/>
              <a:lstStyle/>
              <a:p>
                <a:r>
                  <a:rPr lang="it-IT">
                    <a:noFill/>
                  </a:rPr>
                  <a:t> </a:t>
                </a:r>
              </a:p>
            </p:txBody>
          </p:sp>
        </mc:Fallback>
      </mc:AlternateContent>
      <p:pic>
        <p:nvPicPr>
          <p:cNvPr id="4" name="Immagine 3">
            <a:extLst>
              <a:ext uri="{FF2B5EF4-FFF2-40B4-BE49-F238E27FC236}">
                <a16:creationId xmlns:a16="http://schemas.microsoft.com/office/drawing/2014/main" id="{BF56A418-4090-4976-8A6A-2C85FCBFD125}"/>
              </a:ext>
            </a:extLst>
          </p:cNvPr>
          <p:cNvPicPr>
            <a:picLocks noChangeAspect="1"/>
          </p:cNvPicPr>
          <p:nvPr/>
        </p:nvPicPr>
        <p:blipFill>
          <a:blip r:embed="rId3"/>
          <a:stretch>
            <a:fillRect/>
          </a:stretch>
        </p:blipFill>
        <p:spPr>
          <a:xfrm>
            <a:off x="2681436" y="4129887"/>
            <a:ext cx="6829128" cy="1558823"/>
          </a:xfrm>
          <a:prstGeom prst="rect">
            <a:avLst/>
          </a:prstGeom>
        </p:spPr>
      </p:pic>
    </p:spTree>
    <p:extLst>
      <p:ext uri="{BB962C8B-B14F-4D97-AF65-F5344CB8AC3E}">
        <p14:creationId xmlns:p14="http://schemas.microsoft.com/office/powerpoint/2010/main" val="24138650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F809D7-92E0-407B-949E-1F77DF461853}"/>
              </a:ext>
            </a:extLst>
          </p:cNvPr>
          <p:cNvSpPr>
            <a:spLocks noGrp="1"/>
          </p:cNvSpPr>
          <p:nvPr>
            <p:ph type="title"/>
          </p:nvPr>
        </p:nvSpPr>
        <p:spPr/>
        <p:txBody>
          <a:bodyPr/>
          <a:lstStyle/>
          <a:p>
            <a:r>
              <a:rPr lang="it-IT" dirty="0"/>
              <a:t>Test di indipendenza tra variabili</a:t>
            </a:r>
          </a:p>
        </p:txBody>
      </p:sp>
      <p:sp>
        <p:nvSpPr>
          <p:cNvPr id="3" name="Segnaposto contenuto 2">
            <a:extLst>
              <a:ext uri="{FF2B5EF4-FFF2-40B4-BE49-F238E27FC236}">
                <a16:creationId xmlns:a16="http://schemas.microsoft.com/office/drawing/2014/main" id="{852A7619-0ED8-4803-9AFE-36B283779CE7}"/>
              </a:ext>
            </a:extLst>
          </p:cNvPr>
          <p:cNvSpPr>
            <a:spLocks noGrp="1"/>
          </p:cNvSpPr>
          <p:nvPr>
            <p:ph idx="1"/>
          </p:nvPr>
        </p:nvSpPr>
        <p:spPr/>
        <p:txBody>
          <a:bodyPr/>
          <a:lstStyle/>
          <a:p>
            <a:r>
              <a:rPr lang="it-IT" dirty="0"/>
              <a:t>Il test di indipendenza consiste nello stabilire se le frequenze attese (E) sono significativamente diverse dalle frequenze osservate (O).</a:t>
            </a:r>
          </a:p>
          <a:p>
            <a:endParaRPr lang="it-IT" dirty="0"/>
          </a:p>
        </p:txBody>
      </p:sp>
      <p:pic>
        <p:nvPicPr>
          <p:cNvPr id="4" name="Immagine 3">
            <a:extLst>
              <a:ext uri="{FF2B5EF4-FFF2-40B4-BE49-F238E27FC236}">
                <a16:creationId xmlns:a16="http://schemas.microsoft.com/office/drawing/2014/main" id="{52CDC0A6-265B-4DC1-AC4C-29B5ABFF86EF}"/>
              </a:ext>
            </a:extLst>
          </p:cNvPr>
          <p:cNvPicPr>
            <a:picLocks noChangeAspect="1"/>
          </p:cNvPicPr>
          <p:nvPr/>
        </p:nvPicPr>
        <p:blipFill>
          <a:blip r:embed="rId2"/>
          <a:stretch>
            <a:fillRect/>
          </a:stretch>
        </p:blipFill>
        <p:spPr>
          <a:xfrm>
            <a:off x="3114069" y="2708551"/>
            <a:ext cx="5963861" cy="2252349"/>
          </a:xfrm>
          <a:prstGeom prst="rect">
            <a:avLst/>
          </a:prstGeom>
        </p:spPr>
      </p:pic>
    </p:spTree>
    <p:extLst>
      <p:ext uri="{BB962C8B-B14F-4D97-AF65-F5344CB8AC3E}">
        <p14:creationId xmlns:p14="http://schemas.microsoft.com/office/powerpoint/2010/main" val="1465506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9D25B6-E9AD-49E8-8A7C-99371B61AE03}"/>
              </a:ext>
            </a:extLst>
          </p:cNvPr>
          <p:cNvSpPr>
            <a:spLocks noGrp="1"/>
          </p:cNvSpPr>
          <p:nvPr>
            <p:ph type="title"/>
          </p:nvPr>
        </p:nvSpPr>
        <p:spPr/>
        <p:txBody>
          <a:bodyPr/>
          <a:lstStyle/>
          <a:p>
            <a:r>
              <a:rPr lang="it-IT" dirty="0"/>
              <a:t>Test del Chi-quadro di Pearson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DCC6E74-12BE-4ACF-AA86-4A76AF1C3619}"/>
                  </a:ext>
                </a:extLst>
              </p:cNvPr>
              <p:cNvSpPr>
                <a:spLocks noGrp="1"/>
              </p:cNvSpPr>
              <p:nvPr>
                <p:ph idx="1"/>
              </p:nvPr>
            </p:nvSpPr>
            <p:spPr/>
            <p:txBody>
              <a:bodyPr/>
              <a:lstStyle/>
              <a:p>
                <a:r>
                  <a:rPr lang="it-IT" dirty="0"/>
                  <a:t>Statistica test:</a:t>
                </a:r>
              </a:p>
              <a:p>
                <a14:m>
                  <m:oMath xmlns:m="http://schemas.openxmlformats.org/officeDocument/2006/math">
                    <m:sSup>
                      <m:sSupPr>
                        <m:ctrlPr>
                          <a:rPr lang="it-IT" i="1" smtClean="0">
                            <a:latin typeface="Cambria Math" panose="02040503050406030204" pitchFamily="18" charset="0"/>
                          </a:rPr>
                        </m:ctrlPr>
                      </m:sSupPr>
                      <m:e>
                        <m:r>
                          <m:rPr>
                            <m:sty m:val="p"/>
                          </m:rPr>
                          <a:rPr lang="el-GR" i="1" smtClean="0">
                            <a:latin typeface="Cambria Math" panose="02040503050406030204" pitchFamily="18" charset="0"/>
                          </a:rPr>
                          <m:t>χ</m:t>
                        </m:r>
                      </m:e>
                      <m:sup>
                        <m:r>
                          <a:rPr lang="it-IT" b="0" i="1" smtClean="0">
                            <a:latin typeface="Cambria Math" panose="02040503050406030204" pitchFamily="18" charset="0"/>
                          </a:rPr>
                          <m:t>2</m:t>
                        </m:r>
                      </m:sup>
                    </m:sSup>
                    <m:r>
                      <a:rPr lang="it-IT" b="0" i="1" smtClean="0">
                        <a:latin typeface="Cambria Math" panose="02040503050406030204" pitchFamily="18" charset="0"/>
                      </a:rPr>
                      <m:t>=</m:t>
                    </m:r>
                    <m:nary>
                      <m:naryPr>
                        <m:chr m:val="∑"/>
                        <m:supHide m:val="on"/>
                        <m:ctrlPr>
                          <a:rPr lang="it-IT" b="0" i="1" smtClean="0">
                            <a:latin typeface="Cambria Math" panose="02040503050406030204" pitchFamily="18" charset="0"/>
                          </a:rPr>
                        </m:ctrlPr>
                      </m:naryPr>
                      <m:sub>
                        <m:r>
                          <m:rPr>
                            <m:brk m:alnAt="7"/>
                          </m:rPr>
                          <a:rPr lang="it-IT" b="0" i="1" smtClean="0">
                            <a:latin typeface="Cambria Math" panose="02040503050406030204" pitchFamily="18" charset="0"/>
                          </a:rPr>
                          <m:t>𝑐</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𝒯</m:t>
                        </m:r>
                      </m:sub>
                      <m:sup/>
                      <m:e>
                        <m:f>
                          <m:fPr>
                            <m:ctrlPr>
                              <a:rPr lang="it-IT" b="0" i="1" smtClean="0">
                                <a:latin typeface="Cambria Math" panose="02040503050406030204" pitchFamily="18" charset="0"/>
                              </a:rPr>
                            </m:ctrlPr>
                          </m:fPr>
                          <m:num>
                            <m:sSup>
                              <m:sSupPr>
                                <m:ctrlPr>
                                  <a:rPr lang="it-IT" b="0" i="1" smtClean="0">
                                    <a:latin typeface="Cambria Math" panose="02040503050406030204" pitchFamily="18" charset="0"/>
                                  </a:rPr>
                                </m:ctrlPr>
                              </m:sSupPr>
                              <m:e>
                                <m:d>
                                  <m:dPr>
                                    <m:ctrlPr>
                                      <a:rPr lang="it-IT" b="0" i="1" smtClean="0">
                                        <a:latin typeface="Cambria Math" panose="02040503050406030204" pitchFamily="18" charset="0"/>
                                      </a:rPr>
                                    </m:ctrlPr>
                                  </m:dPr>
                                  <m:e>
                                    <m:r>
                                      <a:rPr lang="it-IT" b="0" i="1" smtClean="0">
                                        <a:latin typeface="Cambria Math" panose="02040503050406030204" pitchFamily="18" charset="0"/>
                                      </a:rPr>
                                      <m:t>𝑂</m:t>
                                    </m:r>
                                    <m:d>
                                      <m:dPr>
                                        <m:ctrlPr>
                                          <a:rPr lang="it-IT" b="0" i="1" smtClean="0">
                                            <a:latin typeface="Cambria Math" panose="02040503050406030204" pitchFamily="18" charset="0"/>
                                          </a:rPr>
                                        </m:ctrlPr>
                                      </m:dPr>
                                      <m:e>
                                        <m:r>
                                          <a:rPr lang="it-IT" b="0" i="1" smtClean="0">
                                            <a:latin typeface="Cambria Math" panose="02040503050406030204" pitchFamily="18" charset="0"/>
                                          </a:rPr>
                                          <m:t>𝑐</m:t>
                                        </m:r>
                                      </m:e>
                                    </m:d>
                                    <m:r>
                                      <a:rPr lang="it-IT" b="0" i="1" smtClean="0">
                                        <a:latin typeface="Cambria Math" panose="02040503050406030204" pitchFamily="18" charset="0"/>
                                      </a:rPr>
                                      <m:t>−</m:t>
                                    </m:r>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𝑐</m:t>
                                    </m:r>
                                    <m:r>
                                      <a:rPr lang="it-IT" b="0" i="1" smtClean="0">
                                        <a:latin typeface="Cambria Math" panose="02040503050406030204" pitchFamily="18" charset="0"/>
                                      </a:rPr>
                                      <m:t>)</m:t>
                                    </m:r>
                                  </m:e>
                                </m:d>
                              </m:e>
                              <m:sup>
                                <m:r>
                                  <a:rPr lang="it-IT" b="0" i="1" smtClean="0">
                                    <a:latin typeface="Cambria Math" panose="02040503050406030204" pitchFamily="18" charset="0"/>
                                  </a:rPr>
                                  <m:t>2</m:t>
                                </m:r>
                              </m:sup>
                            </m:sSup>
                          </m:num>
                          <m:den>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𝑐</m:t>
                            </m:r>
                            <m:r>
                              <a:rPr lang="it-IT" b="0" i="1" smtClean="0">
                                <a:latin typeface="Cambria Math" panose="02040503050406030204" pitchFamily="18" charset="0"/>
                              </a:rPr>
                              <m:t>)</m:t>
                            </m:r>
                          </m:den>
                        </m:f>
                      </m:e>
                    </m:nary>
                  </m:oMath>
                </a14:m>
                <a:endParaRPr lang="it-IT" dirty="0"/>
              </a:p>
              <a:p>
                <a:r>
                  <a:rPr lang="it-IT" dirty="0"/>
                  <a:t>Esempio:</a:t>
                </a:r>
              </a:p>
              <a:p>
                <a:endParaRPr lang="it-IT" dirty="0"/>
              </a:p>
              <a:p>
                <a:endParaRPr lang="it-IT" dirty="0"/>
              </a:p>
              <a:p>
                <a:endParaRPr lang="it-IT" dirty="0"/>
              </a:p>
              <a:p>
                <a:endParaRPr lang="it-IT" dirty="0"/>
              </a:p>
              <a:p>
                <a:r>
                  <a:rPr lang="it-IT" dirty="0"/>
                  <a:t>La statistica test è </a:t>
                </a:r>
                <a14:m>
                  <m:oMath xmlns:m="http://schemas.openxmlformats.org/officeDocument/2006/math">
                    <m:sSup>
                      <m:sSupPr>
                        <m:ctrlPr>
                          <a:rPr lang="it-IT" i="1">
                            <a:latin typeface="Cambria Math" panose="02040503050406030204" pitchFamily="18" charset="0"/>
                          </a:rPr>
                        </m:ctrlPr>
                      </m:sSupPr>
                      <m:e>
                        <m:r>
                          <m:rPr>
                            <m:sty m:val="p"/>
                          </m:rPr>
                          <a:rPr lang="el-GR" i="1">
                            <a:latin typeface="Cambria Math" panose="02040503050406030204" pitchFamily="18" charset="0"/>
                          </a:rPr>
                          <m:t>χ</m:t>
                        </m:r>
                      </m:e>
                      <m:sup>
                        <m:r>
                          <a:rPr lang="it-IT" i="1">
                            <a:latin typeface="Cambria Math" panose="02040503050406030204" pitchFamily="18" charset="0"/>
                          </a:rPr>
                          <m:t>2</m:t>
                        </m:r>
                      </m:sup>
                    </m:sSup>
                    <m:r>
                      <a:rPr lang="it-IT" i="1">
                        <a:latin typeface="Cambria Math" panose="02040503050406030204" pitchFamily="18" charset="0"/>
                      </a:rPr>
                      <m:t>=</m:t>
                    </m:r>
                    <m:r>
                      <a:rPr lang="it-IT" b="0" i="1" smtClean="0">
                        <a:latin typeface="Cambria Math" panose="02040503050406030204" pitchFamily="18" charset="0"/>
                      </a:rPr>
                      <m:t>35.33</m:t>
                    </m:r>
                  </m:oMath>
                </a14:m>
                <a:endParaRPr lang="it-IT" dirty="0"/>
              </a:p>
            </p:txBody>
          </p:sp>
        </mc:Choice>
        <mc:Fallback xmlns="">
          <p:sp>
            <p:nvSpPr>
              <p:cNvPr id="3" name="Segnaposto contenuto 2">
                <a:extLst>
                  <a:ext uri="{FF2B5EF4-FFF2-40B4-BE49-F238E27FC236}">
                    <a16:creationId xmlns:a16="http://schemas.microsoft.com/office/drawing/2014/main" id="{ADCC6E74-12BE-4ACF-AA86-4A76AF1C3619}"/>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it-IT">
                    <a:noFill/>
                  </a:rPr>
                  <a:t> </a:t>
                </a:r>
              </a:p>
            </p:txBody>
          </p:sp>
        </mc:Fallback>
      </mc:AlternateContent>
      <p:pic>
        <p:nvPicPr>
          <p:cNvPr id="4" name="Immagine 3">
            <a:extLst>
              <a:ext uri="{FF2B5EF4-FFF2-40B4-BE49-F238E27FC236}">
                <a16:creationId xmlns:a16="http://schemas.microsoft.com/office/drawing/2014/main" id="{E7AF9B57-9F9E-4604-87A2-9A1714C9325A}"/>
              </a:ext>
            </a:extLst>
          </p:cNvPr>
          <p:cNvPicPr>
            <a:picLocks noChangeAspect="1"/>
          </p:cNvPicPr>
          <p:nvPr/>
        </p:nvPicPr>
        <p:blipFill>
          <a:blip r:embed="rId3"/>
          <a:stretch>
            <a:fillRect/>
          </a:stretch>
        </p:blipFill>
        <p:spPr>
          <a:xfrm>
            <a:off x="1177954" y="3336722"/>
            <a:ext cx="6640586" cy="1715484"/>
          </a:xfrm>
          <a:prstGeom prst="rect">
            <a:avLst/>
          </a:prstGeom>
        </p:spPr>
      </p:pic>
    </p:spTree>
    <p:extLst>
      <p:ext uri="{BB962C8B-B14F-4D97-AF65-F5344CB8AC3E}">
        <p14:creationId xmlns:p14="http://schemas.microsoft.com/office/powerpoint/2010/main" val="1268328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Campionamento</a:t>
            </a:r>
          </a:p>
        </p:txBody>
      </p:sp>
      <p:sp>
        <p:nvSpPr>
          <p:cNvPr id="3" name="Segnaposto contenuto 2"/>
          <p:cNvSpPr>
            <a:spLocks noGrp="1"/>
          </p:cNvSpPr>
          <p:nvPr>
            <p:ph idx="1"/>
          </p:nvPr>
        </p:nvSpPr>
        <p:spPr/>
        <p:txBody>
          <a:bodyPr/>
          <a:lstStyle/>
          <a:p>
            <a:r>
              <a:rPr lang="it-IT" dirty="0"/>
              <a:t>Affinché un’analisi su una popolazione sia corretta, i campioni devono essere scelti in modo da essere rappresentativi della popolazione.</a:t>
            </a:r>
          </a:p>
          <a:p>
            <a:r>
              <a:rPr lang="it-IT" dirty="0"/>
              <a:t>Esistono due tipi di campioni:</a:t>
            </a:r>
          </a:p>
          <a:p>
            <a:pPr lvl="1">
              <a:buFont typeface="Arial" panose="020B0604020202020204" pitchFamily="34" charset="0"/>
              <a:buChar char="•"/>
            </a:pPr>
            <a:r>
              <a:rPr lang="it-IT" dirty="0"/>
              <a:t>Campione non probabilistico: un campione in cui gli individui vengono scelti senza tenere conto della probabilità di ogni individuo di appartenere al campione;</a:t>
            </a:r>
          </a:p>
          <a:p>
            <a:pPr lvl="1">
              <a:buFont typeface="Arial" panose="020B0604020202020204" pitchFamily="34" charset="0"/>
              <a:buChar char="•"/>
            </a:pPr>
            <a:r>
              <a:rPr lang="it-IT" dirty="0"/>
              <a:t>Campione probabilistico: un campione in cui gli individui vengono scelti tenendo conto della probabilità nota di ciascun individuo di essere scelto per far parte del campione.</a:t>
            </a:r>
          </a:p>
          <a:p>
            <a:pPr marL="0" indent="0">
              <a:buNone/>
            </a:pPr>
            <a:r>
              <a:rPr lang="it-IT" dirty="0"/>
              <a:t>Il campionamento probabilistico deve essere usato ogni qual volta sia possibile, perché è il solo metodo che consente  di ottenere inferenze corrette sulla base di un campione.</a:t>
            </a:r>
          </a:p>
        </p:txBody>
      </p:sp>
    </p:spTree>
    <p:extLst>
      <p:ext uri="{BB962C8B-B14F-4D97-AF65-F5344CB8AC3E}">
        <p14:creationId xmlns:p14="http://schemas.microsoft.com/office/powerpoint/2010/main" val="41654438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9B34D3-50D0-45FA-B5DE-0B0DE1D73952}"/>
              </a:ext>
            </a:extLst>
          </p:cNvPr>
          <p:cNvSpPr>
            <a:spLocks noGrp="1"/>
          </p:cNvSpPr>
          <p:nvPr>
            <p:ph type="title"/>
          </p:nvPr>
        </p:nvSpPr>
        <p:spPr/>
        <p:txBody>
          <a:bodyPr/>
          <a:lstStyle/>
          <a:p>
            <a:r>
              <a:rPr lang="it-IT" dirty="0"/>
              <a:t>Test del Chi-quadro di Pearson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99F32FF-D4AD-4397-9817-6C0CCF1D3541}"/>
                  </a:ext>
                </a:extLst>
              </p:cNvPr>
              <p:cNvSpPr>
                <a:spLocks noGrp="1"/>
              </p:cNvSpPr>
              <p:nvPr>
                <p:ph idx="1"/>
              </p:nvPr>
            </p:nvSpPr>
            <p:spPr/>
            <p:txBody>
              <a:bodyPr/>
              <a:lstStyle/>
              <a:p>
                <a:r>
                  <a:rPr lang="it-IT" dirty="0"/>
                  <a:t>La statistica test segue una distribuzione </a:t>
                </a:r>
                <a14:m>
                  <m:oMath xmlns:m="http://schemas.openxmlformats.org/officeDocument/2006/math">
                    <m:sSup>
                      <m:sSupPr>
                        <m:ctrlPr>
                          <a:rPr lang="it-IT" i="1">
                            <a:latin typeface="Cambria Math" panose="02040503050406030204" pitchFamily="18" charset="0"/>
                          </a:rPr>
                        </m:ctrlPr>
                      </m:sSupPr>
                      <m:e>
                        <m:r>
                          <m:rPr>
                            <m:sty m:val="p"/>
                          </m:rPr>
                          <a:rPr lang="el-GR" i="1">
                            <a:latin typeface="Cambria Math" panose="02040503050406030204" pitchFamily="18" charset="0"/>
                          </a:rPr>
                          <m:t>χ</m:t>
                        </m:r>
                      </m:e>
                      <m:sup>
                        <m:r>
                          <a:rPr lang="it-IT" i="1">
                            <a:latin typeface="Cambria Math" panose="02040503050406030204" pitchFamily="18" charset="0"/>
                          </a:rPr>
                          <m:t>2</m:t>
                        </m:r>
                      </m:sup>
                    </m:sSup>
                  </m:oMath>
                </a14:m>
                <a:r>
                  <a:rPr lang="it-IT" dirty="0"/>
                  <a:t>.</a:t>
                </a:r>
              </a:p>
              <a:p>
                <a:r>
                  <a:rPr lang="it-IT" dirty="0"/>
                  <a:t>La distribuzione </a:t>
                </a:r>
                <a14:m>
                  <m:oMath xmlns:m="http://schemas.openxmlformats.org/officeDocument/2006/math">
                    <m:sSup>
                      <m:sSupPr>
                        <m:ctrlPr>
                          <a:rPr lang="it-IT" i="1">
                            <a:latin typeface="Cambria Math" panose="02040503050406030204" pitchFamily="18" charset="0"/>
                          </a:rPr>
                        </m:ctrlPr>
                      </m:sSupPr>
                      <m:e>
                        <m:r>
                          <m:rPr>
                            <m:sty m:val="p"/>
                          </m:rPr>
                          <a:rPr lang="el-GR" i="1">
                            <a:latin typeface="Cambria Math" panose="02040503050406030204" pitchFamily="18" charset="0"/>
                          </a:rPr>
                          <m:t>χ</m:t>
                        </m:r>
                      </m:e>
                      <m:sup>
                        <m:r>
                          <a:rPr lang="it-IT" i="1">
                            <a:latin typeface="Cambria Math" panose="02040503050406030204" pitchFamily="18" charset="0"/>
                          </a:rPr>
                          <m:t>2</m:t>
                        </m:r>
                      </m:sup>
                    </m:sSup>
                  </m:oMath>
                </a14:m>
                <a:r>
                  <a:rPr lang="it-IT" dirty="0"/>
                  <a:t> ha un parametro </a:t>
                </a:r>
                <a:r>
                  <a:rPr lang="it-IT" i="1" dirty="0"/>
                  <a:t>n</a:t>
                </a:r>
                <a:r>
                  <a:rPr lang="it-IT" dirty="0"/>
                  <a:t> pari al numero di gradi di libertà.</a:t>
                </a:r>
              </a:p>
              <a:p>
                <a:r>
                  <a:rPr lang="it-IT" dirty="0"/>
                  <a:t>Per poter effettuare il test statistico occorre fissare </a:t>
                </a:r>
                <a:r>
                  <a:rPr lang="it-IT" i="1" dirty="0"/>
                  <a:t>n</a:t>
                </a:r>
                <a:r>
                  <a:rPr lang="it-IT" dirty="0"/>
                  <a:t>.</a:t>
                </a:r>
              </a:p>
              <a:p>
                <a:r>
                  <a:rPr lang="it-IT" dirty="0"/>
                  <a:t>Se la tabella di contingenza ha </a:t>
                </a:r>
                <a:r>
                  <a:rPr lang="it-IT" i="1" dirty="0"/>
                  <a:t>r</a:t>
                </a:r>
                <a:r>
                  <a:rPr lang="it-IT" dirty="0"/>
                  <a:t> righe e </a:t>
                </a:r>
                <a:r>
                  <a:rPr lang="it-IT" i="1" dirty="0"/>
                  <a:t>c</a:t>
                </a:r>
                <a:r>
                  <a:rPr lang="it-IT" dirty="0"/>
                  <a:t> colonne, allora </a:t>
                </a:r>
                <a14:m>
                  <m:oMath xmlns:m="http://schemas.openxmlformats.org/officeDocument/2006/math">
                    <m:r>
                      <a:rPr lang="it-IT" b="0" i="1" smtClean="0">
                        <a:latin typeface="Cambria Math" panose="02040503050406030204" pitchFamily="18" charset="0"/>
                      </a:rPr>
                      <m:t>𝑛</m:t>
                    </m:r>
                    <m:r>
                      <a:rPr lang="it-IT" b="0" i="1" smtClean="0">
                        <a:latin typeface="Cambria Math" panose="02040503050406030204" pitchFamily="18" charset="0"/>
                      </a:rPr>
                      <m:t>=(</m:t>
                    </m:r>
                    <m:r>
                      <a:rPr lang="it-IT" b="0" i="1" smtClean="0">
                        <a:latin typeface="Cambria Math" panose="02040503050406030204" pitchFamily="18" charset="0"/>
                      </a:rPr>
                      <m:t>𝑟</m:t>
                    </m:r>
                    <m:r>
                      <a:rPr lang="it-IT" b="0" i="1" smtClean="0">
                        <a:latin typeface="Cambria Math" panose="02040503050406030204" pitchFamily="18" charset="0"/>
                      </a:rPr>
                      <m:t>−1)×(</m:t>
                    </m:r>
                    <m:r>
                      <a:rPr lang="it-IT" b="0" i="1" smtClean="0">
                        <a:latin typeface="Cambria Math" panose="02040503050406030204" pitchFamily="18" charset="0"/>
                        <a:ea typeface="Cambria Math" panose="02040503050406030204" pitchFamily="18" charset="0"/>
                      </a:rPr>
                      <m:t>𝑐</m:t>
                    </m:r>
                    <m:r>
                      <a:rPr lang="it-IT" b="0" i="1" smtClean="0">
                        <a:latin typeface="Cambria Math" panose="02040503050406030204" pitchFamily="18" charset="0"/>
                        <a:ea typeface="Cambria Math" panose="02040503050406030204" pitchFamily="18" charset="0"/>
                      </a:rPr>
                      <m:t>−1)</m:t>
                    </m:r>
                  </m:oMath>
                </a14:m>
                <a:r>
                  <a:rPr lang="it-IT" dirty="0"/>
                  <a:t>.</a:t>
                </a:r>
              </a:p>
              <a:p>
                <a:r>
                  <a:rPr lang="it-IT" dirty="0"/>
                  <a:t>Nell’esempio di prima abbiamo 2 righe e 2 colonne, dunque </a:t>
                </a:r>
                <a14:m>
                  <m:oMath xmlns:m="http://schemas.openxmlformats.org/officeDocument/2006/math">
                    <m:r>
                      <a:rPr lang="it-IT" b="0" i="1" smtClean="0">
                        <a:latin typeface="Cambria Math" panose="02040503050406030204" pitchFamily="18" charset="0"/>
                      </a:rPr>
                      <m:t>𝑛</m:t>
                    </m:r>
                    <m:r>
                      <a:rPr lang="it-IT" b="0" i="1" smtClean="0">
                        <a:latin typeface="Cambria Math" panose="02040503050406030204" pitchFamily="18" charset="0"/>
                      </a:rPr>
                      <m:t>=1</m:t>
                    </m:r>
                  </m:oMath>
                </a14:m>
                <a:r>
                  <a:rPr lang="it-IT" dirty="0"/>
                  <a:t>.</a:t>
                </a:r>
              </a:p>
              <a:p>
                <a:r>
                  <a:rPr lang="it-IT" dirty="0"/>
                  <a:t>Il numero di gradi di libertà della tabella indica il numero di conteggi della tabella che dobbiamo fissare per poter ricavare automaticamente gli altri valori a partire dai totali.</a:t>
                </a:r>
              </a:p>
              <a:p>
                <a:r>
                  <a:rPr lang="it-IT" dirty="0"/>
                  <a:t>Nell’esempio basta fissare un valore della tabella per ricavare automaticamente gli altri 3.</a:t>
                </a:r>
              </a:p>
            </p:txBody>
          </p:sp>
        </mc:Choice>
        <mc:Fallback xmlns="">
          <p:sp>
            <p:nvSpPr>
              <p:cNvPr id="3" name="Segnaposto contenuto 2">
                <a:extLst>
                  <a:ext uri="{FF2B5EF4-FFF2-40B4-BE49-F238E27FC236}">
                    <a16:creationId xmlns:a16="http://schemas.microsoft.com/office/drawing/2014/main" id="{F99F32FF-D4AD-4397-9817-6C0CCF1D3541}"/>
                  </a:ext>
                </a:extLst>
              </p:cNvPr>
              <p:cNvSpPr>
                <a:spLocks noGrp="1" noRot="1" noChangeAspect="1" noMove="1" noResize="1" noEditPoints="1" noAdjustHandles="1" noChangeArrowheads="1" noChangeShapeType="1" noTextEdit="1"/>
              </p:cNvSpPr>
              <p:nvPr>
                <p:ph idx="1"/>
              </p:nvPr>
            </p:nvSpPr>
            <p:spPr>
              <a:blipFill>
                <a:blip r:embed="rId2"/>
                <a:stretch>
                  <a:fillRect l="-606" t="-1667" r="-1091"/>
                </a:stretch>
              </a:blipFill>
            </p:spPr>
            <p:txBody>
              <a:bodyPr/>
              <a:lstStyle/>
              <a:p>
                <a:r>
                  <a:rPr lang="it-IT">
                    <a:noFill/>
                  </a:rPr>
                  <a:t> </a:t>
                </a:r>
              </a:p>
            </p:txBody>
          </p:sp>
        </mc:Fallback>
      </mc:AlternateContent>
    </p:spTree>
    <p:extLst>
      <p:ext uri="{BB962C8B-B14F-4D97-AF65-F5344CB8AC3E}">
        <p14:creationId xmlns:p14="http://schemas.microsoft.com/office/powerpoint/2010/main" val="2947327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1834AE-6434-4A63-9183-5816BB6CEA34}"/>
              </a:ext>
            </a:extLst>
          </p:cNvPr>
          <p:cNvSpPr>
            <a:spLocks noGrp="1"/>
          </p:cNvSpPr>
          <p:nvPr>
            <p:ph type="title"/>
          </p:nvPr>
        </p:nvSpPr>
        <p:spPr/>
        <p:txBody>
          <a:bodyPr/>
          <a:lstStyle/>
          <a:p>
            <a:r>
              <a:rPr lang="it-IT" dirty="0"/>
              <a:t>Test del Chi-quadro e correlazione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856DAF0-A62C-430F-AD78-454585F8AE72}"/>
                  </a:ext>
                </a:extLst>
              </p:cNvPr>
              <p:cNvSpPr>
                <a:spLocks noGrp="1"/>
              </p:cNvSpPr>
              <p:nvPr>
                <p:ph idx="1"/>
              </p:nvPr>
            </p:nvSpPr>
            <p:spPr>
              <a:xfrm>
                <a:off x="1097279" y="1845734"/>
                <a:ext cx="10202691" cy="4023360"/>
              </a:xfrm>
            </p:spPr>
            <p:txBody>
              <a:bodyPr>
                <a:normAutofit/>
              </a:bodyPr>
              <a:lstStyle/>
              <a:p>
                <a:r>
                  <a:rPr lang="it-IT" dirty="0"/>
                  <a:t>Il test del Chi-quadro ci dice soltanto se le variabili sono dipendenti o meno ma non come sono correlate (positivamente o negativamente) nei diversi valori.</a:t>
                </a:r>
              </a:p>
              <a:p>
                <a:r>
                  <a:rPr lang="it-IT" dirty="0"/>
                  <a:t>Per stabilirlo basta confrontare le frequenze attese e quelle osservate.</a:t>
                </a:r>
              </a:p>
              <a:p>
                <a:r>
                  <a:rPr lang="it-IT" dirty="0"/>
                  <a:t>Se la frequenza osservata è maggiore di quella attesa, allora esiste una correlazione positiva tra i valori delle due variabili, in caso contrario la correlazione è negativa.</a:t>
                </a:r>
              </a:p>
              <a:p>
                <a:r>
                  <a:rPr lang="it-IT" dirty="0"/>
                  <a:t>Nell’esempio di prima, con </a:t>
                </a:r>
                <a14:m>
                  <m:oMath xmlns:m="http://schemas.openxmlformats.org/officeDocument/2006/math">
                    <m:r>
                      <a:rPr lang="it-IT" i="1" smtClean="0">
                        <a:latin typeface="Cambria Math" panose="02040503050406030204" pitchFamily="18" charset="0"/>
                        <a:ea typeface="Cambria Math" panose="02040503050406030204" pitchFamily="18" charset="0"/>
                      </a:rPr>
                      <m:t>𝛼</m:t>
                    </m:r>
                    <m:r>
                      <a:rPr lang="it-IT" b="0" i="1" smtClean="0">
                        <a:latin typeface="Cambria Math" panose="02040503050406030204" pitchFamily="18" charset="0"/>
                        <a:ea typeface="Cambria Math" panose="02040503050406030204" pitchFamily="18" charset="0"/>
                      </a:rPr>
                      <m:t>=0.05</m:t>
                    </m:r>
                  </m:oMath>
                </a14:m>
                <a:r>
                  <a:rPr lang="it-IT" dirty="0"/>
                  <a:t>, il valore critico del </a:t>
                </a:r>
                <a14:m>
                  <m:oMath xmlns:m="http://schemas.openxmlformats.org/officeDocument/2006/math">
                    <m:sSup>
                      <m:sSupPr>
                        <m:ctrlPr>
                          <a:rPr lang="it-IT" i="1">
                            <a:latin typeface="Cambria Math" panose="02040503050406030204" pitchFamily="18" charset="0"/>
                          </a:rPr>
                        </m:ctrlPr>
                      </m:sSupPr>
                      <m:e>
                        <m:r>
                          <m:rPr>
                            <m:sty m:val="p"/>
                          </m:rPr>
                          <a:rPr lang="el-GR" i="1">
                            <a:latin typeface="Cambria Math" panose="02040503050406030204" pitchFamily="18" charset="0"/>
                          </a:rPr>
                          <m:t>χ</m:t>
                        </m:r>
                      </m:e>
                      <m:sup>
                        <m:r>
                          <a:rPr lang="it-IT" i="1">
                            <a:latin typeface="Cambria Math" panose="02040503050406030204" pitchFamily="18" charset="0"/>
                          </a:rPr>
                          <m:t>2</m:t>
                        </m:r>
                      </m:sup>
                    </m:sSup>
                  </m:oMath>
                </a14:m>
                <a:r>
                  <a:rPr lang="it-IT" dirty="0"/>
                  <a:t> è 3.841 che è nettamente inferiore al valore osservato (35.33). Dunque, le variabili sono significativamente dipendenti.</a:t>
                </a:r>
              </a:p>
              <a:p>
                <a:r>
                  <a:rPr lang="it-IT" dirty="0"/>
                  <a:t>Per la combinazione (fair </a:t>
                </a:r>
                <a:r>
                  <a:rPr lang="it-IT" dirty="0" err="1"/>
                  <a:t>hair</a:t>
                </a:r>
                <a:r>
                  <a:rPr lang="it-IT" dirty="0"/>
                  <a:t>, blue </a:t>
                </a:r>
                <a:r>
                  <a:rPr lang="it-IT" dirty="0" err="1"/>
                  <a:t>eyes</a:t>
                </a:r>
                <a:r>
                  <a:rPr lang="it-IT" dirty="0"/>
                  <a:t>) la frequenza osservata O = 38, mentre E = 22.35.</a:t>
                </a:r>
              </a:p>
              <a:p>
                <a:r>
                  <a:rPr lang="it-IT" dirty="0"/>
                  <a:t>Quindi, possiamo affermare che esiste una correlazione positiva tra capelli biondi e occhi azzurri. </a:t>
                </a:r>
              </a:p>
            </p:txBody>
          </p:sp>
        </mc:Choice>
        <mc:Fallback xmlns="">
          <p:sp>
            <p:nvSpPr>
              <p:cNvPr id="3" name="Segnaposto contenuto 2">
                <a:extLst>
                  <a:ext uri="{FF2B5EF4-FFF2-40B4-BE49-F238E27FC236}">
                    <a16:creationId xmlns:a16="http://schemas.microsoft.com/office/drawing/2014/main" id="{A856DAF0-A62C-430F-AD78-454585F8AE72}"/>
                  </a:ext>
                </a:extLst>
              </p:cNvPr>
              <p:cNvSpPr>
                <a:spLocks noGrp="1" noRot="1" noChangeAspect="1" noMove="1" noResize="1" noEditPoints="1" noAdjustHandles="1" noChangeArrowheads="1" noChangeShapeType="1" noTextEdit="1"/>
              </p:cNvSpPr>
              <p:nvPr>
                <p:ph idx="1"/>
              </p:nvPr>
            </p:nvSpPr>
            <p:spPr>
              <a:xfrm>
                <a:off x="1097279" y="1845734"/>
                <a:ext cx="10202691" cy="4023360"/>
              </a:xfrm>
              <a:blipFill>
                <a:blip r:embed="rId2"/>
                <a:stretch>
                  <a:fillRect l="-597" t="-1667" r="-538"/>
                </a:stretch>
              </a:blipFill>
            </p:spPr>
            <p:txBody>
              <a:bodyPr/>
              <a:lstStyle/>
              <a:p>
                <a:r>
                  <a:rPr lang="it-IT">
                    <a:noFill/>
                  </a:rPr>
                  <a:t> </a:t>
                </a:r>
              </a:p>
            </p:txBody>
          </p:sp>
        </mc:Fallback>
      </mc:AlternateContent>
    </p:spTree>
    <p:extLst>
      <p:ext uri="{BB962C8B-B14F-4D97-AF65-F5344CB8AC3E}">
        <p14:creationId xmlns:p14="http://schemas.microsoft.com/office/powerpoint/2010/main" val="18193245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096AFF-3311-4D77-9680-F89ACE4A8597}"/>
              </a:ext>
            </a:extLst>
          </p:cNvPr>
          <p:cNvSpPr>
            <a:spLocks noGrp="1"/>
          </p:cNvSpPr>
          <p:nvPr>
            <p:ph type="title"/>
          </p:nvPr>
        </p:nvSpPr>
        <p:spPr/>
        <p:txBody>
          <a:bodyPr/>
          <a:lstStyle/>
          <a:p>
            <a:r>
              <a:rPr lang="it-IT" dirty="0"/>
              <a:t>Test esatto di Fisher</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759E734C-26C4-43AD-AC19-780B00026500}"/>
                  </a:ext>
                </a:extLst>
              </p:cNvPr>
              <p:cNvSpPr>
                <a:spLocks noGrp="1"/>
              </p:cNvSpPr>
              <p:nvPr>
                <p:ph idx="1"/>
              </p:nvPr>
            </p:nvSpPr>
            <p:spPr/>
            <p:txBody>
              <a:bodyPr/>
              <a:lstStyle/>
              <a:p>
                <a:r>
                  <a:rPr lang="it-IT" dirty="0"/>
                  <a:t>Quando le frequenze osservate nella tabella di contingenza sono basse, è preferibile usare il test esatto di Fisher.</a:t>
                </a:r>
              </a:p>
              <a:p>
                <a:r>
                  <a:rPr lang="it-IT" dirty="0"/>
                  <a:t>Infatti, con valori bassi non è detto che la statistica del test del chi-quadro segua una distribuzione </a:t>
                </a:r>
                <a14:m>
                  <m:oMath xmlns:m="http://schemas.openxmlformats.org/officeDocument/2006/math">
                    <m:sSup>
                      <m:sSupPr>
                        <m:ctrlPr>
                          <a:rPr lang="it-IT" i="1">
                            <a:latin typeface="Cambria Math" panose="02040503050406030204" pitchFamily="18" charset="0"/>
                          </a:rPr>
                        </m:ctrlPr>
                      </m:sSupPr>
                      <m:e>
                        <m:r>
                          <m:rPr>
                            <m:sty m:val="p"/>
                          </m:rPr>
                          <a:rPr lang="el-GR" i="1">
                            <a:latin typeface="Cambria Math" panose="02040503050406030204" pitchFamily="18" charset="0"/>
                          </a:rPr>
                          <m:t>χ</m:t>
                        </m:r>
                      </m:e>
                      <m:sup>
                        <m:r>
                          <a:rPr lang="it-IT" i="1">
                            <a:latin typeface="Cambria Math" panose="02040503050406030204" pitchFamily="18" charset="0"/>
                          </a:rPr>
                          <m:t>2</m:t>
                        </m:r>
                      </m:sup>
                    </m:sSup>
                  </m:oMath>
                </a14:m>
                <a:r>
                  <a:rPr lang="it-IT" dirty="0"/>
                  <a:t>.</a:t>
                </a:r>
              </a:p>
              <a:p>
                <a:r>
                  <a:rPr lang="it-IT" dirty="0"/>
                  <a:t>In questo caso è preferibile un test esatto, ovvero che dia un valore esatto del p-</a:t>
                </a:r>
                <a:r>
                  <a:rPr lang="it-IT" dirty="0" err="1"/>
                  <a:t>value</a:t>
                </a:r>
                <a:r>
                  <a:rPr lang="it-IT" dirty="0"/>
                  <a:t> della significatività e non approssimato sulla base del comportamento al limite della distribuzione.</a:t>
                </a:r>
              </a:p>
            </p:txBody>
          </p:sp>
        </mc:Choice>
        <mc:Fallback xmlns="">
          <p:sp>
            <p:nvSpPr>
              <p:cNvPr id="3" name="Segnaposto contenuto 2">
                <a:extLst>
                  <a:ext uri="{FF2B5EF4-FFF2-40B4-BE49-F238E27FC236}">
                    <a16:creationId xmlns:a16="http://schemas.microsoft.com/office/drawing/2014/main" id="{759E734C-26C4-43AD-AC19-780B00026500}"/>
                  </a:ext>
                </a:extLst>
              </p:cNvPr>
              <p:cNvSpPr>
                <a:spLocks noGrp="1" noRot="1" noChangeAspect="1" noMove="1" noResize="1" noEditPoints="1" noAdjustHandles="1" noChangeArrowheads="1" noChangeShapeType="1" noTextEdit="1"/>
              </p:cNvSpPr>
              <p:nvPr>
                <p:ph idx="1"/>
              </p:nvPr>
            </p:nvSpPr>
            <p:spPr>
              <a:blipFill>
                <a:blip r:embed="rId2"/>
                <a:stretch>
                  <a:fillRect l="-606" t="-1667" r="-1455"/>
                </a:stretch>
              </a:blipFill>
            </p:spPr>
            <p:txBody>
              <a:bodyPr/>
              <a:lstStyle/>
              <a:p>
                <a:r>
                  <a:rPr lang="it-IT">
                    <a:noFill/>
                  </a:rPr>
                  <a:t> </a:t>
                </a:r>
              </a:p>
            </p:txBody>
          </p:sp>
        </mc:Fallback>
      </mc:AlternateContent>
    </p:spTree>
    <p:extLst>
      <p:ext uri="{BB962C8B-B14F-4D97-AF65-F5344CB8AC3E}">
        <p14:creationId xmlns:p14="http://schemas.microsoft.com/office/powerpoint/2010/main" val="14949591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9BCD55-BC46-4D0A-8550-F0E059F81BA1}"/>
              </a:ext>
            </a:extLst>
          </p:cNvPr>
          <p:cNvSpPr>
            <a:spLocks noGrp="1"/>
          </p:cNvSpPr>
          <p:nvPr>
            <p:ph type="title"/>
          </p:nvPr>
        </p:nvSpPr>
        <p:spPr/>
        <p:txBody>
          <a:bodyPr/>
          <a:lstStyle/>
          <a:p>
            <a:r>
              <a:rPr lang="it-IT" dirty="0"/>
              <a:t>Test esatto di Fisher</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EBEBE31-5E0F-45D7-B11D-71E8E798F633}"/>
                  </a:ext>
                </a:extLst>
              </p:cNvPr>
              <p:cNvSpPr>
                <a:spLocks noGrp="1"/>
              </p:cNvSpPr>
              <p:nvPr>
                <p:ph idx="1"/>
              </p:nvPr>
            </p:nvSpPr>
            <p:spPr>
              <a:xfrm>
                <a:off x="1097280" y="1845733"/>
                <a:ext cx="10058400" cy="4127227"/>
              </a:xfrm>
            </p:spPr>
            <p:txBody>
              <a:bodyPr>
                <a:normAutofit/>
              </a:bodyPr>
              <a:lstStyle/>
              <a:p>
                <a:r>
                  <a:rPr lang="it-IT" dirty="0"/>
                  <a:t>Nell’ipotesi in cui le variabili sono indipendenti, la probabilità di osservare il valore di una qualsiasi cella della tabella di contingenza si può calcolare in maniera esatta tramite la distribuzione </a:t>
                </a:r>
                <a:r>
                  <a:rPr lang="it-IT" dirty="0" err="1"/>
                  <a:t>ipergeometrica</a:t>
                </a:r>
                <a:r>
                  <a:rPr lang="it-IT" dirty="0"/>
                  <a:t>:</a:t>
                </a:r>
              </a:p>
              <a:p>
                <a:endParaRPr lang="it-IT" dirty="0"/>
              </a:p>
              <a:p>
                <a:endParaRPr lang="it-IT" dirty="0"/>
              </a:p>
              <a:p>
                <a:endParaRPr lang="it-IT" dirty="0"/>
              </a:p>
              <a:p>
                <a:pPr marL="0" indent="0" algn="ctr">
                  <a:buNone/>
                </a:pPr>
                <a:endParaRPr lang="it-IT" sz="2800" i="1" dirty="0">
                  <a:latin typeface="Cambria Math" panose="02040503050406030204" pitchFamily="18" charset="0"/>
                </a:endParaRPr>
              </a:p>
              <a:p>
                <a:pPr algn="ctr"/>
                <a14:m>
                  <m:oMath xmlns:m="http://schemas.openxmlformats.org/officeDocument/2006/math">
                    <m:r>
                      <a:rPr lang="it-IT" sz="2800" i="1">
                        <a:latin typeface="Cambria Math" panose="02040503050406030204" pitchFamily="18" charset="0"/>
                      </a:rPr>
                      <m:t>𝑝</m:t>
                    </m:r>
                    <m:r>
                      <a:rPr lang="it-IT" sz="2800" i="1">
                        <a:latin typeface="Cambria Math" panose="02040503050406030204" pitchFamily="18" charset="0"/>
                      </a:rPr>
                      <m:t>=</m:t>
                    </m:r>
                    <m:f>
                      <m:fPr>
                        <m:ctrlPr>
                          <a:rPr lang="it-IT" sz="2800" i="1">
                            <a:latin typeface="Cambria Math" panose="02040503050406030204" pitchFamily="18" charset="0"/>
                          </a:rPr>
                        </m:ctrlPr>
                      </m:fPr>
                      <m:num>
                        <m:d>
                          <m:dPr>
                            <m:ctrlPr>
                              <a:rPr lang="it-IT" sz="2800" i="1">
                                <a:latin typeface="Cambria Math" panose="02040503050406030204" pitchFamily="18" charset="0"/>
                              </a:rPr>
                            </m:ctrlPr>
                          </m:dPr>
                          <m:e>
                            <m:m>
                              <m:mPr>
                                <m:mcs>
                                  <m:mc>
                                    <m:mcPr>
                                      <m:count m:val="1"/>
                                      <m:mcJc m:val="center"/>
                                    </m:mcPr>
                                  </m:mc>
                                </m:mcs>
                                <m:ctrlPr>
                                  <a:rPr lang="it-IT" sz="2800" i="1">
                                    <a:latin typeface="Cambria Math" panose="02040503050406030204" pitchFamily="18" charset="0"/>
                                  </a:rPr>
                                </m:ctrlPr>
                              </m:mPr>
                              <m:mr>
                                <m:e>
                                  <m:r>
                                    <m:rPr>
                                      <m:brk m:alnAt="7"/>
                                    </m:rPr>
                                    <a:rPr lang="it-IT" sz="2800" i="1">
                                      <a:latin typeface="Cambria Math" panose="02040503050406030204" pitchFamily="18" charset="0"/>
                                    </a:rPr>
                                    <m:t>𝑎</m:t>
                                  </m:r>
                                  <m:r>
                                    <a:rPr lang="it-IT" sz="2800" i="1">
                                      <a:latin typeface="Cambria Math" panose="02040503050406030204" pitchFamily="18" charset="0"/>
                                    </a:rPr>
                                    <m:t>+</m:t>
                                  </m:r>
                                  <m:r>
                                    <a:rPr lang="it-IT" sz="2800" i="1">
                                      <a:latin typeface="Cambria Math" panose="02040503050406030204" pitchFamily="18" charset="0"/>
                                    </a:rPr>
                                    <m:t>𝑏</m:t>
                                  </m:r>
                                </m:e>
                              </m:mr>
                              <m:mr>
                                <m:e>
                                  <m:r>
                                    <a:rPr lang="it-IT" sz="2800" i="1">
                                      <a:latin typeface="Cambria Math" panose="02040503050406030204" pitchFamily="18" charset="0"/>
                                    </a:rPr>
                                    <m:t>𝑎</m:t>
                                  </m:r>
                                </m:e>
                              </m:mr>
                            </m:m>
                          </m:e>
                        </m:d>
                        <m:d>
                          <m:dPr>
                            <m:ctrlPr>
                              <a:rPr lang="it-IT" sz="2800" i="1">
                                <a:latin typeface="Cambria Math" panose="02040503050406030204" pitchFamily="18" charset="0"/>
                              </a:rPr>
                            </m:ctrlPr>
                          </m:dPr>
                          <m:e>
                            <m:m>
                              <m:mPr>
                                <m:mcs>
                                  <m:mc>
                                    <m:mcPr>
                                      <m:count m:val="1"/>
                                      <m:mcJc m:val="center"/>
                                    </m:mcPr>
                                  </m:mc>
                                </m:mcs>
                                <m:ctrlPr>
                                  <a:rPr lang="it-IT" sz="2800" i="1">
                                    <a:latin typeface="Cambria Math" panose="02040503050406030204" pitchFamily="18" charset="0"/>
                                  </a:rPr>
                                </m:ctrlPr>
                              </m:mPr>
                              <m:mr>
                                <m:e>
                                  <m:r>
                                    <m:rPr>
                                      <m:brk m:alnAt="7"/>
                                    </m:rPr>
                                    <a:rPr lang="it-IT" sz="2800" i="1">
                                      <a:latin typeface="Cambria Math" panose="02040503050406030204" pitchFamily="18" charset="0"/>
                                    </a:rPr>
                                    <m:t>𝑐</m:t>
                                  </m:r>
                                  <m:r>
                                    <a:rPr lang="it-IT" sz="2800" i="1">
                                      <a:latin typeface="Cambria Math" panose="02040503050406030204" pitchFamily="18" charset="0"/>
                                    </a:rPr>
                                    <m:t>+</m:t>
                                  </m:r>
                                  <m:r>
                                    <a:rPr lang="it-IT" sz="2800" i="1">
                                      <a:latin typeface="Cambria Math" panose="02040503050406030204" pitchFamily="18" charset="0"/>
                                    </a:rPr>
                                    <m:t>𝑑</m:t>
                                  </m:r>
                                </m:e>
                              </m:mr>
                              <m:mr>
                                <m:e>
                                  <m:r>
                                    <a:rPr lang="it-IT" sz="2800" i="1">
                                      <a:latin typeface="Cambria Math" panose="02040503050406030204" pitchFamily="18" charset="0"/>
                                    </a:rPr>
                                    <m:t>𝑐</m:t>
                                  </m:r>
                                </m:e>
                              </m:mr>
                            </m:m>
                          </m:e>
                        </m:d>
                      </m:num>
                      <m:den>
                        <m:d>
                          <m:dPr>
                            <m:ctrlPr>
                              <a:rPr lang="it-IT" sz="2800" i="1">
                                <a:latin typeface="Cambria Math" panose="02040503050406030204" pitchFamily="18" charset="0"/>
                              </a:rPr>
                            </m:ctrlPr>
                          </m:dPr>
                          <m:e>
                            <m:m>
                              <m:mPr>
                                <m:mcs>
                                  <m:mc>
                                    <m:mcPr>
                                      <m:count m:val="1"/>
                                      <m:mcJc m:val="center"/>
                                    </m:mcPr>
                                  </m:mc>
                                </m:mcs>
                                <m:ctrlPr>
                                  <a:rPr lang="it-IT" sz="2800" i="1">
                                    <a:latin typeface="Cambria Math" panose="02040503050406030204" pitchFamily="18" charset="0"/>
                                  </a:rPr>
                                </m:ctrlPr>
                              </m:mPr>
                              <m:mr>
                                <m:e>
                                  <m:r>
                                    <a:rPr lang="it-IT" sz="2800" i="1">
                                      <a:latin typeface="Cambria Math" panose="02040503050406030204" pitchFamily="18" charset="0"/>
                                    </a:rPr>
                                    <m:t>𝑛</m:t>
                                  </m:r>
                                </m:e>
                              </m:mr>
                              <m:mr>
                                <m:e>
                                  <m:r>
                                    <a:rPr lang="it-IT" sz="2800" i="1">
                                      <a:latin typeface="Cambria Math" panose="02040503050406030204" pitchFamily="18" charset="0"/>
                                    </a:rPr>
                                    <m:t>𝑎</m:t>
                                  </m:r>
                                  <m:r>
                                    <a:rPr lang="it-IT" sz="2800" i="1">
                                      <a:latin typeface="Cambria Math" panose="02040503050406030204" pitchFamily="18" charset="0"/>
                                    </a:rPr>
                                    <m:t>+</m:t>
                                  </m:r>
                                  <m:r>
                                    <a:rPr lang="it-IT" sz="2800" i="1">
                                      <a:latin typeface="Cambria Math" panose="02040503050406030204" pitchFamily="18" charset="0"/>
                                    </a:rPr>
                                    <m:t>𝑐</m:t>
                                  </m:r>
                                </m:e>
                              </m:mr>
                            </m:m>
                          </m:e>
                        </m:d>
                      </m:den>
                    </m:f>
                    <m:r>
                      <a:rPr lang="it-IT" sz="2800" i="1">
                        <a:latin typeface="Cambria Math" panose="02040503050406030204" pitchFamily="18" charset="0"/>
                      </a:rPr>
                      <m:t>=</m:t>
                    </m:r>
                    <m:f>
                      <m:fPr>
                        <m:ctrlPr>
                          <a:rPr lang="it-IT" sz="2800" i="1">
                            <a:latin typeface="Cambria Math" panose="02040503050406030204" pitchFamily="18" charset="0"/>
                          </a:rPr>
                        </m:ctrlPr>
                      </m:fPr>
                      <m:num>
                        <m:d>
                          <m:dPr>
                            <m:ctrlPr>
                              <a:rPr lang="it-IT" sz="2800" i="1">
                                <a:latin typeface="Cambria Math" panose="02040503050406030204" pitchFamily="18" charset="0"/>
                              </a:rPr>
                            </m:ctrlPr>
                          </m:dPr>
                          <m:e>
                            <m:r>
                              <a:rPr lang="it-IT" sz="2800" i="1">
                                <a:latin typeface="Cambria Math" panose="02040503050406030204" pitchFamily="18" charset="0"/>
                              </a:rPr>
                              <m:t>𝑎</m:t>
                            </m:r>
                            <m:r>
                              <a:rPr lang="it-IT" sz="2800" i="1">
                                <a:latin typeface="Cambria Math" panose="02040503050406030204" pitchFamily="18" charset="0"/>
                              </a:rPr>
                              <m:t>+</m:t>
                            </m:r>
                            <m:r>
                              <a:rPr lang="it-IT" sz="2800" i="1">
                                <a:latin typeface="Cambria Math" panose="02040503050406030204" pitchFamily="18" charset="0"/>
                              </a:rPr>
                              <m:t>𝑏</m:t>
                            </m:r>
                          </m:e>
                        </m:d>
                        <m:r>
                          <a:rPr lang="it-IT" sz="2800" i="1">
                            <a:latin typeface="Cambria Math" panose="02040503050406030204" pitchFamily="18" charset="0"/>
                          </a:rPr>
                          <m:t>!</m:t>
                        </m:r>
                        <m:d>
                          <m:dPr>
                            <m:ctrlPr>
                              <a:rPr lang="it-IT" sz="2800" i="1">
                                <a:latin typeface="Cambria Math" panose="02040503050406030204" pitchFamily="18" charset="0"/>
                              </a:rPr>
                            </m:ctrlPr>
                          </m:dPr>
                          <m:e>
                            <m:r>
                              <a:rPr lang="it-IT" sz="2800" i="1">
                                <a:latin typeface="Cambria Math" panose="02040503050406030204" pitchFamily="18" charset="0"/>
                              </a:rPr>
                              <m:t>𝑐</m:t>
                            </m:r>
                            <m:r>
                              <a:rPr lang="it-IT" sz="2800" i="1">
                                <a:latin typeface="Cambria Math" panose="02040503050406030204" pitchFamily="18" charset="0"/>
                              </a:rPr>
                              <m:t>+</m:t>
                            </m:r>
                            <m:r>
                              <a:rPr lang="it-IT" sz="2800" i="1">
                                <a:latin typeface="Cambria Math" panose="02040503050406030204" pitchFamily="18" charset="0"/>
                              </a:rPr>
                              <m:t>𝑑</m:t>
                            </m:r>
                          </m:e>
                        </m:d>
                        <m:r>
                          <a:rPr lang="it-IT" sz="2800" i="1">
                            <a:latin typeface="Cambria Math" panose="02040503050406030204" pitchFamily="18" charset="0"/>
                          </a:rPr>
                          <m:t>!</m:t>
                        </m:r>
                        <m:d>
                          <m:dPr>
                            <m:ctrlPr>
                              <a:rPr lang="it-IT" sz="2800" i="1">
                                <a:latin typeface="Cambria Math" panose="02040503050406030204" pitchFamily="18" charset="0"/>
                              </a:rPr>
                            </m:ctrlPr>
                          </m:dPr>
                          <m:e>
                            <m:r>
                              <a:rPr lang="it-IT" sz="2800" i="1">
                                <a:latin typeface="Cambria Math" panose="02040503050406030204" pitchFamily="18" charset="0"/>
                              </a:rPr>
                              <m:t>𝑎</m:t>
                            </m:r>
                            <m:r>
                              <a:rPr lang="it-IT" sz="2800" i="1">
                                <a:latin typeface="Cambria Math" panose="02040503050406030204" pitchFamily="18" charset="0"/>
                              </a:rPr>
                              <m:t>+</m:t>
                            </m:r>
                            <m:r>
                              <a:rPr lang="it-IT" sz="2800" i="1">
                                <a:latin typeface="Cambria Math" panose="02040503050406030204" pitchFamily="18" charset="0"/>
                              </a:rPr>
                              <m:t>𝑐</m:t>
                            </m:r>
                          </m:e>
                        </m:d>
                        <m:r>
                          <a:rPr lang="it-IT" sz="2800" i="1">
                            <a:latin typeface="Cambria Math" panose="02040503050406030204" pitchFamily="18" charset="0"/>
                          </a:rPr>
                          <m:t>!</m:t>
                        </m:r>
                        <m:d>
                          <m:dPr>
                            <m:ctrlPr>
                              <a:rPr lang="it-IT" sz="2800" i="1">
                                <a:latin typeface="Cambria Math" panose="02040503050406030204" pitchFamily="18" charset="0"/>
                              </a:rPr>
                            </m:ctrlPr>
                          </m:dPr>
                          <m:e>
                            <m:r>
                              <a:rPr lang="it-IT" sz="2800" i="1">
                                <a:latin typeface="Cambria Math" panose="02040503050406030204" pitchFamily="18" charset="0"/>
                              </a:rPr>
                              <m:t>𝑏</m:t>
                            </m:r>
                            <m:r>
                              <a:rPr lang="it-IT" sz="2800" i="1">
                                <a:latin typeface="Cambria Math" panose="02040503050406030204" pitchFamily="18" charset="0"/>
                              </a:rPr>
                              <m:t>+</m:t>
                            </m:r>
                            <m:r>
                              <a:rPr lang="it-IT" sz="2800" i="1">
                                <a:latin typeface="Cambria Math" panose="02040503050406030204" pitchFamily="18" charset="0"/>
                              </a:rPr>
                              <m:t>𝑑</m:t>
                            </m:r>
                          </m:e>
                        </m:d>
                        <m:r>
                          <a:rPr lang="it-IT" sz="2800" i="1">
                            <a:latin typeface="Cambria Math" panose="02040503050406030204" pitchFamily="18" charset="0"/>
                          </a:rPr>
                          <m:t>!</m:t>
                        </m:r>
                      </m:num>
                      <m:den>
                        <m:r>
                          <a:rPr lang="it-IT" sz="2800" i="1">
                            <a:latin typeface="Cambria Math" panose="02040503050406030204" pitchFamily="18" charset="0"/>
                          </a:rPr>
                          <m:t>𝑎</m:t>
                        </m:r>
                        <m:r>
                          <a:rPr lang="it-IT" sz="2800" i="1">
                            <a:latin typeface="Cambria Math" panose="02040503050406030204" pitchFamily="18" charset="0"/>
                          </a:rPr>
                          <m:t>!</m:t>
                        </m:r>
                        <m:r>
                          <a:rPr lang="it-IT" sz="2800" i="1">
                            <a:latin typeface="Cambria Math" panose="02040503050406030204" pitchFamily="18" charset="0"/>
                          </a:rPr>
                          <m:t>𝑏</m:t>
                        </m:r>
                        <m:r>
                          <a:rPr lang="it-IT" sz="2800" i="1">
                            <a:latin typeface="Cambria Math" panose="02040503050406030204" pitchFamily="18" charset="0"/>
                          </a:rPr>
                          <m:t>!</m:t>
                        </m:r>
                        <m:r>
                          <a:rPr lang="it-IT" sz="2800" i="1">
                            <a:latin typeface="Cambria Math" panose="02040503050406030204" pitchFamily="18" charset="0"/>
                          </a:rPr>
                          <m:t>𝑐</m:t>
                        </m:r>
                        <m:r>
                          <a:rPr lang="it-IT" sz="2800" i="1">
                            <a:latin typeface="Cambria Math" panose="02040503050406030204" pitchFamily="18" charset="0"/>
                          </a:rPr>
                          <m:t>!</m:t>
                        </m:r>
                        <m:r>
                          <a:rPr lang="it-IT" sz="2800" i="1">
                            <a:latin typeface="Cambria Math" panose="02040503050406030204" pitchFamily="18" charset="0"/>
                          </a:rPr>
                          <m:t>𝑑</m:t>
                        </m:r>
                        <m:r>
                          <a:rPr lang="it-IT" sz="2800" i="1">
                            <a:latin typeface="Cambria Math" panose="02040503050406030204" pitchFamily="18" charset="0"/>
                          </a:rPr>
                          <m:t>!</m:t>
                        </m:r>
                        <m:r>
                          <a:rPr lang="it-IT" sz="2800" i="1">
                            <a:latin typeface="Cambria Math" panose="02040503050406030204" pitchFamily="18" charset="0"/>
                          </a:rPr>
                          <m:t>𝑛</m:t>
                        </m:r>
                        <m:r>
                          <a:rPr lang="it-IT" sz="2800" i="1">
                            <a:latin typeface="Cambria Math" panose="02040503050406030204" pitchFamily="18" charset="0"/>
                          </a:rPr>
                          <m:t>!</m:t>
                        </m:r>
                      </m:den>
                    </m:f>
                  </m:oMath>
                </a14:m>
                <a:endParaRPr lang="it-IT" b="0" i="1" dirty="0">
                  <a:latin typeface="Cambria Math" panose="02040503050406030204" pitchFamily="18" charset="0"/>
                </a:endParaRPr>
              </a:p>
              <a:p>
                <a:endParaRPr lang="it-IT" dirty="0"/>
              </a:p>
            </p:txBody>
          </p:sp>
        </mc:Choice>
        <mc:Fallback xmlns="">
          <p:sp>
            <p:nvSpPr>
              <p:cNvPr id="3" name="Segnaposto contenuto 2">
                <a:extLst>
                  <a:ext uri="{FF2B5EF4-FFF2-40B4-BE49-F238E27FC236}">
                    <a16:creationId xmlns:a16="http://schemas.microsoft.com/office/drawing/2014/main" id="{9EBEBE31-5E0F-45D7-B11D-71E8E798F633}"/>
                  </a:ext>
                </a:extLst>
              </p:cNvPr>
              <p:cNvSpPr>
                <a:spLocks noGrp="1" noRot="1" noChangeAspect="1" noMove="1" noResize="1" noEditPoints="1" noAdjustHandles="1" noChangeArrowheads="1" noChangeShapeType="1" noTextEdit="1"/>
              </p:cNvSpPr>
              <p:nvPr>
                <p:ph idx="1"/>
              </p:nvPr>
            </p:nvSpPr>
            <p:spPr>
              <a:xfrm>
                <a:off x="1097280" y="1845733"/>
                <a:ext cx="10058400" cy="4127227"/>
              </a:xfrm>
              <a:blipFill>
                <a:blip r:embed="rId2"/>
                <a:stretch>
                  <a:fillRect l="-606" t="-1625"/>
                </a:stretch>
              </a:blipFill>
            </p:spPr>
            <p:txBody>
              <a:bodyPr/>
              <a:lstStyle/>
              <a:p>
                <a:r>
                  <a:rPr lang="it-IT">
                    <a:noFill/>
                  </a:rPr>
                  <a:t> </a:t>
                </a:r>
              </a:p>
            </p:txBody>
          </p:sp>
        </mc:Fallback>
      </mc:AlternateContent>
      <p:pic>
        <p:nvPicPr>
          <p:cNvPr id="4" name="Immagine 3">
            <a:extLst>
              <a:ext uri="{FF2B5EF4-FFF2-40B4-BE49-F238E27FC236}">
                <a16:creationId xmlns:a16="http://schemas.microsoft.com/office/drawing/2014/main" id="{364F8AC1-3BB0-4261-876C-475634F345C7}"/>
              </a:ext>
            </a:extLst>
          </p:cNvPr>
          <p:cNvPicPr>
            <a:picLocks noChangeAspect="1"/>
          </p:cNvPicPr>
          <p:nvPr/>
        </p:nvPicPr>
        <p:blipFill>
          <a:blip r:embed="rId3"/>
          <a:stretch>
            <a:fillRect/>
          </a:stretch>
        </p:blipFill>
        <p:spPr>
          <a:xfrm>
            <a:off x="2639474" y="2864081"/>
            <a:ext cx="6663918" cy="1554914"/>
          </a:xfrm>
          <a:prstGeom prst="rect">
            <a:avLst/>
          </a:prstGeom>
        </p:spPr>
      </p:pic>
    </p:spTree>
    <p:extLst>
      <p:ext uri="{BB962C8B-B14F-4D97-AF65-F5344CB8AC3E}">
        <p14:creationId xmlns:p14="http://schemas.microsoft.com/office/powerpoint/2010/main" val="3891855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51AF60-6B9E-4F74-889C-F7AB3BFF76FF}"/>
              </a:ext>
            </a:extLst>
          </p:cNvPr>
          <p:cNvSpPr>
            <a:spLocks noGrp="1"/>
          </p:cNvSpPr>
          <p:nvPr>
            <p:ph type="title"/>
          </p:nvPr>
        </p:nvSpPr>
        <p:spPr/>
        <p:txBody>
          <a:bodyPr/>
          <a:lstStyle/>
          <a:p>
            <a:r>
              <a:rPr lang="it-IT" dirty="0"/>
              <a:t>Test esatto di Fisher</a:t>
            </a:r>
          </a:p>
        </p:txBody>
      </p:sp>
      <p:sp>
        <p:nvSpPr>
          <p:cNvPr id="3" name="Segnaposto contenuto 2">
            <a:extLst>
              <a:ext uri="{FF2B5EF4-FFF2-40B4-BE49-F238E27FC236}">
                <a16:creationId xmlns:a16="http://schemas.microsoft.com/office/drawing/2014/main" id="{90558DDC-24CF-4708-B154-C2816133E484}"/>
              </a:ext>
            </a:extLst>
          </p:cNvPr>
          <p:cNvSpPr>
            <a:spLocks noGrp="1"/>
          </p:cNvSpPr>
          <p:nvPr>
            <p:ph idx="1"/>
          </p:nvPr>
        </p:nvSpPr>
        <p:spPr/>
        <p:txBody>
          <a:bodyPr/>
          <a:lstStyle/>
          <a:p>
            <a:r>
              <a:rPr lang="it-IT" dirty="0"/>
              <a:t>Esempio:</a:t>
            </a:r>
          </a:p>
          <a:p>
            <a:endParaRPr lang="it-IT" dirty="0"/>
          </a:p>
        </p:txBody>
      </p:sp>
      <p:graphicFrame>
        <p:nvGraphicFramePr>
          <p:cNvPr id="4" name="Tabella 4">
            <a:extLst>
              <a:ext uri="{FF2B5EF4-FFF2-40B4-BE49-F238E27FC236}">
                <a16:creationId xmlns:a16="http://schemas.microsoft.com/office/drawing/2014/main" id="{5D569828-BE45-44C2-9AFB-718F6FFB8446}"/>
              </a:ext>
            </a:extLst>
          </p:cNvPr>
          <p:cNvGraphicFramePr>
            <a:graphicFrameLocks noGrp="1"/>
          </p:cNvGraphicFramePr>
          <p:nvPr>
            <p:extLst>
              <p:ext uri="{D42A27DB-BD31-4B8C-83A1-F6EECF244321}">
                <p14:modId xmlns:p14="http://schemas.microsoft.com/office/powerpoint/2010/main" val="2777122364"/>
              </p:ext>
            </p:extLst>
          </p:nvPr>
        </p:nvGraphicFramePr>
        <p:xfrm>
          <a:off x="2062480" y="2475009"/>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251620390"/>
                    </a:ext>
                  </a:extLst>
                </a:gridCol>
                <a:gridCol w="2032000">
                  <a:extLst>
                    <a:ext uri="{9D8B030D-6E8A-4147-A177-3AD203B41FA5}">
                      <a16:colId xmlns:a16="http://schemas.microsoft.com/office/drawing/2014/main" val="3428805646"/>
                    </a:ext>
                  </a:extLst>
                </a:gridCol>
                <a:gridCol w="2032000">
                  <a:extLst>
                    <a:ext uri="{9D8B030D-6E8A-4147-A177-3AD203B41FA5}">
                      <a16:colId xmlns:a16="http://schemas.microsoft.com/office/drawing/2014/main" val="1620023734"/>
                    </a:ext>
                  </a:extLst>
                </a:gridCol>
                <a:gridCol w="2032000">
                  <a:extLst>
                    <a:ext uri="{9D8B030D-6E8A-4147-A177-3AD203B41FA5}">
                      <a16:colId xmlns:a16="http://schemas.microsoft.com/office/drawing/2014/main" val="85239832"/>
                    </a:ext>
                  </a:extLst>
                </a:gridCol>
              </a:tblGrid>
              <a:tr h="370840">
                <a:tc>
                  <a:txBody>
                    <a:bodyPr/>
                    <a:lstStyle/>
                    <a:p>
                      <a:pPr algn="ctr"/>
                      <a:endParaRPr lang="it-IT" b="1" dirty="0"/>
                    </a:p>
                  </a:txBody>
                  <a:tcPr/>
                </a:tc>
                <a:tc>
                  <a:txBody>
                    <a:bodyPr/>
                    <a:lstStyle/>
                    <a:p>
                      <a:pPr algn="ctr"/>
                      <a:r>
                        <a:rPr lang="it-IT" dirty="0"/>
                        <a:t>Uomini</a:t>
                      </a:r>
                    </a:p>
                  </a:txBody>
                  <a:tcPr/>
                </a:tc>
                <a:tc>
                  <a:txBody>
                    <a:bodyPr/>
                    <a:lstStyle/>
                    <a:p>
                      <a:pPr algn="ctr"/>
                      <a:r>
                        <a:rPr lang="it-IT" dirty="0"/>
                        <a:t>Donne</a:t>
                      </a:r>
                    </a:p>
                  </a:txBody>
                  <a:tcPr/>
                </a:tc>
                <a:tc>
                  <a:txBody>
                    <a:bodyPr/>
                    <a:lstStyle/>
                    <a:p>
                      <a:pPr algn="ctr"/>
                      <a:r>
                        <a:rPr lang="it-IT" dirty="0"/>
                        <a:t>Totali riga</a:t>
                      </a:r>
                    </a:p>
                  </a:txBody>
                  <a:tcPr/>
                </a:tc>
                <a:extLst>
                  <a:ext uri="{0D108BD9-81ED-4DB2-BD59-A6C34878D82A}">
                    <a16:rowId xmlns:a16="http://schemas.microsoft.com/office/drawing/2014/main" val="1976181849"/>
                  </a:ext>
                </a:extLst>
              </a:tr>
              <a:tr h="370840">
                <a:tc>
                  <a:txBody>
                    <a:bodyPr/>
                    <a:lstStyle/>
                    <a:p>
                      <a:pPr algn="ctr"/>
                      <a:r>
                        <a:rPr lang="it-IT" b="1" dirty="0"/>
                        <a:t>Laureati</a:t>
                      </a:r>
                    </a:p>
                  </a:txBody>
                  <a:tcPr/>
                </a:tc>
                <a:tc>
                  <a:txBody>
                    <a:bodyPr/>
                    <a:lstStyle/>
                    <a:p>
                      <a:pPr algn="ctr"/>
                      <a:r>
                        <a:rPr lang="it-IT" dirty="0"/>
                        <a:t>6</a:t>
                      </a:r>
                    </a:p>
                  </a:txBody>
                  <a:tcPr/>
                </a:tc>
                <a:tc>
                  <a:txBody>
                    <a:bodyPr/>
                    <a:lstStyle/>
                    <a:p>
                      <a:pPr algn="ctr"/>
                      <a:r>
                        <a:rPr lang="it-IT" dirty="0"/>
                        <a:t>2</a:t>
                      </a:r>
                    </a:p>
                  </a:txBody>
                  <a:tcPr/>
                </a:tc>
                <a:tc>
                  <a:txBody>
                    <a:bodyPr/>
                    <a:lstStyle/>
                    <a:p>
                      <a:pPr algn="ctr"/>
                      <a:r>
                        <a:rPr lang="it-IT" dirty="0"/>
                        <a:t>8</a:t>
                      </a:r>
                    </a:p>
                  </a:txBody>
                  <a:tcPr/>
                </a:tc>
                <a:extLst>
                  <a:ext uri="{0D108BD9-81ED-4DB2-BD59-A6C34878D82A}">
                    <a16:rowId xmlns:a16="http://schemas.microsoft.com/office/drawing/2014/main" val="3022163140"/>
                  </a:ext>
                </a:extLst>
              </a:tr>
              <a:tr h="370840">
                <a:tc>
                  <a:txBody>
                    <a:bodyPr/>
                    <a:lstStyle/>
                    <a:p>
                      <a:pPr algn="ctr"/>
                      <a:r>
                        <a:rPr lang="it-IT" b="1" dirty="0"/>
                        <a:t>Non laureati</a:t>
                      </a:r>
                    </a:p>
                  </a:txBody>
                  <a:tcPr/>
                </a:tc>
                <a:tc>
                  <a:txBody>
                    <a:bodyPr/>
                    <a:lstStyle/>
                    <a:p>
                      <a:pPr algn="ctr"/>
                      <a:r>
                        <a:rPr lang="it-IT" dirty="0"/>
                        <a:t>4</a:t>
                      </a:r>
                    </a:p>
                  </a:txBody>
                  <a:tcPr/>
                </a:tc>
                <a:tc>
                  <a:txBody>
                    <a:bodyPr/>
                    <a:lstStyle/>
                    <a:p>
                      <a:pPr algn="ctr"/>
                      <a:r>
                        <a:rPr lang="it-IT" dirty="0"/>
                        <a:t>8</a:t>
                      </a:r>
                    </a:p>
                  </a:txBody>
                  <a:tcPr/>
                </a:tc>
                <a:tc>
                  <a:txBody>
                    <a:bodyPr/>
                    <a:lstStyle/>
                    <a:p>
                      <a:pPr algn="ctr"/>
                      <a:r>
                        <a:rPr lang="it-IT" dirty="0"/>
                        <a:t>12</a:t>
                      </a:r>
                    </a:p>
                  </a:txBody>
                  <a:tcPr/>
                </a:tc>
                <a:extLst>
                  <a:ext uri="{0D108BD9-81ED-4DB2-BD59-A6C34878D82A}">
                    <a16:rowId xmlns:a16="http://schemas.microsoft.com/office/drawing/2014/main" val="766661407"/>
                  </a:ext>
                </a:extLst>
              </a:tr>
              <a:tr h="370840">
                <a:tc>
                  <a:txBody>
                    <a:bodyPr/>
                    <a:lstStyle/>
                    <a:p>
                      <a:pPr algn="ctr"/>
                      <a:r>
                        <a:rPr lang="it-IT" b="1" dirty="0"/>
                        <a:t>Totali colonna</a:t>
                      </a:r>
                    </a:p>
                  </a:txBody>
                  <a:tcPr/>
                </a:tc>
                <a:tc>
                  <a:txBody>
                    <a:bodyPr/>
                    <a:lstStyle/>
                    <a:p>
                      <a:pPr algn="ctr"/>
                      <a:r>
                        <a:rPr lang="it-IT" dirty="0"/>
                        <a:t>10</a:t>
                      </a:r>
                    </a:p>
                  </a:txBody>
                  <a:tcPr/>
                </a:tc>
                <a:tc>
                  <a:txBody>
                    <a:bodyPr/>
                    <a:lstStyle/>
                    <a:p>
                      <a:pPr algn="ctr"/>
                      <a:r>
                        <a:rPr lang="it-IT" dirty="0"/>
                        <a:t>10</a:t>
                      </a:r>
                    </a:p>
                  </a:txBody>
                  <a:tcPr/>
                </a:tc>
                <a:tc>
                  <a:txBody>
                    <a:bodyPr/>
                    <a:lstStyle/>
                    <a:p>
                      <a:pPr algn="ctr"/>
                      <a:r>
                        <a:rPr lang="it-IT" dirty="0"/>
                        <a:t>20</a:t>
                      </a:r>
                    </a:p>
                  </a:txBody>
                  <a:tcPr/>
                </a:tc>
                <a:extLst>
                  <a:ext uri="{0D108BD9-81ED-4DB2-BD59-A6C34878D82A}">
                    <a16:rowId xmlns:a16="http://schemas.microsoft.com/office/drawing/2014/main" val="1362919891"/>
                  </a:ext>
                </a:extLst>
              </a:tr>
            </a:tbl>
          </a:graphicData>
        </a:graphic>
      </p:graphicFrame>
      <mc:AlternateContent xmlns:mc="http://schemas.openxmlformats.org/markup-compatibility/2006" xmlns:a14="http://schemas.microsoft.com/office/drawing/2010/main">
        <mc:Choice Requires="a14">
          <p:sp>
            <p:nvSpPr>
              <p:cNvPr id="6" name="Rettangolo 5">
                <a:extLst>
                  <a:ext uri="{FF2B5EF4-FFF2-40B4-BE49-F238E27FC236}">
                    <a16:creationId xmlns:a16="http://schemas.microsoft.com/office/drawing/2014/main" id="{F5A9D8B5-B021-4769-98EB-6533397ACA22}"/>
                  </a:ext>
                </a:extLst>
              </p:cNvPr>
              <p:cNvSpPr/>
              <p:nvPr/>
            </p:nvSpPr>
            <p:spPr>
              <a:xfrm>
                <a:off x="3885368" y="4385734"/>
                <a:ext cx="5250243" cy="10559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rPr>
                        <m:t>𝑝</m:t>
                      </m:r>
                      <m:r>
                        <a:rPr lang="it-IT" b="0" i="1" smtClean="0">
                          <a:latin typeface="Cambria Math" panose="02040503050406030204" pitchFamily="18" charset="0"/>
                        </a:rPr>
                        <m:t>(</m:t>
                      </m:r>
                      <m:r>
                        <a:rPr lang="it-IT" i="1">
                          <a:latin typeface="Cambria Math" panose="02040503050406030204" pitchFamily="18" charset="0"/>
                        </a:rPr>
                        <m:t>𝒯</m:t>
                      </m:r>
                      <m:r>
                        <a:rPr lang="it-IT" b="0" i="1" smtClean="0">
                          <a:latin typeface="Cambria Math" panose="02040503050406030204" pitchFamily="18" charset="0"/>
                        </a:rPr>
                        <m:t>)</m:t>
                      </m:r>
                      <m:r>
                        <a:rPr lang="it-IT" i="1" smtClean="0">
                          <a:latin typeface="Cambria Math" panose="02040503050406030204" pitchFamily="18" charset="0"/>
                        </a:rPr>
                        <m:t>=</m:t>
                      </m:r>
                      <m:f>
                        <m:fPr>
                          <m:ctrlPr>
                            <a:rPr lang="it-IT" i="1">
                              <a:latin typeface="Cambria Math" panose="02040503050406030204" pitchFamily="18" charset="0"/>
                            </a:rPr>
                          </m:ctrlPr>
                        </m:fPr>
                        <m:num>
                          <m:d>
                            <m:dPr>
                              <m:ctrlPr>
                                <a:rPr lang="it-IT" i="1">
                                  <a:latin typeface="Cambria Math" panose="02040503050406030204" pitchFamily="18" charset="0"/>
                                </a:rPr>
                              </m:ctrlPr>
                            </m:dPr>
                            <m:e>
                              <m:m>
                                <m:mPr>
                                  <m:mcs>
                                    <m:mc>
                                      <m:mcPr>
                                        <m:count m:val="1"/>
                                        <m:mcJc m:val="center"/>
                                      </m:mcPr>
                                    </m:mc>
                                  </m:mcs>
                                  <m:ctrlPr>
                                    <a:rPr lang="it-IT" i="1">
                                      <a:latin typeface="Cambria Math" panose="02040503050406030204" pitchFamily="18" charset="0"/>
                                    </a:rPr>
                                  </m:ctrlPr>
                                </m:mPr>
                                <m:mr>
                                  <m:e>
                                    <m:r>
                                      <m:rPr>
                                        <m:brk m:alnAt="7"/>
                                      </m:rPr>
                                      <a:rPr lang="it-IT" b="0" i="1" smtClean="0">
                                        <a:latin typeface="Cambria Math" panose="02040503050406030204" pitchFamily="18" charset="0"/>
                                      </a:rPr>
                                      <m:t>8</m:t>
                                    </m:r>
                                  </m:e>
                                </m:mr>
                                <m:mr>
                                  <m:e>
                                    <m:r>
                                      <a:rPr lang="it-IT" b="0" i="1" smtClean="0">
                                        <a:latin typeface="Cambria Math" panose="02040503050406030204" pitchFamily="18" charset="0"/>
                                      </a:rPr>
                                      <m:t>6</m:t>
                                    </m:r>
                                  </m:e>
                                </m:mr>
                              </m:m>
                            </m:e>
                          </m:d>
                          <m:d>
                            <m:dPr>
                              <m:ctrlPr>
                                <a:rPr lang="it-IT" i="1">
                                  <a:latin typeface="Cambria Math" panose="02040503050406030204" pitchFamily="18" charset="0"/>
                                </a:rPr>
                              </m:ctrlPr>
                            </m:dPr>
                            <m:e>
                              <m:m>
                                <m:mPr>
                                  <m:mcs>
                                    <m:mc>
                                      <m:mcPr>
                                        <m:count m:val="1"/>
                                        <m:mcJc m:val="center"/>
                                      </m:mcPr>
                                    </m:mc>
                                  </m:mcs>
                                  <m:ctrlPr>
                                    <a:rPr lang="it-IT" i="1">
                                      <a:latin typeface="Cambria Math" panose="02040503050406030204" pitchFamily="18" charset="0"/>
                                    </a:rPr>
                                  </m:ctrlPr>
                                </m:mPr>
                                <m:mr>
                                  <m:e>
                                    <m:r>
                                      <a:rPr lang="it-IT" b="0" i="1" smtClean="0">
                                        <a:latin typeface="Cambria Math" panose="02040503050406030204" pitchFamily="18" charset="0"/>
                                      </a:rPr>
                                      <m:t>12</m:t>
                                    </m:r>
                                  </m:e>
                                </m:mr>
                                <m:mr>
                                  <m:e>
                                    <m:r>
                                      <a:rPr lang="it-IT" b="0" i="1" smtClean="0">
                                        <a:latin typeface="Cambria Math" panose="02040503050406030204" pitchFamily="18" charset="0"/>
                                      </a:rPr>
                                      <m:t>4</m:t>
                                    </m:r>
                                  </m:e>
                                </m:mr>
                              </m:m>
                            </m:e>
                          </m:d>
                        </m:num>
                        <m:den>
                          <m:d>
                            <m:dPr>
                              <m:ctrlPr>
                                <a:rPr lang="it-IT" i="1">
                                  <a:latin typeface="Cambria Math" panose="02040503050406030204" pitchFamily="18" charset="0"/>
                                </a:rPr>
                              </m:ctrlPr>
                            </m:dPr>
                            <m:e>
                              <m:m>
                                <m:mPr>
                                  <m:mcs>
                                    <m:mc>
                                      <m:mcPr>
                                        <m:count m:val="1"/>
                                        <m:mcJc m:val="center"/>
                                      </m:mcPr>
                                    </m:mc>
                                  </m:mcs>
                                  <m:ctrlPr>
                                    <a:rPr lang="it-IT" i="1">
                                      <a:latin typeface="Cambria Math" panose="02040503050406030204" pitchFamily="18" charset="0"/>
                                    </a:rPr>
                                  </m:ctrlPr>
                                </m:mPr>
                                <m:mr>
                                  <m:e>
                                    <m:r>
                                      <m:rPr>
                                        <m:brk m:alnAt="7"/>
                                      </m:rPr>
                                      <a:rPr lang="it-IT" b="0" i="1" smtClean="0">
                                        <a:latin typeface="Cambria Math" panose="02040503050406030204" pitchFamily="18" charset="0"/>
                                      </a:rPr>
                                      <m:t>2</m:t>
                                    </m:r>
                                    <m:r>
                                      <a:rPr lang="it-IT" b="0" i="1" smtClean="0">
                                        <a:latin typeface="Cambria Math" panose="02040503050406030204" pitchFamily="18" charset="0"/>
                                      </a:rPr>
                                      <m:t>0</m:t>
                                    </m:r>
                                  </m:e>
                                </m:mr>
                                <m:mr>
                                  <m:e>
                                    <m:r>
                                      <a:rPr lang="it-IT" b="0" i="1" smtClean="0">
                                        <a:latin typeface="Cambria Math" panose="02040503050406030204" pitchFamily="18" charset="0"/>
                                      </a:rPr>
                                      <m:t>10</m:t>
                                    </m:r>
                                  </m:e>
                                </m:mr>
                              </m:m>
                            </m:e>
                          </m:d>
                        </m:den>
                      </m:f>
                      <m:r>
                        <a:rPr lang="it-IT" i="1">
                          <a:latin typeface="Cambria Math" panose="02040503050406030204" pitchFamily="18" charset="0"/>
                        </a:rPr>
                        <m:t>=</m:t>
                      </m:r>
                      <m:f>
                        <m:fPr>
                          <m:ctrlPr>
                            <a:rPr lang="it-IT" i="1">
                              <a:latin typeface="Cambria Math" panose="02040503050406030204" pitchFamily="18" charset="0"/>
                            </a:rPr>
                          </m:ctrlPr>
                        </m:fPr>
                        <m:num>
                          <m:d>
                            <m:dPr>
                              <m:ctrlPr>
                                <a:rPr lang="it-IT" i="1">
                                  <a:latin typeface="Cambria Math" panose="02040503050406030204" pitchFamily="18" charset="0"/>
                                </a:rPr>
                              </m:ctrlPr>
                            </m:dPr>
                            <m:e>
                              <m:r>
                                <a:rPr lang="it-IT" b="0" i="1" smtClean="0">
                                  <a:latin typeface="Cambria Math" panose="02040503050406030204" pitchFamily="18" charset="0"/>
                                </a:rPr>
                                <m:t>8</m:t>
                              </m:r>
                            </m:e>
                          </m:d>
                          <m:r>
                            <a:rPr lang="it-IT" i="1">
                              <a:latin typeface="Cambria Math" panose="02040503050406030204" pitchFamily="18" charset="0"/>
                            </a:rPr>
                            <m:t>!</m:t>
                          </m:r>
                          <m:d>
                            <m:dPr>
                              <m:ctrlPr>
                                <a:rPr lang="it-IT" i="1">
                                  <a:latin typeface="Cambria Math" panose="02040503050406030204" pitchFamily="18" charset="0"/>
                                </a:rPr>
                              </m:ctrlPr>
                            </m:dPr>
                            <m:e>
                              <m:r>
                                <a:rPr lang="it-IT" b="0" i="1" smtClean="0">
                                  <a:latin typeface="Cambria Math" panose="02040503050406030204" pitchFamily="18" charset="0"/>
                                </a:rPr>
                                <m:t>12</m:t>
                              </m:r>
                            </m:e>
                          </m:d>
                          <m:r>
                            <a:rPr lang="it-IT" i="1">
                              <a:latin typeface="Cambria Math" panose="02040503050406030204" pitchFamily="18" charset="0"/>
                            </a:rPr>
                            <m:t>!</m:t>
                          </m:r>
                          <m:d>
                            <m:dPr>
                              <m:ctrlPr>
                                <a:rPr lang="it-IT" i="1">
                                  <a:latin typeface="Cambria Math" panose="02040503050406030204" pitchFamily="18" charset="0"/>
                                </a:rPr>
                              </m:ctrlPr>
                            </m:dPr>
                            <m:e>
                              <m:r>
                                <a:rPr lang="it-IT" b="0" i="1" smtClean="0">
                                  <a:latin typeface="Cambria Math" panose="02040503050406030204" pitchFamily="18" charset="0"/>
                                </a:rPr>
                                <m:t>10</m:t>
                              </m:r>
                            </m:e>
                          </m:d>
                          <m:r>
                            <a:rPr lang="it-IT" i="1">
                              <a:latin typeface="Cambria Math" panose="02040503050406030204" pitchFamily="18" charset="0"/>
                            </a:rPr>
                            <m:t>!</m:t>
                          </m:r>
                          <m:d>
                            <m:dPr>
                              <m:ctrlPr>
                                <a:rPr lang="it-IT" i="1">
                                  <a:latin typeface="Cambria Math" panose="02040503050406030204" pitchFamily="18" charset="0"/>
                                </a:rPr>
                              </m:ctrlPr>
                            </m:dPr>
                            <m:e>
                              <m:r>
                                <a:rPr lang="it-IT" b="0" i="1" smtClean="0">
                                  <a:latin typeface="Cambria Math" panose="02040503050406030204" pitchFamily="18" charset="0"/>
                                </a:rPr>
                                <m:t>10</m:t>
                              </m:r>
                            </m:e>
                          </m:d>
                          <m:r>
                            <a:rPr lang="it-IT" i="1">
                              <a:latin typeface="Cambria Math" panose="02040503050406030204" pitchFamily="18" charset="0"/>
                            </a:rPr>
                            <m:t>!</m:t>
                          </m:r>
                        </m:num>
                        <m:den>
                          <m:r>
                            <a:rPr lang="it-IT" b="0" i="1" smtClean="0">
                              <a:latin typeface="Cambria Math" panose="02040503050406030204" pitchFamily="18" charset="0"/>
                            </a:rPr>
                            <m:t>6</m:t>
                          </m:r>
                          <m:r>
                            <a:rPr lang="it-IT" i="1">
                              <a:latin typeface="Cambria Math" panose="02040503050406030204" pitchFamily="18" charset="0"/>
                            </a:rPr>
                            <m:t>!</m:t>
                          </m:r>
                          <m:r>
                            <a:rPr lang="it-IT" b="0" i="1" smtClean="0">
                              <a:latin typeface="Cambria Math" panose="02040503050406030204" pitchFamily="18" charset="0"/>
                            </a:rPr>
                            <m:t>2</m:t>
                          </m:r>
                          <m:r>
                            <a:rPr lang="it-IT" i="1">
                              <a:latin typeface="Cambria Math" panose="02040503050406030204" pitchFamily="18" charset="0"/>
                            </a:rPr>
                            <m:t>!</m:t>
                          </m:r>
                          <m:r>
                            <a:rPr lang="it-IT" b="0" i="1" smtClean="0">
                              <a:latin typeface="Cambria Math" panose="02040503050406030204" pitchFamily="18" charset="0"/>
                            </a:rPr>
                            <m:t>4</m:t>
                          </m:r>
                          <m:r>
                            <a:rPr lang="it-IT" i="1">
                              <a:latin typeface="Cambria Math" panose="02040503050406030204" pitchFamily="18" charset="0"/>
                            </a:rPr>
                            <m:t>!</m:t>
                          </m:r>
                          <m:r>
                            <a:rPr lang="it-IT" b="0" i="1" smtClean="0">
                              <a:latin typeface="Cambria Math" panose="02040503050406030204" pitchFamily="18" charset="0"/>
                            </a:rPr>
                            <m:t>8</m:t>
                          </m:r>
                          <m:r>
                            <a:rPr lang="it-IT" i="1">
                              <a:latin typeface="Cambria Math" panose="02040503050406030204" pitchFamily="18" charset="0"/>
                            </a:rPr>
                            <m:t>!</m:t>
                          </m:r>
                          <m:r>
                            <a:rPr lang="it-IT" b="0" i="1" smtClean="0">
                              <a:latin typeface="Cambria Math" panose="02040503050406030204" pitchFamily="18" charset="0"/>
                            </a:rPr>
                            <m:t>20</m:t>
                          </m:r>
                          <m:r>
                            <a:rPr lang="it-IT" i="1">
                              <a:latin typeface="Cambria Math" panose="02040503050406030204" pitchFamily="18" charset="0"/>
                            </a:rPr>
                            <m:t>!</m:t>
                          </m:r>
                        </m:den>
                      </m:f>
                      <m:r>
                        <a:rPr lang="it-IT" b="0" i="1" smtClean="0">
                          <a:latin typeface="Cambria Math" panose="02040503050406030204" pitchFamily="18" charset="0"/>
                        </a:rPr>
                        <m:t>=0.075</m:t>
                      </m:r>
                    </m:oMath>
                  </m:oMathPara>
                </a14:m>
                <a:endParaRPr lang="it-IT" dirty="0"/>
              </a:p>
            </p:txBody>
          </p:sp>
        </mc:Choice>
        <mc:Fallback xmlns="">
          <p:sp>
            <p:nvSpPr>
              <p:cNvPr id="6" name="Rettangolo 5">
                <a:extLst>
                  <a:ext uri="{FF2B5EF4-FFF2-40B4-BE49-F238E27FC236}">
                    <a16:creationId xmlns:a16="http://schemas.microsoft.com/office/drawing/2014/main" id="{F5A9D8B5-B021-4769-98EB-6533397ACA22}"/>
                  </a:ext>
                </a:extLst>
              </p:cNvPr>
              <p:cNvSpPr>
                <a:spLocks noRot="1" noChangeAspect="1" noMove="1" noResize="1" noEditPoints="1" noAdjustHandles="1" noChangeArrowheads="1" noChangeShapeType="1" noTextEdit="1"/>
              </p:cNvSpPr>
              <p:nvPr/>
            </p:nvSpPr>
            <p:spPr>
              <a:xfrm>
                <a:off x="3885368" y="4385734"/>
                <a:ext cx="5250243" cy="1055995"/>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Rettangolo 6">
                <a:extLst>
                  <a:ext uri="{FF2B5EF4-FFF2-40B4-BE49-F238E27FC236}">
                    <a16:creationId xmlns:a16="http://schemas.microsoft.com/office/drawing/2014/main" id="{39E8AD2D-60F1-48E7-8F5A-BF80A9E5730B}"/>
                  </a:ext>
                </a:extLst>
              </p:cNvPr>
              <p:cNvSpPr/>
              <p:nvPr/>
            </p:nvSpPr>
            <p:spPr>
              <a:xfrm>
                <a:off x="1660383" y="2181969"/>
                <a:ext cx="4020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𝒯</m:t>
                      </m:r>
                    </m:oMath>
                  </m:oMathPara>
                </a14:m>
                <a:endParaRPr lang="it-IT" dirty="0"/>
              </a:p>
            </p:txBody>
          </p:sp>
        </mc:Choice>
        <mc:Fallback xmlns="">
          <p:sp>
            <p:nvSpPr>
              <p:cNvPr id="7" name="Rettangolo 6">
                <a:extLst>
                  <a:ext uri="{FF2B5EF4-FFF2-40B4-BE49-F238E27FC236}">
                    <a16:creationId xmlns:a16="http://schemas.microsoft.com/office/drawing/2014/main" id="{39E8AD2D-60F1-48E7-8F5A-BF80A9E5730B}"/>
                  </a:ext>
                </a:extLst>
              </p:cNvPr>
              <p:cNvSpPr>
                <a:spLocks noRot="1" noChangeAspect="1" noMove="1" noResize="1" noEditPoints="1" noAdjustHandles="1" noChangeArrowheads="1" noChangeShapeType="1" noTextEdit="1"/>
              </p:cNvSpPr>
              <p:nvPr/>
            </p:nvSpPr>
            <p:spPr>
              <a:xfrm>
                <a:off x="1660383" y="2181969"/>
                <a:ext cx="402097" cy="369332"/>
              </a:xfrm>
              <a:prstGeom prst="rect">
                <a:avLst/>
              </a:prstGeom>
              <a:blipFill>
                <a:blip r:embed="rId3"/>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18612652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280A44-6393-47C6-A166-78AE0E269BB1}"/>
              </a:ext>
            </a:extLst>
          </p:cNvPr>
          <p:cNvSpPr>
            <a:spLocks noGrp="1"/>
          </p:cNvSpPr>
          <p:nvPr>
            <p:ph type="title"/>
          </p:nvPr>
        </p:nvSpPr>
        <p:spPr/>
        <p:txBody>
          <a:bodyPr/>
          <a:lstStyle/>
          <a:p>
            <a:r>
              <a:rPr lang="it-IT" dirty="0"/>
              <a:t>Test esatto di Fisher</a:t>
            </a:r>
          </a:p>
        </p:txBody>
      </p:sp>
      <p:sp>
        <p:nvSpPr>
          <p:cNvPr id="3" name="Segnaposto contenuto 2">
            <a:extLst>
              <a:ext uri="{FF2B5EF4-FFF2-40B4-BE49-F238E27FC236}">
                <a16:creationId xmlns:a16="http://schemas.microsoft.com/office/drawing/2014/main" id="{017EA466-1C1F-4624-BCDF-A8BCAC696014}"/>
              </a:ext>
            </a:extLst>
          </p:cNvPr>
          <p:cNvSpPr>
            <a:spLocks noGrp="1"/>
          </p:cNvSpPr>
          <p:nvPr>
            <p:ph idx="1"/>
          </p:nvPr>
        </p:nvSpPr>
        <p:spPr/>
        <p:txBody>
          <a:bodyPr/>
          <a:lstStyle/>
          <a:p>
            <a:r>
              <a:rPr lang="it-IT" dirty="0"/>
              <a:t>La statistica test del test esatto di Fisher è la somma delle probabilità di osservare la stessa distribuzione di frequenze osservate o distribuzioni più </a:t>
            </a:r>
            <a:r>
              <a:rPr lang="it-IT" i="1" dirty="0"/>
              <a:t>estreme</a:t>
            </a:r>
            <a:r>
              <a:rPr lang="it-IT" dirty="0"/>
              <a:t> di quella osservata.</a:t>
            </a:r>
          </a:p>
        </p:txBody>
      </p:sp>
      <p:graphicFrame>
        <p:nvGraphicFramePr>
          <p:cNvPr id="4" name="Tabella 4">
            <a:extLst>
              <a:ext uri="{FF2B5EF4-FFF2-40B4-BE49-F238E27FC236}">
                <a16:creationId xmlns:a16="http://schemas.microsoft.com/office/drawing/2014/main" id="{4B757F6F-2EAE-4EA6-9049-85B0982A0F8D}"/>
              </a:ext>
            </a:extLst>
          </p:cNvPr>
          <p:cNvGraphicFramePr>
            <a:graphicFrameLocks noGrp="1"/>
          </p:cNvGraphicFramePr>
          <p:nvPr>
            <p:extLst>
              <p:ext uri="{D42A27DB-BD31-4B8C-83A1-F6EECF244321}">
                <p14:modId xmlns:p14="http://schemas.microsoft.com/office/powerpoint/2010/main" val="3664640116"/>
              </p:ext>
            </p:extLst>
          </p:nvPr>
        </p:nvGraphicFramePr>
        <p:xfrm>
          <a:off x="4563611" y="2656478"/>
          <a:ext cx="3414318" cy="1432560"/>
        </p:xfrm>
        <a:graphic>
          <a:graphicData uri="http://schemas.openxmlformats.org/drawingml/2006/table">
            <a:tbl>
              <a:tblPr firstRow="1" bandRow="1">
                <a:tableStyleId>{5C22544A-7EE6-4342-B048-85BDC9FD1C3A}</a:tableStyleId>
              </a:tblPr>
              <a:tblGrid>
                <a:gridCol w="1241571">
                  <a:extLst>
                    <a:ext uri="{9D8B030D-6E8A-4147-A177-3AD203B41FA5}">
                      <a16:colId xmlns:a16="http://schemas.microsoft.com/office/drawing/2014/main" val="3251620390"/>
                    </a:ext>
                  </a:extLst>
                </a:gridCol>
                <a:gridCol w="738231">
                  <a:extLst>
                    <a:ext uri="{9D8B030D-6E8A-4147-A177-3AD203B41FA5}">
                      <a16:colId xmlns:a16="http://schemas.microsoft.com/office/drawing/2014/main" val="3428805646"/>
                    </a:ext>
                  </a:extLst>
                </a:gridCol>
                <a:gridCol w="680875">
                  <a:extLst>
                    <a:ext uri="{9D8B030D-6E8A-4147-A177-3AD203B41FA5}">
                      <a16:colId xmlns:a16="http://schemas.microsoft.com/office/drawing/2014/main" val="1620023734"/>
                    </a:ext>
                  </a:extLst>
                </a:gridCol>
                <a:gridCol w="753641">
                  <a:extLst>
                    <a:ext uri="{9D8B030D-6E8A-4147-A177-3AD203B41FA5}">
                      <a16:colId xmlns:a16="http://schemas.microsoft.com/office/drawing/2014/main" val="85239832"/>
                    </a:ext>
                  </a:extLst>
                </a:gridCol>
              </a:tblGrid>
              <a:tr h="269387">
                <a:tc>
                  <a:txBody>
                    <a:bodyPr/>
                    <a:lstStyle/>
                    <a:p>
                      <a:pPr algn="ctr"/>
                      <a:endParaRPr lang="it-IT" sz="1400" b="1" dirty="0"/>
                    </a:p>
                  </a:txBody>
                  <a:tcPr/>
                </a:tc>
                <a:tc>
                  <a:txBody>
                    <a:bodyPr/>
                    <a:lstStyle/>
                    <a:p>
                      <a:pPr algn="ctr"/>
                      <a:r>
                        <a:rPr lang="it-IT" sz="1400" dirty="0"/>
                        <a:t>Uomini</a:t>
                      </a:r>
                    </a:p>
                  </a:txBody>
                  <a:tcPr/>
                </a:tc>
                <a:tc>
                  <a:txBody>
                    <a:bodyPr/>
                    <a:lstStyle/>
                    <a:p>
                      <a:pPr algn="ctr"/>
                      <a:r>
                        <a:rPr lang="it-IT" sz="1400" dirty="0"/>
                        <a:t>Donne</a:t>
                      </a:r>
                    </a:p>
                  </a:txBody>
                  <a:tcPr/>
                </a:tc>
                <a:tc>
                  <a:txBody>
                    <a:bodyPr/>
                    <a:lstStyle/>
                    <a:p>
                      <a:pPr algn="ctr"/>
                      <a:r>
                        <a:rPr lang="it-IT" sz="1400" dirty="0"/>
                        <a:t>Totali riga</a:t>
                      </a:r>
                    </a:p>
                  </a:txBody>
                  <a:tcPr/>
                </a:tc>
                <a:extLst>
                  <a:ext uri="{0D108BD9-81ED-4DB2-BD59-A6C34878D82A}">
                    <a16:rowId xmlns:a16="http://schemas.microsoft.com/office/drawing/2014/main" val="1976181849"/>
                  </a:ext>
                </a:extLst>
              </a:tr>
              <a:tr h="269387">
                <a:tc>
                  <a:txBody>
                    <a:bodyPr/>
                    <a:lstStyle/>
                    <a:p>
                      <a:pPr algn="ctr"/>
                      <a:r>
                        <a:rPr lang="it-IT" sz="1400" b="1" dirty="0"/>
                        <a:t>Laureati</a:t>
                      </a:r>
                    </a:p>
                  </a:txBody>
                  <a:tcPr/>
                </a:tc>
                <a:tc>
                  <a:txBody>
                    <a:bodyPr/>
                    <a:lstStyle/>
                    <a:p>
                      <a:pPr algn="ctr"/>
                      <a:r>
                        <a:rPr lang="it-IT" sz="1400" dirty="0"/>
                        <a:t>6</a:t>
                      </a:r>
                    </a:p>
                  </a:txBody>
                  <a:tcPr/>
                </a:tc>
                <a:tc>
                  <a:txBody>
                    <a:bodyPr/>
                    <a:lstStyle/>
                    <a:p>
                      <a:pPr algn="ctr"/>
                      <a:r>
                        <a:rPr lang="it-IT" sz="1400" dirty="0"/>
                        <a:t>2</a:t>
                      </a:r>
                    </a:p>
                  </a:txBody>
                  <a:tcPr/>
                </a:tc>
                <a:tc>
                  <a:txBody>
                    <a:bodyPr/>
                    <a:lstStyle/>
                    <a:p>
                      <a:pPr algn="ctr"/>
                      <a:r>
                        <a:rPr lang="it-IT" sz="1400" dirty="0"/>
                        <a:t>8</a:t>
                      </a:r>
                    </a:p>
                  </a:txBody>
                  <a:tcPr/>
                </a:tc>
                <a:extLst>
                  <a:ext uri="{0D108BD9-81ED-4DB2-BD59-A6C34878D82A}">
                    <a16:rowId xmlns:a16="http://schemas.microsoft.com/office/drawing/2014/main" val="3022163140"/>
                  </a:ext>
                </a:extLst>
              </a:tr>
              <a:tr h="269387">
                <a:tc>
                  <a:txBody>
                    <a:bodyPr/>
                    <a:lstStyle/>
                    <a:p>
                      <a:pPr algn="ctr"/>
                      <a:r>
                        <a:rPr lang="it-IT" sz="1400" b="1" dirty="0"/>
                        <a:t>Non laureati</a:t>
                      </a:r>
                    </a:p>
                  </a:txBody>
                  <a:tcPr/>
                </a:tc>
                <a:tc>
                  <a:txBody>
                    <a:bodyPr/>
                    <a:lstStyle/>
                    <a:p>
                      <a:pPr algn="ctr"/>
                      <a:r>
                        <a:rPr lang="it-IT" sz="1400" dirty="0"/>
                        <a:t>4</a:t>
                      </a:r>
                    </a:p>
                  </a:txBody>
                  <a:tcPr/>
                </a:tc>
                <a:tc>
                  <a:txBody>
                    <a:bodyPr/>
                    <a:lstStyle/>
                    <a:p>
                      <a:pPr algn="ctr"/>
                      <a:r>
                        <a:rPr lang="it-IT" sz="1400" dirty="0"/>
                        <a:t>8</a:t>
                      </a:r>
                    </a:p>
                  </a:txBody>
                  <a:tcPr/>
                </a:tc>
                <a:tc>
                  <a:txBody>
                    <a:bodyPr/>
                    <a:lstStyle/>
                    <a:p>
                      <a:pPr algn="ctr"/>
                      <a:r>
                        <a:rPr lang="it-IT" sz="1400" dirty="0"/>
                        <a:t>12</a:t>
                      </a:r>
                    </a:p>
                  </a:txBody>
                  <a:tcPr/>
                </a:tc>
                <a:extLst>
                  <a:ext uri="{0D108BD9-81ED-4DB2-BD59-A6C34878D82A}">
                    <a16:rowId xmlns:a16="http://schemas.microsoft.com/office/drawing/2014/main" val="766661407"/>
                  </a:ext>
                </a:extLst>
              </a:tr>
              <a:tr h="298930">
                <a:tc>
                  <a:txBody>
                    <a:bodyPr/>
                    <a:lstStyle/>
                    <a:p>
                      <a:pPr algn="ctr"/>
                      <a:r>
                        <a:rPr lang="it-IT" sz="1400" b="1" dirty="0"/>
                        <a:t>Totali colonna</a:t>
                      </a:r>
                    </a:p>
                  </a:txBody>
                  <a:tcPr/>
                </a:tc>
                <a:tc>
                  <a:txBody>
                    <a:bodyPr/>
                    <a:lstStyle/>
                    <a:p>
                      <a:pPr algn="ctr"/>
                      <a:r>
                        <a:rPr lang="it-IT" sz="1400" dirty="0"/>
                        <a:t>10</a:t>
                      </a:r>
                    </a:p>
                  </a:txBody>
                  <a:tcPr/>
                </a:tc>
                <a:tc>
                  <a:txBody>
                    <a:bodyPr/>
                    <a:lstStyle/>
                    <a:p>
                      <a:pPr algn="ctr"/>
                      <a:r>
                        <a:rPr lang="it-IT" sz="1400" dirty="0"/>
                        <a:t>10</a:t>
                      </a:r>
                    </a:p>
                  </a:txBody>
                  <a:tcPr/>
                </a:tc>
                <a:tc>
                  <a:txBody>
                    <a:bodyPr/>
                    <a:lstStyle/>
                    <a:p>
                      <a:pPr algn="ctr"/>
                      <a:r>
                        <a:rPr lang="it-IT" sz="1400" dirty="0"/>
                        <a:t>20</a:t>
                      </a:r>
                    </a:p>
                  </a:txBody>
                  <a:tcPr/>
                </a:tc>
                <a:extLst>
                  <a:ext uri="{0D108BD9-81ED-4DB2-BD59-A6C34878D82A}">
                    <a16:rowId xmlns:a16="http://schemas.microsoft.com/office/drawing/2014/main" val="1362919891"/>
                  </a:ext>
                </a:extLst>
              </a:tr>
            </a:tbl>
          </a:graphicData>
        </a:graphic>
      </p:graphicFrame>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2B117B0B-B1EF-4C3F-BCF9-23AA3CD9190F}"/>
                  </a:ext>
                </a:extLst>
              </p:cNvPr>
              <p:cNvSpPr txBox="1"/>
              <p:nvPr/>
            </p:nvSpPr>
            <p:spPr>
              <a:xfrm>
                <a:off x="4219663" y="2417625"/>
                <a:ext cx="3439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𝒯</m:t>
                      </m:r>
                    </m:oMath>
                  </m:oMathPara>
                </a14:m>
                <a:endParaRPr lang="it-IT" dirty="0"/>
              </a:p>
            </p:txBody>
          </p:sp>
        </mc:Choice>
        <mc:Fallback xmlns="">
          <p:sp>
            <p:nvSpPr>
              <p:cNvPr id="5" name="CasellaDiTesto 4">
                <a:extLst>
                  <a:ext uri="{FF2B5EF4-FFF2-40B4-BE49-F238E27FC236}">
                    <a16:creationId xmlns:a16="http://schemas.microsoft.com/office/drawing/2014/main" id="{2B117B0B-B1EF-4C3F-BCF9-23AA3CD9190F}"/>
                  </a:ext>
                </a:extLst>
              </p:cNvPr>
              <p:cNvSpPr txBox="1">
                <a:spLocks noRot="1" noChangeAspect="1" noMove="1" noResize="1" noEditPoints="1" noAdjustHandles="1" noChangeArrowheads="1" noChangeShapeType="1" noTextEdit="1"/>
              </p:cNvSpPr>
              <p:nvPr/>
            </p:nvSpPr>
            <p:spPr>
              <a:xfrm>
                <a:off x="4219663" y="2417625"/>
                <a:ext cx="343948" cy="369332"/>
              </a:xfrm>
              <a:prstGeom prst="rect">
                <a:avLst/>
              </a:prstGeom>
              <a:blipFill>
                <a:blip r:embed="rId2"/>
                <a:stretch>
                  <a:fillRect/>
                </a:stretch>
              </a:blipFill>
            </p:spPr>
            <p:txBody>
              <a:bodyPr/>
              <a:lstStyle/>
              <a:p>
                <a:r>
                  <a:rPr lang="it-IT">
                    <a:noFill/>
                  </a:rPr>
                  <a:t> </a:t>
                </a:r>
              </a:p>
            </p:txBody>
          </p:sp>
        </mc:Fallback>
      </mc:AlternateContent>
      <p:graphicFrame>
        <p:nvGraphicFramePr>
          <p:cNvPr id="6" name="Tabella 4">
            <a:extLst>
              <a:ext uri="{FF2B5EF4-FFF2-40B4-BE49-F238E27FC236}">
                <a16:creationId xmlns:a16="http://schemas.microsoft.com/office/drawing/2014/main" id="{E67CDC87-DD0E-4052-B4C1-D9369A178189}"/>
              </a:ext>
            </a:extLst>
          </p:cNvPr>
          <p:cNvGraphicFramePr>
            <a:graphicFrameLocks noGrp="1"/>
          </p:cNvGraphicFramePr>
          <p:nvPr>
            <p:extLst>
              <p:ext uri="{D42A27DB-BD31-4B8C-83A1-F6EECF244321}">
                <p14:modId xmlns:p14="http://schemas.microsoft.com/office/powerpoint/2010/main" val="1184908231"/>
              </p:ext>
            </p:extLst>
          </p:nvPr>
        </p:nvGraphicFramePr>
        <p:xfrm>
          <a:off x="521515" y="4490855"/>
          <a:ext cx="3414318" cy="1432560"/>
        </p:xfrm>
        <a:graphic>
          <a:graphicData uri="http://schemas.openxmlformats.org/drawingml/2006/table">
            <a:tbl>
              <a:tblPr firstRow="1" bandRow="1">
                <a:tableStyleId>{5C22544A-7EE6-4342-B048-85BDC9FD1C3A}</a:tableStyleId>
              </a:tblPr>
              <a:tblGrid>
                <a:gridCol w="1241571">
                  <a:extLst>
                    <a:ext uri="{9D8B030D-6E8A-4147-A177-3AD203B41FA5}">
                      <a16:colId xmlns:a16="http://schemas.microsoft.com/office/drawing/2014/main" val="3251620390"/>
                    </a:ext>
                  </a:extLst>
                </a:gridCol>
                <a:gridCol w="738231">
                  <a:extLst>
                    <a:ext uri="{9D8B030D-6E8A-4147-A177-3AD203B41FA5}">
                      <a16:colId xmlns:a16="http://schemas.microsoft.com/office/drawing/2014/main" val="3428805646"/>
                    </a:ext>
                  </a:extLst>
                </a:gridCol>
                <a:gridCol w="680875">
                  <a:extLst>
                    <a:ext uri="{9D8B030D-6E8A-4147-A177-3AD203B41FA5}">
                      <a16:colId xmlns:a16="http://schemas.microsoft.com/office/drawing/2014/main" val="1620023734"/>
                    </a:ext>
                  </a:extLst>
                </a:gridCol>
                <a:gridCol w="753641">
                  <a:extLst>
                    <a:ext uri="{9D8B030D-6E8A-4147-A177-3AD203B41FA5}">
                      <a16:colId xmlns:a16="http://schemas.microsoft.com/office/drawing/2014/main" val="85239832"/>
                    </a:ext>
                  </a:extLst>
                </a:gridCol>
              </a:tblGrid>
              <a:tr h="269387">
                <a:tc>
                  <a:txBody>
                    <a:bodyPr/>
                    <a:lstStyle/>
                    <a:p>
                      <a:pPr algn="ctr"/>
                      <a:endParaRPr lang="it-IT" sz="1400" b="1" dirty="0"/>
                    </a:p>
                  </a:txBody>
                  <a:tcPr/>
                </a:tc>
                <a:tc>
                  <a:txBody>
                    <a:bodyPr/>
                    <a:lstStyle/>
                    <a:p>
                      <a:pPr algn="ctr"/>
                      <a:r>
                        <a:rPr lang="it-IT" sz="1400" dirty="0"/>
                        <a:t>Uomini</a:t>
                      </a:r>
                    </a:p>
                  </a:txBody>
                  <a:tcPr/>
                </a:tc>
                <a:tc>
                  <a:txBody>
                    <a:bodyPr/>
                    <a:lstStyle/>
                    <a:p>
                      <a:pPr algn="ctr"/>
                      <a:r>
                        <a:rPr lang="it-IT" sz="1400" dirty="0"/>
                        <a:t>Donne</a:t>
                      </a:r>
                    </a:p>
                  </a:txBody>
                  <a:tcPr/>
                </a:tc>
                <a:tc>
                  <a:txBody>
                    <a:bodyPr/>
                    <a:lstStyle/>
                    <a:p>
                      <a:pPr algn="ctr"/>
                      <a:r>
                        <a:rPr lang="it-IT" sz="1400" dirty="0"/>
                        <a:t>Totali riga</a:t>
                      </a:r>
                    </a:p>
                  </a:txBody>
                  <a:tcPr/>
                </a:tc>
                <a:extLst>
                  <a:ext uri="{0D108BD9-81ED-4DB2-BD59-A6C34878D82A}">
                    <a16:rowId xmlns:a16="http://schemas.microsoft.com/office/drawing/2014/main" val="1976181849"/>
                  </a:ext>
                </a:extLst>
              </a:tr>
              <a:tr h="269387">
                <a:tc>
                  <a:txBody>
                    <a:bodyPr/>
                    <a:lstStyle/>
                    <a:p>
                      <a:pPr algn="ctr"/>
                      <a:r>
                        <a:rPr lang="it-IT" sz="1400" b="1" dirty="0"/>
                        <a:t>Laureati</a:t>
                      </a:r>
                    </a:p>
                  </a:txBody>
                  <a:tcPr/>
                </a:tc>
                <a:tc>
                  <a:txBody>
                    <a:bodyPr/>
                    <a:lstStyle/>
                    <a:p>
                      <a:pPr algn="ctr"/>
                      <a:r>
                        <a:rPr lang="it-IT" sz="1400" dirty="0"/>
                        <a:t>6</a:t>
                      </a:r>
                    </a:p>
                  </a:txBody>
                  <a:tcPr/>
                </a:tc>
                <a:tc>
                  <a:txBody>
                    <a:bodyPr/>
                    <a:lstStyle/>
                    <a:p>
                      <a:pPr algn="ctr"/>
                      <a:r>
                        <a:rPr lang="it-IT" sz="1400" dirty="0"/>
                        <a:t>2</a:t>
                      </a:r>
                    </a:p>
                  </a:txBody>
                  <a:tcPr/>
                </a:tc>
                <a:tc>
                  <a:txBody>
                    <a:bodyPr/>
                    <a:lstStyle/>
                    <a:p>
                      <a:pPr algn="ctr"/>
                      <a:r>
                        <a:rPr lang="it-IT" sz="1400" dirty="0"/>
                        <a:t>8</a:t>
                      </a:r>
                    </a:p>
                  </a:txBody>
                  <a:tcPr/>
                </a:tc>
                <a:extLst>
                  <a:ext uri="{0D108BD9-81ED-4DB2-BD59-A6C34878D82A}">
                    <a16:rowId xmlns:a16="http://schemas.microsoft.com/office/drawing/2014/main" val="3022163140"/>
                  </a:ext>
                </a:extLst>
              </a:tr>
              <a:tr h="269387">
                <a:tc>
                  <a:txBody>
                    <a:bodyPr/>
                    <a:lstStyle/>
                    <a:p>
                      <a:pPr algn="ctr"/>
                      <a:r>
                        <a:rPr lang="it-IT" sz="1400" b="1" dirty="0"/>
                        <a:t>Non laureati</a:t>
                      </a:r>
                    </a:p>
                  </a:txBody>
                  <a:tcPr/>
                </a:tc>
                <a:tc>
                  <a:txBody>
                    <a:bodyPr/>
                    <a:lstStyle/>
                    <a:p>
                      <a:pPr algn="ctr"/>
                      <a:r>
                        <a:rPr lang="it-IT" sz="1400" dirty="0"/>
                        <a:t>4</a:t>
                      </a:r>
                    </a:p>
                  </a:txBody>
                  <a:tcPr/>
                </a:tc>
                <a:tc>
                  <a:txBody>
                    <a:bodyPr/>
                    <a:lstStyle/>
                    <a:p>
                      <a:pPr algn="ctr"/>
                      <a:r>
                        <a:rPr lang="it-IT" sz="1400" dirty="0"/>
                        <a:t>8</a:t>
                      </a:r>
                    </a:p>
                  </a:txBody>
                  <a:tcPr/>
                </a:tc>
                <a:tc>
                  <a:txBody>
                    <a:bodyPr/>
                    <a:lstStyle/>
                    <a:p>
                      <a:pPr algn="ctr"/>
                      <a:r>
                        <a:rPr lang="it-IT" sz="1400" dirty="0"/>
                        <a:t>12</a:t>
                      </a:r>
                    </a:p>
                  </a:txBody>
                  <a:tcPr/>
                </a:tc>
                <a:extLst>
                  <a:ext uri="{0D108BD9-81ED-4DB2-BD59-A6C34878D82A}">
                    <a16:rowId xmlns:a16="http://schemas.microsoft.com/office/drawing/2014/main" val="766661407"/>
                  </a:ext>
                </a:extLst>
              </a:tr>
              <a:tr h="298930">
                <a:tc>
                  <a:txBody>
                    <a:bodyPr/>
                    <a:lstStyle/>
                    <a:p>
                      <a:pPr algn="ctr"/>
                      <a:r>
                        <a:rPr lang="it-IT" sz="1400" b="1" dirty="0"/>
                        <a:t>Totali colonna</a:t>
                      </a:r>
                    </a:p>
                  </a:txBody>
                  <a:tcPr/>
                </a:tc>
                <a:tc>
                  <a:txBody>
                    <a:bodyPr/>
                    <a:lstStyle/>
                    <a:p>
                      <a:pPr algn="ctr"/>
                      <a:r>
                        <a:rPr lang="it-IT" sz="1400" dirty="0"/>
                        <a:t>10</a:t>
                      </a:r>
                    </a:p>
                  </a:txBody>
                  <a:tcPr/>
                </a:tc>
                <a:tc>
                  <a:txBody>
                    <a:bodyPr/>
                    <a:lstStyle/>
                    <a:p>
                      <a:pPr algn="ctr"/>
                      <a:r>
                        <a:rPr lang="it-IT" sz="1400" dirty="0"/>
                        <a:t>10</a:t>
                      </a:r>
                    </a:p>
                  </a:txBody>
                  <a:tcPr/>
                </a:tc>
                <a:tc>
                  <a:txBody>
                    <a:bodyPr/>
                    <a:lstStyle/>
                    <a:p>
                      <a:pPr algn="ctr"/>
                      <a:r>
                        <a:rPr lang="it-IT" sz="1400" dirty="0"/>
                        <a:t>20</a:t>
                      </a:r>
                    </a:p>
                  </a:txBody>
                  <a:tcPr/>
                </a:tc>
                <a:extLst>
                  <a:ext uri="{0D108BD9-81ED-4DB2-BD59-A6C34878D82A}">
                    <a16:rowId xmlns:a16="http://schemas.microsoft.com/office/drawing/2014/main" val="1362919891"/>
                  </a:ext>
                </a:extLst>
              </a:tr>
            </a:tbl>
          </a:graphicData>
        </a:graphic>
      </p:graphicFrame>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AC9C2661-4BD8-41CE-AB07-AA0AEEBD2795}"/>
                  </a:ext>
                </a:extLst>
              </p:cNvPr>
              <p:cNvSpPr txBox="1"/>
              <p:nvPr/>
            </p:nvSpPr>
            <p:spPr>
              <a:xfrm>
                <a:off x="177567" y="4252002"/>
                <a:ext cx="3439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𝒯</m:t>
                          </m:r>
                        </m:e>
                        <m:sub>
                          <m:r>
                            <a:rPr lang="it-IT" b="0" i="1" smtClean="0">
                              <a:latin typeface="Cambria Math" panose="02040503050406030204" pitchFamily="18" charset="0"/>
                            </a:rPr>
                            <m:t>1</m:t>
                          </m:r>
                        </m:sub>
                      </m:sSub>
                    </m:oMath>
                  </m:oMathPara>
                </a14:m>
                <a:endParaRPr lang="it-IT" dirty="0"/>
              </a:p>
            </p:txBody>
          </p:sp>
        </mc:Choice>
        <mc:Fallback xmlns="">
          <p:sp>
            <p:nvSpPr>
              <p:cNvPr id="7" name="CasellaDiTesto 6">
                <a:extLst>
                  <a:ext uri="{FF2B5EF4-FFF2-40B4-BE49-F238E27FC236}">
                    <a16:creationId xmlns:a16="http://schemas.microsoft.com/office/drawing/2014/main" id="{AC9C2661-4BD8-41CE-AB07-AA0AEEBD2795}"/>
                  </a:ext>
                </a:extLst>
              </p:cNvPr>
              <p:cNvSpPr txBox="1">
                <a:spLocks noRot="1" noChangeAspect="1" noMove="1" noResize="1" noEditPoints="1" noAdjustHandles="1" noChangeArrowheads="1" noChangeShapeType="1" noTextEdit="1"/>
              </p:cNvSpPr>
              <p:nvPr/>
            </p:nvSpPr>
            <p:spPr>
              <a:xfrm>
                <a:off x="177567" y="4252002"/>
                <a:ext cx="343948" cy="369332"/>
              </a:xfrm>
              <a:prstGeom prst="rect">
                <a:avLst/>
              </a:prstGeom>
              <a:blipFill>
                <a:blip r:embed="rId3"/>
                <a:stretch>
                  <a:fillRect/>
                </a:stretch>
              </a:blipFill>
            </p:spPr>
            <p:txBody>
              <a:bodyPr/>
              <a:lstStyle/>
              <a:p>
                <a:r>
                  <a:rPr lang="it-IT">
                    <a:noFill/>
                  </a:rPr>
                  <a:t> </a:t>
                </a:r>
              </a:p>
            </p:txBody>
          </p:sp>
        </mc:Fallback>
      </mc:AlternateContent>
      <p:graphicFrame>
        <p:nvGraphicFramePr>
          <p:cNvPr id="8" name="Tabella 4">
            <a:extLst>
              <a:ext uri="{FF2B5EF4-FFF2-40B4-BE49-F238E27FC236}">
                <a16:creationId xmlns:a16="http://schemas.microsoft.com/office/drawing/2014/main" id="{7A02455E-A644-4562-B099-1DCB54D7A27C}"/>
              </a:ext>
            </a:extLst>
          </p:cNvPr>
          <p:cNvGraphicFramePr>
            <a:graphicFrameLocks noGrp="1"/>
          </p:cNvGraphicFramePr>
          <p:nvPr>
            <p:extLst>
              <p:ext uri="{D42A27DB-BD31-4B8C-83A1-F6EECF244321}">
                <p14:modId xmlns:p14="http://schemas.microsoft.com/office/powerpoint/2010/main" val="3450937145"/>
              </p:ext>
            </p:extLst>
          </p:nvPr>
        </p:nvGraphicFramePr>
        <p:xfrm>
          <a:off x="4623729" y="4490855"/>
          <a:ext cx="3414318" cy="1432560"/>
        </p:xfrm>
        <a:graphic>
          <a:graphicData uri="http://schemas.openxmlformats.org/drawingml/2006/table">
            <a:tbl>
              <a:tblPr firstRow="1" bandRow="1">
                <a:tableStyleId>{5C22544A-7EE6-4342-B048-85BDC9FD1C3A}</a:tableStyleId>
              </a:tblPr>
              <a:tblGrid>
                <a:gridCol w="1241571">
                  <a:extLst>
                    <a:ext uri="{9D8B030D-6E8A-4147-A177-3AD203B41FA5}">
                      <a16:colId xmlns:a16="http://schemas.microsoft.com/office/drawing/2014/main" val="3251620390"/>
                    </a:ext>
                  </a:extLst>
                </a:gridCol>
                <a:gridCol w="738231">
                  <a:extLst>
                    <a:ext uri="{9D8B030D-6E8A-4147-A177-3AD203B41FA5}">
                      <a16:colId xmlns:a16="http://schemas.microsoft.com/office/drawing/2014/main" val="3428805646"/>
                    </a:ext>
                  </a:extLst>
                </a:gridCol>
                <a:gridCol w="680875">
                  <a:extLst>
                    <a:ext uri="{9D8B030D-6E8A-4147-A177-3AD203B41FA5}">
                      <a16:colId xmlns:a16="http://schemas.microsoft.com/office/drawing/2014/main" val="1620023734"/>
                    </a:ext>
                  </a:extLst>
                </a:gridCol>
                <a:gridCol w="753641">
                  <a:extLst>
                    <a:ext uri="{9D8B030D-6E8A-4147-A177-3AD203B41FA5}">
                      <a16:colId xmlns:a16="http://schemas.microsoft.com/office/drawing/2014/main" val="85239832"/>
                    </a:ext>
                  </a:extLst>
                </a:gridCol>
              </a:tblGrid>
              <a:tr h="269387">
                <a:tc>
                  <a:txBody>
                    <a:bodyPr/>
                    <a:lstStyle/>
                    <a:p>
                      <a:pPr algn="ctr"/>
                      <a:endParaRPr lang="it-IT" sz="1400" b="1" dirty="0"/>
                    </a:p>
                  </a:txBody>
                  <a:tcPr/>
                </a:tc>
                <a:tc>
                  <a:txBody>
                    <a:bodyPr/>
                    <a:lstStyle/>
                    <a:p>
                      <a:pPr algn="ctr"/>
                      <a:r>
                        <a:rPr lang="it-IT" sz="1400" dirty="0"/>
                        <a:t>Uomini</a:t>
                      </a:r>
                    </a:p>
                  </a:txBody>
                  <a:tcPr/>
                </a:tc>
                <a:tc>
                  <a:txBody>
                    <a:bodyPr/>
                    <a:lstStyle/>
                    <a:p>
                      <a:pPr algn="ctr"/>
                      <a:r>
                        <a:rPr lang="it-IT" sz="1400" dirty="0"/>
                        <a:t>Donne</a:t>
                      </a:r>
                    </a:p>
                  </a:txBody>
                  <a:tcPr/>
                </a:tc>
                <a:tc>
                  <a:txBody>
                    <a:bodyPr/>
                    <a:lstStyle/>
                    <a:p>
                      <a:pPr algn="ctr"/>
                      <a:r>
                        <a:rPr lang="it-IT" sz="1400" dirty="0"/>
                        <a:t>Totali riga</a:t>
                      </a:r>
                    </a:p>
                  </a:txBody>
                  <a:tcPr/>
                </a:tc>
                <a:extLst>
                  <a:ext uri="{0D108BD9-81ED-4DB2-BD59-A6C34878D82A}">
                    <a16:rowId xmlns:a16="http://schemas.microsoft.com/office/drawing/2014/main" val="1976181849"/>
                  </a:ext>
                </a:extLst>
              </a:tr>
              <a:tr h="269387">
                <a:tc>
                  <a:txBody>
                    <a:bodyPr/>
                    <a:lstStyle/>
                    <a:p>
                      <a:pPr algn="ctr"/>
                      <a:r>
                        <a:rPr lang="it-IT" sz="1400" b="1" dirty="0"/>
                        <a:t>Laureati</a:t>
                      </a:r>
                    </a:p>
                  </a:txBody>
                  <a:tcPr/>
                </a:tc>
                <a:tc>
                  <a:txBody>
                    <a:bodyPr/>
                    <a:lstStyle/>
                    <a:p>
                      <a:pPr algn="ctr"/>
                      <a:r>
                        <a:rPr lang="it-IT" sz="1400" dirty="0"/>
                        <a:t>7</a:t>
                      </a:r>
                    </a:p>
                  </a:txBody>
                  <a:tcPr/>
                </a:tc>
                <a:tc>
                  <a:txBody>
                    <a:bodyPr/>
                    <a:lstStyle/>
                    <a:p>
                      <a:pPr algn="ctr"/>
                      <a:r>
                        <a:rPr lang="it-IT" sz="1400" dirty="0"/>
                        <a:t>1</a:t>
                      </a:r>
                    </a:p>
                  </a:txBody>
                  <a:tcPr/>
                </a:tc>
                <a:tc>
                  <a:txBody>
                    <a:bodyPr/>
                    <a:lstStyle/>
                    <a:p>
                      <a:pPr algn="ctr"/>
                      <a:r>
                        <a:rPr lang="it-IT" sz="1400" dirty="0"/>
                        <a:t>8</a:t>
                      </a:r>
                    </a:p>
                  </a:txBody>
                  <a:tcPr/>
                </a:tc>
                <a:extLst>
                  <a:ext uri="{0D108BD9-81ED-4DB2-BD59-A6C34878D82A}">
                    <a16:rowId xmlns:a16="http://schemas.microsoft.com/office/drawing/2014/main" val="3022163140"/>
                  </a:ext>
                </a:extLst>
              </a:tr>
              <a:tr h="269387">
                <a:tc>
                  <a:txBody>
                    <a:bodyPr/>
                    <a:lstStyle/>
                    <a:p>
                      <a:pPr algn="ctr"/>
                      <a:r>
                        <a:rPr lang="it-IT" sz="1400" b="1" dirty="0"/>
                        <a:t>Non laureati</a:t>
                      </a:r>
                    </a:p>
                  </a:txBody>
                  <a:tcPr/>
                </a:tc>
                <a:tc>
                  <a:txBody>
                    <a:bodyPr/>
                    <a:lstStyle/>
                    <a:p>
                      <a:pPr algn="ctr"/>
                      <a:r>
                        <a:rPr lang="it-IT" sz="1400" dirty="0"/>
                        <a:t>3</a:t>
                      </a:r>
                    </a:p>
                  </a:txBody>
                  <a:tcPr/>
                </a:tc>
                <a:tc>
                  <a:txBody>
                    <a:bodyPr/>
                    <a:lstStyle/>
                    <a:p>
                      <a:pPr algn="ctr"/>
                      <a:r>
                        <a:rPr lang="it-IT" sz="1400" dirty="0"/>
                        <a:t>9</a:t>
                      </a:r>
                    </a:p>
                  </a:txBody>
                  <a:tcPr/>
                </a:tc>
                <a:tc>
                  <a:txBody>
                    <a:bodyPr/>
                    <a:lstStyle/>
                    <a:p>
                      <a:pPr algn="ctr"/>
                      <a:r>
                        <a:rPr lang="it-IT" sz="1400" dirty="0"/>
                        <a:t>12</a:t>
                      </a:r>
                    </a:p>
                  </a:txBody>
                  <a:tcPr/>
                </a:tc>
                <a:extLst>
                  <a:ext uri="{0D108BD9-81ED-4DB2-BD59-A6C34878D82A}">
                    <a16:rowId xmlns:a16="http://schemas.microsoft.com/office/drawing/2014/main" val="766661407"/>
                  </a:ext>
                </a:extLst>
              </a:tr>
              <a:tr h="298930">
                <a:tc>
                  <a:txBody>
                    <a:bodyPr/>
                    <a:lstStyle/>
                    <a:p>
                      <a:pPr algn="ctr"/>
                      <a:r>
                        <a:rPr lang="it-IT" sz="1400" b="1" dirty="0"/>
                        <a:t>Totali colonna</a:t>
                      </a:r>
                    </a:p>
                  </a:txBody>
                  <a:tcPr/>
                </a:tc>
                <a:tc>
                  <a:txBody>
                    <a:bodyPr/>
                    <a:lstStyle/>
                    <a:p>
                      <a:pPr algn="ctr"/>
                      <a:r>
                        <a:rPr lang="it-IT" sz="1400" dirty="0"/>
                        <a:t>10</a:t>
                      </a:r>
                    </a:p>
                  </a:txBody>
                  <a:tcPr/>
                </a:tc>
                <a:tc>
                  <a:txBody>
                    <a:bodyPr/>
                    <a:lstStyle/>
                    <a:p>
                      <a:pPr algn="ctr"/>
                      <a:r>
                        <a:rPr lang="it-IT" sz="1400" dirty="0"/>
                        <a:t>10</a:t>
                      </a:r>
                    </a:p>
                  </a:txBody>
                  <a:tcPr/>
                </a:tc>
                <a:tc>
                  <a:txBody>
                    <a:bodyPr/>
                    <a:lstStyle/>
                    <a:p>
                      <a:pPr algn="ctr"/>
                      <a:r>
                        <a:rPr lang="it-IT" sz="1400" dirty="0"/>
                        <a:t>20</a:t>
                      </a:r>
                    </a:p>
                  </a:txBody>
                  <a:tcPr/>
                </a:tc>
                <a:extLst>
                  <a:ext uri="{0D108BD9-81ED-4DB2-BD59-A6C34878D82A}">
                    <a16:rowId xmlns:a16="http://schemas.microsoft.com/office/drawing/2014/main" val="1362919891"/>
                  </a:ext>
                </a:extLst>
              </a:tr>
            </a:tbl>
          </a:graphicData>
        </a:graphic>
      </p:graphicFrame>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092E13BD-5CFD-453A-8975-1A557A336A41}"/>
                  </a:ext>
                </a:extLst>
              </p:cNvPr>
              <p:cNvSpPr txBox="1"/>
              <p:nvPr/>
            </p:nvSpPr>
            <p:spPr>
              <a:xfrm>
                <a:off x="4279781" y="4252002"/>
                <a:ext cx="3439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𝒯</m:t>
                          </m:r>
                        </m:e>
                        <m:sub>
                          <m:r>
                            <a:rPr lang="it-IT" b="0" i="1" smtClean="0">
                              <a:latin typeface="Cambria Math" panose="02040503050406030204" pitchFamily="18" charset="0"/>
                            </a:rPr>
                            <m:t>2</m:t>
                          </m:r>
                        </m:sub>
                      </m:sSub>
                    </m:oMath>
                  </m:oMathPara>
                </a14:m>
                <a:endParaRPr lang="it-IT" dirty="0"/>
              </a:p>
            </p:txBody>
          </p:sp>
        </mc:Choice>
        <mc:Fallback xmlns="">
          <p:sp>
            <p:nvSpPr>
              <p:cNvPr id="9" name="CasellaDiTesto 8">
                <a:extLst>
                  <a:ext uri="{FF2B5EF4-FFF2-40B4-BE49-F238E27FC236}">
                    <a16:creationId xmlns:a16="http://schemas.microsoft.com/office/drawing/2014/main" id="{092E13BD-5CFD-453A-8975-1A557A336A41}"/>
                  </a:ext>
                </a:extLst>
              </p:cNvPr>
              <p:cNvSpPr txBox="1">
                <a:spLocks noRot="1" noChangeAspect="1" noMove="1" noResize="1" noEditPoints="1" noAdjustHandles="1" noChangeArrowheads="1" noChangeShapeType="1" noTextEdit="1"/>
              </p:cNvSpPr>
              <p:nvPr/>
            </p:nvSpPr>
            <p:spPr>
              <a:xfrm>
                <a:off x="4279781" y="4252002"/>
                <a:ext cx="343948" cy="369332"/>
              </a:xfrm>
              <a:prstGeom prst="rect">
                <a:avLst/>
              </a:prstGeom>
              <a:blipFill>
                <a:blip r:embed="rId4"/>
                <a:stretch>
                  <a:fillRect r="-3571"/>
                </a:stretch>
              </a:blipFill>
            </p:spPr>
            <p:txBody>
              <a:bodyPr/>
              <a:lstStyle/>
              <a:p>
                <a:r>
                  <a:rPr lang="it-IT">
                    <a:noFill/>
                  </a:rPr>
                  <a:t> </a:t>
                </a:r>
              </a:p>
            </p:txBody>
          </p:sp>
        </mc:Fallback>
      </mc:AlternateContent>
      <p:graphicFrame>
        <p:nvGraphicFramePr>
          <p:cNvPr id="10" name="Tabella 4">
            <a:extLst>
              <a:ext uri="{FF2B5EF4-FFF2-40B4-BE49-F238E27FC236}">
                <a16:creationId xmlns:a16="http://schemas.microsoft.com/office/drawing/2014/main" id="{3B993541-9F5B-4B9A-B54E-E4990D367E8D}"/>
              </a:ext>
            </a:extLst>
          </p:cNvPr>
          <p:cNvGraphicFramePr>
            <a:graphicFrameLocks noGrp="1"/>
          </p:cNvGraphicFramePr>
          <p:nvPr>
            <p:extLst>
              <p:ext uri="{D42A27DB-BD31-4B8C-83A1-F6EECF244321}">
                <p14:modId xmlns:p14="http://schemas.microsoft.com/office/powerpoint/2010/main" val="3932989212"/>
              </p:ext>
            </p:extLst>
          </p:nvPr>
        </p:nvGraphicFramePr>
        <p:xfrm>
          <a:off x="8528808" y="4490855"/>
          <a:ext cx="3414318" cy="1432560"/>
        </p:xfrm>
        <a:graphic>
          <a:graphicData uri="http://schemas.openxmlformats.org/drawingml/2006/table">
            <a:tbl>
              <a:tblPr firstRow="1" bandRow="1">
                <a:tableStyleId>{5C22544A-7EE6-4342-B048-85BDC9FD1C3A}</a:tableStyleId>
              </a:tblPr>
              <a:tblGrid>
                <a:gridCol w="1241571">
                  <a:extLst>
                    <a:ext uri="{9D8B030D-6E8A-4147-A177-3AD203B41FA5}">
                      <a16:colId xmlns:a16="http://schemas.microsoft.com/office/drawing/2014/main" val="3251620390"/>
                    </a:ext>
                  </a:extLst>
                </a:gridCol>
                <a:gridCol w="738231">
                  <a:extLst>
                    <a:ext uri="{9D8B030D-6E8A-4147-A177-3AD203B41FA5}">
                      <a16:colId xmlns:a16="http://schemas.microsoft.com/office/drawing/2014/main" val="3428805646"/>
                    </a:ext>
                  </a:extLst>
                </a:gridCol>
                <a:gridCol w="680875">
                  <a:extLst>
                    <a:ext uri="{9D8B030D-6E8A-4147-A177-3AD203B41FA5}">
                      <a16:colId xmlns:a16="http://schemas.microsoft.com/office/drawing/2014/main" val="1620023734"/>
                    </a:ext>
                  </a:extLst>
                </a:gridCol>
                <a:gridCol w="753641">
                  <a:extLst>
                    <a:ext uri="{9D8B030D-6E8A-4147-A177-3AD203B41FA5}">
                      <a16:colId xmlns:a16="http://schemas.microsoft.com/office/drawing/2014/main" val="85239832"/>
                    </a:ext>
                  </a:extLst>
                </a:gridCol>
              </a:tblGrid>
              <a:tr h="269387">
                <a:tc>
                  <a:txBody>
                    <a:bodyPr/>
                    <a:lstStyle/>
                    <a:p>
                      <a:pPr algn="ctr"/>
                      <a:endParaRPr lang="it-IT" sz="1400" b="1" dirty="0"/>
                    </a:p>
                  </a:txBody>
                  <a:tcPr/>
                </a:tc>
                <a:tc>
                  <a:txBody>
                    <a:bodyPr/>
                    <a:lstStyle/>
                    <a:p>
                      <a:pPr algn="ctr"/>
                      <a:r>
                        <a:rPr lang="it-IT" sz="1400" dirty="0"/>
                        <a:t>Uomini</a:t>
                      </a:r>
                    </a:p>
                  </a:txBody>
                  <a:tcPr/>
                </a:tc>
                <a:tc>
                  <a:txBody>
                    <a:bodyPr/>
                    <a:lstStyle/>
                    <a:p>
                      <a:pPr algn="ctr"/>
                      <a:r>
                        <a:rPr lang="it-IT" sz="1400" dirty="0"/>
                        <a:t>Donne</a:t>
                      </a:r>
                    </a:p>
                  </a:txBody>
                  <a:tcPr/>
                </a:tc>
                <a:tc>
                  <a:txBody>
                    <a:bodyPr/>
                    <a:lstStyle/>
                    <a:p>
                      <a:pPr algn="ctr"/>
                      <a:r>
                        <a:rPr lang="it-IT" sz="1400" dirty="0"/>
                        <a:t>Totali riga</a:t>
                      </a:r>
                    </a:p>
                  </a:txBody>
                  <a:tcPr/>
                </a:tc>
                <a:extLst>
                  <a:ext uri="{0D108BD9-81ED-4DB2-BD59-A6C34878D82A}">
                    <a16:rowId xmlns:a16="http://schemas.microsoft.com/office/drawing/2014/main" val="1976181849"/>
                  </a:ext>
                </a:extLst>
              </a:tr>
              <a:tr h="269387">
                <a:tc>
                  <a:txBody>
                    <a:bodyPr/>
                    <a:lstStyle/>
                    <a:p>
                      <a:pPr algn="ctr"/>
                      <a:r>
                        <a:rPr lang="it-IT" sz="1400" b="1" dirty="0"/>
                        <a:t>Laureati</a:t>
                      </a:r>
                    </a:p>
                  </a:txBody>
                  <a:tcPr/>
                </a:tc>
                <a:tc>
                  <a:txBody>
                    <a:bodyPr/>
                    <a:lstStyle/>
                    <a:p>
                      <a:pPr algn="ctr"/>
                      <a:r>
                        <a:rPr lang="it-IT" sz="1400" dirty="0"/>
                        <a:t>8</a:t>
                      </a:r>
                    </a:p>
                  </a:txBody>
                  <a:tcPr/>
                </a:tc>
                <a:tc>
                  <a:txBody>
                    <a:bodyPr/>
                    <a:lstStyle/>
                    <a:p>
                      <a:pPr algn="ctr"/>
                      <a:r>
                        <a:rPr lang="it-IT" sz="1400" dirty="0"/>
                        <a:t>0</a:t>
                      </a:r>
                    </a:p>
                  </a:txBody>
                  <a:tcPr/>
                </a:tc>
                <a:tc>
                  <a:txBody>
                    <a:bodyPr/>
                    <a:lstStyle/>
                    <a:p>
                      <a:pPr algn="ctr"/>
                      <a:r>
                        <a:rPr lang="it-IT" sz="1400" dirty="0"/>
                        <a:t>8</a:t>
                      </a:r>
                    </a:p>
                  </a:txBody>
                  <a:tcPr/>
                </a:tc>
                <a:extLst>
                  <a:ext uri="{0D108BD9-81ED-4DB2-BD59-A6C34878D82A}">
                    <a16:rowId xmlns:a16="http://schemas.microsoft.com/office/drawing/2014/main" val="3022163140"/>
                  </a:ext>
                </a:extLst>
              </a:tr>
              <a:tr h="269387">
                <a:tc>
                  <a:txBody>
                    <a:bodyPr/>
                    <a:lstStyle/>
                    <a:p>
                      <a:pPr algn="ctr"/>
                      <a:r>
                        <a:rPr lang="it-IT" sz="1400" b="1" dirty="0"/>
                        <a:t>Non laureati</a:t>
                      </a:r>
                    </a:p>
                  </a:txBody>
                  <a:tcPr/>
                </a:tc>
                <a:tc>
                  <a:txBody>
                    <a:bodyPr/>
                    <a:lstStyle/>
                    <a:p>
                      <a:pPr algn="ctr"/>
                      <a:r>
                        <a:rPr lang="it-IT" sz="1400" dirty="0"/>
                        <a:t>2</a:t>
                      </a:r>
                    </a:p>
                  </a:txBody>
                  <a:tcPr/>
                </a:tc>
                <a:tc>
                  <a:txBody>
                    <a:bodyPr/>
                    <a:lstStyle/>
                    <a:p>
                      <a:pPr algn="ctr"/>
                      <a:r>
                        <a:rPr lang="it-IT" sz="1400" dirty="0"/>
                        <a:t>10</a:t>
                      </a:r>
                    </a:p>
                  </a:txBody>
                  <a:tcPr/>
                </a:tc>
                <a:tc>
                  <a:txBody>
                    <a:bodyPr/>
                    <a:lstStyle/>
                    <a:p>
                      <a:pPr algn="ctr"/>
                      <a:r>
                        <a:rPr lang="it-IT" sz="1400" dirty="0"/>
                        <a:t>12</a:t>
                      </a:r>
                    </a:p>
                  </a:txBody>
                  <a:tcPr/>
                </a:tc>
                <a:extLst>
                  <a:ext uri="{0D108BD9-81ED-4DB2-BD59-A6C34878D82A}">
                    <a16:rowId xmlns:a16="http://schemas.microsoft.com/office/drawing/2014/main" val="766661407"/>
                  </a:ext>
                </a:extLst>
              </a:tr>
              <a:tr h="298930">
                <a:tc>
                  <a:txBody>
                    <a:bodyPr/>
                    <a:lstStyle/>
                    <a:p>
                      <a:pPr algn="ctr"/>
                      <a:r>
                        <a:rPr lang="it-IT" sz="1400" b="1" dirty="0"/>
                        <a:t>Totali colonna</a:t>
                      </a:r>
                    </a:p>
                  </a:txBody>
                  <a:tcPr/>
                </a:tc>
                <a:tc>
                  <a:txBody>
                    <a:bodyPr/>
                    <a:lstStyle/>
                    <a:p>
                      <a:pPr algn="ctr"/>
                      <a:r>
                        <a:rPr lang="it-IT" sz="1400" dirty="0"/>
                        <a:t>10</a:t>
                      </a:r>
                    </a:p>
                  </a:txBody>
                  <a:tcPr/>
                </a:tc>
                <a:tc>
                  <a:txBody>
                    <a:bodyPr/>
                    <a:lstStyle/>
                    <a:p>
                      <a:pPr algn="ctr"/>
                      <a:r>
                        <a:rPr lang="it-IT" sz="1400" dirty="0"/>
                        <a:t>10</a:t>
                      </a:r>
                    </a:p>
                  </a:txBody>
                  <a:tcPr/>
                </a:tc>
                <a:tc>
                  <a:txBody>
                    <a:bodyPr/>
                    <a:lstStyle/>
                    <a:p>
                      <a:pPr algn="ctr"/>
                      <a:r>
                        <a:rPr lang="it-IT" sz="1400" dirty="0"/>
                        <a:t>20</a:t>
                      </a:r>
                    </a:p>
                  </a:txBody>
                  <a:tcPr/>
                </a:tc>
                <a:extLst>
                  <a:ext uri="{0D108BD9-81ED-4DB2-BD59-A6C34878D82A}">
                    <a16:rowId xmlns:a16="http://schemas.microsoft.com/office/drawing/2014/main" val="1362919891"/>
                  </a:ext>
                </a:extLst>
              </a:tr>
            </a:tbl>
          </a:graphicData>
        </a:graphic>
      </p:graphicFrame>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A9713157-6464-4B41-B960-E891D2694A73}"/>
                  </a:ext>
                </a:extLst>
              </p:cNvPr>
              <p:cNvSpPr txBox="1"/>
              <p:nvPr/>
            </p:nvSpPr>
            <p:spPr>
              <a:xfrm>
                <a:off x="8184860" y="4252002"/>
                <a:ext cx="3439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𝒯</m:t>
                          </m:r>
                        </m:e>
                        <m:sub>
                          <m:r>
                            <a:rPr lang="it-IT" b="0" i="1" smtClean="0">
                              <a:latin typeface="Cambria Math" panose="02040503050406030204" pitchFamily="18" charset="0"/>
                            </a:rPr>
                            <m:t>3</m:t>
                          </m:r>
                        </m:sub>
                      </m:sSub>
                    </m:oMath>
                  </m:oMathPara>
                </a14:m>
                <a:endParaRPr lang="it-IT" dirty="0"/>
              </a:p>
            </p:txBody>
          </p:sp>
        </mc:Choice>
        <mc:Fallback xmlns="">
          <p:sp>
            <p:nvSpPr>
              <p:cNvPr id="11" name="CasellaDiTesto 10">
                <a:extLst>
                  <a:ext uri="{FF2B5EF4-FFF2-40B4-BE49-F238E27FC236}">
                    <a16:creationId xmlns:a16="http://schemas.microsoft.com/office/drawing/2014/main" id="{A9713157-6464-4B41-B960-E891D2694A73}"/>
                  </a:ext>
                </a:extLst>
              </p:cNvPr>
              <p:cNvSpPr txBox="1">
                <a:spLocks noRot="1" noChangeAspect="1" noMove="1" noResize="1" noEditPoints="1" noAdjustHandles="1" noChangeArrowheads="1" noChangeShapeType="1" noTextEdit="1"/>
              </p:cNvSpPr>
              <p:nvPr/>
            </p:nvSpPr>
            <p:spPr>
              <a:xfrm>
                <a:off x="8184860" y="4252002"/>
                <a:ext cx="343948" cy="369332"/>
              </a:xfrm>
              <a:prstGeom prst="rect">
                <a:avLst/>
              </a:prstGeom>
              <a:blipFill>
                <a:blip r:embed="rId5"/>
                <a:stretch>
                  <a:fillRect r="-1786"/>
                </a:stretch>
              </a:blipFill>
            </p:spPr>
            <p:txBody>
              <a:bodyPr/>
              <a:lstStyle/>
              <a:p>
                <a:r>
                  <a:rPr lang="it-IT">
                    <a:noFill/>
                  </a:rPr>
                  <a:t> </a:t>
                </a:r>
              </a:p>
            </p:txBody>
          </p:sp>
        </mc:Fallback>
      </mc:AlternateContent>
    </p:spTree>
    <p:extLst>
      <p:ext uri="{BB962C8B-B14F-4D97-AF65-F5344CB8AC3E}">
        <p14:creationId xmlns:p14="http://schemas.microsoft.com/office/powerpoint/2010/main" val="21170128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B83639-5FDC-44EC-9185-6F0E5D71E468}"/>
              </a:ext>
            </a:extLst>
          </p:cNvPr>
          <p:cNvSpPr>
            <a:spLocks noGrp="1"/>
          </p:cNvSpPr>
          <p:nvPr>
            <p:ph type="title"/>
          </p:nvPr>
        </p:nvSpPr>
        <p:spPr/>
        <p:txBody>
          <a:bodyPr/>
          <a:lstStyle/>
          <a:p>
            <a:r>
              <a:rPr lang="it-IT" dirty="0"/>
              <a:t>Test esatto di Fisher</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7A3FB0F-FB54-47A4-A662-C12609F0E503}"/>
                  </a:ext>
                </a:extLst>
              </p:cNvPr>
              <p:cNvSpPr>
                <a:spLocks noGrp="1"/>
              </p:cNvSpPr>
              <p:nvPr>
                <p:ph idx="1"/>
              </p:nvPr>
            </p:nvSpPr>
            <p:spPr>
              <a:xfrm>
                <a:off x="1097280" y="1845733"/>
                <a:ext cx="10058400" cy="4311785"/>
              </a:xfrm>
            </p:spPr>
            <p:txBody>
              <a:bodyPr/>
              <a:lstStyle/>
              <a:p>
                <a:endParaRPr lang="it-IT" dirty="0"/>
              </a:p>
              <a:p>
                <a:endParaRPr lang="it-IT" dirty="0"/>
              </a:p>
              <a:p>
                <a:endParaRPr lang="it-IT" dirty="0"/>
              </a:p>
              <a:p>
                <a:endParaRPr lang="it-IT" dirty="0"/>
              </a:p>
              <a:p>
                <a:endParaRPr lang="it-IT" dirty="0"/>
              </a:p>
              <a:p>
                <a:endParaRPr lang="it-IT" dirty="0"/>
              </a:p>
              <a:p>
                <a:endParaRPr lang="it-IT" dirty="0"/>
              </a:p>
              <a:p>
                <a:endParaRPr lang="it-IT" dirty="0"/>
              </a:p>
              <a:p>
                <a:pPr algn="ctr"/>
                <a14:m>
                  <m:oMath xmlns:m="http://schemas.openxmlformats.org/officeDocument/2006/math">
                    <m:r>
                      <a:rPr lang="it-IT" b="0" i="1" smtClean="0">
                        <a:latin typeface="Cambria Math" panose="02040503050406030204" pitchFamily="18" charset="0"/>
                      </a:rPr>
                      <m:t>𝐹</m:t>
                    </m:r>
                    <m:r>
                      <a:rPr lang="it-IT" b="0" i="1" smtClean="0">
                        <a:latin typeface="Cambria Math" panose="02040503050406030204" pitchFamily="18" charset="0"/>
                      </a:rPr>
                      <m:t>=</m:t>
                    </m:r>
                    <m:r>
                      <a:rPr lang="it-IT" b="0" i="1" smtClean="0">
                        <a:latin typeface="Cambria Math" panose="02040503050406030204" pitchFamily="18" charset="0"/>
                      </a:rPr>
                      <m:t>𝑝</m:t>
                    </m:r>
                    <m:d>
                      <m:dPr>
                        <m:ctrlPr>
                          <a:rPr lang="it-IT" b="0" i="1" smtClean="0">
                            <a:latin typeface="Cambria Math" panose="02040503050406030204" pitchFamily="18" charset="0"/>
                          </a:rPr>
                        </m:ctrlPr>
                      </m:dPr>
                      <m:e>
                        <m:sSub>
                          <m:sSubPr>
                            <m:ctrlPr>
                              <a:rPr lang="it-IT" i="1">
                                <a:latin typeface="Cambria Math" panose="02040503050406030204" pitchFamily="18" charset="0"/>
                              </a:rPr>
                            </m:ctrlPr>
                          </m:sSubPr>
                          <m:e>
                            <m:r>
                              <a:rPr lang="it-IT" i="1">
                                <a:latin typeface="Cambria Math" panose="02040503050406030204" pitchFamily="18" charset="0"/>
                              </a:rPr>
                              <m:t>𝒯</m:t>
                            </m:r>
                          </m:e>
                          <m:sub>
                            <m:r>
                              <a:rPr lang="it-IT" i="1">
                                <a:latin typeface="Cambria Math" panose="02040503050406030204" pitchFamily="18" charset="0"/>
                              </a:rPr>
                              <m:t>1</m:t>
                            </m:r>
                          </m:sub>
                        </m:sSub>
                      </m:e>
                    </m:d>
                    <m:r>
                      <a:rPr lang="it-IT" b="0" i="1" smtClean="0">
                        <a:latin typeface="Cambria Math" panose="02040503050406030204" pitchFamily="18" charset="0"/>
                      </a:rPr>
                      <m:t>+</m:t>
                    </m:r>
                    <m:r>
                      <a:rPr lang="it-IT" b="0" i="1" smtClean="0">
                        <a:latin typeface="Cambria Math" panose="02040503050406030204" pitchFamily="18" charset="0"/>
                      </a:rPr>
                      <m:t>𝑝</m:t>
                    </m:r>
                    <m:d>
                      <m:dPr>
                        <m:ctrlPr>
                          <a:rPr lang="it-IT" b="0" i="1" smtClean="0">
                            <a:latin typeface="Cambria Math" panose="02040503050406030204" pitchFamily="18" charset="0"/>
                          </a:rPr>
                        </m:ctrlPr>
                      </m:dPr>
                      <m:e>
                        <m:sSub>
                          <m:sSubPr>
                            <m:ctrlPr>
                              <a:rPr lang="it-IT" i="1">
                                <a:latin typeface="Cambria Math" panose="02040503050406030204" pitchFamily="18" charset="0"/>
                              </a:rPr>
                            </m:ctrlPr>
                          </m:sSubPr>
                          <m:e>
                            <m:r>
                              <a:rPr lang="it-IT" i="1">
                                <a:latin typeface="Cambria Math" panose="02040503050406030204" pitchFamily="18" charset="0"/>
                              </a:rPr>
                              <m:t>𝒯</m:t>
                            </m:r>
                          </m:e>
                          <m:sub>
                            <m:r>
                              <a:rPr lang="it-IT" b="0" i="1" smtClean="0">
                                <a:latin typeface="Cambria Math" panose="02040503050406030204" pitchFamily="18" charset="0"/>
                              </a:rPr>
                              <m:t>2</m:t>
                            </m:r>
                          </m:sub>
                        </m:sSub>
                      </m:e>
                    </m:d>
                    <m:r>
                      <a:rPr lang="it-IT" b="0" i="1" smtClean="0">
                        <a:latin typeface="Cambria Math" panose="02040503050406030204" pitchFamily="18" charset="0"/>
                      </a:rPr>
                      <m:t>+</m:t>
                    </m:r>
                    <m:r>
                      <a:rPr lang="it-IT" b="0" i="1" smtClean="0">
                        <a:latin typeface="Cambria Math" panose="02040503050406030204" pitchFamily="18" charset="0"/>
                      </a:rPr>
                      <m:t>𝑝</m:t>
                    </m:r>
                    <m:d>
                      <m:dPr>
                        <m:ctrlPr>
                          <a:rPr lang="it-IT" b="0" i="1" smtClean="0">
                            <a:latin typeface="Cambria Math" panose="02040503050406030204" pitchFamily="18" charset="0"/>
                          </a:rPr>
                        </m:ctrlPr>
                      </m:dPr>
                      <m:e>
                        <m:sSub>
                          <m:sSubPr>
                            <m:ctrlPr>
                              <a:rPr lang="it-IT" i="1">
                                <a:latin typeface="Cambria Math" panose="02040503050406030204" pitchFamily="18" charset="0"/>
                              </a:rPr>
                            </m:ctrlPr>
                          </m:sSubPr>
                          <m:e>
                            <m:r>
                              <a:rPr lang="it-IT" i="1">
                                <a:latin typeface="Cambria Math" panose="02040503050406030204" pitchFamily="18" charset="0"/>
                              </a:rPr>
                              <m:t>𝒯</m:t>
                            </m:r>
                          </m:e>
                          <m:sub>
                            <m:r>
                              <a:rPr lang="it-IT" b="0" i="1" smtClean="0">
                                <a:latin typeface="Cambria Math" panose="02040503050406030204" pitchFamily="18" charset="0"/>
                              </a:rPr>
                              <m:t>3</m:t>
                            </m:r>
                          </m:sub>
                        </m:sSub>
                      </m:e>
                    </m:d>
                    <m:r>
                      <a:rPr lang="it-IT" b="0" i="1" smtClean="0">
                        <a:latin typeface="Cambria Math" panose="02040503050406030204" pitchFamily="18" charset="0"/>
                      </a:rPr>
                      <m:t>=0.075+0.0095+0.00035=0.085</m:t>
                    </m:r>
                  </m:oMath>
                </a14:m>
                <a:endParaRPr lang="it-IT" dirty="0"/>
              </a:p>
            </p:txBody>
          </p:sp>
        </mc:Choice>
        <mc:Fallback xmlns="">
          <p:sp>
            <p:nvSpPr>
              <p:cNvPr id="3" name="Segnaposto contenuto 2">
                <a:extLst>
                  <a:ext uri="{FF2B5EF4-FFF2-40B4-BE49-F238E27FC236}">
                    <a16:creationId xmlns:a16="http://schemas.microsoft.com/office/drawing/2014/main" id="{87A3FB0F-FB54-47A4-A662-C12609F0E503}"/>
                  </a:ext>
                </a:extLst>
              </p:cNvPr>
              <p:cNvSpPr>
                <a:spLocks noGrp="1" noRot="1" noChangeAspect="1" noMove="1" noResize="1" noEditPoints="1" noAdjustHandles="1" noChangeArrowheads="1" noChangeShapeType="1" noTextEdit="1"/>
              </p:cNvSpPr>
              <p:nvPr>
                <p:ph idx="1"/>
              </p:nvPr>
            </p:nvSpPr>
            <p:spPr>
              <a:xfrm>
                <a:off x="1097280" y="1845733"/>
                <a:ext cx="10058400" cy="4311785"/>
              </a:xfrm>
              <a:blipFill>
                <a:blip r:embed="rId2"/>
                <a:stretch>
                  <a:fillRect/>
                </a:stretch>
              </a:blipFill>
            </p:spPr>
            <p:txBody>
              <a:bodyPr/>
              <a:lstStyle/>
              <a:p>
                <a:r>
                  <a:rPr lang="it-IT">
                    <a:noFill/>
                  </a:rPr>
                  <a:t> </a:t>
                </a:r>
              </a:p>
            </p:txBody>
          </p:sp>
        </mc:Fallback>
      </mc:AlternateContent>
      <p:graphicFrame>
        <p:nvGraphicFramePr>
          <p:cNvPr id="4" name="Tabella 4">
            <a:extLst>
              <a:ext uri="{FF2B5EF4-FFF2-40B4-BE49-F238E27FC236}">
                <a16:creationId xmlns:a16="http://schemas.microsoft.com/office/drawing/2014/main" id="{11DBFEBC-630C-4542-844A-91231D41054E}"/>
              </a:ext>
            </a:extLst>
          </p:cNvPr>
          <p:cNvGraphicFramePr>
            <a:graphicFrameLocks noGrp="1"/>
          </p:cNvGraphicFramePr>
          <p:nvPr>
            <p:extLst>
              <p:ext uri="{D42A27DB-BD31-4B8C-83A1-F6EECF244321}">
                <p14:modId xmlns:p14="http://schemas.microsoft.com/office/powerpoint/2010/main" val="3988818749"/>
              </p:ext>
            </p:extLst>
          </p:nvPr>
        </p:nvGraphicFramePr>
        <p:xfrm>
          <a:off x="2053625" y="2084586"/>
          <a:ext cx="3414318" cy="1432560"/>
        </p:xfrm>
        <a:graphic>
          <a:graphicData uri="http://schemas.openxmlformats.org/drawingml/2006/table">
            <a:tbl>
              <a:tblPr firstRow="1" bandRow="1">
                <a:tableStyleId>{5C22544A-7EE6-4342-B048-85BDC9FD1C3A}</a:tableStyleId>
              </a:tblPr>
              <a:tblGrid>
                <a:gridCol w="1241571">
                  <a:extLst>
                    <a:ext uri="{9D8B030D-6E8A-4147-A177-3AD203B41FA5}">
                      <a16:colId xmlns:a16="http://schemas.microsoft.com/office/drawing/2014/main" val="3251620390"/>
                    </a:ext>
                  </a:extLst>
                </a:gridCol>
                <a:gridCol w="738231">
                  <a:extLst>
                    <a:ext uri="{9D8B030D-6E8A-4147-A177-3AD203B41FA5}">
                      <a16:colId xmlns:a16="http://schemas.microsoft.com/office/drawing/2014/main" val="3428805646"/>
                    </a:ext>
                  </a:extLst>
                </a:gridCol>
                <a:gridCol w="680875">
                  <a:extLst>
                    <a:ext uri="{9D8B030D-6E8A-4147-A177-3AD203B41FA5}">
                      <a16:colId xmlns:a16="http://schemas.microsoft.com/office/drawing/2014/main" val="1620023734"/>
                    </a:ext>
                  </a:extLst>
                </a:gridCol>
                <a:gridCol w="753641">
                  <a:extLst>
                    <a:ext uri="{9D8B030D-6E8A-4147-A177-3AD203B41FA5}">
                      <a16:colId xmlns:a16="http://schemas.microsoft.com/office/drawing/2014/main" val="85239832"/>
                    </a:ext>
                  </a:extLst>
                </a:gridCol>
              </a:tblGrid>
              <a:tr h="269387">
                <a:tc>
                  <a:txBody>
                    <a:bodyPr/>
                    <a:lstStyle/>
                    <a:p>
                      <a:pPr algn="ctr"/>
                      <a:endParaRPr lang="it-IT" sz="1400" b="1" dirty="0"/>
                    </a:p>
                  </a:txBody>
                  <a:tcPr/>
                </a:tc>
                <a:tc>
                  <a:txBody>
                    <a:bodyPr/>
                    <a:lstStyle/>
                    <a:p>
                      <a:pPr algn="ctr"/>
                      <a:r>
                        <a:rPr lang="it-IT" sz="1400" dirty="0"/>
                        <a:t>Uomini</a:t>
                      </a:r>
                    </a:p>
                  </a:txBody>
                  <a:tcPr/>
                </a:tc>
                <a:tc>
                  <a:txBody>
                    <a:bodyPr/>
                    <a:lstStyle/>
                    <a:p>
                      <a:pPr algn="ctr"/>
                      <a:r>
                        <a:rPr lang="it-IT" sz="1400" dirty="0"/>
                        <a:t>Donne</a:t>
                      </a:r>
                    </a:p>
                  </a:txBody>
                  <a:tcPr/>
                </a:tc>
                <a:tc>
                  <a:txBody>
                    <a:bodyPr/>
                    <a:lstStyle/>
                    <a:p>
                      <a:pPr algn="ctr"/>
                      <a:r>
                        <a:rPr lang="it-IT" sz="1400" dirty="0"/>
                        <a:t>Totali riga</a:t>
                      </a:r>
                    </a:p>
                  </a:txBody>
                  <a:tcPr/>
                </a:tc>
                <a:extLst>
                  <a:ext uri="{0D108BD9-81ED-4DB2-BD59-A6C34878D82A}">
                    <a16:rowId xmlns:a16="http://schemas.microsoft.com/office/drawing/2014/main" val="1976181849"/>
                  </a:ext>
                </a:extLst>
              </a:tr>
              <a:tr h="269387">
                <a:tc>
                  <a:txBody>
                    <a:bodyPr/>
                    <a:lstStyle/>
                    <a:p>
                      <a:pPr algn="ctr"/>
                      <a:r>
                        <a:rPr lang="it-IT" sz="1400" b="1" dirty="0"/>
                        <a:t>Laureati</a:t>
                      </a:r>
                    </a:p>
                  </a:txBody>
                  <a:tcPr/>
                </a:tc>
                <a:tc>
                  <a:txBody>
                    <a:bodyPr/>
                    <a:lstStyle/>
                    <a:p>
                      <a:pPr algn="ctr"/>
                      <a:r>
                        <a:rPr lang="it-IT" sz="1400" dirty="0"/>
                        <a:t>6</a:t>
                      </a:r>
                    </a:p>
                  </a:txBody>
                  <a:tcPr/>
                </a:tc>
                <a:tc>
                  <a:txBody>
                    <a:bodyPr/>
                    <a:lstStyle/>
                    <a:p>
                      <a:pPr algn="ctr"/>
                      <a:r>
                        <a:rPr lang="it-IT" sz="1400" dirty="0"/>
                        <a:t>2</a:t>
                      </a:r>
                    </a:p>
                  </a:txBody>
                  <a:tcPr/>
                </a:tc>
                <a:tc>
                  <a:txBody>
                    <a:bodyPr/>
                    <a:lstStyle/>
                    <a:p>
                      <a:pPr algn="ctr"/>
                      <a:r>
                        <a:rPr lang="it-IT" sz="1400" dirty="0"/>
                        <a:t>8</a:t>
                      </a:r>
                    </a:p>
                  </a:txBody>
                  <a:tcPr/>
                </a:tc>
                <a:extLst>
                  <a:ext uri="{0D108BD9-81ED-4DB2-BD59-A6C34878D82A}">
                    <a16:rowId xmlns:a16="http://schemas.microsoft.com/office/drawing/2014/main" val="3022163140"/>
                  </a:ext>
                </a:extLst>
              </a:tr>
              <a:tr h="269387">
                <a:tc>
                  <a:txBody>
                    <a:bodyPr/>
                    <a:lstStyle/>
                    <a:p>
                      <a:pPr algn="ctr"/>
                      <a:r>
                        <a:rPr lang="it-IT" sz="1400" b="1" dirty="0"/>
                        <a:t>Non laureati</a:t>
                      </a:r>
                    </a:p>
                  </a:txBody>
                  <a:tcPr/>
                </a:tc>
                <a:tc>
                  <a:txBody>
                    <a:bodyPr/>
                    <a:lstStyle/>
                    <a:p>
                      <a:pPr algn="ctr"/>
                      <a:r>
                        <a:rPr lang="it-IT" sz="1400" dirty="0"/>
                        <a:t>4</a:t>
                      </a:r>
                    </a:p>
                  </a:txBody>
                  <a:tcPr/>
                </a:tc>
                <a:tc>
                  <a:txBody>
                    <a:bodyPr/>
                    <a:lstStyle/>
                    <a:p>
                      <a:pPr algn="ctr"/>
                      <a:r>
                        <a:rPr lang="it-IT" sz="1400" dirty="0"/>
                        <a:t>8</a:t>
                      </a:r>
                    </a:p>
                  </a:txBody>
                  <a:tcPr/>
                </a:tc>
                <a:tc>
                  <a:txBody>
                    <a:bodyPr/>
                    <a:lstStyle/>
                    <a:p>
                      <a:pPr algn="ctr"/>
                      <a:r>
                        <a:rPr lang="it-IT" sz="1400" dirty="0"/>
                        <a:t>12</a:t>
                      </a:r>
                    </a:p>
                  </a:txBody>
                  <a:tcPr/>
                </a:tc>
                <a:extLst>
                  <a:ext uri="{0D108BD9-81ED-4DB2-BD59-A6C34878D82A}">
                    <a16:rowId xmlns:a16="http://schemas.microsoft.com/office/drawing/2014/main" val="766661407"/>
                  </a:ext>
                </a:extLst>
              </a:tr>
              <a:tr h="298930">
                <a:tc>
                  <a:txBody>
                    <a:bodyPr/>
                    <a:lstStyle/>
                    <a:p>
                      <a:pPr algn="ctr"/>
                      <a:r>
                        <a:rPr lang="it-IT" sz="1400" b="1" dirty="0"/>
                        <a:t>Totali colonna</a:t>
                      </a:r>
                    </a:p>
                  </a:txBody>
                  <a:tcPr/>
                </a:tc>
                <a:tc>
                  <a:txBody>
                    <a:bodyPr/>
                    <a:lstStyle/>
                    <a:p>
                      <a:pPr algn="ctr"/>
                      <a:r>
                        <a:rPr lang="it-IT" sz="1400" dirty="0"/>
                        <a:t>10</a:t>
                      </a:r>
                    </a:p>
                  </a:txBody>
                  <a:tcPr/>
                </a:tc>
                <a:tc>
                  <a:txBody>
                    <a:bodyPr/>
                    <a:lstStyle/>
                    <a:p>
                      <a:pPr algn="ctr"/>
                      <a:r>
                        <a:rPr lang="it-IT" sz="1400" dirty="0"/>
                        <a:t>10</a:t>
                      </a:r>
                    </a:p>
                  </a:txBody>
                  <a:tcPr/>
                </a:tc>
                <a:tc>
                  <a:txBody>
                    <a:bodyPr/>
                    <a:lstStyle/>
                    <a:p>
                      <a:pPr algn="ctr"/>
                      <a:r>
                        <a:rPr lang="it-IT" sz="1400" dirty="0"/>
                        <a:t>20</a:t>
                      </a:r>
                    </a:p>
                  </a:txBody>
                  <a:tcPr/>
                </a:tc>
                <a:extLst>
                  <a:ext uri="{0D108BD9-81ED-4DB2-BD59-A6C34878D82A}">
                    <a16:rowId xmlns:a16="http://schemas.microsoft.com/office/drawing/2014/main" val="1362919891"/>
                  </a:ext>
                </a:extLst>
              </a:tr>
            </a:tbl>
          </a:graphicData>
        </a:graphic>
      </p:graphicFrame>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50939882-AF97-4FF7-BF4B-6731F982FD3E}"/>
                  </a:ext>
                </a:extLst>
              </p:cNvPr>
              <p:cNvSpPr txBox="1"/>
              <p:nvPr/>
            </p:nvSpPr>
            <p:spPr>
              <a:xfrm>
                <a:off x="1709677" y="1845733"/>
                <a:ext cx="3439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𝒯</m:t>
                          </m:r>
                        </m:e>
                        <m:sub>
                          <m:r>
                            <a:rPr lang="it-IT" b="0" i="1" smtClean="0">
                              <a:latin typeface="Cambria Math" panose="02040503050406030204" pitchFamily="18" charset="0"/>
                            </a:rPr>
                            <m:t>1</m:t>
                          </m:r>
                        </m:sub>
                      </m:sSub>
                    </m:oMath>
                  </m:oMathPara>
                </a14:m>
                <a:endParaRPr lang="it-IT" dirty="0"/>
              </a:p>
            </p:txBody>
          </p:sp>
        </mc:Choice>
        <mc:Fallback xmlns="">
          <p:sp>
            <p:nvSpPr>
              <p:cNvPr id="5" name="CasellaDiTesto 4">
                <a:extLst>
                  <a:ext uri="{FF2B5EF4-FFF2-40B4-BE49-F238E27FC236}">
                    <a16:creationId xmlns:a16="http://schemas.microsoft.com/office/drawing/2014/main" id="{50939882-AF97-4FF7-BF4B-6731F982FD3E}"/>
                  </a:ext>
                </a:extLst>
              </p:cNvPr>
              <p:cNvSpPr txBox="1">
                <a:spLocks noRot="1" noChangeAspect="1" noMove="1" noResize="1" noEditPoints="1" noAdjustHandles="1" noChangeArrowheads="1" noChangeShapeType="1" noTextEdit="1"/>
              </p:cNvSpPr>
              <p:nvPr/>
            </p:nvSpPr>
            <p:spPr>
              <a:xfrm>
                <a:off x="1709677" y="1845733"/>
                <a:ext cx="343948" cy="369332"/>
              </a:xfrm>
              <a:prstGeom prst="rect">
                <a:avLst/>
              </a:prstGeom>
              <a:blipFill>
                <a:blip r:embed="rId3"/>
                <a:stretch>
                  <a:fillRect/>
                </a:stretch>
              </a:blipFill>
            </p:spPr>
            <p:txBody>
              <a:bodyPr/>
              <a:lstStyle/>
              <a:p>
                <a:r>
                  <a:rPr lang="it-IT">
                    <a:noFill/>
                  </a:rPr>
                  <a:t> </a:t>
                </a:r>
              </a:p>
            </p:txBody>
          </p:sp>
        </mc:Fallback>
      </mc:AlternateContent>
      <p:graphicFrame>
        <p:nvGraphicFramePr>
          <p:cNvPr id="6" name="Tabella 4">
            <a:extLst>
              <a:ext uri="{FF2B5EF4-FFF2-40B4-BE49-F238E27FC236}">
                <a16:creationId xmlns:a16="http://schemas.microsoft.com/office/drawing/2014/main" id="{BEFBD4F3-C6FA-4169-994B-300D1911C644}"/>
              </a:ext>
            </a:extLst>
          </p:cNvPr>
          <p:cNvGraphicFramePr>
            <a:graphicFrameLocks noGrp="1"/>
          </p:cNvGraphicFramePr>
          <p:nvPr>
            <p:extLst>
              <p:ext uri="{D42A27DB-BD31-4B8C-83A1-F6EECF244321}">
                <p14:modId xmlns:p14="http://schemas.microsoft.com/office/powerpoint/2010/main" val="3991956330"/>
              </p:ext>
            </p:extLst>
          </p:nvPr>
        </p:nvGraphicFramePr>
        <p:xfrm>
          <a:off x="6155839" y="2084586"/>
          <a:ext cx="3414318" cy="1432560"/>
        </p:xfrm>
        <a:graphic>
          <a:graphicData uri="http://schemas.openxmlformats.org/drawingml/2006/table">
            <a:tbl>
              <a:tblPr firstRow="1" bandRow="1">
                <a:tableStyleId>{5C22544A-7EE6-4342-B048-85BDC9FD1C3A}</a:tableStyleId>
              </a:tblPr>
              <a:tblGrid>
                <a:gridCol w="1241571">
                  <a:extLst>
                    <a:ext uri="{9D8B030D-6E8A-4147-A177-3AD203B41FA5}">
                      <a16:colId xmlns:a16="http://schemas.microsoft.com/office/drawing/2014/main" val="3251620390"/>
                    </a:ext>
                  </a:extLst>
                </a:gridCol>
                <a:gridCol w="738231">
                  <a:extLst>
                    <a:ext uri="{9D8B030D-6E8A-4147-A177-3AD203B41FA5}">
                      <a16:colId xmlns:a16="http://schemas.microsoft.com/office/drawing/2014/main" val="3428805646"/>
                    </a:ext>
                  </a:extLst>
                </a:gridCol>
                <a:gridCol w="680875">
                  <a:extLst>
                    <a:ext uri="{9D8B030D-6E8A-4147-A177-3AD203B41FA5}">
                      <a16:colId xmlns:a16="http://schemas.microsoft.com/office/drawing/2014/main" val="1620023734"/>
                    </a:ext>
                  </a:extLst>
                </a:gridCol>
                <a:gridCol w="753641">
                  <a:extLst>
                    <a:ext uri="{9D8B030D-6E8A-4147-A177-3AD203B41FA5}">
                      <a16:colId xmlns:a16="http://schemas.microsoft.com/office/drawing/2014/main" val="85239832"/>
                    </a:ext>
                  </a:extLst>
                </a:gridCol>
              </a:tblGrid>
              <a:tr h="269387">
                <a:tc>
                  <a:txBody>
                    <a:bodyPr/>
                    <a:lstStyle/>
                    <a:p>
                      <a:pPr algn="ctr"/>
                      <a:endParaRPr lang="it-IT" sz="1400" b="1" dirty="0"/>
                    </a:p>
                  </a:txBody>
                  <a:tcPr/>
                </a:tc>
                <a:tc>
                  <a:txBody>
                    <a:bodyPr/>
                    <a:lstStyle/>
                    <a:p>
                      <a:pPr algn="ctr"/>
                      <a:r>
                        <a:rPr lang="it-IT" sz="1400" dirty="0"/>
                        <a:t>Uomini</a:t>
                      </a:r>
                    </a:p>
                  </a:txBody>
                  <a:tcPr/>
                </a:tc>
                <a:tc>
                  <a:txBody>
                    <a:bodyPr/>
                    <a:lstStyle/>
                    <a:p>
                      <a:pPr algn="ctr"/>
                      <a:r>
                        <a:rPr lang="it-IT" sz="1400" dirty="0"/>
                        <a:t>Donne</a:t>
                      </a:r>
                    </a:p>
                  </a:txBody>
                  <a:tcPr/>
                </a:tc>
                <a:tc>
                  <a:txBody>
                    <a:bodyPr/>
                    <a:lstStyle/>
                    <a:p>
                      <a:pPr algn="ctr"/>
                      <a:r>
                        <a:rPr lang="it-IT" sz="1400" dirty="0"/>
                        <a:t>Totali riga</a:t>
                      </a:r>
                    </a:p>
                  </a:txBody>
                  <a:tcPr/>
                </a:tc>
                <a:extLst>
                  <a:ext uri="{0D108BD9-81ED-4DB2-BD59-A6C34878D82A}">
                    <a16:rowId xmlns:a16="http://schemas.microsoft.com/office/drawing/2014/main" val="1976181849"/>
                  </a:ext>
                </a:extLst>
              </a:tr>
              <a:tr h="269387">
                <a:tc>
                  <a:txBody>
                    <a:bodyPr/>
                    <a:lstStyle/>
                    <a:p>
                      <a:pPr algn="ctr"/>
                      <a:r>
                        <a:rPr lang="it-IT" sz="1400" b="1" dirty="0"/>
                        <a:t>Laureati</a:t>
                      </a:r>
                    </a:p>
                  </a:txBody>
                  <a:tcPr/>
                </a:tc>
                <a:tc>
                  <a:txBody>
                    <a:bodyPr/>
                    <a:lstStyle/>
                    <a:p>
                      <a:pPr algn="ctr"/>
                      <a:r>
                        <a:rPr lang="it-IT" sz="1400" dirty="0"/>
                        <a:t>7</a:t>
                      </a:r>
                    </a:p>
                  </a:txBody>
                  <a:tcPr/>
                </a:tc>
                <a:tc>
                  <a:txBody>
                    <a:bodyPr/>
                    <a:lstStyle/>
                    <a:p>
                      <a:pPr algn="ctr"/>
                      <a:r>
                        <a:rPr lang="it-IT" sz="1400" dirty="0"/>
                        <a:t>1</a:t>
                      </a:r>
                    </a:p>
                  </a:txBody>
                  <a:tcPr/>
                </a:tc>
                <a:tc>
                  <a:txBody>
                    <a:bodyPr/>
                    <a:lstStyle/>
                    <a:p>
                      <a:pPr algn="ctr"/>
                      <a:r>
                        <a:rPr lang="it-IT" sz="1400" dirty="0"/>
                        <a:t>8</a:t>
                      </a:r>
                    </a:p>
                  </a:txBody>
                  <a:tcPr/>
                </a:tc>
                <a:extLst>
                  <a:ext uri="{0D108BD9-81ED-4DB2-BD59-A6C34878D82A}">
                    <a16:rowId xmlns:a16="http://schemas.microsoft.com/office/drawing/2014/main" val="3022163140"/>
                  </a:ext>
                </a:extLst>
              </a:tr>
              <a:tr h="269387">
                <a:tc>
                  <a:txBody>
                    <a:bodyPr/>
                    <a:lstStyle/>
                    <a:p>
                      <a:pPr algn="ctr"/>
                      <a:r>
                        <a:rPr lang="it-IT" sz="1400" b="1" dirty="0"/>
                        <a:t>Non laureati</a:t>
                      </a:r>
                    </a:p>
                  </a:txBody>
                  <a:tcPr/>
                </a:tc>
                <a:tc>
                  <a:txBody>
                    <a:bodyPr/>
                    <a:lstStyle/>
                    <a:p>
                      <a:pPr algn="ctr"/>
                      <a:r>
                        <a:rPr lang="it-IT" sz="1400" dirty="0"/>
                        <a:t>3</a:t>
                      </a:r>
                    </a:p>
                  </a:txBody>
                  <a:tcPr/>
                </a:tc>
                <a:tc>
                  <a:txBody>
                    <a:bodyPr/>
                    <a:lstStyle/>
                    <a:p>
                      <a:pPr algn="ctr"/>
                      <a:r>
                        <a:rPr lang="it-IT" sz="1400" dirty="0"/>
                        <a:t>9</a:t>
                      </a:r>
                    </a:p>
                  </a:txBody>
                  <a:tcPr/>
                </a:tc>
                <a:tc>
                  <a:txBody>
                    <a:bodyPr/>
                    <a:lstStyle/>
                    <a:p>
                      <a:pPr algn="ctr"/>
                      <a:r>
                        <a:rPr lang="it-IT" sz="1400" dirty="0"/>
                        <a:t>12</a:t>
                      </a:r>
                    </a:p>
                  </a:txBody>
                  <a:tcPr/>
                </a:tc>
                <a:extLst>
                  <a:ext uri="{0D108BD9-81ED-4DB2-BD59-A6C34878D82A}">
                    <a16:rowId xmlns:a16="http://schemas.microsoft.com/office/drawing/2014/main" val="766661407"/>
                  </a:ext>
                </a:extLst>
              </a:tr>
              <a:tr h="298930">
                <a:tc>
                  <a:txBody>
                    <a:bodyPr/>
                    <a:lstStyle/>
                    <a:p>
                      <a:pPr algn="ctr"/>
                      <a:r>
                        <a:rPr lang="it-IT" sz="1400" b="1" dirty="0"/>
                        <a:t>Totali colonna</a:t>
                      </a:r>
                    </a:p>
                  </a:txBody>
                  <a:tcPr/>
                </a:tc>
                <a:tc>
                  <a:txBody>
                    <a:bodyPr/>
                    <a:lstStyle/>
                    <a:p>
                      <a:pPr algn="ctr"/>
                      <a:r>
                        <a:rPr lang="it-IT" sz="1400" dirty="0"/>
                        <a:t>10</a:t>
                      </a:r>
                    </a:p>
                  </a:txBody>
                  <a:tcPr/>
                </a:tc>
                <a:tc>
                  <a:txBody>
                    <a:bodyPr/>
                    <a:lstStyle/>
                    <a:p>
                      <a:pPr algn="ctr"/>
                      <a:r>
                        <a:rPr lang="it-IT" sz="1400" dirty="0"/>
                        <a:t>10</a:t>
                      </a:r>
                    </a:p>
                  </a:txBody>
                  <a:tcPr/>
                </a:tc>
                <a:tc>
                  <a:txBody>
                    <a:bodyPr/>
                    <a:lstStyle/>
                    <a:p>
                      <a:pPr algn="ctr"/>
                      <a:r>
                        <a:rPr lang="it-IT" sz="1400" dirty="0"/>
                        <a:t>20</a:t>
                      </a:r>
                    </a:p>
                  </a:txBody>
                  <a:tcPr/>
                </a:tc>
                <a:extLst>
                  <a:ext uri="{0D108BD9-81ED-4DB2-BD59-A6C34878D82A}">
                    <a16:rowId xmlns:a16="http://schemas.microsoft.com/office/drawing/2014/main" val="1362919891"/>
                  </a:ext>
                </a:extLst>
              </a:tr>
            </a:tbl>
          </a:graphicData>
        </a:graphic>
      </p:graphicFrame>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ADF80035-28CC-4671-8E8A-96E65117A769}"/>
                  </a:ext>
                </a:extLst>
              </p:cNvPr>
              <p:cNvSpPr txBox="1"/>
              <p:nvPr/>
            </p:nvSpPr>
            <p:spPr>
              <a:xfrm>
                <a:off x="5811891" y="1845733"/>
                <a:ext cx="3439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𝒯</m:t>
                          </m:r>
                        </m:e>
                        <m:sub>
                          <m:r>
                            <a:rPr lang="it-IT" b="0" i="1" smtClean="0">
                              <a:latin typeface="Cambria Math" panose="02040503050406030204" pitchFamily="18" charset="0"/>
                            </a:rPr>
                            <m:t>2</m:t>
                          </m:r>
                        </m:sub>
                      </m:sSub>
                    </m:oMath>
                  </m:oMathPara>
                </a14:m>
                <a:endParaRPr lang="it-IT" dirty="0"/>
              </a:p>
            </p:txBody>
          </p:sp>
        </mc:Choice>
        <mc:Fallback xmlns="">
          <p:sp>
            <p:nvSpPr>
              <p:cNvPr id="7" name="CasellaDiTesto 6">
                <a:extLst>
                  <a:ext uri="{FF2B5EF4-FFF2-40B4-BE49-F238E27FC236}">
                    <a16:creationId xmlns:a16="http://schemas.microsoft.com/office/drawing/2014/main" id="{ADF80035-28CC-4671-8E8A-96E65117A769}"/>
                  </a:ext>
                </a:extLst>
              </p:cNvPr>
              <p:cNvSpPr txBox="1">
                <a:spLocks noRot="1" noChangeAspect="1" noMove="1" noResize="1" noEditPoints="1" noAdjustHandles="1" noChangeArrowheads="1" noChangeShapeType="1" noTextEdit="1"/>
              </p:cNvSpPr>
              <p:nvPr/>
            </p:nvSpPr>
            <p:spPr>
              <a:xfrm>
                <a:off x="5811891" y="1845733"/>
                <a:ext cx="343948" cy="369332"/>
              </a:xfrm>
              <a:prstGeom prst="rect">
                <a:avLst/>
              </a:prstGeom>
              <a:blipFill>
                <a:blip r:embed="rId4"/>
                <a:stretch>
                  <a:fillRect r="-1754"/>
                </a:stretch>
              </a:blipFill>
            </p:spPr>
            <p:txBody>
              <a:bodyPr/>
              <a:lstStyle/>
              <a:p>
                <a:r>
                  <a:rPr lang="it-IT">
                    <a:noFill/>
                  </a:rPr>
                  <a:t> </a:t>
                </a:r>
              </a:p>
            </p:txBody>
          </p:sp>
        </mc:Fallback>
      </mc:AlternateContent>
      <p:graphicFrame>
        <p:nvGraphicFramePr>
          <p:cNvPr id="8" name="Tabella 4">
            <a:extLst>
              <a:ext uri="{FF2B5EF4-FFF2-40B4-BE49-F238E27FC236}">
                <a16:creationId xmlns:a16="http://schemas.microsoft.com/office/drawing/2014/main" id="{DD35D48E-DC90-4E1C-AD70-56A408F02377}"/>
              </a:ext>
            </a:extLst>
          </p:cNvPr>
          <p:cNvGraphicFramePr>
            <a:graphicFrameLocks noGrp="1"/>
          </p:cNvGraphicFramePr>
          <p:nvPr>
            <p:extLst>
              <p:ext uri="{D42A27DB-BD31-4B8C-83A1-F6EECF244321}">
                <p14:modId xmlns:p14="http://schemas.microsoft.com/office/powerpoint/2010/main" val="4040976165"/>
              </p:ext>
            </p:extLst>
          </p:nvPr>
        </p:nvGraphicFramePr>
        <p:xfrm>
          <a:off x="4448680" y="3864372"/>
          <a:ext cx="3414318" cy="1432560"/>
        </p:xfrm>
        <a:graphic>
          <a:graphicData uri="http://schemas.openxmlformats.org/drawingml/2006/table">
            <a:tbl>
              <a:tblPr firstRow="1" bandRow="1">
                <a:tableStyleId>{5C22544A-7EE6-4342-B048-85BDC9FD1C3A}</a:tableStyleId>
              </a:tblPr>
              <a:tblGrid>
                <a:gridCol w="1241571">
                  <a:extLst>
                    <a:ext uri="{9D8B030D-6E8A-4147-A177-3AD203B41FA5}">
                      <a16:colId xmlns:a16="http://schemas.microsoft.com/office/drawing/2014/main" val="3251620390"/>
                    </a:ext>
                  </a:extLst>
                </a:gridCol>
                <a:gridCol w="738231">
                  <a:extLst>
                    <a:ext uri="{9D8B030D-6E8A-4147-A177-3AD203B41FA5}">
                      <a16:colId xmlns:a16="http://schemas.microsoft.com/office/drawing/2014/main" val="3428805646"/>
                    </a:ext>
                  </a:extLst>
                </a:gridCol>
                <a:gridCol w="680875">
                  <a:extLst>
                    <a:ext uri="{9D8B030D-6E8A-4147-A177-3AD203B41FA5}">
                      <a16:colId xmlns:a16="http://schemas.microsoft.com/office/drawing/2014/main" val="1620023734"/>
                    </a:ext>
                  </a:extLst>
                </a:gridCol>
                <a:gridCol w="753641">
                  <a:extLst>
                    <a:ext uri="{9D8B030D-6E8A-4147-A177-3AD203B41FA5}">
                      <a16:colId xmlns:a16="http://schemas.microsoft.com/office/drawing/2014/main" val="85239832"/>
                    </a:ext>
                  </a:extLst>
                </a:gridCol>
              </a:tblGrid>
              <a:tr h="269387">
                <a:tc>
                  <a:txBody>
                    <a:bodyPr/>
                    <a:lstStyle/>
                    <a:p>
                      <a:pPr algn="ctr"/>
                      <a:endParaRPr lang="it-IT" sz="1400" b="1" dirty="0"/>
                    </a:p>
                  </a:txBody>
                  <a:tcPr/>
                </a:tc>
                <a:tc>
                  <a:txBody>
                    <a:bodyPr/>
                    <a:lstStyle/>
                    <a:p>
                      <a:pPr algn="ctr"/>
                      <a:r>
                        <a:rPr lang="it-IT" sz="1400" dirty="0"/>
                        <a:t>Uomini</a:t>
                      </a:r>
                    </a:p>
                  </a:txBody>
                  <a:tcPr/>
                </a:tc>
                <a:tc>
                  <a:txBody>
                    <a:bodyPr/>
                    <a:lstStyle/>
                    <a:p>
                      <a:pPr algn="ctr"/>
                      <a:r>
                        <a:rPr lang="it-IT" sz="1400" dirty="0"/>
                        <a:t>Donne</a:t>
                      </a:r>
                    </a:p>
                  </a:txBody>
                  <a:tcPr/>
                </a:tc>
                <a:tc>
                  <a:txBody>
                    <a:bodyPr/>
                    <a:lstStyle/>
                    <a:p>
                      <a:pPr algn="ctr"/>
                      <a:r>
                        <a:rPr lang="it-IT" sz="1400" dirty="0"/>
                        <a:t>Totali riga</a:t>
                      </a:r>
                    </a:p>
                  </a:txBody>
                  <a:tcPr/>
                </a:tc>
                <a:extLst>
                  <a:ext uri="{0D108BD9-81ED-4DB2-BD59-A6C34878D82A}">
                    <a16:rowId xmlns:a16="http://schemas.microsoft.com/office/drawing/2014/main" val="1976181849"/>
                  </a:ext>
                </a:extLst>
              </a:tr>
              <a:tr h="269387">
                <a:tc>
                  <a:txBody>
                    <a:bodyPr/>
                    <a:lstStyle/>
                    <a:p>
                      <a:pPr algn="ctr"/>
                      <a:r>
                        <a:rPr lang="it-IT" sz="1400" b="1" dirty="0"/>
                        <a:t>Laureati</a:t>
                      </a:r>
                    </a:p>
                  </a:txBody>
                  <a:tcPr/>
                </a:tc>
                <a:tc>
                  <a:txBody>
                    <a:bodyPr/>
                    <a:lstStyle/>
                    <a:p>
                      <a:pPr algn="ctr"/>
                      <a:r>
                        <a:rPr lang="it-IT" sz="1400" dirty="0"/>
                        <a:t>8</a:t>
                      </a:r>
                    </a:p>
                  </a:txBody>
                  <a:tcPr/>
                </a:tc>
                <a:tc>
                  <a:txBody>
                    <a:bodyPr/>
                    <a:lstStyle/>
                    <a:p>
                      <a:pPr algn="ctr"/>
                      <a:r>
                        <a:rPr lang="it-IT" sz="1400" dirty="0"/>
                        <a:t>0</a:t>
                      </a:r>
                    </a:p>
                  </a:txBody>
                  <a:tcPr/>
                </a:tc>
                <a:tc>
                  <a:txBody>
                    <a:bodyPr/>
                    <a:lstStyle/>
                    <a:p>
                      <a:pPr algn="ctr"/>
                      <a:r>
                        <a:rPr lang="it-IT" sz="1400" dirty="0"/>
                        <a:t>8</a:t>
                      </a:r>
                    </a:p>
                  </a:txBody>
                  <a:tcPr/>
                </a:tc>
                <a:extLst>
                  <a:ext uri="{0D108BD9-81ED-4DB2-BD59-A6C34878D82A}">
                    <a16:rowId xmlns:a16="http://schemas.microsoft.com/office/drawing/2014/main" val="3022163140"/>
                  </a:ext>
                </a:extLst>
              </a:tr>
              <a:tr h="269387">
                <a:tc>
                  <a:txBody>
                    <a:bodyPr/>
                    <a:lstStyle/>
                    <a:p>
                      <a:pPr algn="ctr"/>
                      <a:r>
                        <a:rPr lang="it-IT" sz="1400" b="1" dirty="0"/>
                        <a:t>Non laureati</a:t>
                      </a:r>
                    </a:p>
                  </a:txBody>
                  <a:tcPr/>
                </a:tc>
                <a:tc>
                  <a:txBody>
                    <a:bodyPr/>
                    <a:lstStyle/>
                    <a:p>
                      <a:pPr algn="ctr"/>
                      <a:r>
                        <a:rPr lang="it-IT" sz="1400" dirty="0"/>
                        <a:t>2</a:t>
                      </a:r>
                    </a:p>
                  </a:txBody>
                  <a:tcPr/>
                </a:tc>
                <a:tc>
                  <a:txBody>
                    <a:bodyPr/>
                    <a:lstStyle/>
                    <a:p>
                      <a:pPr algn="ctr"/>
                      <a:r>
                        <a:rPr lang="it-IT" sz="1400" dirty="0"/>
                        <a:t>10</a:t>
                      </a:r>
                    </a:p>
                  </a:txBody>
                  <a:tcPr/>
                </a:tc>
                <a:tc>
                  <a:txBody>
                    <a:bodyPr/>
                    <a:lstStyle/>
                    <a:p>
                      <a:pPr algn="ctr"/>
                      <a:r>
                        <a:rPr lang="it-IT" sz="1400" dirty="0"/>
                        <a:t>12</a:t>
                      </a:r>
                    </a:p>
                  </a:txBody>
                  <a:tcPr/>
                </a:tc>
                <a:extLst>
                  <a:ext uri="{0D108BD9-81ED-4DB2-BD59-A6C34878D82A}">
                    <a16:rowId xmlns:a16="http://schemas.microsoft.com/office/drawing/2014/main" val="766661407"/>
                  </a:ext>
                </a:extLst>
              </a:tr>
              <a:tr h="298930">
                <a:tc>
                  <a:txBody>
                    <a:bodyPr/>
                    <a:lstStyle/>
                    <a:p>
                      <a:pPr algn="ctr"/>
                      <a:r>
                        <a:rPr lang="it-IT" sz="1400" b="1" dirty="0"/>
                        <a:t>Totali colonna</a:t>
                      </a:r>
                    </a:p>
                  </a:txBody>
                  <a:tcPr/>
                </a:tc>
                <a:tc>
                  <a:txBody>
                    <a:bodyPr/>
                    <a:lstStyle/>
                    <a:p>
                      <a:pPr algn="ctr"/>
                      <a:r>
                        <a:rPr lang="it-IT" sz="1400" dirty="0"/>
                        <a:t>10</a:t>
                      </a:r>
                    </a:p>
                  </a:txBody>
                  <a:tcPr/>
                </a:tc>
                <a:tc>
                  <a:txBody>
                    <a:bodyPr/>
                    <a:lstStyle/>
                    <a:p>
                      <a:pPr algn="ctr"/>
                      <a:r>
                        <a:rPr lang="it-IT" sz="1400" dirty="0"/>
                        <a:t>10</a:t>
                      </a:r>
                    </a:p>
                  </a:txBody>
                  <a:tcPr/>
                </a:tc>
                <a:tc>
                  <a:txBody>
                    <a:bodyPr/>
                    <a:lstStyle/>
                    <a:p>
                      <a:pPr algn="ctr"/>
                      <a:r>
                        <a:rPr lang="it-IT" sz="1400" dirty="0"/>
                        <a:t>20</a:t>
                      </a:r>
                    </a:p>
                  </a:txBody>
                  <a:tcPr/>
                </a:tc>
                <a:extLst>
                  <a:ext uri="{0D108BD9-81ED-4DB2-BD59-A6C34878D82A}">
                    <a16:rowId xmlns:a16="http://schemas.microsoft.com/office/drawing/2014/main" val="1362919891"/>
                  </a:ext>
                </a:extLst>
              </a:tr>
            </a:tbl>
          </a:graphicData>
        </a:graphic>
      </p:graphicFrame>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D1F2354C-0457-4859-BC25-9E36DC13A210}"/>
                  </a:ext>
                </a:extLst>
              </p:cNvPr>
              <p:cNvSpPr txBox="1"/>
              <p:nvPr/>
            </p:nvSpPr>
            <p:spPr>
              <a:xfrm>
                <a:off x="4104732" y="3625519"/>
                <a:ext cx="3439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𝒯</m:t>
                          </m:r>
                        </m:e>
                        <m:sub>
                          <m:r>
                            <a:rPr lang="it-IT" b="0" i="1" smtClean="0">
                              <a:latin typeface="Cambria Math" panose="02040503050406030204" pitchFamily="18" charset="0"/>
                            </a:rPr>
                            <m:t>3</m:t>
                          </m:r>
                        </m:sub>
                      </m:sSub>
                    </m:oMath>
                  </m:oMathPara>
                </a14:m>
                <a:endParaRPr lang="it-IT" dirty="0"/>
              </a:p>
            </p:txBody>
          </p:sp>
        </mc:Choice>
        <mc:Fallback xmlns="">
          <p:sp>
            <p:nvSpPr>
              <p:cNvPr id="9" name="CasellaDiTesto 8">
                <a:extLst>
                  <a:ext uri="{FF2B5EF4-FFF2-40B4-BE49-F238E27FC236}">
                    <a16:creationId xmlns:a16="http://schemas.microsoft.com/office/drawing/2014/main" id="{D1F2354C-0457-4859-BC25-9E36DC13A210}"/>
                  </a:ext>
                </a:extLst>
              </p:cNvPr>
              <p:cNvSpPr txBox="1">
                <a:spLocks noRot="1" noChangeAspect="1" noMove="1" noResize="1" noEditPoints="1" noAdjustHandles="1" noChangeArrowheads="1" noChangeShapeType="1" noTextEdit="1"/>
              </p:cNvSpPr>
              <p:nvPr/>
            </p:nvSpPr>
            <p:spPr>
              <a:xfrm>
                <a:off x="4104732" y="3625519"/>
                <a:ext cx="343948" cy="369332"/>
              </a:xfrm>
              <a:prstGeom prst="rect">
                <a:avLst/>
              </a:prstGeom>
              <a:blipFill>
                <a:blip r:embed="rId5"/>
                <a:stretch>
                  <a:fillRect r="-1754"/>
                </a:stretch>
              </a:blipFill>
            </p:spPr>
            <p:txBody>
              <a:bodyPr/>
              <a:lstStyle/>
              <a:p>
                <a:r>
                  <a:rPr lang="it-IT">
                    <a:noFill/>
                  </a:rPr>
                  <a:t> </a:t>
                </a:r>
              </a:p>
            </p:txBody>
          </p:sp>
        </mc:Fallback>
      </mc:AlternateContent>
    </p:spTree>
    <p:extLst>
      <p:ext uri="{BB962C8B-B14F-4D97-AF65-F5344CB8AC3E}">
        <p14:creationId xmlns:p14="http://schemas.microsoft.com/office/powerpoint/2010/main" val="2864073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B481D5-B805-44A8-9C22-8E4275740B6F}"/>
              </a:ext>
            </a:extLst>
          </p:cNvPr>
          <p:cNvSpPr>
            <a:spLocks noGrp="1"/>
          </p:cNvSpPr>
          <p:nvPr>
            <p:ph type="title"/>
          </p:nvPr>
        </p:nvSpPr>
        <p:spPr/>
        <p:txBody>
          <a:bodyPr/>
          <a:lstStyle/>
          <a:p>
            <a:r>
              <a:rPr lang="it-IT" dirty="0"/>
              <a:t>Test esatto di Fisher</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DD4289B0-402F-4ACC-AD1F-08AD0717B97A}"/>
                  </a:ext>
                </a:extLst>
              </p:cNvPr>
              <p:cNvSpPr>
                <a:spLocks noGrp="1"/>
              </p:cNvSpPr>
              <p:nvPr>
                <p:ph idx="1"/>
              </p:nvPr>
            </p:nvSpPr>
            <p:spPr/>
            <p:txBody>
              <a:bodyPr/>
              <a:lstStyle/>
              <a:p>
                <a:r>
                  <a:rPr lang="it-IT" dirty="0"/>
                  <a:t>Se non c’è a priori alcuna assunzione sulla direzione di </a:t>
                </a:r>
                <a:r>
                  <a:rPr lang="it-IT" dirty="0" err="1"/>
                  <a:t>estremalità</a:t>
                </a:r>
                <a:r>
                  <a:rPr lang="it-IT" dirty="0"/>
                  <a:t>, ovvero la distribuzione estrema può anche essere osservata nel senso opposto, allora il valore della statistica va raddoppiato.</a:t>
                </a:r>
              </a:p>
              <a:p>
                <a:r>
                  <a:rPr lang="it-IT" dirty="0"/>
                  <a:t>Nell’esempio di prima, non importa se i conteggi di laureati più alti sono osservati tra gli uomini piuttosto che tra le donne.</a:t>
                </a:r>
              </a:p>
              <a:p>
                <a:r>
                  <a:rPr lang="it-IT" dirty="0"/>
                  <a:t>Dunque, </a:t>
                </a:r>
                <a14:m>
                  <m:oMath xmlns:m="http://schemas.openxmlformats.org/officeDocument/2006/math">
                    <m:r>
                      <a:rPr lang="it-IT" i="1">
                        <a:latin typeface="Cambria Math" panose="02040503050406030204" pitchFamily="18" charset="0"/>
                      </a:rPr>
                      <m:t>𝐹</m:t>
                    </m:r>
                    <m:r>
                      <a:rPr lang="it-IT" i="1">
                        <a:latin typeface="Cambria Math" panose="02040503050406030204" pitchFamily="18" charset="0"/>
                      </a:rPr>
                      <m:t>=2(</m:t>
                    </m:r>
                    <m:r>
                      <a:rPr lang="it-IT" i="1">
                        <a:latin typeface="Cambria Math" panose="02040503050406030204" pitchFamily="18" charset="0"/>
                      </a:rPr>
                      <m:t>𝑝</m:t>
                    </m:r>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i="1">
                                <a:latin typeface="Cambria Math" panose="02040503050406030204" pitchFamily="18" charset="0"/>
                              </a:rPr>
                              <m:t>𝒯</m:t>
                            </m:r>
                          </m:e>
                          <m:sub>
                            <m:r>
                              <a:rPr lang="it-IT" i="1">
                                <a:latin typeface="Cambria Math" panose="02040503050406030204" pitchFamily="18" charset="0"/>
                              </a:rPr>
                              <m:t>1</m:t>
                            </m:r>
                          </m:sub>
                        </m:sSub>
                      </m:e>
                    </m:d>
                    <m:r>
                      <a:rPr lang="it-IT" i="1">
                        <a:latin typeface="Cambria Math" panose="02040503050406030204" pitchFamily="18" charset="0"/>
                      </a:rPr>
                      <m:t>+</m:t>
                    </m:r>
                    <m:r>
                      <a:rPr lang="it-IT" i="1">
                        <a:latin typeface="Cambria Math" panose="02040503050406030204" pitchFamily="18" charset="0"/>
                      </a:rPr>
                      <m:t>𝑝</m:t>
                    </m:r>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i="1">
                                <a:latin typeface="Cambria Math" panose="02040503050406030204" pitchFamily="18" charset="0"/>
                              </a:rPr>
                              <m:t>𝒯</m:t>
                            </m:r>
                          </m:e>
                          <m:sub>
                            <m:r>
                              <a:rPr lang="it-IT" i="1">
                                <a:latin typeface="Cambria Math" panose="02040503050406030204" pitchFamily="18" charset="0"/>
                              </a:rPr>
                              <m:t>2</m:t>
                            </m:r>
                          </m:sub>
                        </m:sSub>
                      </m:e>
                    </m:d>
                    <m:r>
                      <a:rPr lang="it-IT" i="1">
                        <a:latin typeface="Cambria Math" panose="02040503050406030204" pitchFamily="18" charset="0"/>
                      </a:rPr>
                      <m:t>+</m:t>
                    </m:r>
                    <m:r>
                      <a:rPr lang="it-IT" i="1">
                        <a:latin typeface="Cambria Math" panose="02040503050406030204" pitchFamily="18" charset="0"/>
                      </a:rPr>
                      <m:t>𝑝</m:t>
                    </m:r>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i="1">
                                <a:latin typeface="Cambria Math" panose="02040503050406030204" pitchFamily="18" charset="0"/>
                              </a:rPr>
                              <m:t>𝒯</m:t>
                            </m:r>
                          </m:e>
                          <m:sub>
                            <m:r>
                              <a:rPr lang="it-IT" i="1">
                                <a:latin typeface="Cambria Math" panose="02040503050406030204" pitchFamily="18" charset="0"/>
                              </a:rPr>
                              <m:t>3</m:t>
                            </m:r>
                          </m:sub>
                        </m:sSub>
                      </m:e>
                    </m:d>
                    <m:r>
                      <a:rPr lang="it-IT" b="0" i="1" smtClean="0">
                        <a:latin typeface="Cambria Math" panose="02040503050406030204" pitchFamily="18" charset="0"/>
                      </a:rPr>
                      <m:t>)</m:t>
                    </m:r>
                    <m:r>
                      <a:rPr lang="it-IT" i="1">
                        <a:latin typeface="Cambria Math" panose="02040503050406030204" pitchFamily="18" charset="0"/>
                      </a:rPr>
                      <m:t>=0.</m:t>
                    </m:r>
                    <m:r>
                      <a:rPr lang="it-IT" b="0" i="1" smtClean="0">
                        <a:latin typeface="Cambria Math" panose="02040503050406030204" pitchFamily="18" charset="0"/>
                      </a:rPr>
                      <m:t>1698.</m:t>
                    </m:r>
                  </m:oMath>
                </a14:m>
                <a:endParaRPr lang="it-IT" dirty="0"/>
              </a:p>
              <a:p>
                <a:endParaRPr lang="it-IT" dirty="0"/>
              </a:p>
            </p:txBody>
          </p:sp>
        </mc:Choice>
        <mc:Fallback xmlns="">
          <p:sp>
            <p:nvSpPr>
              <p:cNvPr id="3" name="Segnaposto contenuto 2">
                <a:extLst>
                  <a:ext uri="{FF2B5EF4-FFF2-40B4-BE49-F238E27FC236}">
                    <a16:creationId xmlns:a16="http://schemas.microsoft.com/office/drawing/2014/main" id="{DD4289B0-402F-4ACC-AD1F-08AD0717B97A}"/>
                  </a:ext>
                </a:extLst>
              </p:cNvPr>
              <p:cNvSpPr>
                <a:spLocks noGrp="1" noRot="1" noChangeAspect="1" noMove="1" noResize="1" noEditPoints="1" noAdjustHandles="1" noChangeArrowheads="1" noChangeShapeType="1" noTextEdit="1"/>
              </p:cNvSpPr>
              <p:nvPr>
                <p:ph idx="1"/>
              </p:nvPr>
            </p:nvSpPr>
            <p:spPr>
              <a:blipFill>
                <a:blip r:embed="rId2"/>
                <a:stretch>
                  <a:fillRect l="-606" t="-1667" r="-545"/>
                </a:stretch>
              </a:blipFill>
            </p:spPr>
            <p:txBody>
              <a:bodyPr/>
              <a:lstStyle/>
              <a:p>
                <a:r>
                  <a:rPr lang="it-IT">
                    <a:noFill/>
                  </a:rPr>
                  <a:t> </a:t>
                </a:r>
              </a:p>
            </p:txBody>
          </p:sp>
        </mc:Fallback>
      </mc:AlternateContent>
    </p:spTree>
    <p:extLst>
      <p:ext uri="{BB962C8B-B14F-4D97-AF65-F5344CB8AC3E}">
        <p14:creationId xmlns:p14="http://schemas.microsoft.com/office/powerpoint/2010/main" val="5556153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43F9D5-20B0-475B-961D-B66F4FB57834}"/>
              </a:ext>
            </a:extLst>
          </p:cNvPr>
          <p:cNvSpPr>
            <a:spLocks noGrp="1"/>
          </p:cNvSpPr>
          <p:nvPr>
            <p:ph type="title"/>
          </p:nvPr>
        </p:nvSpPr>
        <p:spPr/>
        <p:txBody>
          <a:bodyPr/>
          <a:lstStyle/>
          <a:p>
            <a:r>
              <a:rPr lang="it-IT" dirty="0"/>
              <a:t>Test su più di due campioni</a:t>
            </a:r>
          </a:p>
        </p:txBody>
      </p:sp>
      <p:sp>
        <p:nvSpPr>
          <p:cNvPr id="3" name="Segnaposto contenuto 2">
            <a:extLst>
              <a:ext uri="{FF2B5EF4-FFF2-40B4-BE49-F238E27FC236}">
                <a16:creationId xmlns:a16="http://schemas.microsoft.com/office/drawing/2014/main" id="{69231615-2B45-427D-8506-CE651C2ED1CA}"/>
              </a:ext>
            </a:extLst>
          </p:cNvPr>
          <p:cNvSpPr>
            <a:spLocks noGrp="1"/>
          </p:cNvSpPr>
          <p:nvPr>
            <p:ph idx="1"/>
          </p:nvPr>
        </p:nvSpPr>
        <p:spPr/>
        <p:txBody>
          <a:bodyPr>
            <a:normAutofit fontScale="92500" lnSpcReduction="20000"/>
          </a:bodyPr>
          <a:lstStyle/>
          <a:p>
            <a:r>
              <a:rPr lang="it-IT" dirty="0"/>
              <a:t>Popolazione normale, campioni accoppiati: One sample T-test ----</a:t>
            </a:r>
            <a:r>
              <a:rPr lang="it-IT" dirty="0">
                <a:sym typeface="Wingdings" panose="05000000000000000000" pitchFamily="2" charset="2"/>
              </a:rPr>
              <a:t>--&gt; </a:t>
            </a:r>
            <a:r>
              <a:rPr lang="it-IT" dirty="0" err="1">
                <a:sym typeface="Wingdings" panose="05000000000000000000" pitchFamily="2" charset="2"/>
              </a:rPr>
              <a:t>Repeated</a:t>
            </a:r>
            <a:r>
              <a:rPr lang="it-IT" dirty="0">
                <a:sym typeface="Wingdings" panose="05000000000000000000" pitchFamily="2" charset="2"/>
              </a:rPr>
              <a:t> </a:t>
            </a:r>
            <a:r>
              <a:rPr lang="it-IT" dirty="0" err="1">
                <a:sym typeface="Wingdings" panose="05000000000000000000" pitchFamily="2" charset="2"/>
              </a:rPr>
              <a:t>measures</a:t>
            </a:r>
            <a:r>
              <a:rPr lang="it-IT" dirty="0">
                <a:sym typeface="Wingdings" panose="05000000000000000000" pitchFamily="2" charset="2"/>
              </a:rPr>
              <a:t> Analysis Of </a:t>
            </a:r>
            <a:r>
              <a:rPr lang="it-IT" dirty="0" err="1">
                <a:sym typeface="Wingdings" panose="05000000000000000000" pitchFamily="2" charset="2"/>
              </a:rPr>
              <a:t>Variance</a:t>
            </a:r>
            <a:r>
              <a:rPr lang="it-IT" dirty="0">
                <a:sym typeface="Wingdings" panose="05000000000000000000" pitchFamily="2" charset="2"/>
              </a:rPr>
              <a:t> (ANOVA)</a:t>
            </a:r>
            <a:endParaRPr lang="it-IT" dirty="0"/>
          </a:p>
          <a:p>
            <a:pPr marL="0" indent="0">
              <a:buNone/>
            </a:pPr>
            <a:endParaRPr lang="it-IT" dirty="0"/>
          </a:p>
          <a:p>
            <a:pPr marL="0" indent="0">
              <a:buNone/>
            </a:pPr>
            <a:r>
              <a:rPr lang="it-IT" dirty="0"/>
              <a:t>  Popolazione qualsiasi, campioni accoppiati: </a:t>
            </a:r>
            <a:r>
              <a:rPr lang="it-IT" dirty="0" err="1"/>
              <a:t>Wilcoxon</a:t>
            </a:r>
            <a:r>
              <a:rPr lang="it-IT" dirty="0"/>
              <a:t> </a:t>
            </a:r>
            <a:r>
              <a:rPr lang="it-IT" dirty="0" err="1"/>
              <a:t>ranked</a:t>
            </a:r>
            <a:r>
              <a:rPr lang="it-IT" dirty="0"/>
              <a:t> </a:t>
            </a:r>
            <a:r>
              <a:rPr lang="it-IT" dirty="0" err="1"/>
              <a:t>sign</a:t>
            </a:r>
            <a:r>
              <a:rPr lang="it-IT" dirty="0"/>
              <a:t> test ------&gt; Friedman test</a:t>
            </a:r>
          </a:p>
          <a:p>
            <a:pPr marL="0" indent="0">
              <a:buNone/>
            </a:pPr>
            <a:endParaRPr lang="it-IT" dirty="0"/>
          </a:p>
          <a:p>
            <a:r>
              <a:rPr lang="it-IT" dirty="0"/>
              <a:t>Popolazione normale, campioni disaccoppiati, uguale varianza: </a:t>
            </a:r>
            <a:r>
              <a:rPr lang="it-IT" dirty="0" err="1"/>
              <a:t>Student</a:t>
            </a:r>
            <a:r>
              <a:rPr lang="it-IT" dirty="0"/>
              <a:t> T-test ----</a:t>
            </a:r>
            <a:r>
              <a:rPr lang="it-IT" dirty="0">
                <a:sym typeface="Wingdings" panose="05000000000000000000" pitchFamily="2" charset="2"/>
              </a:rPr>
              <a:t>--&gt; Analysis Of </a:t>
            </a:r>
            <a:r>
              <a:rPr lang="it-IT" dirty="0" err="1">
                <a:sym typeface="Wingdings" panose="05000000000000000000" pitchFamily="2" charset="2"/>
              </a:rPr>
              <a:t>Variance</a:t>
            </a:r>
            <a:r>
              <a:rPr lang="it-IT" dirty="0">
                <a:sym typeface="Wingdings" panose="05000000000000000000" pitchFamily="2" charset="2"/>
              </a:rPr>
              <a:t> (ANOVA)</a:t>
            </a:r>
          </a:p>
          <a:p>
            <a:endParaRPr lang="it-IT" dirty="0">
              <a:sym typeface="Wingdings" panose="05000000000000000000" pitchFamily="2" charset="2"/>
            </a:endParaRPr>
          </a:p>
          <a:p>
            <a:r>
              <a:rPr lang="it-IT" dirty="0">
                <a:sym typeface="Wingdings" panose="05000000000000000000" pitchFamily="2" charset="2"/>
              </a:rPr>
              <a:t>Popolazione normale, campioni disaccoppiati, varianza diversa: Welch T-test -------&gt; Welch ANOVA</a:t>
            </a:r>
          </a:p>
          <a:p>
            <a:endParaRPr lang="it-IT" dirty="0">
              <a:sym typeface="Wingdings" panose="05000000000000000000" pitchFamily="2" charset="2"/>
            </a:endParaRPr>
          </a:p>
          <a:p>
            <a:r>
              <a:rPr lang="it-IT" dirty="0">
                <a:sym typeface="Wingdings" panose="05000000000000000000" pitchFamily="2" charset="2"/>
              </a:rPr>
              <a:t>Popolazione qualsiasi, campioni disaccoppiati: </a:t>
            </a:r>
            <a:r>
              <a:rPr lang="it-IT" dirty="0" err="1">
                <a:sym typeface="Wingdings" panose="05000000000000000000" pitchFamily="2" charset="2"/>
              </a:rPr>
              <a:t>Wilcoxon</a:t>
            </a:r>
            <a:r>
              <a:rPr lang="it-IT" dirty="0">
                <a:sym typeface="Wingdings" panose="05000000000000000000" pitchFamily="2" charset="2"/>
              </a:rPr>
              <a:t> Rank-Sum (Mann-Withney) test -------&gt; </a:t>
            </a:r>
            <a:r>
              <a:rPr lang="it-IT" dirty="0" err="1">
                <a:sym typeface="Wingdings" panose="05000000000000000000" pitchFamily="2" charset="2"/>
              </a:rPr>
              <a:t>Kruskal</a:t>
            </a:r>
            <a:r>
              <a:rPr lang="it-IT" dirty="0">
                <a:sym typeface="Wingdings" panose="05000000000000000000" pitchFamily="2" charset="2"/>
              </a:rPr>
              <a:t>-Wallis test</a:t>
            </a:r>
            <a:endParaRPr lang="it-IT" dirty="0"/>
          </a:p>
        </p:txBody>
      </p:sp>
    </p:spTree>
    <p:extLst>
      <p:ext uri="{BB962C8B-B14F-4D97-AF65-F5344CB8AC3E}">
        <p14:creationId xmlns:p14="http://schemas.microsoft.com/office/powerpoint/2010/main" val="19609190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9BBF9D-9463-47A6-BC92-000933E08428}"/>
              </a:ext>
            </a:extLst>
          </p:cNvPr>
          <p:cNvSpPr>
            <a:spLocks noGrp="1"/>
          </p:cNvSpPr>
          <p:nvPr>
            <p:ph type="title"/>
          </p:nvPr>
        </p:nvSpPr>
        <p:spPr/>
        <p:txBody>
          <a:bodyPr/>
          <a:lstStyle/>
          <a:p>
            <a:r>
              <a:rPr lang="it-IT" dirty="0"/>
              <a:t>ANOVA</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5C9A594A-841F-4B60-958E-63551E4E4694}"/>
                  </a:ext>
                </a:extLst>
              </p:cNvPr>
              <p:cNvSpPr>
                <a:spLocks noGrp="1"/>
              </p:cNvSpPr>
              <p:nvPr>
                <p:ph idx="1"/>
              </p:nvPr>
            </p:nvSpPr>
            <p:spPr/>
            <p:txBody>
              <a:bodyPr/>
              <a:lstStyle/>
              <a:p>
                <a:pPr marL="0" indent="0">
                  <a:buNone/>
                </a:pPr>
                <a:r>
                  <a:rPr lang="it-IT" dirty="0"/>
                  <a:t>Popolazione normale, campioni disaccoppiati, uguale varianza.</a:t>
                </a:r>
              </a:p>
              <a:p>
                <a:pPr marL="457200" indent="-457200">
                  <a:buFont typeface="+mj-lt"/>
                  <a:buAutoNum type="arabicParenR"/>
                </a:pPr>
                <a:r>
                  <a:rPr lang="it-IT" dirty="0"/>
                  <a:t>Sia </a:t>
                </a:r>
                <a14:m>
                  <m:oMath xmlns:m="http://schemas.openxmlformats.org/officeDocument/2006/math">
                    <m:sSubSup>
                      <m:sSubSupPr>
                        <m:ctrlPr>
                          <a:rPr lang="it-IT" i="1" smtClean="0">
                            <a:latin typeface="Cambria Math" panose="02040503050406030204" pitchFamily="18" charset="0"/>
                          </a:rPr>
                        </m:ctrlPr>
                      </m:sSubSupPr>
                      <m:e>
                        <m:r>
                          <a:rPr lang="it-IT" b="0" i="1" smtClean="0">
                            <a:latin typeface="Cambria Math" panose="02040503050406030204" pitchFamily="18" charset="0"/>
                          </a:rPr>
                          <m:t>𝑆</m:t>
                        </m:r>
                      </m:e>
                      <m:sub>
                        <m:r>
                          <a:rPr lang="it-IT" b="0" i="1" smtClean="0">
                            <a:latin typeface="Cambria Math" panose="02040503050406030204" pitchFamily="18" charset="0"/>
                          </a:rPr>
                          <m:t>𝑤𝑖𝑡h𝑖𝑛</m:t>
                        </m:r>
                      </m:sub>
                      <m:sup>
                        <m:r>
                          <a:rPr lang="it-IT" b="0" i="1" smtClean="0">
                            <a:latin typeface="Cambria Math" panose="02040503050406030204" pitchFamily="18" charset="0"/>
                          </a:rPr>
                          <m:t>2</m:t>
                        </m:r>
                      </m:sup>
                    </m:sSubSup>
                  </m:oMath>
                </a14:m>
                <a:r>
                  <a:rPr lang="it-IT" dirty="0"/>
                  <a:t> la varianza comune, chiamata varianza residua;</a:t>
                </a:r>
              </a:p>
              <a:p>
                <a:pPr marL="457200" indent="-457200">
                  <a:buFont typeface="+mj-lt"/>
                  <a:buAutoNum type="arabicParenR"/>
                </a:pPr>
                <a:r>
                  <a:rPr lang="it-IT" dirty="0"/>
                  <a:t>Calcola la media in ciascun campione;</a:t>
                </a:r>
              </a:p>
              <a:p>
                <a:pPr marL="457200" indent="-457200">
                  <a:buFont typeface="+mj-lt"/>
                  <a:buAutoNum type="arabicParenR"/>
                </a:pPr>
                <a:r>
                  <a:rPr lang="it-IT" dirty="0"/>
                  <a:t>Calcola la varianza dell’insieme delle medie, </a:t>
                </a:r>
                <a14:m>
                  <m:oMath xmlns:m="http://schemas.openxmlformats.org/officeDocument/2006/math">
                    <m:sSubSup>
                      <m:sSubSupPr>
                        <m:ctrlPr>
                          <a:rPr lang="it-IT" i="1" smtClean="0">
                            <a:latin typeface="Cambria Math" panose="02040503050406030204" pitchFamily="18" charset="0"/>
                          </a:rPr>
                        </m:ctrlPr>
                      </m:sSubSupPr>
                      <m:e>
                        <m:r>
                          <a:rPr lang="it-IT" b="0" i="1" smtClean="0">
                            <a:latin typeface="Cambria Math" panose="02040503050406030204" pitchFamily="18" charset="0"/>
                          </a:rPr>
                          <m:t>𝑆</m:t>
                        </m:r>
                      </m:e>
                      <m:sub>
                        <m:r>
                          <a:rPr lang="it-IT" b="0" i="1" smtClean="0">
                            <a:latin typeface="Cambria Math" panose="02040503050406030204" pitchFamily="18" charset="0"/>
                          </a:rPr>
                          <m:t>𝑏𝑒𝑡𝑤𝑒𝑒𝑛</m:t>
                        </m:r>
                      </m:sub>
                      <m:sup>
                        <m:r>
                          <a:rPr lang="it-IT" b="0" i="1" smtClean="0">
                            <a:latin typeface="Cambria Math" panose="02040503050406030204" pitchFamily="18" charset="0"/>
                          </a:rPr>
                          <m:t>2</m:t>
                        </m:r>
                      </m:sup>
                    </m:sSubSup>
                  </m:oMath>
                </a14:m>
                <a:r>
                  <a:rPr lang="it-IT" dirty="0"/>
                  <a:t>;</a:t>
                </a:r>
              </a:p>
              <a:p>
                <a:pPr marL="457200" indent="-457200">
                  <a:buFont typeface="+mj-lt"/>
                  <a:buAutoNum type="arabicParenR"/>
                </a:pPr>
                <a:r>
                  <a:rPr lang="it-IT" dirty="0"/>
                  <a:t>La statistica </a:t>
                </a:r>
                <a14:m>
                  <m:oMath xmlns:m="http://schemas.openxmlformats.org/officeDocument/2006/math">
                    <m:r>
                      <a:rPr lang="it-IT" b="0" i="1" smtClean="0">
                        <a:latin typeface="Cambria Math" panose="02040503050406030204" pitchFamily="18" charset="0"/>
                      </a:rPr>
                      <m:t>𝐹</m:t>
                    </m:r>
                    <m:r>
                      <a:rPr lang="it-IT" b="0" i="1" smtClean="0">
                        <a:latin typeface="Cambria Math" panose="02040503050406030204" pitchFamily="18" charset="0"/>
                      </a:rPr>
                      <m:t>=</m:t>
                    </m:r>
                    <m:f>
                      <m:fPr>
                        <m:ctrlPr>
                          <a:rPr lang="it-IT" b="0" i="1" smtClean="0">
                            <a:latin typeface="Cambria Math" panose="02040503050406030204" pitchFamily="18" charset="0"/>
                          </a:rPr>
                        </m:ctrlPr>
                      </m:fPr>
                      <m:num>
                        <m:sSubSup>
                          <m:sSubSupPr>
                            <m:ctrlPr>
                              <a:rPr lang="it-IT" i="1">
                                <a:latin typeface="Cambria Math" panose="02040503050406030204" pitchFamily="18" charset="0"/>
                              </a:rPr>
                            </m:ctrlPr>
                          </m:sSubSupPr>
                          <m:e>
                            <m:r>
                              <a:rPr lang="it-IT" i="1">
                                <a:latin typeface="Cambria Math" panose="02040503050406030204" pitchFamily="18" charset="0"/>
                              </a:rPr>
                              <m:t>𝑆</m:t>
                            </m:r>
                          </m:e>
                          <m:sub>
                            <m:r>
                              <a:rPr lang="it-IT" i="1">
                                <a:latin typeface="Cambria Math" panose="02040503050406030204" pitchFamily="18" charset="0"/>
                              </a:rPr>
                              <m:t>𝑏𝑒𝑡𝑤𝑒𝑒𝑛</m:t>
                            </m:r>
                          </m:sub>
                          <m:sup>
                            <m:r>
                              <a:rPr lang="it-IT" i="1">
                                <a:latin typeface="Cambria Math" panose="02040503050406030204" pitchFamily="18" charset="0"/>
                              </a:rPr>
                              <m:t>2</m:t>
                            </m:r>
                          </m:sup>
                        </m:sSubSup>
                      </m:num>
                      <m:den>
                        <m:sSubSup>
                          <m:sSubSupPr>
                            <m:ctrlPr>
                              <a:rPr lang="it-IT" i="1">
                                <a:latin typeface="Cambria Math" panose="02040503050406030204" pitchFamily="18" charset="0"/>
                              </a:rPr>
                            </m:ctrlPr>
                          </m:sSubSupPr>
                          <m:e>
                            <m:r>
                              <a:rPr lang="it-IT" i="1">
                                <a:latin typeface="Cambria Math" panose="02040503050406030204" pitchFamily="18" charset="0"/>
                              </a:rPr>
                              <m:t>𝑆</m:t>
                            </m:r>
                          </m:e>
                          <m:sub>
                            <m:r>
                              <a:rPr lang="it-IT" i="1">
                                <a:latin typeface="Cambria Math" panose="02040503050406030204" pitchFamily="18" charset="0"/>
                              </a:rPr>
                              <m:t>𝑤𝑖𝑡h𝑖𝑛</m:t>
                            </m:r>
                          </m:sub>
                          <m:sup>
                            <m:r>
                              <a:rPr lang="it-IT" i="1">
                                <a:latin typeface="Cambria Math" panose="02040503050406030204" pitchFamily="18" charset="0"/>
                              </a:rPr>
                              <m:t>2</m:t>
                            </m:r>
                          </m:sup>
                        </m:sSubSup>
                      </m:den>
                    </m:f>
                  </m:oMath>
                </a14:m>
                <a:r>
                  <a:rPr lang="it-IT" dirty="0"/>
                  <a:t> ha una distribuzione di Fisher.</a:t>
                </a:r>
              </a:p>
              <a:p>
                <a:pPr marL="457200" indent="-457200">
                  <a:buFont typeface="+mj-lt"/>
                  <a:buAutoNum type="arabicParenR"/>
                </a:pPr>
                <a:endParaRPr lang="it-IT" dirty="0"/>
              </a:p>
            </p:txBody>
          </p:sp>
        </mc:Choice>
        <mc:Fallback xmlns="">
          <p:sp>
            <p:nvSpPr>
              <p:cNvPr id="3" name="Segnaposto contenuto 2">
                <a:extLst>
                  <a:ext uri="{FF2B5EF4-FFF2-40B4-BE49-F238E27FC236}">
                    <a16:creationId xmlns:a16="http://schemas.microsoft.com/office/drawing/2014/main" id="{5C9A594A-841F-4B60-958E-63551E4E4694}"/>
                  </a:ext>
                </a:extLst>
              </p:cNvPr>
              <p:cNvSpPr>
                <a:spLocks noGrp="1" noRot="1" noChangeAspect="1" noMove="1" noResize="1" noEditPoints="1" noAdjustHandles="1" noChangeArrowheads="1" noChangeShapeType="1" noTextEdit="1"/>
              </p:cNvSpPr>
              <p:nvPr>
                <p:ph idx="1"/>
              </p:nvPr>
            </p:nvSpPr>
            <p:spPr>
              <a:blipFill>
                <a:blip r:embed="rId2"/>
                <a:stretch>
                  <a:fillRect l="-1576" t="-1667"/>
                </a:stretch>
              </a:blipFill>
            </p:spPr>
            <p:txBody>
              <a:bodyPr/>
              <a:lstStyle/>
              <a:p>
                <a:r>
                  <a:rPr lang="it-IT">
                    <a:noFill/>
                  </a:rPr>
                  <a:t> </a:t>
                </a:r>
              </a:p>
            </p:txBody>
          </p:sp>
        </mc:Fallback>
      </mc:AlternateContent>
    </p:spTree>
    <p:extLst>
      <p:ext uri="{BB962C8B-B14F-4D97-AF65-F5344CB8AC3E}">
        <p14:creationId xmlns:p14="http://schemas.microsoft.com/office/powerpoint/2010/main" val="3229350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Campionamenti probabilistici</a:t>
            </a:r>
          </a:p>
        </p:txBody>
      </p:sp>
      <p:sp>
        <p:nvSpPr>
          <p:cNvPr id="3" name="Segnaposto contenuto 2"/>
          <p:cNvSpPr>
            <a:spLocks noGrp="1"/>
          </p:cNvSpPr>
          <p:nvPr>
            <p:ph idx="1"/>
          </p:nvPr>
        </p:nvSpPr>
        <p:spPr/>
        <p:txBody>
          <a:bodyPr/>
          <a:lstStyle/>
          <a:p>
            <a:r>
              <a:rPr lang="it-IT" dirty="0"/>
              <a:t>I campionamenti probabilistici più usati sono:</a:t>
            </a:r>
          </a:p>
          <a:p>
            <a:pPr marL="578358" lvl="1" indent="-285750">
              <a:buFont typeface="Arial" panose="020B0604020202020204" pitchFamily="34" charset="0"/>
              <a:buChar char="•"/>
            </a:pPr>
            <a:r>
              <a:rPr lang="it-IT" dirty="0"/>
              <a:t>Campionamento casuale semplice: tutti gli individui hanno la stessa probabilità di far parte del campione;</a:t>
            </a:r>
          </a:p>
          <a:p>
            <a:pPr marL="578358" lvl="1" indent="-285750">
              <a:buFont typeface="Arial" panose="020B0604020202020204" pitchFamily="34" charset="0"/>
              <a:buChar char="•"/>
            </a:pPr>
            <a:r>
              <a:rPr lang="it-IT" dirty="0"/>
              <a:t>Campionamento sistematico: una volta estratto un individuo, il campione estratto è determinato scegliendo un individuo ogni intervallo k;</a:t>
            </a:r>
          </a:p>
          <a:p>
            <a:pPr marL="578358" lvl="1" indent="-285750">
              <a:buFont typeface="Arial" panose="020B0604020202020204" pitchFamily="34" charset="0"/>
              <a:buChar char="•"/>
            </a:pPr>
            <a:r>
              <a:rPr lang="it-IT" dirty="0"/>
              <a:t>Campionamento stratificato: si suddivide la popolazione in strati, sulla base del valore di una variabile, quindi si procede al campionamento casuale in ogni strato e si uniscono infine i campioni nel campione globale;</a:t>
            </a:r>
          </a:p>
          <a:p>
            <a:pPr marL="578358" lvl="1" indent="-285750">
              <a:buFont typeface="Arial" panose="020B0604020202020204" pitchFamily="34" charset="0"/>
              <a:buChar char="•"/>
            </a:pPr>
            <a:r>
              <a:rPr lang="it-IT" dirty="0"/>
              <a:t>Campionamento a grappoli: si estraggono non singoli individui, ma intere «famiglie» o «grappoli» di individui (ad es. classe scolastica o reparto di lavoro) e tutti gli individui del grappolo estratto entrano nel campione finale.</a:t>
            </a:r>
          </a:p>
          <a:p>
            <a:pPr marL="0" indent="0">
              <a:buNone/>
            </a:pPr>
            <a:r>
              <a:rPr lang="it-IT" dirty="0"/>
              <a:t>  Questi tipi di campionamento differiscono fra loro per costo, accuratezza e complessità.</a:t>
            </a:r>
          </a:p>
        </p:txBody>
      </p:sp>
    </p:spTree>
    <p:extLst>
      <p:ext uri="{BB962C8B-B14F-4D97-AF65-F5344CB8AC3E}">
        <p14:creationId xmlns:p14="http://schemas.microsoft.com/office/powerpoint/2010/main" val="35422150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29A13A-05EC-478E-B9CA-5831339D85CE}"/>
              </a:ext>
            </a:extLst>
          </p:cNvPr>
          <p:cNvSpPr>
            <a:spLocks noGrp="1"/>
          </p:cNvSpPr>
          <p:nvPr>
            <p:ph type="title"/>
          </p:nvPr>
        </p:nvSpPr>
        <p:spPr/>
        <p:txBody>
          <a:bodyPr/>
          <a:lstStyle/>
          <a:p>
            <a:r>
              <a:rPr lang="it-IT" dirty="0"/>
              <a:t>Test a una o più vie</a:t>
            </a:r>
          </a:p>
        </p:txBody>
      </p:sp>
      <p:sp>
        <p:nvSpPr>
          <p:cNvPr id="3" name="Segnaposto contenuto 2">
            <a:extLst>
              <a:ext uri="{FF2B5EF4-FFF2-40B4-BE49-F238E27FC236}">
                <a16:creationId xmlns:a16="http://schemas.microsoft.com/office/drawing/2014/main" id="{C54EC19F-B68A-4F9E-B941-95D1D3B82A1F}"/>
              </a:ext>
            </a:extLst>
          </p:cNvPr>
          <p:cNvSpPr>
            <a:spLocks noGrp="1"/>
          </p:cNvSpPr>
          <p:nvPr>
            <p:ph idx="1"/>
          </p:nvPr>
        </p:nvSpPr>
        <p:spPr/>
        <p:txBody>
          <a:bodyPr>
            <a:normAutofit/>
          </a:bodyPr>
          <a:lstStyle/>
          <a:p>
            <a:r>
              <a:rPr lang="it-IT" dirty="0"/>
              <a:t>I test statistici possono essere applicati a campioni le cui misurazioni dipendono da una o più variabili di controllo.</a:t>
            </a:r>
          </a:p>
          <a:p>
            <a:r>
              <a:rPr lang="it-IT" dirty="0"/>
              <a:t>Si parla in questo caso di test a una o più vie (one-way, </a:t>
            </a:r>
            <a:r>
              <a:rPr lang="it-IT" dirty="0" err="1"/>
              <a:t>two</a:t>
            </a:r>
            <a:r>
              <a:rPr lang="it-IT" dirty="0"/>
              <a:t>-way, </a:t>
            </a:r>
            <a:r>
              <a:rPr lang="it-IT" dirty="0" err="1"/>
              <a:t>three</a:t>
            </a:r>
            <a:r>
              <a:rPr lang="it-IT" dirty="0"/>
              <a:t>-way, </a:t>
            </a:r>
            <a:r>
              <a:rPr lang="it-IT" dirty="0" err="1"/>
              <a:t>etc</a:t>
            </a:r>
            <a:r>
              <a:rPr lang="it-IT" dirty="0"/>
              <a:t>…).</a:t>
            </a:r>
          </a:p>
          <a:p>
            <a:r>
              <a:rPr lang="it-IT" dirty="0"/>
              <a:t>Esempio: valutazione di efficacia di un trattamento mediante misurazione di un indice rispetto a due o più trattamenti alternativi.</a:t>
            </a:r>
          </a:p>
          <a:p>
            <a:pPr lvl="1"/>
            <a:r>
              <a:rPr lang="it-IT" dirty="0"/>
              <a:t>Se il raggruppamento di pazienti è determinato da un solo fattore (ad esempio pazienti raggruppati solo per tipologia di trattamento) il test è one-way (a una via).</a:t>
            </a:r>
          </a:p>
          <a:p>
            <a:pPr lvl="1"/>
            <a:r>
              <a:rPr lang="it-IT" dirty="0"/>
              <a:t>Se il raggruppamento di pazienti è determinato da due fattori (ad esempio pazienti suddivisi per sesso e per tipologia di trattamento) il test è </a:t>
            </a:r>
            <a:r>
              <a:rPr lang="it-IT" dirty="0" err="1"/>
              <a:t>two</a:t>
            </a:r>
            <a:r>
              <a:rPr lang="it-IT" dirty="0"/>
              <a:t>-way (a due vie).</a:t>
            </a:r>
          </a:p>
          <a:p>
            <a:pPr lvl="1"/>
            <a:r>
              <a:rPr lang="it-IT" dirty="0"/>
              <a:t>… </a:t>
            </a:r>
          </a:p>
          <a:p>
            <a:r>
              <a:rPr lang="it-IT" dirty="0"/>
              <a:t> </a:t>
            </a:r>
          </a:p>
        </p:txBody>
      </p:sp>
    </p:spTree>
    <p:extLst>
      <p:ext uri="{BB962C8B-B14F-4D97-AF65-F5344CB8AC3E}">
        <p14:creationId xmlns:p14="http://schemas.microsoft.com/office/powerpoint/2010/main" val="7849548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F12F86-A833-412C-9EAF-419D265719A0}"/>
              </a:ext>
            </a:extLst>
          </p:cNvPr>
          <p:cNvSpPr>
            <a:spLocks noGrp="1"/>
          </p:cNvSpPr>
          <p:nvPr>
            <p:ph type="title"/>
          </p:nvPr>
        </p:nvSpPr>
        <p:spPr/>
        <p:txBody>
          <a:bodyPr/>
          <a:lstStyle/>
          <a:p>
            <a:r>
              <a:rPr lang="it-IT" dirty="0"/>
              <a:t>Riassumendo</a:t>
            </a:r>
          </a:p>
        </p:txBody>
      </p:sp>
      <p:sp>
        <p:nvSpPr>
          <p:cNvPr id="4" name="CasellaDiTesto 3">
            <a:extLst>
              <a:ext uri="{FF2B5EF4-FFF2-40B4-BE49-F238E27FC236}">
                <a16:creationId xmlns:a16="http://schemas.microsoft.com/office/drawing/2014/main" id="{6BE27595-044A-4CB0-95A1-11E448B28053}"/>
              </a:ext>
            </a:extLst>
          </p:cNvPr>
          <p:cNvSpPr txBox="1"/>
          <p:nvPr/>
        </p:nvSpPr>
        <p:spPr>
          <a:xfrm>
            <a:off x="4180836" y="1817661"/>
            <a:ext cx="4158817" cy="369332"/>
          </a:xfrm>
          <a:prstGeom prst="rect">
            <a:avLst/>
          </a:prstGeom>
          <a:noFill/>
        </p:spPr>
        <p:txBody>
          <a:bodyPr wrap="square" rtlCol="0">
            <a:spAutoFit/>
          </a:bodyPr>
          <a:lstStyle/>
          <a:p>
            <a:r>
              <a:rPr lang="it-IT" dirty="0"/>
              <a:t>NUMERO DI CAMPIONI DA CONFRONTARE</a:t>
            </a:r>
          </a:p>
        </p:txBody>
      </p:sp>
      <p:sp>
        <p:nvSpPr>
          <p:cNvPr id="6" name="CasellaDiTesto 5">
            <a:extLst>
              <a:ext uri="{FF2B5EF4-FFF2-40B4-BE49-F238E27FC236}">
                <a16:creationId xmlns:a16="http://schemas.microsoft.com/office/drawing/2014/main" id="{F6E5324C-6901-4360-8583-B5EACD4BBB7F}"/>
              </a:ext>
            </a:extLst>
          </p:cNvPr>
          <p:cNvSpPr txBox="1"/>
          <p:nvPr/>
        </p:nvSpPr>
        <p:spPr>
          <a:xfrm>
            <a:off x="3105876" y="2474036"/>
            <a:ext cx="1147895" cy="338554"/>
          </a:xfrm>
          <a:prstGeom prst="rect">
            <a:avLst/>
          </a:prstGeom>
          <a:noFill/>
        </p:spPr>
        <p:txBody>
          <a:bodyPr wrap="square" rtlCol="0">
            <a:spAutoFit/>
          </a:bodyPr>
          <a:lstStyle/>
          <a:p>
            <a:r>
              <a:rPr lang="it-IT" sz="1600" dirty="0"/>
              <a:t>2 campioni</a:t>
            </a:r>
          </a:p>
        </p:txBody>
      </p:sp>
      <p:sp>
        <p:nvSpPr>
          <p:cNvPr id="7" name="CasellaDiTesto 6">
            <a:extLst>
              <a:ext uri="{FF2B5EF4-FFF2-40B4-BE49-F238E27FC236}">
                <a16:creationId xmlns:a16="http://schemas.microsoft.com/office/drawing/2014/main" id="{E176600B-4788-47BA-9843-C1D043F98C5D}"/>
              </a:ext>
            </a:extLst>
          </p:cNvPr>
          <p:cNvSpPr txBox="1"/>
          <p:nvPr/>
        </p:nvSpPr>
        <p:spPr>
          <a:xfrm>
            <a:off x="8111630" y="2524731"/>
            <a:ext cx="1347832" cy="338554"/>
          </a:xfrm>
          <a:prstGeom prst="rect">
            <a:avLst/>
          </a:prstGeom>
          <a:noFill/>
        </p:spPr>
        <p:txBody>
          <a:bodyPr wrap="square" rtlCol="0">
            <a:spAutoFit/>
          </a:bodyPr>
          <a:lstStyle/>
          <a:p>
            <a:r>
              <a:rPr lang="it-IT" sz="1600" dirty="0"/>
              <a:t>&gt; 2 campioni</a:t>
            </a:r>
          </a:p>
        </p:txBody>
      </p:sp>
      <p:sp>
        <p:nvSpPr>
          <p:cNvPr id="8" name="CasellaDiTesto 7">
            <a:extLst>
              <a:ext uri="{FF2B5EF4-FFF2-40B4-BE49-F238E27FC236}">
                <a16:creationId xmlns:a16="http://schemas.microsoft.com/office/drawing/2014/main" id="{ADCAE629-584D-46FC-A9FF-E4C97D9B858E}"/>
              </a:ext>
            </a:extLst>
          </p:cNvPr>
          <p:cNvSpPr txBox="1"/>
          <p:nvPr/>
        </p:nvSpPr>
        <p:spPr>
          <a:xfrm>
            <a:off x="4370430" y="2986967"/>
            <a:ext cx="766194" cy="338554"/>
          </a:xfrm>
          <a:prstGeom prst="rect">
            <a:avLst/>
          </a:prstGeom>
          <a:noFill/>
        </p:spPr>
        <p:txBody>
          <a:bodyPr wrap="square" rtlCol="0">
            <a:spAutoFit/>
          </a:bodyPr>
          <a:lstStyle/>
          <a:p>
            <a:r>
              <a:rPr lang="it-IT" sz="1600" dirty="0" err="1"/>
              <a:t>paired</a:t>
            </a:r>
            <a:endParaRPr lang="it-IT" sz="1600" dirty="0"/>
          </a:p>
        </p:txBody>
      </p:sp>
      <p:sp>
        <p:nvSpPr>
          <p:cNvPr id="9" name="CasellaDiTesto 8">
            <a:extLst>
              <a:ext uri="{FF2B5EF4-FFF2-40B4-BE49-F238E27FC236}">
                <a16:creationId xmlns:a16="http://schemas.microsoft.com/office/drawing/2014/main" id="{A9D3D34D-10EB-4AC1-8727-E8A186E41B8C}"/>
              </a:ext>
            </a:extLst>
          </p:cNvPr>
          <p:cNvSpPr txBox="1"/>
          <p:nvPr/>
        </p:nvSpPr>
        <p:spPr>
          <a:xfrm>
            <a:off x="9774420" y="2986967"/>
            <a:ext cx="766194" cy="338554"/>
          </a:xfrm>
          <a:prstGeom prst="rect">
            <a:avLst/>
          </a:prstGeom>
          <a:noFill/>
        </p:spPr>
        <p:txBody>
          <a:bodyPr wrap="square" rtlCol="0">
            <a:spAutoFit/>
          </a:bodyPr>
          <a:lstStyle/>
          <a:p>
            <a:r>
              <a:rPr lang="it-IT" sz="1600" dirty="0" err="1"/>
              <a:t>paired</a:t>
            </a:r>
            <a:endParaRPr lang="it-IT" sz="1600" dirty="0"/>
          </a:p>
        </p:txBody>
      </p:sp>
      <p:sp>
        <p:nvSpPr>
          <p:cNvPr id="10" name="CasellaDiTesto 9">
            <a:extLst>
              <a:ext uri="{FF2B5EF4-FFF2-40B4-BE49-F238E27FC236}">
                <a16:creationId xmlns:a16="http://schemas.microsoft.com/office/drawing/2014/main" id="{87BAC559-9313-4054-A6CE-19088E4D4F9A}"/>
              </a:ext>
            </a:extLst>
          </p:cNvPr>
          <p:cNvSpPr txBox="1"/>
          <p:nvPr/>
        </p:nvSpPr>
        <p:spPr>
          <a:xfrm>
            <a:off x="7142071" y="2986967"/>
            <a:ext cx="967529" cy="338554"/>
          </a:xfrm>
          <a:prstGeom prst="rect">
            <a:avLst/>
          </a:prstGeom>
          <a:noFill/>
        </p:spPr>
        <p:txBody>
          <a:bodyPr wrap="square" rtlCol="0">
            <a:spAutoFit/>
          </a:bodyPr>
          <a:lstStyle/>
          <a:p>
            <a:r>
              <a:rPr lang="it-IT" sz="1600" dirty="0" err="1"/>
              <a:t>unpaired</a:t>
            </a:r>
            <a:endParaRPr lang="it-IT" sz="1600" dirty="0"/>
          </a:p>
        </p:txBody>
      </p:sp>
      <p:sp>
        <p:nvSpPr>
          <p:cNvPr id="11" name="CasellaDiTesto 10">
            <a:extLst>
              <a:ext uri="{FF2B5EF4-FFF2-40B4-BE49-F238E27FC236}">
                <a16:creationId xmlns:a16="http://schemas.microsoft.com/office/drawing/2014/main" id="{B27D318D-4C03-4E9B-A9E1-7BA396F64242}"/>
              </a:ext>
            </a:extLst>
          </p:cNvPr>
          <p:cNvSpPr txBox="1"/>
          <p:nvPr/>
        </p:nvSpPr>
        <p:spPr>
          <a:xfrm>
            <a:off x="1904720" y="2986967"/>
            <a:ext cx="967529" cy="338554"/>
          </a:xfrm>
          <a:prstGeom prst="rect">
            <a:avLst/>
          </a:prstGeom>
          <a:noFill/>
        </p:spPr>
        <p:txBody>
          <a:bodyPr wrap="square" rtlCol="0">
            <a:spAutoFit/>
          </a:bodyPr>
          <a:lstStyle/>
          <a:p>
            <a:r>
              <a:rPr lang="it-IT" sz="1600" dirty="0" err="1"/>
              <a:t>unpaired</a:t>
            </a:r>
            <a:endParaRPr lang="it-IT" sz="1600" dirty="0"/>
          </a:p>
        </p:txBody>
      </p:sp>
      <p:sp>
        <p:nvSpPr>
          <p:cNvPr id="12" name="CasellaDiTesto 11">
            <a:extLst>
              <a:ext uri="{FF2B5EF4-FFF2-40B4-BE49-F238E27FC236}">
                <a16:creationId xmlns:a16="http://schemas.microsoft.com/office/drawing/2014/main" id="{0807841F-950B-48E2-919F-51FEF3738657}"/>
              </a:ext>
            </a:extLst>
          </p:cNvPr>
          <p:cNvSpPr txBox="1"/>
          <p:nvPr/>
        </p:nvSpPr>
        <p:spPr>
          <a:xfrm>
            <a:off x="950219" y="4595784"/>
            <a:ext cx="1418421" cy="307777"/>
          </a:xfrm>
          <a:prstGeom prst="rect">
            <a:avLst/>
          </a:prstGeom>
          <a:noFill/>
        </p:spPr>
        <p:txBody>
          <a:bodyPr wrap="square" rtlCol="0">
            <a:spAutoFit/>
          </a:bodyPr>
          <a:lstStyle/>
          <a:p>
            <a:pPr algn="ctr"/>
            <a:r>
              <a:rPr lang="it-IT" sz="1400" dirty="0" err="1"/>
              <a:t>Equal</a:t>
            </a:r>
            <a:r>
              <a:rPr lang="it-IT" sz="1400" dirty="0"/>
              <a:t> </a:t>
            </a:r>
            <a:r>
              <a:rPr lang="it-IT" sz="1400" dirty="0" err="1"/>
              <a:t>variances</a:t>
            </a:r>
            <a:r>
              <a:rPr lang="it-IT" sz="1400" dirty="0"/>
              <a:t>?</a:t>
            </a:r>
          </a:p>
        </p:txBody>
      </p:sp>
      <p:sp>
        <p:nvSpPr>
          <p:cNvPr id="13" name="CasellaDiTesto 12">
            <a:extLst>
              <a:ext uri="{FF2B5EF4-FFF2-40B4-BE49-F238E27FC236}">
                <a16:creationId xmlns:a16="http://schemas.microsoft.com/office/drawing/2014/main" id="{0C8BD982-8DF6-4249-ACC6-C277EF9E0178}"/>
              </a:ext>
            </a:extLst>
          </p:cNvPr>
          <p:cNvSpPr txBox="1"/>
          <p:nvPr/>
        </p:nvSpPr>
        <p:spPr>
          <a:xfrm>
            <a:off x="3647088" y="3659633"/>
            <a:ext cx="1067496" cy="307777"/>
          </a:xfrm>
          <a:prstGeom prst="rect">
            <a:avLst/>
          </a:prstGeom>
          <a:noFill/>
        </p:spPr>
        <p:txBody>
          <a:bodyPr wrap="square" rtlCol="0">
            <a:spAutoFit/>
          </a:bodyPr>
          <a:lstStyle/>
          <a:p>
            <a:r>
              <a:rPr lang="it-IT" sz="1400" dirty="0" err="1"/>
              <a:t>parametric</a:t>
            </a:r>
            <a:endParaRPr lang="it-IT" sz="1400" dirty="0"/>
          </a:p>
        </p:txBody>
      </p:sp>
      <p:sp>
        <p:nvSpPr>
          <p:cNvPr id="14" name="CasellaDiTesto 13">
            <a:extLst>
              <a:ext uri="{FF2B5EF4-FFF2-40B4-BE49-F238E27FC236}">
                <a16:creationId xmlns:a16="http://schemas.microsoft.com/office/drawing/2014/main" id="{5DC9AFB9-16DA-483D-A188-CF3F86D2534B}"/>
              </a:ext>
            </a:extLst>
          </p:cNvPr>
          <p:cNvSpPr txBox="1"/>
          <p:nvPr/>
        </p:nvSpPr>
        <p:spPr>
          <a:xfrm>
            <a:off x="6340899" y="3659630"/>
            <a:ext cx="1067496" cy="307777"/>
          </a:xfrm>
          <a:prstGeom prst="rect">
            <a:avLst/>
          </a:prstGeom>
          <a:noFill/>
        </p:spPr>
        <p:txBody>
          <a:bodyPr wrap="square" rtlCol="0">
            <a:spAutoFit/>
          </a:bodyPr>
          <a:lstStyle/>
          <a:p>
            <a:r>
              <a:rPr lang="it-IT" sz="1400" dirty="0" err="1"/>
              <a:t>parametric</a:t>
            </a:r>
            <a:endParaRPr lang="it-IT" sz="1400" dirty="0"/>
          </a:p>
        </p:txBody>
      </p:sp>
      <p:sp>
        <p:nvSpPr>
          <p:cNvPr id="15" name="CasellaDiTesto 14">
            <a:extLst>
              <a:ext uri="{FF2B5EF4-FFF2-40B4-BE49-F238E27FC236}">
                <a16:creationId xmlns:a16="http://schemas.microsoft.com/office/drawing/2014/main" id="{AD4F49CE-06EC-42D0-91CA-7D556D555CAC}"/>
              </a:ext>
            </a:extLst>
          </p:cNvPr>
          <p:cNvSpPr txBox="1"/>
          <p:nvPr/>
        </p:nvSpPr>
        <p:spPr>
          <a:xfrm>
            <a:off x="8950771" y="3668849"/>
            <a:ext cx="1067496" cy="307777"/>
          </a:xfrm>
          <a:prstGeom prst="rect">
            <a:avLst/>
          </a:prstGeom>
          <a:noFill/>
        </p:spPr>
        <p:txBody>
          <a:bodyPr wrap="square" rtlCol="0">
            <a:spAutoFit/>
          </a:bodyPr>
          <a:lstStyle/>
          <a:p>
            <a:r>
              <a:rPr lang="it-IT" sz="1400" dirty="0" err="1"/>
              <a:t>parametric</a:t>
            </a:r>
            <a:endParaRPr lang="it-IT" sz="1400" dirty="0"/>
          </a:p>
        </p:txBody>
      </p:sp>
      <p:sp>
        <p:nvSpPr>
          <p:cNvPr id="16" name="CasellaDiTesto 15">
            <a:extLst>
              <a:ext uri="{FF2B5EF4-FFF2-40B4-BE49-F238E27FC236}">
                <a16:creationId xmlns:a16="http://schemas.microsoft.com/office/drawing/2014/main" id="{E34B574B-E3B5-4EDA-A924-C590307C0067}"/>
              </a:ext>
            </a:extLst>
          </p:cNvPr>
          <p:cNvSpPr txBox="1"/>
          <p:nvPr/>
        </p:nvSpPr>
        <p:spPr>
          <a:xfrm>
            <a:off x="2484904" y="3677940"/>
            <a:ext cx="1040580" cy="523220"/>
          </a:xfrm>
          <a:prstGeom prst="rect">
            <a:avLst/>
          </a:prstGeom>
          <a:noFill/>
        </p:spPr>
        <p:txBody>
          <a:bodyPr wrap="square" rtlCol="0">
            <a:spAutoFit/>
          </a:bodyPr>
          <a:lstStyle/>
          <a:p>
            <a:pPr algn="ctr"/>
            <a:r>
              <a:rPr lang="it-IT" sz="1400" dirty="0"/>
              <a:t>non-</a:t>
            </a:r>
            <a:r>
              <a:rPr lang="it-IT" sz="1400" dirty="0" err="1"/>
              <a:t>parametric</a:t>
            </a:r>
            <a:endParaRPr lang="it-IT" sz="1400" dirty="0"/>
          </a:p>
        </p:txBody>
      </p:sp>
      <p:sp>
        <p:nvSpPr>
          <p:cNvPr id="17" name="CasellaDiTesto 16">
            <a:extLst>
              <a:ext uri="{FF2B5EF4-FFF2-40B4-BE49-F238E27FC236}">
                <a16:creationId xmlns:a16="http://schemas.microsoft.com/office/drawing/2014/main" id="{652C4CB4-815A-4F6F-91F3-987D4D616BDD}"/>
              </a:ext>
            </a:extLst>
          </p:cNvPr>
          <p:cNvSpPr txBox="1"/>
          <p:nvPr/>
        </p:nvSpPr>
        <p:spPr>
          <a:xfrm>
            <a:off x="4820355" y="3678655"/>
            <a:ext cx="1040580" cy="523220"/>
          </a:xfrm>
          <a:prstGeom prst="rect">
            <a:avLst/>
          </a:prstGeom>
          <a:noFill/>
        </p:spPr>
        <p:txBody>
          <a:bodyPr wrap="square" rtlCol="0">
            <a:spAutoFit/>
          </a:bodyPr>
          <a:lstStyle/>
          <a:p>
            <a:pPr algn="ctr"/>
            <a:r>
              <a:rPr lang="it-IT" sz="1400" dirty="0"/>
              <a:t>non-</a:t>
            </a:r>
            <a:r>
              <a:rPr lang="it-IT" sz="1400" dirty="0" err="1"/>
              <a:t>parametric</a:t>
            </a:r>
            <a:endParaRPr lang="it-IT" sz="1400" dirty="0"/>
          </a:p>
        </p:txBody>
      </p:sp>
      <p:sp>
        <p:nvSpPr>
          <p:cNvPr id="18" name="CasellaDiTesto 17">
            <a:extLst>
              <a:ext uri="{FF2B5EF4-FFF2-40B4-BE49-F238E27FC236}">
                <a16:creationId xmlns:a16="http://schemas.microsoft.com/office/drawing/2014/main" id="{7386E18C-B752-459F-81A2-8E6EF7C65978}"/>
              </a:ext>
            </a:extLst>
          </p:cNvPr>
          <p:cNvSpPr txBox="1"/>
          <p:nvPr/>
        </p:nvSpPr>
        <p:spPr>
          <a:xfrm>
            <a:off x="7789798" y="3677940"/>
            <a:ext cx="1040580" cy="523220"/>
          </a:xfrm>
          <a:prstGeom prst="rect">
            <a:avLst/>
          </a:prstGeom>
          <a:noFill/>
        </p:spPr>
        <p:txBody>
          <a:bodyPr wrap="square" rtlCol="0">
            <a:spAutoFit/>
          </a:bodyPr>
          <a:lstStyle/>
          <a:p>
            <a:pPr algn="ctr"/>
            <a:r>
              <a:rPr lang="it-IT" sz="1400" dirty="0"/>
              <a:t>non-</a:t>
            </a:r>
            <a:r>
              <a:rPr lang="it-IT" sz="1400" dirty="0" err="1"/>
              <a:t>parametric</a:t>
            </a:r>
            <a:endParaRPr lang="it-IT" sz="1400" dirty="0"/>
          </a:p>
        </p:txBody>
      </p:sp>
      <p:sp>
        <p:nvSpPr>
          <p:cNvPr id="19" name="CasellaDiTesto 18">
            <a:extLst>
              <a:ext uri="{FF2B5EF4-FFF2-40B4-BE49-F238E27FC236}">
                <a16:creationId xmlns:a16="http://schemas.microsoft.com/office/drawing/2014/main" id="{A9EE78E3-C43F-43AC-8E30-023E2B27F3FD}"/>
              </a:ext>
            </a:extLst>
          </p:cNvPr>
          <p:cNvSpPr txBox="1"/>
          <p:nvPr/>
        </p:nvSpPr>
        <p:spPr>
          <a:xfrm>
            <a:off x="10288273" y="3677940"/>
            <a:ext cx="1040580" cy="523220"/>
          </a:xfrm>
          <a:prstGeom prst="rect">
            <a:avLst/>
          </a:prstGeom>
          <a:noFill/>
        </p:spPr>
        <p:txBody>
          <a:bodyPr wrap="square" rtlCol="0">
            <a:spAutoFit/>
          </a:bodyPr>
          <a:lstStyle/>
          <a:p>
            <a:pPr algn="ctr"/>
            <a:r>
              <a:rPr lang="it-IT" sz="1400" dirty="0"/>
              <a:t>non-</a:t>
            </a:r>
            <a:r>
              <a:rPr lang="it-IT" sz="1400" dirty="0" err="1"/>
              <a:t>parametric</a:t>
            </a:r>
            <a:endParaRPr lang="it-IT" sz="1400" dirty="0"/>
          </a:p>
        </p:txBody>
      </p:sp>
      <p:sp>
        <p:nvSpPr>
          <p:cNvPr id="20" name="CasellaDiTesto 19">
            <a:extLst>
              <a:ext uri="{FF2B5EF4-FFF2-40B4-BE49-F238E27FC236}">
                <a16:creationId xmlns:a16="http://schemas.microsoft.com/office/drawing/2014/main" id="{9EFE97EE-7EF6-4B51-822B-764881504AE4}"/>
              </a:ext>
            </a:extLst>
          </p:cNvPr>
          <p:cNvSpPr txBox="1"/>
          <p:nvPr/>
        </p:nvSpPr>
        <p:spPr>
          <a:xfrm>
            <a:off x="1125682" y="3677940"/>
            <a:ext cx="1067496" cy="307777"/>
          </a:xfrm>
          <a:prstGeom prst="rect">
            <a:avLst/>
          </a:prstGeom>
          <a:noFill/>
        </p:spPr>
        <p:txBody>
          <a:bodyPr wrap="square" rtlCol="0">
            <a:spAutoFit/>
          </a:bodyPr>
          <a:lstStyle/>
          <a:p>
            <a:r>
              <a:rPr lang="it-IT" sz="1400" dirty="0" err="1"/>
              <a:t>parametric</a:t>
            </a:r>
            <a:endParaRPr lang="it-IT" sz="1400" dirty="0"/>
          </a:p>
        </p:txBody>
      </p:sp>
      <p:sp>
        <p:nvSpPr>
          <p:cNvPr id="22" name="CasellaDiTesto 21">
            <a:extLst>
              <a:ext uri="{FF2B5EF4-FFF2-40B4-BE49-F238E27FC236}">
                <a16:creationId xmlns:a16="http://schemas.microsoft.com/office/drawing/2014/main" id="{10EE2B1A-BA84-4094-9046-9D79A2287AD3}"/>
              </a:ext>
            </a:extLst>
          </p:cNvPr>
          <p:cNvSpPr txBox="1"/>
          <p:nvPr/>
        </p:nvSpPr>
        <p:spPr>
          <a:xfrm>
            <a:off x="999815" y="5048532"/>
            <a:ext cx="500844" cy="307777"/>
          </a:xfrm>
          <a:prstGeom prst="rect">
            <a:avLst/>
          </a:prstGeom>
          <a:noFill/>
        </p:spPr>
        <p:txBody>
          <a:bodyPr wrap="square" rtlCol="0">
            <a:spAutoFit/>
          </a:bodyPr>
          <a:lstStyle/>
          <a:p>
            <a:pPr algn="ctr"/>
            <a:r>
              <a:rPr lang="it-IT" sz="1400" dirty="0"/>
              <a:t>yes</a:t>
            </a:r>
          </a:p>
        </p:txBody>
      </p:sp>
      <p:sp>
        <p:nvSpPr>
          <p:cNvPr id="23" name="CasellaDiTesto 22">
            <a:extLst>
              <a:ext uri="{FF2B5EF4-FFF2-40B4-BE49-F238E27FC236}">
                <a16:creationId xmlns:a16="http://schemas.microsoft.com/office/drawing/2014/main" id="{52B680B9-0087-4D79-9FF4-C7AEFAF69DBF}"/>
              </a:ext>
            </a:extLst>
          </p:cNvPr>
          <p:cNvSpPr txBox="1"/>
          <p:nvPr/>
        </p:nvSpPr>
        <p:spPr>
          <a:xfrm>
            <a:off x="1838387" y="5046979"/>
            <a:ext cx="500844" cy="307777"/>
          </a:xfrm>
          <a:prstGeom prst="rect">
            <a:avLst/>
          </a:prstGeom>
          <a:noFill/>
        </p:spPr>
        <p:txBody>
          <a:bodyPr wrap="square" rtlCol="0">
            <a:spAutoFit/>
          </a:bodyPr>
          <a:lstStyle/>
          <a:p>
            <a:pPr algn="ctr"/>
            <a:r>
              <a:rPr lang="it-IT" sz="1400" dirty="0"/>
              <a:t>no</a:t>
            </a:r>
          </a:p>
        </p:txBody>
      </p:sp>
      <p:sp>
        <p:nvSpPr>
          <p:cNvPr id="21" name="CasellaDiTesto 20">
            <a:extLst>
              <a:ext uri="{FF2B5EF4-FFF2-40B4-BE49-F238E27FC236}">
                <a16:creationId xmlns:a16="http://schemas.microsoft.com/office/drawing/2014/main" id="{728DC921-7D0B-442B-B4A0-358EF266115A}"/>
              </a:ext>
            </a:extLst>
          </p:cNvPr>
          <p:cNvSpPr txBox="1"/>
          <p:nvPr/>
        </p:nvSpPr>
        <p:spPr>
          <a:xfrm>
            <a:off x="774246" y="5599578"/>
            <a:ext cx="940120" cy="584775"/>
          </a:xfrm>
          <a:prstGeom prst="rect">
            <a:avLst/>
          </a:prstGeom>
          <a:noFill/>
        </p:spPr>
        <p:txBody>
          <a:bodyPr wrap="square" rtlCol="0">
            <a:spAutoFit/>
          </a:bodyPr>
          <a:lstStyle/>
          <a:p>
            <a:pPr algn="ctr"/>
            <a:r>
              <a:rPr lang="it-IT" sz="1600" b="1" dirty="0" err="1"/>
              <a:t>Student</a:t>
            </a:r>
            <a:r>
              <a:rPr lang="it-IT" sz="1600" b="1" dirty="0"/>
              <a:t> t-test</a:t>
            </a:r>
          </a:p>
        </p:txBody>
      </p:sp>
      <p:sp>
        <p:nvSpPr>
          <p:cNvPr id="26" name="CasellaDiTesto 25">
            <a:extLst>
              <a:ext uri="{FF2B5EF4-FFF2-40B4-BE49-F238E27FC236}">
                <a16:creationId xmlns:a16="http://schemas.microsoft.com/office/drawing/2014/main" id="{AAE1D847-7EA1-4848-9798-988C762D8E84}"/>
              </a:ext>
            </a:extLst>
          </p:cNvPr>
          <p:cNvSpPr txBox="1"/>
          <p:nvPr/>
        </p:nvSpPr>
        <p:spPr>
          <a:xfrm>
            <a:off x="1763359" y="5599578"/>
            <a:ext cx="797382" cy="584775"/>
          </a:xfrm>
          <a:prstGeom prst="rect">
            <a:avLst/>
          </a:prstGeom>
          <a:noFill/>
        </p:spPr>
        <p:txBody>
          <a:bodyPr wrap="square" rtlCol="0">
            <a:spAutoFit/>
          </a:bodyPr>
          <a:lstStyle/>
          <a:p>
            <a:pPr algn="ctr"/>
            <a:r>
              <a:rPr lang="it-IT" sz="1600" b="1" dirty="0"/>
              <a:t>Welch t-test</a:t>
            </a:r>
          </a:p>
        </p:txBody>
      </p:sp>
      <p:sp>
        <p:nvSpPr>
          <p:cNvPr id="27" name="CasellaDiTesto 26">
            <a:extLst>
              <a:ext uri="{FF2B5EF4-FFF2-40B4-BE49-F238E27FC236}">
                <a16:creationId xmlns:a16="http://schemas.microsoft.com/office/drawing/2014/main" id="{101FF23D-1D14-4153-BBC0-39681EFE94D6}"/>
              </a:ext>
            </a:extLst>
          </p:cNvPr>
          <p:cNvSpPr txBox="1"/>
          <p:nvPr/>
        </p:nvSpPr>
        <p:spPr>
          <a:xfrm>
            <a:off x="2539585" y="4595784"/>
            <a:ext cx="940120" cy="830997"/>
          </a:xfrm>
          <a:prstGeom prst="rect">
            <a:avLst/>
          </a:prstGeom>
          <a:noFill/>
        </p:spPr>
        <p:txBody>
          <a:bodyPr wrap="square" rtlCol="0">
            <a:spAutoFit/>
          </a:bodyPr>
          <a:lstStyle/>
          <a:p>
            <a:pPr algn="ctr"/>
            <a:r>
              <a:rPr lang="it-IT" sz="1600" b="1" dirty="0"/>
              <a:t>Mann-Whitney U test</a:t>
            </a:r>
          </a:p>
        </p:txBody>
      </p:sp>
      <p:sp>
        <p:nvSpPr>
          <p:cNvPr id="28" name="CasellaDiTesto 27">
            <a:extLst>
              <a:ext uri="{FF2B5EF4-FFF2-40B4-BE49-F238E27FC236}">
                <a16:creationId xmlns:a16="http://schemas.microsoft.com/office/drawing/2014/main" id="{082406E9-9AFA-42FB-A518-175B9B567BF3}"/>
              </a:ext>
            </a:extLst>
          </p:cNvPr>
          <p:cNvSpPr txBox="1"/>
          <p:nvPr/>
        </p:nvSpPr>
        <p:spPr>
          <a:xfrm>
            <a:off x="3807129" y="4590177"/>
            <a:ext cx="753094" cy="584775"/>
          </a:xfrm>
          <a:prstGeom prst="rect">
            <a:avLst/>
          </a:prstGeom>
          <a:noFill/>
        </p:spPr>
        <p:txBody>
          <a:bodyPr wrap="square" rtlCol="0">
            <a:spAutoFit/>
          </a:bodyPr>
          <a:lstStyle/>
          <a:p>
            <a:pPr algn="ctr"/>
            <a:r>
              <a:rPr lang="it-IT" sz="1600" b="1" dirty="0" err="1"/>
              <a:t>Paired</a:t>
            </a:r>
            <a:r>
              <a:rPr lang="it-IT" sz="1600" b="1" dirty="0"/>
              <a:t> t-test</a:t>
            </a:r>
          </a:p>
        </p:txBody>
      </p:sp>
      <p:sp>
        <p:nvSpPr>
          <p:cNvPr id="29" name="CasellaDiTesto 28">
            <a:extLst>
              <a:ext uri="{FF2B5EF4-FFF2-40B4-BE49-F238E27FC236}">
                <a16:creationId xmlns:a16="http://schemas.microsoft.com/office/drawing/2014/main" id="{CA25F064-1326-4E75-9D1A-6FF180D51337}"/>
              </a:ext>
            </a:extLst>
          </p:cNvPr>
          <p:cNvSpPr txBox="1"/>
          <p:nvPr/>
        </p:nvSpPr>
        <p:spPr>
          <a:xfrm>
            <a:off x="4786021" y="4590930"/>
            <a:ext cx="1109248" cy="830997"/>
          </a:xfrm>
          <a:prstGeom prst="rect">
            <a:avLst/>
          </a:prstGeom>
          <a:noFill/>
        </p:spPr>
        <p:txBody>
          <a:bodyPr wrap="square" rtlCol="0">
            <a:spAutoFit/>
          </a:bodyPr>
          <a:lstStyle/>
          <a:p>
            <a:pPr algn="ctr"/>
            <a:r>
              <a:rPr lang="it-IT" sz="1600" b="1" dirty="0" err="1"/>
              <a:t>Wilcoxon</a:t>
            </a:r>
            <a:r>
              <a:rPr lang="it-IT" sz="1600" b="1" dirty="0"/>
              <a:t> </a:t>
            </a:r>
            <a:r>
              <a:rPr lang="it-IT" sz="1600" b="1" dirty="0" err="1"/>
              <a:t>signed</a:t>
            </a:r>
            <a:r>
              <a:rPr lang="it-IT" sz="1600" b="1" dirty="0"/>
              <a:t> </a:t>
            </a:r>
            <a:r>
              <a:rPr lang="it-IT" sz="1600" b="1" dirty="0" err="1"/>
              <a:t>rank</a:t>
            </a:r>
            <a:r>
              <a:rPr lang="it-IT" sz="1600" b="1" dirty="0"/>
              <a:t> test</a:t>
            </a:r>
          </a:p>
        </p:txBody>
      </p:sp>
      <p:sp>
        <p:nvSpPr>
          <p:cNvPr id="30" name="CasellaDiTesto 29">
            <a:extLst>
              <a:ext uri="{FF2B5EF4-FFF2-40B4-BE49-F238E27FC236}">
                <a16:creationId xmlns:a16="http://schemas.microsoft.com/office/drawing/2014/main" id="{A9090707-2993-4F55-B2F7-9B588B0C74B2}"/>
              </a:ext>
            </a:extLst>
          </p:cNvPr>
          <p:cNvSpPr txBox="1"/>
          <p:nvPr/>
        </p:nvSpPr>
        <p:spPr>
          <a:xfrm>
            <a:off x="6165436" y="4598636"/>
            <a:ext cx="1418421" cy="307777"/>
          </a:xfrm>
          <a:prstGeom prst="rect">
            <a:avLst/>
          </a:prstGeom>
          <a:noFill/>
        </p:spPr>
        <p:txBody>
          <a:bodyPr wrap="square" rtlCol="0">
            <a:spAutoFit/>
          </a:bodyPr>
          <a:lstStyle/>
          <a:p>
            <a:pPr algn="ctr"/>
            <a:r>
              <a:rPr lang="it-IT" sz="1400" dirty="0" err="1"/>
              <a:t>Equal</a:t>
            </a:r>
            <a:r>
              <a:rPr lang="it-IT" sz="1400" dirty="0"/>
              <a:t> </a:t>
            </a:r>
            <a:r>
              <a:rPr lang="it-IT" sz="1400" dirty="0" err="1"/>
              <a:t>variances</a:t>
            </a:r>
            <a:r>
              <a:rPr lang="it-IT" sz="1400" dirty="0"/>
              <a:t>?</a:t>
            </a:r>
          </a:p>
        </p:txBody>
      </p:sp>
      <p:sp>
        <p:nvSpPr>
          <p:cNvPr id="31" name="CasellaDiTesto 30">
            <a:extLst>
              <a:ext uri="{FF2B5EF4-FFF2-40B4-BE49-F238E27FC236}">
                <a16:creationId xmlns:a16="http://schemas.microsoft.com/office/drawing/2014/main" id="{3C64EB00-EE65-4EDD-B1DA-3025A90E4750}"/>
              </a:ext>
            </a:extLst>
          </p:cNvPr>
          <p:cNvSpPr txBox="1"/>
          <p:nvPr/>
        </p:nvSpPr>
        <p:spPr>
          <a:xfrm>
            <a:off x="6154892" y="5021063"/>
            <a:ext cx="500844" cy="307777"/>
          </a:xfrm>
          <a:prstGeom prst="rect">
            <a:avLst/>
          </a:prstGeom>
          <a:noFill/>
        </p:spPr>
        <p:txBody>
          <a:bodyPr wrap="square" rtlCol="0">
            <a:spAutoFit/>
          </a:bodyPr>
          <a:lstStyle/>
          <a:p>
            <a:pPr algn="ctr"/>
            <a:r>
              <a:rPr lang="it-IT" sz="1400" dirty="0"/>
              <a:t>yes</a:t>
            </a:r>
          </a:p>
        </p:txBody>
      </p:sp>
      <p:sp>
        <p:nvSpPr>
          <p:cNvPr id="32" name="CasellaDiTesto 31">
            <a:extLst>
              <a:ext uri="{FF2B5EF4-FFF2-40B4-BE49-F238E27FC236}">
                <a16:creationId xmlns:a16="http://schemas.microsoft.com/office/drawing/2014/main" id="{4711F1BE-35B6-486A-B963-1B1C61641539}"/>
              </a:ext>
            </a:extLst>
          </p:cNvPr>
          <p:cNvSpPr txBox="1"/>
          <p:nvPr/>
        </p:nvSpPr>
        <p:spPr>
          <a:xfrm>
            <a:off x="7027731" y="5000571"/>
            <a:ext cx="500844" cy="307777"/>
          </a:xfrm>
          <a:prstGeom prst="rect">
            <a:avLst/>
          </a:prstGeom>
          <a:noFill/>
        </p:spPr>
        <p:txBody>
          <a:bodyPr wrap="square" rtlCol="0">
            <a:spAutoFit/>
          </a:bodyPr>
          <a:lstStyle/>
          <a:p>
            <a:pPr algn="ctr"/>
            <a:r>
              <a:rPr lang="it-IT" sz="1400" dirty="0"/>
              <a:t>no</a:t>
            </a:r>
          </a:p>
        </p:txBody>
      </p:sp>
      <p:sp>
        <p:nvSpPr>
          <p:cNvPr id="33" name="CasellaDiTesto 32">
            <a:extLst>
              <a:ext uri="{FF2B5EF4-FFF2-40B4-BE49-F238E27FC236}">
                <a16:creationId xmlns:a16="http://schemas.microsoft.com/office/drawing/2014/main" id="{96F5006E-DF18-40C1-A473-130269A0DD66}"/>
              </a:ext>
            </a:extLst>
          </p:cNvPr>
          <p:cNvSpPr txBox="1"/>
          <p:nvPr/>
        </p:nvSpPr>
        <p:spPr>
          <a:xfrm>
            <a:off x="5843636" y="5585430"/>
            <a:ext cx="989113" cy="584775"/>
          </a:xfrm>
          <a:prstGeom prst="rect">
            <a:avLst/>
          </a:prstGeom>
          <a:noFill/>
        </p:spPr>
        <p:txBody>
          <a:bodyPr wrap="square" rtlCol="0">
            <a:spAutoFit/>
          </a:bodyPr>
          <a:lstStyle/>
          <a:p>
            <a:pPr algn="ctr"/>
            <a:r>
              <a:rPr lang="it-IT" sz="1600" b="1" dirty="0"/>
              <a:t>One-Way ANOVA</a:t>
            </a:r>
          </a:p>
        </p:txBody>
      </p:sp>
      <p:sp>
        <p:nvSpPr>
          <p:cNvPr id="34" name="CasellaDiTesto 33">
            <a:extLst>
              <a:ext uri="{FF2B5EF4-FFF2-40B4-BE49-F238E27FC236}">
                <a16:creationId xmlns:a16="http://schemas.microsoft.com/office/drawing/2014/main" id="{1119B360-BFA2-42C4-859A-01785D15441F}"/>
              </a:ext>
            </a:extLst>
          </p:cNvPr>
          <p:cNvSpPr txBox="1"/>
          <p:nvPr/>
        </p:nvSpPr>
        <p:spPr>
          <a:xfrm>
            <a:off x="6845861" y="5585430"/>
            <a:ext cx="927605" cy="584775"/>
          </a:xfrm>
          <a:prstGeom prst="rect">
            <a:avLst/>
          </a:prstGeom>
          <a:noFill/>
        </p:spPr>
        <p:txBody>
          <a:bodyPr wrap="square" rtlCol="0">
            <a:spAutoFit/>
          </a:bodyPr>
          <a:lstStyle/>
          <a:p>
            <a:pPr algn="ctr"/>
            <a:r>
              <a:rPr lang="it-IT" sz="1600" b="1" dirty="0"/>
              <a:t>Welch ANOVA</a:t>
            </a:r>
          </a:p>
        </p:txBody>
      </p:sp>
      <p:sp>
        <p:nvSpPr>
          <p:cNvPr id="35" name="CasellaDiTesto 34">
            <a:extLst>
              <a:ext uri="{FF2B5EF4-FFF2-40B4-BE49-F238E27FC236}">
                <a16:creationId xmlns:a16="http://schemas.microsoft.com/office/drawing/2014/main" id="{746BF624-89B0-493E-BEF5-3C292FA10359}"/>
              </a:ext>
            </a:extLst>
          </p:cNvPr>
          <p:cNvSpPr txBox="1"/>
          <p:nvPr/>
        </p:nvSpPr>
        <p:spPr>
          <a:xfrm>
            <a:off x="7837397" y="4590177"/>
            <a:ext cx="940120" cy="830997"/>
          </a:xfrm>
          <a:prstGeom prst="rect">
            <a:avLst/>
          </a:prstGeom>
          <a:noFill/>
        </p:spPr>
        <p:txBody>
          <a:bodyPr wrap="square" rtlCol="0">
            <a:spAutoFit/>
          </a:bodyPr>
          <a:lstStyle/>
          <a:p>
            <a:pPr algn="ctr"/>
            <a:r>
              <a:rPr lang="it-IT" sz="1600" b="1" dirty="0" err="1"/>
              <a:t>Kruskal</a:t>
            </a:r>
            <a:r>
              <a:rPr lang="it-IT" sz="1600" b="1" dirty="0"/>
              <a:t>-Wallis test</a:t>
            </a:r>
          </a:p>
        </p:txBody>
      </p:sp>
      <p:sp>
        <p:nvSpPr>
          <p:cNvPr id="36" name="CasellaDiTesto 35">
            <a:extLst>
              <a:ext uri="{FF2B5EF4-FFF2-40B4-BE49-F238E27FC236}">
                <a16:creationId xmlns:a16="http://schemas.microsoft.com/office/drawing/2014/main" id="{B4674CBA-A0B8-4250-8EC1-ED99E29532FC}"/>
              </a:ext>
            </a:extLst>
          </p:cNvPr>
          <p:cNvSpPr txBox="1"/>
          <p:nvPr/>
        </p:nvSpPr>
        <p:spPr>
          <a:xfrm>
            <a:off x="8989962" y="4590177"/>
            <a:ext cx="989113" cy="1077218"/>
          </a:xfrm>
          <a:prstGeom prst="rect">
            <a:avLst/>
          </a:prstGeom>
          <a:noFill/>
        </p:spPr>
        <p:txBody>
          <a:bodyPr wrap="square" rtlCol="0">
            <a:spAutoFit/>
          </a:bodyPr>
          <a:lstStyle/>
          <a:p>
            <a:pPr algn="ctr"/>
            <a:r>
              <a:rPr lang="it-IT" sz="1600" b="1" dirty="0"/>
              <a:t>One-way </a:t>
            </a:r>
            <a:r>
              <a:rPr lang="it-IT" sz="1600" b="1" dirty="0" err="1"/>
              <a:t>repeated</a:t>
            </a:r>
            <a:r>
              <a:rPr lang="it-IT" sz="1600" b="1" dirty="0"/>
              <a:t> </a:t>
            </a:r>
            <a:r>
              <a:rPr lang="it-IT" sz="1600" b="1" dirty="0" err="1"/>
              <a:t>measure</a:t>
            </a:r>
            <a:r>
              <a:rPr lang="it-IT" sz="1600" b="1" dirty="0"/>
              <a:t> ANOVA</a:t>
            </a:r>
          </a:p>
        </p:txBody>
      </p:sp>
      <p:sp>
        <p:nvSpPr>
          <p:cNvPr id="37" name="CasellaDiTesto 36">
            <a:extLst>
              <a:ext uri="{FF2B5EF4-FFF2-40B4-BE49-F238E27FC236}">
                <a16:creationId xmlns:a16="http://schemas.microsoft.com/office/drawing/2014/main" id="{113B04D4-170F-4CCA-AC38-54EC116C858B}"/>
              </a:ext>
            </a:extLst>
          </p:cNvPr>
          <p:cNvSpPr txBox="1"/>
          <p:nvPr/>
        </p:nvSpPr>
        <p:spPr>
          <a:xfrm>
            <a:off x="10253939" y="4598636"/>
            <a:ext cx="1109248" cy="584775"/>
          </a:xfrm>
          <a:prstGeom prst="rect">
            <a:avLst/>
          </a:prstGeom>
          <a:noFill/>
        </p:spPr>
        <p:txBody>
          <a:bodyPr wrap="square" rtlCol="0">
            <a:spAutoFit/>
          </a:bodyPr>
          <a:lstStyle/>
          <a:p>
            <a:pPr algn="ctr"/>
            <a:r>
              <a:rPr lang="it-IT" sz="1600" b="1" dirty="0"/>
              <a:t>Friedman test</a:t>
            </a:r>
          </a:p>
        </p:txBody>
      </p:sp>
      <p:cxnSp>
        <p:nvCxnSpPr>
          <p:cNvPr id="38" name="Connettore 2 37">
            <a:extLst>
              <a:ext uri="{FF2B5EF4-FFF2-40B4-BE49-F238E27FC236}">
                <a16:creationId xmlns:a16="http://schemas.microsoft.com/office/drawing/2014/main" id="{42CB7CDC-DD43-4972-A252-881919A844B4}"/>
              </a:ext>
            </a:extLst>
          </p:cNvPr>
          <p:cNvCxnSpPr>
            <a:cxnSpLocks/>
            <a:stCxn id="4" idx="2"/>
            <a:endCxn id="6" idx="0"/>
          </p:cNvCxnSpPr>
          <p:nvPr/>
        </p:nvCxnSpPr>
        <p:spPr>
          <a:xfrm flipH="1">
            <a:off x="3679824" y="2186993"/>
            <a:ext cx="2580421" cy="2870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Connettore 2 42">
            <a:extLst>
              <a:ext uri="{FF2B5EF4-FFF2-40B4-BE49-F238E27FC236}">
                <a16:creationId xmlns:a16="http://schemas.microsoft.com/office/drawing/2014/main" id="{C5B600D9-1847-4A78-A2B3-0BB868AD7662}"/>
              </a:ext>
            </a:extLst>
          </p:cNvPr>
          <p:cNvCxnSpPr>
            <a:cxnSpLocks/>
            <a:stCxn id="4" idx="2"/>
            <a:endCxn id="7" idx="0"/>
          </p:cNvCxnSpPr>
          <p:nvPr/>
        </p:nvCxnSpPr>
        <p:spPr>
          <a:xfrm>
            <a:off x="6260245" y="2186993"/>
            <a:ext cx="2525301" cy="3377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Connettore 2 45">
            <a:extLst>
              <a:ext uri="{FF2B5EF4-FFF2-40B4-BE49-F238E27FC236}">
                <a16:creationId xmlns:a16="http://schemas.microsoft.com/office/drawing/2014/main" id="{689FF544-8662-42D7-9906-99B2C53A4F72}"/>
              </a:ext>
            </a:extLst>
          </p:cNvPr>
          <p:cNvCxnSpPr>
            <a:cxnSpLocks/>
            <a:stCxn id="6" idx="2"/>
            <a:endCxn id="11" idx="0"/>
          </p:cNvCxnSpPr>
          <p:nvPr/>
        </p:nvCxnSpPr>
        <p:spPr>
          <a:xfrm flipH="1">
            <a:off x="2388485" y="2812590"/>
            <a:ext cx="1291339" cy="1743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Connettore 2 48">
            <a:extLst>
              <a:ext uri="{FF2B5EF4-FFF2-40B4-BE49-F238E27FC236}">
                <a16:creationId xmlns:a16="http://schemas.microsoft.com/office/drawing/2014/main" id="{A88738BD-A341-4B76-AD11-6A1467C809EB}"/>
              </a:ext>
            </a:extLst>
          </p:cNvPr>
          <p:cNvCxnSpPr>
            <a:cxnSpLocks/>
            <a:stCxn id="6" idx="2"/>
            <a:endCxn id="8" idx="0"/>
          </p:cNvCxnSpPr>
          <p:nvPr/>
        </p:nvCxnSpPr>
        <p:spPr>
          <a:xfrm>
            <a:off x="3679824" y="2812590"/>
            <a:ext cx="1073703" cy="1743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Connettore 2 51">
            <a:extLst>
              <a:ext uri="{FF2B5EF4-FFF2-40B4-BE49-F238E27FC236}">
                <a16:creationId xmlns:a16="http://schemas.microsoft.com/office/drawing/2014/main" id="{E6E07F0A-AD30-48BC-91D9-ADB8D9897CEF}"/>
              </a:ext>
            </a:extLst>
          </p:cNvPr>
          <p:cNvCxnSpPr>
            <a:cxnSpLocks/>
            <a:stCxn id="7" idx="2"/>
            <a:endCxn id="10" idx="0"/>
          </p:cNvCxnSpPr>
          <p:nvPr/>
        </p:nvCxnSpPr>
        <p:spPr>
          <a:xfrm flipH="1">
            <a:off x="7625836" y="2863285"/>
            <a:ext cx="1159710" cy="1236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Connettore 2 54">
            <a:extLst>
              <a:ext uri="{FF2B5EF4-FFF2-40B4-BE49-F238E27FC236}">
                <a16:creationId xmlns:a16="http://schemas.microsoft.com/office/drawing/2014/main" id="{753EB7F5-868D-4219-881E-5640D21639E8}"/>
              </a:ext>
            </a:extLst>
          </p:cNvPr>
          <p:cNvCxnSpPr>
            <a:cxnSpLocks/>
            <a:stCxn id="7" idx="2"/>
            <a:endCxn id="9" idx="0"/>
          </p:cNvCxnSpPr>
          <p:nvPr/>
        </p:nvCxnSpPr>
        <p:spPr>
          <a:xfrm>
            <a:off x="8785546" y="2863285"/>
            <a:ext cx="1371971" cy="1236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0" name="Connettore 2 59">
            <a:extLst>
              <a:ext uri="{FF2B5EF4-FFF2-40B4-BE49-F238E27FC236}">
                <a16:creationId xmlns:a16="http://schemas.microsoft.com/office/drawing/2014/main" id="{B5B0FE92-AA34-47E0-93FA-D74FBE7DDADB}"/>
              </a:ext>
            </a:extLst>
          </p:cNvPr>
          <p:cNvCxnSpPr>
            <a:cxnSpLocks/>
            <a:stCxn id="11" idx="2"/>
            <a:endCxn id="20" idx="0"/>
          </p:cNvCxnSpPr>
          <p:nvPr/>
        </p:nvCxnSpPr>
        <p:spPr>
          <a:xfrm flipH="1">
            <a:off x="1659430" y="3325521"/>
            <a:ext cx="729055" cy="3524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3" name="Connettore 2 62">
            <a:extLst>
              <a:ext uri="{FF2B5EF4-FFF2-40B4-BE49-F238E27FC236}">
                <a16:creationId xmlns:a16="http://schemas.microsoft.com/office/drawing/2014/main" id="{2ECA13C4-BE93-4C45-B79C-6120CF63CFD3}"/>
              </a:ext>
            </a:extLst>
          </p:cNvPr>
          <p:cNvCxnSpPr>
            <a:cxnSpLocks/>
            <a:stCxn id="11" idx="2"/>
            <a:endCxn id="16" idx="0"/>
          </p:cNvCxnSpPr>
          <p:nvPr/>
        </p:nvCxnSpPr>
        <p:spPr>
          <a:xfrm>
            <a:off x="2388485" y="3325521"/>
            <a:ext cx="616709" cy="3524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Connettore 2 69">
            <a:extLst>
              <a:ext uri="{FF2B5EF4-FFF2-40B4-BE49-F238E27FC236}">
                <a16:creationId xmlns:a16="http://schemas.microsoft.com/office/drawing/2014/main" id="{6741B7D7-B5E1-4E44-B057-B974981BF0B8}"/>
              </a:ext>
            </a:extLst>
          </p:cNvPr>
          <p:cNvCxnSpPr>
            <a:cxnSpLocks/>
            <a:stCxn id="8" idx="2"/>
            <a:endCxn id="13" idx="0"/>
          </p:cNvCxnSpPr>
          <p:nvPr/>
        </p:nvCxnSpPr>
        <p:spPr>
          <a:xfrm flipH="1">
            <a:off x="4180836" y="3325521"/>
            <a:ext cx="572691" cy="3341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3" name="Connettore 2 72">
            <a:extLst>
              <a:ext uri="{FF2B5EF4-FFF2-40B4-BE49-F238E27FC236}">
                <a16:creationId xmlns:a16="http://schemas.microsoft.com/office/drawing/2014/main" id="{0410DCB2-963B-4001-9EED-8F19A457E765}"/>
              </a:ext>
            </a:extLst>
          </p:cNvPr>
          <p:cNvCxnSpPr>
            <a:cxnSpLocks/>
            <a:stCxn id="8" idx="2"/>
            <a:endCxn id="17" idx="0"/>
          </p:cNvCxnSpPr>
          <p:nvPr/>
        </p:nvCxnSpPr>
        <p:spPr>
          <a:xfrm>
            <a:off x="4753527" y="3325521"/>
            <a:ext cx="587118" cy="3531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6" name="Connettore 2 75">
            <a:extLst>
              <a:ext uri="{FF2B5EF4-FFF2-40B4-BE49-F238E27FC236}">
                <a16:creationId xmlns:a16="http://schemas.microsoft.com/office/drawing/2014/main" id="{BECB27F2-D67E-4960-941C-FC3209E3DEC1}"/>
              </a:ext>
            </a:extLst>
          </p:cNvPr>
          <p:cNvCxnSpPr>
            <a:cxnSpLocks/>
            <a:stCxn id="10" idx="2"/>
            <a:endCxn id="14" idx="0"/>
          </p:cNvCxnSpPr>
          <p:nvPr/>
        </p:nvCxnSpPr>
        <p:spPr>
          <a:xfrm flipH="1">
            <a:off x="6874647" y="3325521"/>
            <a:ext cx="751189" cy="3341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9" name="Connettore 2 78">
            <a:extLst>
              <a:ext uri="{FF2B5EF4-FFF2-40B4-BE49-F238E27FC236}">
                <a16:creationId xmlns:a16="http://schemas.microsoft.com/office/drawing/2014/main" id="{EFE3059A-38B0-4759-974D-EBD58A7E0FA0}"/>
              </a:ext>
            </a:extLst>
          </p:cNvPr>
          <p:cNvCxnSpPr>
            <a:cxnSpLocks/>
            <a:stCxn id="10" idx="2"/>
            <a:endCxn id="18" idx="0"/>
          </p:cNvCxnSpPr>
          <p:nvPr/>
        </p:nvCxnSpPr>
        <p:spPr>
          <a:xfrm>
            <a:off x="7625836" y="3325521"/>
            <a:ext cx="684252" cy="3524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5" name="Connettore 2 84">
            <a:extLst>
              <a:ext uri="{FF2B5EF4-FFF2-40B4-BE49-F238E27FC236}">
                <a16:creationId xmlns:a16="http://schemas.microsoft.com/office/drawing/2014/main" id="{CDC531F5-D40D-4057-8CC6-5E95083C234F}"/>
              </a:ext>
            </a:extLst>
          </p:cNvPr>
          <p:cNvCxnSpPr>
            <a:cxnSpLocks/>
            <a:stCxn id="9" idx="2"/>
            <a:endCxn id="15" idx="0"/>
          </p:cNvCxnSpPr>
          <p:nvPr/>
        </p:nvCxnSpPr>
        <p:spPr>
          <a:xfrm flipH="1">
            <a:off x="9484519" y="3325521"/>
            <a:ext cx="672998" cy="3433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8" name="Connettore 2 87">
            <a:extLst>
              <a:ext uri="{FF2B5EF4-FFF2-40B4-BE49-F238E27FC236}">
                <a16:creationId xmlns:a16="http://schemas.microsoft.com/office/drawing/2014/main" id="{9E782F4D-6597-48FE-BDC5-FF19004FE25D}"/>
              </a:ext>
            </a:extLst>
          </p:cNvPr>
          <p:cNvCxnSpPr>
            <a:cxnSpLocks/>
            <a:stCxn id="9" idx="2"/>
            <a:endCxn id="19" idx="0"/>
          </p:cNvCxnSpPr>
          <p:nvPr/>
        </p:nvCxnSpPr>
        <p:spPr>
          <a:xfrm>
            <a:off x="10157517" y="3325521"/>
            <a:ext cx="651046" cy="3524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1" name="Connettore 2 90">
            <a:extLst>
              <a:ext uri="{FF2B5EF4-FFF2-40B4-BE49-F238E27FC236}">
                <a16:creationId xmlns:a16="http://schemas.microsoft.com/office/drawing/2014/main" id="{CB72FBE8-380A-4086-B632-3170D82A9349}"/>
              </a:ext>
            </a:extLst>
          </p:cNvPr>
          <p:cNvCxnSpPr>
            <a:cxnSpLocks/>
            <a:stCxn id="20" idx="2"/>
            <a:endCxn id="12" idx="0"/>
          </p:cNvCxnSpPr>
          <p:nvPr/>
        </p:nvCxnSpPr>
        <p:spPr>
          <a:xfrm>
            <a:off x="1659430" y="3985717"/>
            <a:ext cx="0" cy="6100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5" name="Connettore 2 94">
            <a:extLst>
              <a:ext uri="{FF2B5EF4-FFF2-40B4-BE49-F238E27FC236}">
                <a16:creationId xmlns:a16="http://schemas.microsoft.com/office/drawing/2014/main" id="{902B15B8-7F5A-4C7E-B734-EF076A45647E}"/>
              </a:ext>
            </a:extLst>
          </p:cNvPr>
          <p:cNvCxnSpPr>
            <a:cxnSpLocks/>
            <a:stCxn id="12" idx="2"/>
            <a:endCxn id="21" idx="0"/>
          </p:cNvCxnSpPr>
          <p:nvPr/>
        </p:nvCxnSpPr>
        <p:spPr>
          <a:xfrm flipH="1">
            <a:off x="1244306" y="4903561"/>
            <a:ext cx="415124" cy="6960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8" name="Connettore 2 97">
            <a:extLst>
              <a:ext uri="{FF2B5EF4-FFF2-40B4-BE49-F238E27FC236}">
                <a16:creationId xmlns:a16="http://schemas.microsoft.com/office/drawing/2014/main" id="{02D58F36-33E3-4D45-9535-4FC77EC92D69}"/>
              </a:ext>
            </a:extLst>
          </p:cNvPr>
          <p:cNvCxnSpPr>
            <a:cxnSpLocks/>
            <a:stCxn id="12" idx="2"/>
            <a:endCxn id="26" idx="0"/>
          </p:cNvCxnSpPr>
          <p:nvPr/>
        </p:nvCxnSpPr>
        <p:spPr>
          <a:xfrm>
            <a:off x="1659430" y="4903561"/>
            <a:ext cx="502620" cy="6960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1" name="Connettore 2 100">
            <a:extLst>
              <a:ext uri="{FF2B5EF4-FFF2-40B4-BE49-F238E27FC236}">
                <a16:creationId xmlns:a16="http://schemas.microsoft.com/office/drawing/2014/main" id="{DF4C7E90-B5CE-43DA-9D13-D956B1F2390D}"/>
              </a:ext>
            </a:extLst>
          </p:cNvPr>
          <p:cNvCxnSpPr>
            <a:cxnSpLocks/>
            <a:stCxn id="16" idx="2"/>
            <a:endCxn id="27" idx="0"/>
          </p:cNvCxnSpPr>
          <p:nvPr/>
        </p:nvCxnSpPr>
        <p:spPr>
          <a:xfrm>
            <a:off x="3005194" y="4201160"/>
            <a:ext cx="4451" cy="39462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9" name="Connettore 2 108">
            <a:extLst>
              <a:ext uri="{FF2B5EF4-FFF2-40B4-BE49-F238E27FC236}">
                <a16:creationId xmlns:a16="http://schemas.microsoft.com/office/drawing/2014/main" id="{FB027609-A0C7-4D36-98E5-E5038ADA380A}"/>
              </a:ext>
            </a:extLst>
          </p:cNvPr>
          <p:cNvCxnSpPr>
            <a:cxnSpLocks/>
            <a:stCxn id="13" idx="2"/>
            <a:endCxn id="28" idx="0"/>
          </p:cNvCxnSpPr>
          <p:nvPr/>
        </p:nvCxnSpPr>
        <p:spPr>
          <a:xfrm>
            <a:off x="4180836" y="3967410"/>
            <a:ext cx="2840" cy="6227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4" name="Connettore 2 113">
            <a:extLst>
              <a:ext uri="{FF2B5EF4-FFF2-40B4-BE49-F238E27FC236}">
                <a16:creationId xmlns:a16="http://schemas.microsoft.com/office/drawing/2014/main" id="{D6004E63-6069-4E10-8D83-08AA4CEC72A1}"/>
              </a:ext>
            </a:extLst>
          </p:cNvPr>
          <p:cNvCxnSpPr>
            <a:cxnSpLocks/>
            <a:stCxn id="17" idx="2"/>
            <a:endCxn id="29" idx="0"/>
          </p:cNvCxnSpPr>
          <p:nvPr/>
        </p:nvCxnSpPr>
        <p:spPr>
          <a:xfrm>
            <a:off x="5340645" y="4201875"/>
            <a:ext cx="0" cy="3890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8" name="Connettore 2 117">
            <a:extLst>
              <a:ext uri="{FF2B5EF4-FFF2-40B4-BE49-F238E27FC236}">
                <a16:creationId xmlns:a16="http://schemas.microsoft.com/office/drawing/2014/main" id="{5C8D1C41-E5FE-4167-AA16-0B5BBF1EAEDD}"/>
              </a:ext>
            </a:extLst>
          </p:cNvPr>
          <p:cNvCxnSpPr>
            <a:cxnSpLocks/>
            <a:stCxn id="14" idx="2"/>
            <a:endCxn id="30" idx="0"/>
          </p:cNvCxnSpPr>
          <p:nvPr/>
        </p:nvCxnSpPr>
        <p:spPr>
          <a:xfrm>
            <a:off x="6874647" y="3967407"/>
            <a:ext cx="0" cy="6312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4" name="Connettore 2 123">
            <a:extLst>
              <a:ext uri="{FF2B5EF4-FFF2-40B4-BE49-F238E27FC236}">
                <a16:creationId xmlns:a16="http://schemas.microsoft.com/office/drawing/2014/main" id="{ED85F598-E57A-47B8-86C0-1B78B7D041E6}"/>
              </a:ext>
            </a:extLst>
          </p:cNvPr>
          <p:cNvCxnSpPr>
            <a:cxnSpLocks/>
            <a:stCxn id="30" idx="2"/>
            <a:endCxn id="33" idx="0"/>
          </p:cNvCxnSpPr>
          <p:nvPr/>
        </p:nvCxnSpPr>
        <p:spPr>
          <a:xfrm flipH="1">
            <a:off x="6338193" y="4906413"/>
            <a:ext cx="536454" cy="6790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7" name="Connettore 2 126">
            <a:extLst>
              <a:ext uri="{FF2B5EF4-FFF2-40B4-BE49-F238E27FC236}">
                <a16:creationId xmlns:a16="http://schemas.microsoft.com/office/drawing/2014/main" id="{68902CF0-F426-4F93-B686-A46F8EF5B287}"/>
              </a:ext>
            </a:extLst>
          </p:cNvPr>
          <p:cNvCxnSpPr>
            <a:cxnSpLocks/>
            <a:stCxn id="30" idx="2"/>
            <a:endCxn id="34" idx="0"/>
          </p:cNvCxnSpPr>
          <p:nvPr/>
        </p:nvCxnSpPr>
        <p:spPr>
          <a:xfrm>
            <a:off x="6874647" y="4906413"/>
            <a:ext cx="435017" cy="6790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0" name="Connettore 2 129">
            <a:extLst>
              <a:ext uri="{FF2B5EF4-FFF2-40B4-BE49-F238E27FC236}">
                <a16:creationId xmlns:a16="http://schemas.microsoft.com/office/drawing/2014/main" id="{5DB726CA-EAED-4716-BE7A-E3CF40707463}"/>
              </a:ext>
            </a:extLst>
          </p:cNvPr>
          <p:cNvCxnSpPr>
            <a:cxnSpLocks/>
            <a:stCxn id="18" idx="2"/>
            <a:endCxn id="35" idx="0"/>
          </p:cNvCxnSpPr>
          <p:nvPr/>
        </p:nvCxnSpPr>
        <p:spPr>
          <a:xfrm flipH="1">
            <a:off x="8307457" y="4201160"/>
            <a:ext cx="2631" cy="3890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4" name="Connettore 2 133">
            <a:extLst>
              <a:ext uri="{FF2B5EF4-FFF2-40B4-BE49-F238E27FC236}">
                <a16:creationId xmlns:a16="http://schemas.microsoft.com/office/drawing/2014/main" id="{1F609E35-6094-4724-88D6-0866A0E43C17}"/>
              </a:ext>
            </a:extLst>
          </p:cNvPr>
          <p:cNvCxnSpPr>
            <a:cxnSpLocks/>
            <a:stCxn id="15" idx="2"/>
            <a:endCxn id="36" idx="0"/>
          </p:cNvCxnSpPr>
          <p:nvPr/>
        </p:nvCxnSpPr>
        <p:spPr>
          <a:xfrm>
            <a:off x="9484519" y="3976626"/>
            <a:ext cx="0" cy="6135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8" name="Connettore 2 137">
            <a:extLst>
              <a:ext uri="{FF2B5EF4-FFF2-40B4-BE49-F238E27FC236}">
                <a16:creationId xmlns:a16="http://schemas.microsoft.com/office/drawing/2014/main" id="{47B28367-746B-464E-8E10-9172C69AA278}"/>
              </a:ext>
            </a:extLst>
          </p:cNvPr>
          <p:cNvCxnSpPr>
            <a:cxnSpLocks/>
            <a:stCxn id="19" idx="2"/>
            <a:endCxn id="37" idx="0"/>
          </p:cNvCxnSpPr>
          <p:nvPr/>
        </p:nvCxnSpPr>
        <p:spPr>
          <a:xfrm>
            <a:off x="10808563" y="4201160"/>
            <a:ext cx="0" cy="3974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9" name="Rettangolo 98">
            <a:extLst>
              <a:ext uri="{FF2B5EF4-FFF2-40B4-BE49-F238E27FC236}">
                <a16:creationId xmlns:a16="http://schemas.microsoft.com/office/drawing/2014/main" id="{3E6DDF92-32FE-44B2-A85A-0461389DDD07}"/>
              </a:ext>
            </a:extLst>
          </p:cNvPr>
          <p:cNvSpPr/>
          <p:nvPr/>
        </p:nvSpPr>
        <p:spPr>
          <a:xfrm>
            <a:off x="845615" y="5656170"/>
            <a:ext cx="797382" cy="5281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3" name="Rettangolo 142">
            <a:extLst>
              <a:ext uri="{FF2B5EF4-FFF2-40B4-BE49-F238E27FC236}">
                <a16:creationId xmlns:a16="http://schemas.microsoft.com/office/drawing/2014/main" id="{BBC1BAC2-2BC3-4B7B-9FDB-B5A0085614C7}"/>
              </a:ext>
            </a:extLst>
          </p:cNvPr>
          <p:cNvSpPr/>
          <p:nvPr/>
        </p:nvSpPr>
        <p:spPr>
          <a:xfrm>
            <a:off x="1776471" y="5656170"/>
            <a:ext cx="797382" cy="5281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4" name="Rettangolo 143">
            <a:extLst>
              <a:ext uri="{FF2B5EF4-FFF2-40B4-BE49-F238E27FC236}">
                <a16:creationId xmlns:a16="http://schemas.microsoft.com/office/drawing/2014/main" id="{787F815E-6FE7-4D01-8183-B71BFFC3D30D}"/>
              </a:ext>
            </a:extLst>
          </p:cNvPr>
          <p:cNvSpPr/>
          <p:nvPr/>
        </p:nvSpPr>
        <p:spPr>
          <a:xfrm>
            <a:off x="2591484" y="4646768"/>
            <a:ext cx="867977" cy="7744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5" name="Rettangolo 144">
            <a:extLst>
              <a:ext uri="{FF2B5EF4-FFF2-40B4-BE49-F238E27FC236}">
                <a16:creationId xmlns:a16="http://schemas.microsoft.com/office/drawing/2014/main" id="{7FE23CBF-BD32-4A26-B94C-308BB34E5FE0}"/>
              </a:ext>
            </a:extLst>
          </p:cNvPr>
          <p:cNvSpPr/>
          <p:nvPr/>
        </p:nvSpPr>
        <p:spPr>
          <a:xfrm>
            <a:off x="3817372" y="4650227"/>
            <a:ext cx="742851" cy="5281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6" name="Rettangolo 145">
            <a:extLst>
              <a:ext uri="{FF2B5EF4-FFF2-40B4-BE49-F238E27FC236}">
                <a16:creationId xmlns:a16="http://schemas.microsoft.com/office/drawing/2014/main" id="{E1F57AEB-5978-4D58-B7D2-D39BE253AF26}"/>
              </a:ext>
            </a:extLst>
          </p:cNvPr>
          <p:cNvSpPr/>
          <p:nvPr/>
        </p:nvSpPr>
        <p:spPr>
          <a:xfrm>
            <a:off x="4897889" y="4639469"/>
            <a:ext cx="878821" cy="7670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7" name="Rettangolo 146">
            <a:extLst>
              <a:ext uri="{FF2B5EF4-FFF2-40B4-BE49-F238E27FC236}">
                <a16:creationId xmlns:a16="http://schemas.microsoft.com/office/drawing/2014/main" id="{A217D96C-90DB-4F74-A23D-BBFC6FB352DB}"/>
              </a:ext>
            </a:extLst>
          </p:cNvPr>
          <p:cNvSpPr/>
          <p:nvPr/>
        </p:nvSpPr>
        <p:spPr>
          <a:xfrm>
            <a:off x="5895268" y="5642022"/>
            <a:ext cx="874647" cy="5281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0" name="Rettangolo 149">
            <a:extLst>
              <a:ext uri="{FF2B5EF4-FFF2-40B4-BE49-F238E27FC236}">
                <a16:creationId xmlns:a16="http://schemas.microsoft.com/office/drawing/2014/main" id="{44E28372-4A7A-4741-AD5C-F6162DE60147}"/>
              </a:ext>
            </a:extLst>
          </p:cNvPr>
          <p:cNvSpPr/>
          <p:nvPr/>
        </p:nvSpPr>
        <p:spPr>
          <a:xfrm>
            <a:off x="6910972" y="5642021"/>
            <a:ext cx="797382" cy="5281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1" name="Rettangolo 150">
            <a:extLst>
              <a:ext uri="{FF2B5EF4-FFF2-40B4-BE49-F238E27FC236}">
                <a16:creationId xmlns:a16="http://schemas.microsoft.com/office/drawing/2014/main" id="{59CBC716-97A6-4973-84E5-3F184C0CDE1E}"/>
              </a:ext>
            </a:extLst>
          </p:cNvPr>
          <p:cNvSpPr/>
          <p:nvPr/>
        </p:nvSpPr>
        <p:spPr>
          <a:xfrm>
            <a:off x="7892679" y="4655228"/>
            <a:ext cx="797382" cy="751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3" name="Rettangolo 152">
            <a:extLst>
              <a:ext uri="{FF2B5EF4-FFF2-40B4-BE49-F238E27FC236}">
                <a16:creationId xmlns:a16="http://schemas.microsoft.com/office/drawing/2014/main" id="{480EEBE2-A82E-4FC6-BF42-87C14A9D38D7}"/>
              </a:ext>
            </a:extLst>
          </p:cNvPr>
          <p:cNvSpPr/>
          <p:nvPr/>
        </p:nvSpPr>
        <p:spPr>
          <a:xfrm>
            <a:off x="9060770" y="4650226"/>
            <a:ext cx="845691" cy="9917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4" name="Rettangolo 153">
            <a:extLst>
              <a:ext uri="{FF2B5EF4-FFF2-40B4-BE49-F238E27FC236}">
                <a16:creationId xmlns:a16="http://schemas.microsoft.com/office/drawing/2014/main" id="{FF05D690-8DF9-46BF-969E-E3D76725E3CB}"/>
              </a:ext>
            </a:extLst>
          </p:cNvPr>
          <p:cNvSpPr/>
          <p:nvPr/>
        </p:nvSpPr>
        <p:spPr>
          <a:xfrm>
            <a:off x="10358949" y="4649590"/>
            <a:ext cx="882827" cy="5338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5160313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097279" y="758952"/>
            <a:ext cx="10189419" cy="3566160"/>
          </a:xfrm>
        </p:spPr>
        <p:txBody>
          <a:bodyPr/>
          <a:lstStyle/>
          <a:p>
            <a:r>
              <a:rPr lang="it-IT" dirty="0"/>
              <a:t>Parte VI – Test multipli</a:t>
            </a:r>
          </a:p>
        </p:txBody>
      </p:sp>
      <p:sp>
        <p:nvSpPr>
          <p:cNvPr id="3" name="Sottotitolo 2"/>
          <p:cNvSpPr>
            <a:spLocks noGrp="1"/>
          </p:cNvSpPr>
          <p:nvPr>
            <p:ph type="subTitle" idx="1"/>
          </p:nvPr>
        </p:nvSpPr>
        <p:spPr/>
        <p:txBody>
          <a:bodyPr>
            <a:normAutofit/>
          </a:bodyPr>
          <a:lstStyle/>
          <a:p>
            <a:r>
              <a:rPr lang="it-IT" dirty="0"/>
              <a:t>PROF. Giovanni Micale</a:t>
            </a:r>
          </a:p>
          <a:p>
            <a:r>
              <a:rPr lang="it-IT" dirty="0"/>
              <a:t>Corso di BIOINFORMATICA</a:t>
            </a:r>
          </a:p>
        </p:txBody>
      </p:sp>
    </p:spTree>
    <p:extLst>
      <p:ext uri="{BB962C8B-B14F-4D97-AF65-F5344CB8AC3E}">
        <p14:creationId xmlns:p14="http://schemas.microsoft.com/office/powerpoint/2010/main" val="120676338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BFFF92-3F32-4E34-86F7-2812CD6B2953}"/>
              </a:ext>
            </a:extLst>
          </p:cNvPr>
          <p:cNvSpPr>
            <a:spLocks noGrp="1"/>
          </p:cNvSpPr>
          <p:nvPr>
            <p:ph type="title"/>
          </p:nvPr>
        </p:nvSpPr>
        <p:spPr/>
        <p:txBody>
          <a:bodyPr/>
          <a:lstStyle/>
          <a:p>
            <a:r>
              <a:rPr lang="it-IT" dirty="0"/>
              <a:t>Test multipli</a:t>
            </a:r>
          </a:p>
        </p:txBody>
      </p:sp>
      <p:sp>
        <p:nvSpPr>
          <p:cNvPr id="3" name="Segnaposto contenuto 2">
            <a:extLst>
              <a:ext uri="{FF2B5EF4-FFF2-40B4-BE49-F238E27FC236}">
                <a16:creationId xmlns:a16="http://schemas.microsoft.com/office/drawing/2014/main" id="{52EE1E73-F609-4E1C-851F-AA4372994A0F}"/>
              </a:ext>
            </a:extLst>
          </p:cNvPr>
          <p:cNvSpPr>
            <a:spLocks noGrp="1"/>
          </p:cNvSpPr>
          <p:nvPr>
            <p:ph idx="1"/>
          </p:nvPr>
        </p:nvSpPr>
        <p:spPr/>
        <p:txBody>
          <a:bodyPr/>
          <a:lstStyle/>
          <a:p>
            <a:r>
              <a:rPr lang="it-IT" dirty="0"/>
              <a:t>In alcuni casi la significatività di un risultato è il risultato di test multipli condotti simultaneamente sullo stesso campione o sullo stesso gruppo di campioni.</a:t>
            </a:r>
          </a:p>
          <a:p>
            <a:r>
              <a:rPr lang="it-IT" dirty="0"/>
              <a:t>In questo contesto si vuole che </a:t>
            </a:r>
            <a:r>
              <a:rPr lang="it-IT" i="1" dirty="0"/>
              <a:t>in ogni</a:t>
            </a:r>
            <a:r>
              <a:rPr lang="it-IT" dirty="0"/>
              <a:t> esperimento l’ipotesi nulla sia rigettata.</a:t>
            </a:r>
          </a:p>
          <a:p>
            <a:r>
              <a:rPr lang="it-IT" dirty="0"/>
              <a:t>Esempi:</a:t>
            </a:r>
          </a:p>
          <a:p>
            <a:pPr marL="457200" indent="-457200">
              <a:buFont typeface="+mj-lt"/>
              <a:buAutoNum type="arabicParenR"/>
            </a:pPr>
            <a:r>
              <a:rPr lang="it-IT" dirty="0"/>
              <a:t>Si vuole confrontare un metodo innovativo di insegnamento di una lingua rispetto al metodo standard per due gruppi di studenti sulla base di attributi diversi (ad es. spelling, grammatica, lettura, scrittura). In questo caso si effettua un test statistico per ogni attributo e si vuole che il metodo innovativo sia più efficace per tutti gli attributi testati.</a:t>
            </a:r>
          </a:p>
          <a:p>
            <a:pPr marL="457200" indent="-457200">
              <a:buFont typeface="+mj-lt"/>
              <a:buAutoNum type="arabicParenR"/>
            </a:pPr>
            <a:r>
              <a:rPr lang="it-IT" dirty="0"/>
              <a:t>Si vuole valutare l’efficacia di un nuovo farmaco in termini di attenuazione dei sintomi di una malattia per diverse malattie. In questo caso si effettua un test statistico per ogni malattia e si vuole che il farmaco sia efficace su tutte le malattie.</a:t>
            </a:r>
          </a:p>
          <a:p>
            <a:endParaRPr lang="it-IT" dirty="0"/>
          </a:p>
        </p:txBody>
      </p:sp>
    </p:spTree>
    <p:extLst>
      <p:ext uri="{BB962C8B-B14F-4D97-AF65-F5344CB8AC3E}">
        <p14:creationId xmlns:p14="http://schemas.microsoft.com/office/powerpoint/2010/main" val="41414399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3D3812-B1B3-40B2-A171-B4E295E6089A}"/>
              </a:ext>
            </a:extLst>
          </p:cNvPr>
          <p:cNvSpPr>
            <a:spLocks noGrp="1"/>
          </p:cNvSpPr>
          <p:nvPr>
            <p:ph type="title"/>
          </p:nvPr>
        </p:nvSpPr>
        <p:spPr/>
        <p:txBody>
          <a:bodyPr/>
          <a:lstStyle/>
          <a:p>
            <a:r>
              <a:rPr lang="it-IT" dirty="0"/>
              <a:t>Test multipli</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C20BE126-4FBF-4F3F-9BBF-11A25874FB0F}"/>
                  </a:ext>
                </a:extLst>
              </p:cNvPr>
              <p:cNvSpPr>
                <a:spLocks noGrp="1"/>
              </p:cNvSpPr>
              <p:nvPr>
                <p:ph idx="1"/>
              </p:nvPr>
            </p:nvSpPr>
            <p:spPr/>
            <p:txBody>
              <a:bodyPr>
                <a:normAutofit/>
              </a:bodyPr>
              <a:lstStyle/>
              <a:p>
                <a:r>
                  <a:rPr lang="it-IT" dirty="0"/>
                  <a:t>Maggiore è il numero di test effettuati, più alta è la probabilità che i due gruppi differiscano in almeno un attributo (o equivalentemente che l’ipotesi nulla venga rigettata almeno una volta semplicemente per caso).</a:t>
                </a:r>
              </a:p>
              <a:p>
                <a:r>
                  <a:rPr lang="it-IT" dirty="0"/>
                  <a:t>Se un test statistico viene effettuato con </a:t>
                </a:r>
                <a14:m>
                  <m:oMath xmlns:m="http://schemas.openxmlformats.org/officeDocument/2006/math">
                    <m:r>
                      <a:rPr lang="it-IT" i="1" smtClean="0">
                        <a:latin typeface="Cambria Math" panose="02040503050406030204" pitchFamily="18" charset="0"/>
                        <a:ea typeface="Cambria Math" panose="02040503050406030204" pitchFamily="18" charset="0"/>
                      </a:rPr>
                      <m:t>𝛼</m:t>
                    </m:r>
                    <m:r>
                      <a:rPr lang="it-IT" b="0" i="1" smtClean="0">
                        <a:latin typeface="Cambria Math" panose="02040503050406030204" pitchFamily="18" charset="0"/>
                        <a:ea typeface="Cambria Math" panose="02040503050406030204" pitchFamily="18" charset="0"/>
                      </a:rPr>
                      <m:t>=0.05</m:t>
                    </m:r>
                  </m:oMath>
                </a14:m>
                <a:r>
                  <a:rPr lang="it-IT" dirty="0"/>
                  <a:t>, allora c’è solo il 5% di probabilità di rigettare erroneamente l’ipotesi nulla.</a:t>
                </a:r>
              </a:p>
              <a:p>
                <a:r>
                  <a:rPr lang="it-IT" dirty="0"/>
                  <a:t>Se effettuo 100 test statistici con </a:t>
                </a:r>
                <a14:m>
                  <m:oMath xmlns:m="http://schemas.openxmlformats.org/officeDocument/2006/math">
                    <m:r>
                      <a:rPr lang="it-IT" i="1" smtClean="0">
                        <a:latin typeface="Cambria Math" panose="02040503050406030204" pitchFamily="18" charset="0"/>
                        <a:ea typeface="Cambria Math" panose="02040503050406030204" pitchFamily="18" charset="0"/>
                      </a:rPr>
                      <m:t>𝛼</m:t>
                    </m:r>
                    <m:r>
                      <a:rPr lang="it-IT" b="0" i="1" smtClean="0">
                        <a:latin typeface="Cambria Math" panose="02040503050406030204" pitchFamily="18" charset="0"/>
                        <a:ea typeface="Cambria Math" panose="02040503050406030204" pitchFamily="18" charset="0"/>
                      </a:rPr>
                      <m:t>=0.05</m:t>
                    </m:r>
                  </m:oMath>
                </a14:m>
                <a:r>
                  <a:rPr lang="it-IT" dirty="0"/>
                  <a:t>, allora la probabilità di rigettare erroneamente almeno una volta l’ipotesi nulla è </a:t>
                </a:r>
                <a14:m>
                  <m:oMath xmlns:m="http://schemas.openxmlformats.org/officeDocument/2006/math">
                    <m:r>
                      <a:rPr lang="it-IT" b="0" i="1" smtClean="0">
                        <a:latin typeface="Cambria Math" panose="02040503050406030204" pitchFamily="18" charset="0"/>
                      </a:rPr>
                      <m:t>1−</m:t>
                    </m:r>
                    <m:sSup>
                      <m:sSupPr>
                        <m:ctrlPr>
                          <a:rPr lang="it-IT" b="0" i="1" smtClean="0">
                            <a:latin typeface="Cambria Math" panose="02040503050406030204" pitchFamily="18" charset="0"/>
                          </a:rPr>
                        </m:ctrlPr>
                      </m:sSupPr>
                      <m:e>
                        <m:d>
                          <m:dPr>
                            <m:ctrlPr>
                              <a:rPr lang="it-IT" b="0" i="1" smtClean="0">
                                <a:latin typeface="Cambria Math" panose="02040503050406030204" pitchFamily="18" charset="0"/>
                              </a:rPr>
                            </m:ctrlPr>
                          </m:dPr>
                          <m:e>
                            <m:r>
                              <a:rPr lang="it-IT" b="0" i="1" smtClean="0">
                                <a:latin typeface="Cambria Math" panose="02040503050406030204" pitchFamily="18" charset="0"/>
                              </a:rPr>
                              <m:t>1−</m:t>
                            </m:r>
                            <m:r>
                              <a:rPr lang="it-IT" b="0" i="1" smtClean="0">
                                <a:latin typeface="Cambria Math" panose="02040503050406030204" pitchFamily="18" charset="0"/>
                                <a:ea typeface="Cambria Math" panose="02040503050406030204" pitchFamily="18" charset="0"/>
                              </a:rPr>
                              <m:t>𝛼</m:t>
                            </m:r>
                          </m:e>
                        </m:d>
                      </m:e>
                      <m:sup>
                        <m:r>
                          <a:rPr lang="it-IT" b="0" i="1" smtClean="0">
                            <a:latin typeface="Cambria Math" panose="02040503050406030204" pitchFamily="18" charset="0"/>
                          </a:rPr>
                          <m:t>100</m:t>
                        </m:r>
                      </m:sup>
                    </m:sSup>
                    <m:r>
                      <a:rPr lang="it-IT" b="0" i="1" smtClean="0">
                        <a:latin typeface="Cambria Math" panose="02040503050406030204" pitchFamily="18" charset="0"/>
                      </a:rPr>
                      <m:t>=</m:t>
                    </m:r>
                    <m:r>
                      <a:rPr lang="it-IT" b="0" i="0" smtClean="0">
                        <a:latin typeface="Cambria Math" panose="02040503050406030204" pitchFamily="18" charset="0"/>
                      </a:rPr>
                      <m:t>1−0.0059=99.41%</m:t>
                    </m:r>
                  </m:oMath>
                </a14:m>
                <a:r>
                  <a:rPr lang="it-IT" dirty="0"/>
                  <a:t>.</a:t>
                </a:r>
              </a:p>
              <a:p>
                <a:r>
                  <a:rPr lang="it-IT" dirty="0"/>
                  <a:t>Per attenuare questo problema, si utilizzano </a:t>
                </a:r>
                <a:r>
                  <a:rPr lang="it-IT" b="1" dirty="0"/>
                  <a:t>metodi di correzione per test multipli</a:t>
                </a:r>
                <a:r>
                  <a:rPr lang="it-IT" dirty="0"/>
                  <a:t>, che richiedono una soglia di significatività più bassa per ogni singolo test, in modo da compensare il numero totale di inferenze errate.</a:t>
                </a:r>
              </a:p>
            </p:txBody>
          </p:sp>
        </mc:Choice>
        <mc:Fallback xmlns="">
          <p:sp>
            <p:nvSpPr>
              <p:cNvPr id="3" name="Segnaposto contenuto 2">
                <a:extLst>
                  <a:ext uri="{FF2B5EF4-FFF2-40B4-BE49-F238E27FC236}">
                    <a16:creationId xmlns:a16="http://schemas.microsoft.com/office/drawing/2014/main" id="{C20BE126-4FBF-4F3F-9BBF-11A25874FB0F}"/>
                  </a:ext>
                </a:extLst>
              </p:cNvPr>
              <p:cNvSpPr>
                <a:spLocks noGrp="1" noRot="1" noChangeAspect="1" noMove="1" noResize="1" noEditPoints="1" noAdjustHandles="1" noChangeArrowheads="1" noChangeShapeType="1" noTextEdit="1"/>
              </p:cNvSpPr>
              <p:nvPr>
                <p:ph idx="1"/>
              </p:nvPr>
            </p:nvSpPr>
            <p:spPr>
              <a:blipFill>
                <a:blip r:embed="rId2"/>
                <a:stretch>
                  <a:fillRect l="-606" t="-1667" r="-909"/>
                </a:stretch>
              </a:blipFill>
            </p:spPr>
            <p:txBody>
              <a:bodyPr/>
              <a:lstStyle/>
              <a:p>
                <a:r>
                  <a:rPr lang="it-IT">
                    <a:noFill/>
                  </a:rPr>
                  <a:t> </a:t>
                </a:r>
              </a:p>
            </p:txBody>
          </p:sp>
        </mc:Fallback>
      </mc:AlternateContent>
    </p:spTree>
    <p:extLst>
      <p:ext uri="{BB962C8B-B14F-4D97-AF65-F5344CB8AC3E}">
        <p14:creationId xmlns:p14="http://schemas.microsoft.com/office/powerpoint/2010/main" val="138773263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F8144C-EC0D-40CE-8A12-45C80D5597C6}"/>
              </a:ext>
            </a:extLst>
          </p:cNvPr>
          <p:cNvSpPr>
            <a:spLocks noGrp="1"/>
          </p:cNvSpPr>
          <p:nvPr>
            <p:ph type="title"/>
          </p:nvPr>
        </p:nvSpPr>
        <p:spPr/>
        <p:txBody>
          <a:bodyPr/>
          <a:lstStyle/>
          <a:p>
            <a:r>
              <a:rPr lang="it-IT" dirty="0"/>
              <a:t>Correzione di </a:t>
            </a:r>
            <a:r>
              <a:rPr lang="it-IT" dirty="0" err="1"/>
              <a:t>Bonferroni</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CFF342BC-8FBA-4CC4-9A78-B5E7B00BF132}"/>
                  </a:ext>
                </a:extLst>
              </p:cNvPr>
              <p:cNvSpPr>
                <a:spLocks noGrp="1"/>
              </p:cNvSpPr>
              <p:nvPr>
                <p:ph idx="1"/>
              </p:nvPr>
            </p:nvSpPr>
            <p:spPr/>
            <p:txBody>
              <a:bodyPr/>
              <a:lstStyle/>
              <a:p>
                <a:r>
                  <a:rPr lang="it-IT" b="1" dirty="0"/>
                  <a:t>Family-</a:t>
                </a:r>
                <a:r>
                  <a:rPr lang="it-IT" b="1" dirty="0" err="1"/>
                  <a:t>Wise</a:t>
                </a:r>
                <a:r>
                  <a:rPr lang="it-IT" b="1" dirty="0"/>
                  <a:t> </a:t>
                </a:r>
                <a:r>
                  <a:rPr lang="it-IT" b="1" dirty="0" err="1"/>
                  <a:t>Error</a:t>
                </a:r>
                <a:r>
                  <a:rPr lang="it-IT" b="1" dirty="0"/>
                  <a:t> Rate (FWER)</a:t>
                </a:r>
                <a:r>
                  <a:rPr lang="it-IT" dirty="0"/>
                  <a:t>: probabilità di rigettare erroneamente almeno un’ipotesi nulla, ovvero di commettere almeno un errore di tipo I.</a:t>
                </a:r>
              </a:p>
              <a:p>
                <a:r>
                  <a:rPr lang="it-IT" dirty="0"/>
                  <a:t>La correzione di </a:t>
                </a:r>
                <a:r>
                  <a:rPr lang="it-IT" dirty="0" err="1"/>
                  <a:t>Bonferroni</a:t>
                </a:r>
                <a:r>
                  <a:rPr lang="it-IT" dirty="0"/>
                  <a:t> consiste nel ridurre equamente la probabilità di errore di tipo I in ogni test statistico in modo che il FWER sia minore o uguale a </a:t>
                </a:r>
                <a14:m>
                  <m:oMath xmlns:m="http://schemas.openxmlformats.org/officeDocument/2006/math">
                    <m:r>
                      <a:rPr lang="it-IT" i="1" smtClean="0">
                        <a:latin typeface="Cambria Math" panose="02040503050406030204" pitchFamily="18" charset="0"/>
                        <a:ea typeface="Cambria Math" panose="02040503050406030204" pitchFamily="18" charset="0"/>
                      </a:rPr>
                      <m:t>𝛼</m:t>
                    </m:r>
                  </m:oMath>
                </a14:m>
                <a:r>
                  <a:rPr lang="it-IT" dirty="0"/>
                  <a:t>.</a:t>
                </a:r>
              </a:p>
              <a:p>
                <a:r>
                  <a:rPr lang="it-IT" dirty="0"/>
                  <a:t>Se </a:t>
                </a:r>
                <a:r>
                  <a:rPr lang="it-IT" i="1" dirty="0"/>
                  <a:t>n</a:t>
                </a:r>
                <a:r>
                  <a:rPr lang="it-IT" dirty="0"/>
                  <a:t> è il numero di test effettuati la nuova probabilità di errore di tipo I in ogni test diventa </a:t>
                </a:r>
                <a14:m>
                  <m:oMath xmlns:m="http://schemas.openxmlformats.org/officeDocument/2006/math">
                    <m:r>
                      <a:rPr lang="it-IT" i="1">
                        <a:latin typeface="Cambria Math" panose="02040503050406030204" pitchFamily="18" charset="0"/>
                        <a:ea typeface="Cambria Math" panose="02040503050406030204" pitchFamily="18" charset="0"/>
                      </a:rPr>
                      <m:t>𝛼</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𝑛</m:t>
                    </m:r>
                  </m:oMath>
                </a14:m>
                <a:r>
                  <a:rPr lang="it-IT" dirty="0"/>
                  <a:t>.</a:t>
                </a:r>
              </a:p>
              <a:p>
                <a:r>
                  <a:rPr lang="it-IT" dirty="0"/>
                  <a:t>Il metodo di correzione di </a:t>
                </a:r>
                <a:r>
                  <a:rPr lang="it-IT" dirty="0" err="1"/>
                  <a:t>Bonferroni</a:t>
                </a:r>
                <a:r>
                  <a:rPr lang="it-IT" dirty="0"/>
                  <a:t> è molto conservativo.</a:t>
                </a:r>
              </a:p>
              <a:p>
                <a:r>
                  <a:rPr lang="it-IT" dirty="0"/>
                  <a:t>Garantisce un numero più basso di falsi positivi, ma aumenta anche il numero di falsi negativi.</a:t>
                </a:r>
              </a:p>
            </p:txBody>
          </p:sp>
        </mc:Choice>
        <mc:Fallback xmlns="">
          <p:sp>
            <p:nvSpPr>
              <p:cNvPr id="3" name="Segnaposto contenuto 2">
                <a:extLst>
                  <a:ext uri="{FF2B5EF4-FFF2-40B4-BE49-F238E27FC236}">
                    <a16:creationId xmlns:a16="http://schemas.microsoft.com/office/drawing/2014/main" id="{CFF342BC-8FBA-4CC4-9A78-B5E7B00BF132}"/>
                  </a:ext>
                </a:extLst>
              </p:cNvPr>
              <p:cNvSpPr>
                <a:spLocks noGrp="1" noRot="1" noChangeAspect="1" noMove="1" noResize="1" noEditPoints="1" noAdjustHandles="1" noChangeArrowheads="1" noChangeShapeType="1" noTextEdit="1"/>
              </p:cNvSpPr>
              <p:nvPr>
                <p:ph idx="1"/>
              </p:nvPr>
            </p:nvSpPr>
            <p:spPr>
              <a:blipFill>
                <a:blip r:embed="rId2"/>
                <a:stretch>
                  <a:fillRect l="-606" t="-1667" r="-485"/>
                </a:stretch>
              </a:blipFill>
            </p:spPr>
            <p:txBody>
              <a:bodyPr/>
              <a:lstStyle/>
              <a:p>
                <a:r>
                  <a:rPr lang="it-IT">
                    <a:noFill/>
                  </a:rPr>
                  <a:t> </a:t>
                </a:r>
              </a:p>
            </p:txBody>
          </p:sp>
        </mc:Fallback>
      </mc:AlternateContent>
    </p:spTree>
    <p:extLst>
      <p:ext uri="{BB962C8B-B14F-4D97-AF65-F5344CB8AC3E}">
        <p14:creationId xmlns:p14="http://schemas.microsoft.com/office/powerpoint/2010/main" val="20886456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75D796-B26B-45A1-B50B-C2E3958619F5}"/>
              </a:ext>
            </a:extLst>
          </p:cNvPr>
          <p:cNvSpPr>
            <a:spLocks noGrp="1"/>
          </p:cNvSpPr>
          <p:nvPr>
            <p:ph type="title"/>
          </p:nvPr>
        </p:nvSpPr>
        <p:spPr/>
        <p:txBody>
          <a:bodyPr/>
          <a:lstStyle/>
          <a:p>
            <a:r>
              <a:rPr lang="it-IT" dirty="0"/>
              <a:t>Correzione di </a:t>
            </a:r>
            <a:r>
              <a:rPr lang="it-IT" dirty="0" err="1"/>
              <a:t>Benjamini-Hochberg</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55FB4430-02F9-474E-B455-87C0B5FA0AF7}"/>
                  </a:ext>
                </a:extLst>
              </p:cNvPr>
              <p:cNvSpPr>
                <a:spLocks noGrp="1"/>
              </p:cNvSpPr>
              <p:nvPr>
                <p:ph idx="1"/>
              </p:nvPr>
            </p:nvSpPr>
            <p:spPr/>
            <p:txBody>
              <a:bodyPr/>
              <a:lstStyle/>
              <a:p>
                <a:r>
                  <a:rPr lang="it-IT" dirty="0"/>
                  <a:t>Un metodo meno stringente è quello di </a:t>
                </a:r>
                <a:r>
                  <a:rPr lang="it-IT" dirty="0" err="1"/>
                  <a:t>Benjamini-Hochberg</a:t>
                </a:r>
                <a:r>
                  <a:rPr lang="it-IT" dirty="0"/>
                  <a:t>.</a:t>
                </a:r>
              </a:p>
              <a:p>
                <a:r>
                  <a:rPr lang="it-IT" dirty="0"/>
                  <a:t>In questo caso il parametro da controllare è il </a:t>
                </a:r>
                <a:r>
                  <a:rPr lang="it-IT" b="1" dirty="0"/>
                  <a:t>False Discovery Rate (FDR)</a:t>
                </a:r>
                <a:r>
                  <a:rPr lang="it-IT" dirty="0"/>
                  <a:t>, ovvero la proporzione di errori di tipo I attesi, ovvero il rapporto tra numero di falsi positivi e numero di positivi.</a:t>
                </a:r>
              </a:p>
              <a:p>
                <a:r>
                  <a:rPr lang="it-IT" dirty="0"/>
                  <a:t>Il metodo garantisce che il FDR sia minore o uguale a </a:t>
                </a:r>
                <a14:m>
                  <m:oMath xmlns:m="http://schemas.openxmlformats.org/officeDocument/2006/math">
                    <m:r>
                      <a:rPr lang="it-IT" i="1" smtClean="0">
                        <a:latin typeface="Cambria Math" panose="02040503050406030204" pitchFamily="18" charset="0"/>
                        <a:ea typeface="Cambria Math" panose="02040503050406030204" pitchFamily="18" charset="0"/>
                      </a:rPr>
                      <m:t>𝛼</m:t>
                    </m:r>
                  </m:oMath>
                </a14:m>
                <a:r>
                  <a:rPr lang="it-IT" dirty="0"/>
                  <a:t>.</a:t>
                </a:r>
              </a:p>
              <a:p>
                <a:r>
                  <a:rPr lang="it-IT" dirty="0"/>
                  <a:t>Siano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𝐻</m:t>
                        </m:r>
                      </m:e>
                      <m:sub>
                        <m:r>
                          <a:rPr lang="it-IT" b="0" i="1" smtClean="0">
                            <a:latin typeface="Cambria Math" panose="02040503050406030204" pitchFamily="18" charset="0"/>
                          </a:rPr>
                          <m:t>1</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𝐻</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𝐻</m:t>
                        </m:r>
                      </m:e>
                      <m:sub>
                        <m:r>
                          <a:rPr lang="it-IT" b="0" i="1" smtClean="0">
                            <a:latin typeface="Cambria Math" panose="02040503050406030204" pitchFamily="18" charset="0"/>
                          </a:rPr>
                          <m:t>𝑛</m:t>
                        </m:r>
                      </m:sub>
                    </m:sSub>
                  </m:oMath>
                </a14:m>
                <a:r>
                  <a:rPr lang="it-IT" dirty="0"/>
                  <a:t> n ipotesi nulle e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1</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𝑛</m:t>
                        </m:r>
                      </m:sub>
                    </m:sSub>
                  </m:oMath>
                </a14:m>
                <a:r>
                  <a:rPr lang="it-IT" dirty="0"/>
                  <a:t> i corrispondenti p-</a:t>
                </a:r>
                <a:r>
                  <a:rPr lang="it-IT" dirty="0" err="1"/>
                  <a:t>value</a:t>
                </a:r>
                <a:r>
                  <a:rPr lang="it-IT" dirty="0"/>
                  <a:t> ottenuti.</a:t>
                </a:r>
              </a:p>
              <a:p>
                <a:pPr marL="457200" indent="-457200">
                  <a:buFont typeface="+mj-lt"/>
                  <a:buAutoNum type="arabicParenR"/>
                </a:pPr>
                <a:r>
                  <a:rPr lang="it-IT" dirty="0"/>
                  <a:t>Ordina i p-</a:t>
                </a:r>
                <a:r>
                  <a:rPr lang="it-IT" dirty="0" err="1"/>
                  <a:t>value</a:t>
                </a:r>
                <a:r>
                  <a:rPr lang="it-IT" dirty="0"/>
                  <a:t> in senso crescente. Siano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(1)</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m:t>
                        </m:r>
                        <m:r>
                          <a:rPr lang="it-IT" b="0" i="1" smtClean="0">
                            <a:latin typeface="Cambria Math" panose="02040503050406030204" pitchFamily="18" charset="0"/>
                          </a:rPr>
                          <m:t>𝑛</m:t>
                        </m:r>
                        <m:r>
                          <a:rPr lang="it-IT" b="0" i="1" smtClean="0">
                            <a:latin typeface="Cambria Math" panose="02040503050406030204" pitchFamily="18" charset="0"/>
                          </a:rPr>
                          <m:t>)</m:t>
                        </m:r>
                      </m:sub>
                    </m:sSub>
                  </m:oMath>
                </a14:m>
                <a:r>
                  <a:rPr lang="it-IT" dirty="0"/>
                  <a:t> i p-</a:t>
                </a:r>
                <a:r>
                  <a:rPr lang="it-IT" dirty="0" err="1"/>
                  <a:t>value</a:t>
                </a:r>
                <a:r>
                  <a:rPr lang="it-IT" dirty="0"/>
                  <a:t> ordinati e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𝐻</m:t>
                        </m:r>
                      </m:e>
                      <m:sub>
                        <m:r>
                          <a:rPr lang="it-IT" b="0" i="1" smtClean="0">
                            <a:latin typeface="Cambria Math" panose="02040503050406030204" pitchFamily="18" charset="0"/>
                          </a:rPr>
                          <m:t>(</m:t>
                        </m:r>
                        <m:r>
                          <a:rPr lang="it-IT" i="1">
                            <a:latin typeface="Cambria Math" panose="02040503050406030204" pitchFamily="18" charset="0"/>
                          </a:rPr>
                          <m:t>1</m:t>
                        </m:r>
                        <m:r>
                          <a:rPr lang="it-IT" b="0" i="1" smtClean="0">
                            <a:latin typeface="Cambria Math" panose="02040503050406030204" pitchFamily="18" charset="0"/>
                          </a:rPr>
                          <m:t>)</m:t>
                        </m:r>
                      </m:sub>
                    </m:sSub>
                    <m:r>
                      <a:rPr lang="it-IT" i="1">
                        <a:latin typeface="Cambria Math" panose="02040503050406030204" pitchFamily="18" charset="0"/>
                      </a:rPr>
                      <m:t>, </m:t>
                    </m:r>
                    <m:sSub>
                      <m:sSubPr>
                        <m:ctrlPr>
                          <a:rPr lang="it-IT" i="1">
                            <a:latin typeface="Cambria Math" panose="02040503050406030204" pitchFamily="18" charset="0"/>
                          </a:rPr>
                        </m:ctrlPr>
                      </m:sSubPr>
                      <m:e>
                        <m:r>
                          <a:rPr lang="it-IT" i="1">
                            <a:latin typeface="Cambria Math" panose="02040503050406030204" pitchFamily="18" charset="0"/>
                          </a:rPr>
                          <m:t>𝐻</m:t>
                        </m:r>
                      </m:e>
                      <m:sub>
                        <m:r>
                          <a:rPr lang="it-IT" b="0" i="1" smtClean="0">
                            <a:latin typeface="Cambria Math" panose="02040503050406030204" pitchFamily="18" charset="0"/>
                          </a:rPr>
                          <m:t>(</m:t>
                        </m:r>
                        <m:r>
                          <a:rPr lang="it-IT" i="1">
                            <a:latin typeface="Cambria Math" panose="02040503050406030204" pitchFamily="18" charset="0"/>
                          </a:rPr>
                          <m:t>2</m:t>
                        </m:r>
                        <m:r>
                          <a:rPr lang="it-IT" b="0" i="1" smtClean="0">
                            <a:latin typeface="Cambria Math" panose="02040503050406030204" pitchFamily="18" charset="0"/>
                          </a:rPr>
                          <m:t>)</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𝐻</m:t>
                        </m:r>
                      </m:e>
                      <m:sub>
                        <m:r>
                          <a:rPr lang="it-IT" b="0" i="1" smtClean="0">
                            <a:latin typeface="Cambria Math" panose="02040503050406030204" pitchFamily="18" charset="0"/>
                          </a:rPr>
                          <m:t>(</m:t>
                        </m:r>
                        <m:r>
                          <a:rPr lang="it-IT" i="1">
                            <a:latin typeface="Cambria Math" panose="02040503050406030204" pitchFamily="18" charset="0"/>
                          </a:rPr>
                          <m:t>𝑛</m:t>
                        </m:r>
                        <m:r>
                          <a:rPr lang="it-IT" b="0" i="1" smtClean="0">
                            <a:latin typeface="Cambria Math" panose="02040503050406030204" pitchFamily="18" charset="0"/>
                          </a:rPr>
                          <m:t>)</m:t>
                        </m:r>
                      </m:sub>
                    </m:sSub>
                  </m:oMath>
                </a14:m>
                <a:r>
                  <a:rPr lang="it-IT" dirty="0"/>
                  <a:t> le corrispondenti ipotesi nulle.</a:t>
                </a:r>
              </a:p>
              <a:p>
                <a:pPr marL="457200" indent="-457200">
                  <a:buFont typeface="+mj-lt"/>
                  <a:buAutoNum type="arabicParenR"/>
                </a:pPr>
                <a:r>
                  <a:rPr lang="it-IT" dirty="0"/>
                  <a:t>Trova il massimo </a:t>
                </a:r>
                <a:r>
                  <a:rPr lang="it-IT" i="1" dirty="0"/>
                  <a:t>k</a:t>
                </a:r>
                <a:r>
                  <a:rPr lang="it-IT" dirty="0"/>
                  <a:t> per cui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m:t>
                        </m:r>
                        <m:r>
                          <a:rPr lang="it-IT" b="0" i="1" smtClean="0">
                            <a:latin typeface="Cambria Math" panose="02040503050406030204" pitchFamily="18" charset="0"/>
                          </a:rPr>
                          <m:t>𝑘</m:t>
                        </m:r>
                        <m:r>
                          <a:rPr lang="it-IT" b="0" i="1" smtClean="0">
                            <a:latin typeface="Cambria Math" panose="02040503050406030204" pitchFamily="18" charset="0"/>
                          </a:rPr>
                          <m:t>)</m:t>
                        </m:r>
                      </m:sub>
                    </m:sSub>
                    <m:r>
                      <a:rPr lang="it-IT" i="1">
                        <a:latin typeface="Cambria Math" panose="02040503050406030204" pitchFamily="18" charset="0"/>
                        <a:ea typeface="Cambria Math" panose="02040503050406030204" pitchFamily="18" charset="0"/>
                      </a:rPr>
                      <m:t>≤</m:t>
                    </m:r>
                    <m:f>
                      <m:fPr>
                        <m:ctrlPr>
                          <a:rPr lang="it-IT" i="1" smtClean="0">
                            <a:latin typeface="Cambria Math" panose="02040503050406030204" pitchFamily="18" charset="0"/>
                            <a:ea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𝑘</m:t>
                        </m:r>
                      </m:num>
                      <m:den>
                        <m:r>
                          <a:rPr lang="it-IT" b="0" i="1" smtClean="0">
                            <a:latin typeface="Cambria Math" panose="02040503050406030204" pitchFamily="18" charset="0"/>
                            <a:ea typeface="Cambria Math" panose="02040503050406030204" pitchFamily="18" charset="0"/>
                          </a:rPr>
                          <m:t>𝑛</m:t>
                        </m:r>
                      </m:den>
                    </m:f>
                    <m:r>
                      <a:rPr lang="it-IT" i="1" smtClean="0">
                        <a:latin typeface="Cambria Math" panose="02040503050406030204" pitchFamily="18" charset="0"/>
                        <a:ea typeface="Cambria Math" panose="02040503050406030204" pitchFamily="18" charset="0"/>
                      </a:rPr>
                      <m:t>𝛼</m:t>
                    </m:r>
                  </m:oMath>
                </a14:m>
                <a:r>
                  <a:rPr lang="it-IT" dirty="0"/>
                  <a:t>;</a:t>
                </a:r>
              </a:p>
              <a:p>
                <a:pPr marL="457200" indent="-457200">
                  <a:buFont typeface="+mj-lt"/>
                  <a:buAutoNum type="arabicParenR"/>
                </a:pPr>
                <a:r>
                  <a:rPr lang="it-IT" dirty="0"/>
                  <a:t>Rigetta le ipotesi nulle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𝐻</m:t>
                        </m:r>
                      </m:e>
                      <m:sub>
                        <m:r>
                          <a:rPr lang="it-IT" b="0" i="1" smtClean="0">
                            <a:latin typeface="Cambria Math" panose="02040503050406030204" pitchFamily="18" charset="0"/>
                          </a:rPr>
                          <m:t>(</m:t>
                        </m:r>
                        <m:r>
                          <a:rPr lang="it-IT" i="1">
                            <a:latin typeface="Cambria Math" panose="02040503050406030204" pitchFamily="18" charset="0"/>
                          </a:rPr>
                          <m:t>1</m:t>
                        </m:r>
                        <m:r>
                          <a:rPr lang="it-IT" b="0" i="1" smtClean="0">
                            <a:latin typeface="Cambria Math" panose="02040503050406030204" pitchFamily="18" charset="0"/>
                          </a:rPr>
                          <m:t>)</m:t>
                        </m:r>
                      </m:sub>
                    </m:sSub>
                    <m:r>
                      <a:rPr lang="it-IT" i="1">
                        <a:latin typeface="Cambria Math" panose="02040503050406030204" pitchFamily="18" charset="0"/>
                      </a:rPr>
                      <m:t>, </m:t>
                    </m:r>
                    <m:sSub>
                      <m:sSubPr>
                        <m:ctrlPr>
                          <a:rPr lang="it-IT" i="1">
                            <a:latin typeface="Cambria Math" panose="02040503050406030204" pitchFamily="18" charset="0"/>
                          </a:rPr>
                        </m:ctrlPr>
                      </m:sSubPr>
                      <m:e>
                        <m:r>
                          <a:rPr lang="it-IT" i="1">
                            <a:latin typeface="Cambria Math" panose="02040503050406030204" pitchFamily="18" charset="0"/>
                          </a:rPr>
                          <m:t>𝐻</m:t>
                        </m:r>
                      </m:e>
                      <m:sub>
                        <m:r>
                          <a:rPr lang="it-IT" b="0" i="1" smtClean="0">
                            <a:latin typeface="Cambria Math" panose="02040503050406030204" pitchFamily="18" charset="0"/>
                          </a:rPr>
                          <m:t>(</m:t>
                        </m:r>
                        <m:r>
                          <a:rPr lang="it-IT" i="1">
                            <a:latin typeface="Cambria Math" panose="02040503050406030204" pitchFamily="18" charset="0"/>
                          </a:rPr>
                          <m:t>2</m:t>
                        </m:r>
                        <m:r>
                          <a:rPr lang="it-IT" b="0" i="1" smtClean="0">
                            <a:latin typeface="Cambria Math" panose="02040503050406030204" pitchFamily="18" charset="0"/>
                          </a:rPr>
                          <m:t>)</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𝐻</m:t>
                        </m:r>
                      </m:e>
                      <m:sub>
                        <m:r>
                          <a:rPr lang="it-IT" b="0" i="1" smtClean="0">
                            <a:latin typeface="Cambria Math" panose="02040503050406030204" pitchFamily="18" charset="0"/>
                          </a:rPr>
                          <m:t>(</m:t>
                        </m:r>
                        <m:r>
                          <a:rPr lang="it-IT" b="0" i="1" smtClean="0">
                            <a:latin typeface="Cambria Math" panose="02040503050406030204" pitchFamily="18" charset="0"/>
                          </a:rPr>
                          <m:t>𝑘</m:t>
                        </m:r>
                        <m:r>
                          <a:rPr lang="it-IT" b="0" i="1" smtClean="0">
                            <a:latin typeface="Cambria Math" panose="02040503050406030204" pitchFamily="18" charset="0"/>
                          </a:rPr>
                          <m:t>)</m:t>
                        </m:r>
                      </m:sub>
                    </m:sSub>
                  </m:oMath>
                </a14:m>
                <a:r>
                  <a:rPr lang="it-IT" dirty="0"/>
                  <a:t>;</a:t>
                </a:r>
              </a:p>
            </p:txBody>
          </p:sp>
        </mc:Choice>
        <mc:Fallback xmlns="">
          <p:sp>
            <p:nvSpPr>
              <p:cNvPr id="3" name="Segnaposto contenuto 2">
                <a:extLst>
                  <a:ext uri="{FF2B5EF4-FFF2-40B4-BE49-F238E27FC236}">
                    <a16:creationId xmlns:a16="http://schemas.microsoft.com/office/drawing/2014/main" id="{55FB4430-02F9-474E-B455-87C0B5FA0AF7}"/>
                  </a:ext>
                </a:extLst>
              </p:cNvPr>
              <p:cNvSpPr>
                <a:spLocks noGrp="1" noRot="1" noChangeAspect="1" noMove="1" noResize="1" noEditPoints="1" noAdjustHandles="1" noChangeArrowheads="1" noChangeShapeType="1" noTextEdit="1"/>
              </p:cNvSpPr>
              <p:nvPr>
                <p:ph idx="1"/>
              </p:nvPr>
            </p:nvSpPr>
            <p:spPr>
              <a:blipFill>
                <a:blip r:embed="rId2"/>
                <a:stretch>
                  <a:fillRect l="-1576" t="-1667" r="-1212"/>
                </a:stretch>
              </a:blipFill>
            </p:spPr>
            <p:txBody>
              <a:bodyPr/>
              <a:lstStyle/>
              <a:p>
                <a:r>
                  <a:rPr lang="it-IT">
                    <a:noFill/>
                  </a:rPr>
                  <a:t> </a:t>
                </a:r>
              </a:p>
            </p:txBody>
          </p:sp>
        </mc:Fallback>
      </mc:AlternateContent>
    </p:spTree>
    <p:extLst>
      <p:ext uri="{BB962C8B-B14F-4D97-AF65-F5344CB8AC3E}">
        <p14:creationId xmlns:p14="http://schemas.microsoft.com/office/powerpoint/2010/main" val="5129486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A05AE1-8E09-45FC-92C0-4A7E256F95E7}"/>
              </a:ext>
            </a:extLst>
          </p:cNvPr>
          <p:cNvSpPr>
            <a:spLocks noGrp="1"/>
          </p:cNvSpPr>
          <p:nvPr>
            <p:ph type="title"/>
          </p:nvPr>
        </p:nvSpPr>
        <p:spPr/>
        <p:txBody>
          <a:bodyPr/>
          <a:lstStyle/>
          <a:p>
            <a:r>
              <a:rPr lang="it-IT" dirty="0"/>
              <a:t>Esempio</a:t>
            </a:r>
          </a:p>
        </p:txBody>
      </p:sp>
      <p:sp>
        <p:nvSpPr>
          <p:cNvPr id="3" name="Segnaposto contenuto 2">
            <a:extLst>
              <a:ext uri="{FF2B5EF4-FFF2-40B4-BE49-F238E27FC236}">
                <a16:creationId xmlns:a16="http://schemas.microsoft.com/office/drawing/2014/main" id="{AC7999D9-FF86-4644-8AC0-855937C50DD7}"/>
              </a:ext>
            </a:extLst>
          </p:cNvPr>
          <p:cNvSpPr>
            <a:spLocks noGrp="1"/>
          </p:cNvSpPr>
          <p:nvPr>
            <p:ph idx="1"/>
          </p:nvPr>
        </p:nvSpPr>
        <p:spPr/>
        <p:txBody>
          <a:bodyPr/>
          <a:lstStyle/>
          <a:p>
            <a:r>
              <a:rPr lang="it-IT" dirty="0"/>
              <a:t>Esempio estratto da una lista di n=25 test effettuati su un insieme di dati.</a:t>
            </a:r>
          </a:p>
          <a:p>
            <a:r>
              <a:rPr lang="it-IT" dirty="0"/>
              <a:t>Soglia massima FDR: 0.05</a:t>
            </a:r>
          </a:p>
          <a:p>
            <a:r>
              <a:rPr lang="it-IT" dirty="0"/>
              <a:t>Solo i primi 5 test con p-</a:t>
            </a:r>
            <a:r>
              <a:rPr lang="it-IT" dirty="0" err="1"/>
              <a:t>value</a:t>
            </a:r>
            <a:r>
              <a:rPr lang="it-IT" dirty="0"/>
              <a:t> originario più basso vengono conservati, ovvero quelli con p-</a:t>
            </a:r>
            <a:r>
              <a:rPr lang="it-IT" dirty="0" err="1"/>
              <a:t>value</a:t>
            </a:r>
            <a:r>
              <a:rPr lang="it-IT" dirty="0"/>
              <a:t> corretto minore o uguale della soglia massima di FDR.</a:t>
            </a:r>
          </a:p>
          <a:p>
            <a:r>
              <a:rPr lang="it-IT" dirty="0"/>
              <a:t>Gli altri risultati non vengono considerati significativi (anche se il p-</a:t>
            </a:r>
            <a:r>
              <a:rPr lang="it-IT" dirty="0" err="1"/>
              <a:t>value</a:t>
            </a:r>
            <a:r>
              <a:rPr lang="it-IT" dirty="0"/>
              <a:t> originario è minore o uguale a 0.05).</a:t>
            </a:r>
          </a:p>
          <a:p>
            <a:endParaRPr lang="it-IT" dirty="0"/>
          </a:p>
        </p:txBody>
      </p:sp>
      <p:pic>
        <p:nvPicPr>
          <p:cNvPr id="1026" name="Picture 2">
            <a:extLst>
              <a:ext uri="{FF2B5EF4-FFF2-40B4-BE49-F238E27FC236}">
                <a16:creationId xmlns:a16="http://schemas.microsoft.com/office/drawing/2014/main" id="{A60A285D-D9B4-4B83-B182-778DAB669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13" y="4238198"/>
            <a:ext cx="3792146" cy="1555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570677"/>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0</TotalTime>
  <Words>7919</Words>
  <Application>Microsoft Office PowerPoint</Application>
  <PresentationFormat>Widescreen</PresentationFormat>
  <Paragraphs>757</Paragraphs>
  <Slides>97</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97</vt:i4>
      </vt:variant>
    </vt:vector>
  </HeadingPairs>
  <TitlesOfParts>
    <vt:vector size="103" baseType="lpstr">
      <vt:lpstr>Arial</vt:lpstr>
      <vt:lpstr>Calibri</vt:lpstr>
      <vt:lpstr>Calibri Light</vt:lpstr>
      <vt:lpstr>Cambria Math</vt:lpstr>
      <vt:lpstr>Wingdings</vt:lpstr>
      <vt:lpstr>Retrospettivo</vt:lpstr>
      <vt:lpstr>Statistica inferenziale</vt:lpstr>
      <vt:lpstr>Indice - 1</vt:lpstr>
      <vt:lpstr>Indice - 2</vt:lpstr>
      <vt:lpstr>Indice - 3</vt:lpstr>
      <vt:lpstr>Parte I – Introduzione</vt:lpstr>
      <vt:lpstr>Popolazioni e campioni</vt:lpstr>
      <vt:lpstr>Popolazioni e campioni: esempio</vt:lpstr>
      <vt:lpstr>Campionamento</vt:lpstr>
      <vt:lpstr>Campionamenti probabilistici</vt:lpstr>
      <vt:lpstr>Statistica inferenziale</vt:lpstr>
      <vt:lpstr>Applicazioni della statistica inferenziale</vt:lpstr>
      <vt:lpstr>Parte II – Distribuzioni di campionamento</vt:lpstr>
      <vt:lpstr>Distribuzioni di campionamento</vt:lpstr>
      <vt:lpstr>Media e varianza di un campione</vt:lpstr>
      <vt:lpstr>Distribuzioni di campionamento</vt:lpstr>
      <vt:lpstr>Distribuzione della media campionaria</vt:lpstr>
      <vt:lpstr>Teoremi su campionamento: teorema 1</vt:lpstr>
      <vt:lpstr>Errore standard e accuratezza</vt:lpstr>
      <vt:lpstr>Teoremi su campionamento: teorema 2 (teorema del limite centrale)</vt:lpstr>
      <vt:lpstr>Distribuzione della media campionaria  con varianza incognita</vt:lpstr>
      <vt:lpstr>Teoremi su campionamento: teorema 3</vt:lpstr>
      <vt:lpstr>Tavola riassuntiva delle distribuzioni dei campioni esaminate</vt:lpstr>
      <vt:lpstr>Distribuzione della varianza campionaria</vt:lpstr>
      <vt:lpstr>Teoremi su campionamento: teorema 4 </vt:lpstr>
      <vt:lpstr>Parte III – Test di ipotesi</vt:lpstr>
      <vt:lpstr>Test di ipotesi</vt:lpstr>
      <vt:lpstr>Test parametrici e non parametrici</vt:lpstr>
      <vt:lpstr>Test one-sample vs Test two-samples</vt:lpstr>
      <vt:lpstr>Test accoppiati o disaccoppiati</vt:lpstr>
      <vt:lpstr>Test di ipotesi – formulazione generale</vt:lpstr>
      <vt:lpstr>Errori di tipo I e II</vt:lpstr>
      <vt:lpstr>Errori di tipo I e II</vt:lpstr>
      <vt:lpstr>Esempio – Test di efficacia di un nuovo farmaco</vt:lpstr>
      <vt:lpstr>Esempio – Test di efficacia di un nuovo farmaco </vt:lpstr>
      <vt:lpstr>Esempio – Test di efficacia di un nuovo farmaco</vt:lpstr>
      <vt:lpstr>Statistica test</vt:lpstr>
      <vt:lpstr>Statistica test</vt:lpstr>
      <vt:lpstr>Statistica test e regione di rigetto</vt:lpstr>
      <vt:lpstr>P-value e significatività statistica</vt:lpstr>
      <vt:lpstr>Mettendo tutto assieme…</vt:lpstr>
      <vt:lpstr>Un esempio con valori: Botox per la distonia cervicale</vt:lpstr>
      <vt:lpstr>Un esempio con valori: Botox per la distonia cervicale</vt:lpstr>
      <vt:lpstr>Test a due code</vt:lpstr>
      <vt:lpstr>Parte IV – Test su singolo campione</vt:lpstr>
      <vt:lpstr>Test su singolo campione</vt:lpstr>
      <vt:lpstr>Shapiro-Wilk test di normalità</vt:lpstr>
      <vt:lpstr>Test di Kolmogorov-Smirnov</vt:lpstr>
      <vt:lpstr>Test di Kolmogorov-Smirnov</vt:lpstr>
      <vt:lpstr>Test sul valore di una statistica</vt:lpstr>
      <vt:lpstr>One sample Student t-test</vt:lpstr>
      <vt:lpstr>One sample Student t-test</vt:lpstr>
      <vt:lpstr>Wilcoxon signed-rank test</vt:lpstr>
      <vt:lpstr>Wilcoxon signed-rank test</vt:lpstr>
      <vt:lpstr>Wilcoxon signed-rank test</vt:lpstr>
      <vt:lpstr>Wilcoxon signed-rank test</vt:lpstr>
      <vt:lpstr>Wilcoxon signed-rank test</vt:lpstr>
      <vt:lpstr>Wilcoxon signed-rank test</vt:lpstr>
      <vt:lpstr>Wilcoxon signed-rank test</vt:lpstr>
      <vt:lpstr>Parte V – Test su due campioni</vt:lpstr>
      <vt:lpstr>Test su due campioni</vt:lpstr>
      <vt:lpstr>Confronto tra varianze – F test di Fisher</vt:lpstr>
      <vt:lpstr>Test per confrontare le medie</vt:lpstr>
      <vt:lpstr>Confronto tra medie con campioni accoppiati</vt:lpstr>
      <vt:lpstr>Confronto tra medie con campioni disaccoppiati</vt:lpstr>
      <vt:lpstr>Two-samples Student t-test</vt:lpstr>
      <vt:lpstr>Welch t-test</vt:lpstr>
      <vt:lpstr>Wilcoxon Rank-Sum (Mann-Withney) test</vt:lpstr>
      <vt:lpstr>Wilcoxon Rank-Sum (Mann-Withney) test</vt:lpstr>
      <vt:lpstr>Wilcoxon Rank-Sum (Mann-Withney) test</vt:lpstr>
      <vt:lpstr>Wilcoxon Rank-Sum (Mann-Withney) test</vt:lpstr>
      <vt:lpstr>Test binomiale</vt:lpstr>
      <vt:lpstr>Test binomiale</vt:lpstr>
      <vt:lpstr>Tabella di contingenza</vt:lpstr>
      <vt:lpstr>Test di indipendenza tra variabili</vt:lpstr>
      <vt:lpstr>Test di indipendenza tra variabili</vt:lpstr>
      <vt:lpstr>Test di indipendenza tra variabili</vt:lpstr>
      <vt:lpstr>Test di indipendenza tra variabili</vt:lpstr>
      <vt:lpstr>Test di indipendenza tra variabili</vt:lpstr>
      <vt:lpstr>Test del Chi-quadro di Pearson</vt:lpstr>
      <vt:lpstr>Test del Chi-quadro di Pearson</vt:lpstr>
      <vt:lpstr>Test del Chi-quadro e correlazione</vt:lpstr>
      <vt:lpstr>Test esatto di Fisher</vt:lpstr>
      <vt:lpstr>Test esatto di Fisher</vt:lpstr>
      <vt:lpstr>Test esatto di Fisher</vt:lpstr>
      <vt:lpstr>Test esatto di Fisher</vt:lpstr>
      <vt:lpstr>Test esatto di Fisher</vt:lpstr>
      <vt:lpstr>Test esatto di Fisher</vt:lpstr>
      <vt:lpstr>Test su più di due campioni</vt:lpstr>
      <vt:lpstr>ANOVA</vt:lpstr>
      <vt:lpstr>Test a una o più vie</vt:lpstr>
      <vt:lpstr>Riassumendo</vt:lpstr>
      <vt:lpstr>Parte VI – Test multipli</vt:lpstr>
      <vt:lpstr>Test multipli</vt:lpstr>
      <vt:lpstr>Test multipli</vt:lpstr>
      <vt:lpstr>Correzione di Bonferroni</vt:lpstr>
      <vt:lpstr>Correzione di Benjamini-Hochberg</vt:lpstr>
      <vt:lpstr>Esempio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Calcolo delle probabilità</dc:title>
  <dc:creator>Giovanni Micale</dc:creator>
  <cp:lastModifiedBy>Giovanni Micale</cp:lastModifiedBy>
  <cp:revision>365</cp:revision>
  <cp:lastPrinted>2015-10-16T09:15:19Z</cp:lastPrinted>
  <dcterms:created xsi:type="dcterms:W3CDTF">2015-10-13T17:59:34Z</dcterms:created>
  <dcterms:modified xsi:type="dcterms:W3CDTF">2023-10-12T12:29:07Z</dcterms:modified>
</cp:coreProperties>
</file>