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7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5C4E3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542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5C4E3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4542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5C4E3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rgbClr val="5C4E3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61"/>
            <a:ext cx="14629765" cy="8228965"/>
          </a:xfrm>
          <a:custGeom>
            <a:avLst/>
            <a:gdLst/>
            <a:ahLst/>
            <a:cxnLst/>
            <a:rect l="l" t="t" r="r" b="b"/>
            <a:pathLst>
              <a:path w="14629765" h="8228965">
                <a:moveTo>
                  <a:pt x="14629638" y="0"/>
                </a:moveTo>
                <a:lnTo>
                  <a:pt x="0" y="0"/>
                </a:lnTo>
                <a:lnTo>
                  <a:pt x="0" y="8228838"/>
                </a:lnTo>
                <a:lnTo>
                  <a:pt x="14629638" y="8228838"/>
                </a:lnTo>
                <a:lnTo>
                  <a:pt x="14629638" y="0"/>
                </a:lnTo>
                <a:close/>
              </a:path>
            </a:pathLst>
          </a:custGeom>
          <a:solidFill>
            <a:srgbClr val="FFFC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761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 w="13804">
            <a:solidFill>
              <a:srgbClr val="E4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1938" y="51230"/>
            <a:ext cx="12806522" cy="693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rgbClr val="5C4E3C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9888" y="1268867"/>
            <a:ext cx="8089900" cy="3287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45424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8338" y="1664629"/>
            <a:ext cx="6554470" cy="2501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6600"/>
              </a:lnSpc>
            </a:pPr>
            <a:r>
              <a:rPr sz="5250" spc="740" dirty="0"/>
              <a:t>The</a:t>
            </a:r>
            <a:r>
              <a:rPr sz="5250" spc="360" dirty="0"/>
              <a:t> </a:t>
            </a:r>
            <a:r>
              <a:rPr sz="5250" spc="490" dirty="0"/>
              <a:t>Exploration</a:t>
            </a:r>
            <a:r>
              <a:rPr sz="5250" spc="405" dirty="0"/>
              <a:t> </a:t>
            </a:r>
            <a:r>
              <a:rPr sz="5250" spc="565" dirty="0"/>
              <a:t>of </a:t>
            </a:r>
            <a:r>
              <a:rPr sz="5250" spc="470" dirty="0"/>
              <a:t>Buildings</a:t>
            </a:r>
            <a:r>
              <a:rPr sz="5250" spc="365" dirty="0"/>
              <a:t> </a:t>
            </a:r>
            <a:r>
              <a:rPr sz="5250" spc="509" dirty="0"/>
              <a:t>through </a:t>
            </a:r>
            <a:r>
              <a:rPr sz="5250" spc="715" dirty="0"/>
              <a:t>3D</a:t>
            </a:r>
            <a:r>
              <a:rPr sz="5250" spc="360" dirty="0"/>
              <a:t> </a:t>
            </a:r>
            <a:r>
              <a:rPr sz="5250" spc="590" dirty="0"/>
              <a:t>Modeling</a:t>
            </a:r>
            <a:endParaRPr sz="525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271375" cy="8227059"/>
            <a:chOff x="0" y="0"/>
            <a:chExt cx="12271375" cy="8227059"/>
          </a:xfrm>
        </p:grpSpPr>
        <p:sp>
          <p:nvSpPr>
            <p:cNvPr id="4" name="object 4"/>
            <p:cNvSpPr/>
            <p:nvPr/>
          </p:nvSpPr>
          <p:spPr>
            <a:xfrm>
              <a:off x="6320790" y="6189726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0" y="177546"/>
                  </a:moveTo>
                  <a:lnTo>
                    <a:pt x="6342" y="130346"/>
                  </a:lnTo>
                  <a:lnTo>
                    <a:pt x="24240" y="87934"/>
                  </a:lnTo>
                  <a:lnTo>
                    <a:pt x="52001" y="52001"/>
                  </a:lnTo>
                  <a:lnTo>
                    <a:pt x="87934" y="24240"/>
                  </a:lnTo>
                  <a:lnTo>
                    <a:pt x="130346" y="6342"/>
                  </a:lnTo>
                  <a:lnTo>
                    <a:pt x="177546" y="0"/>
                  </a:lnTo>
                  <a:lnTo>
                    <a:pt x="224745" y="6342"/>
                  </a:lnTo>
                  <a:lnTo>
                    <a:pt x="267157" y="24240"/>
                  </a:lnTo>
                  <a:lnTo>
                    <a:pt x="303090" y="52001"/>
                  </a:lnTo>
                  <a:lnTo>
                    <a:pt x="330851" y="87934"/>
                  </a:lnTo>
                  <a:lnTo>
                    <a:pt x="348749" y="130346"/>
                  </a:lnTo>
                  <a:lnTo>
                    <a:pt x="355092" y="177546"/>
                  </a:lnTo>
                  <a:lnTo>
                    <a:pt x="348749" y="224745"/>
                  </a:lnTo>
                  <a:lnTo>
                    <a:pt x="330851" y="267157"/>
                  </a:lnTo>
                  <a:lnTo>
                    <a:pt x="303090" y="303090"/>
                  </a:lnTo>
                  <a:lnTo>
                    <a:pt x="267157" y="330851"/>
                  </a:lnTo>
                  <a:lnTo>
                    <a:pt x="224745" y="348749"/>
                  </a:lnTo>
                  <a:lnTo>
                    <a:pt x="177546" y="355092"/>
                  </a:lnTo>
                  <a:lnTo>
                    <a:pt x="130346" y="348749"/>
                  </a:lnTo>
                  <a:lnTo>
                    <a:pt x="87934" y="330851"/>
                  </a:lnTo>
                  <a:lnTo>
                    <a:pt x="52001" y="303090"/>
                  </a:lnTo>
                  <a:lnTo>
                    <a:pt x="24240" y="267157"/>
                  </a:lnTo>
                  <a:lnTo>
                    <a:pt x="6342" y="224745"/>
                  </a:lnTo>
                  <a:lnTo>
                    <a:pt x="0" y="177546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1394" y="7229855"/>
              <a:ext cx="339851" cy="3398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5796378" cy="82265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828570" y="7188127"/>
            <a:ext cx="4730115" cy="10033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601595">
              <a:lnSpc>
                <a:spcPct val="100000"/>
              </a:lnSpc>
              <a:spcBef>
                <a:spcPts val="545"/>
              </a:spcBef>
            </a:pPr>
            <a:r>
              <a:rPr sz="2150" b="1" spc="-10" dirty="0">
                <a:solidFill>
                  <a:srgbClr val="454240"/>
                </a:solidFill>
                <a:latin typeface="Arial"/>
                <a:cs typeface="Arial"/>
              </a:rPr>
              <a:t>Alessio</a:t>
            </a:r>
            <a:r>
              <a:rPr sz="2150" b="1" spc="-110" dirty="0">
                <a:solidFill>
                  <a:srgbClr val="454240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454240"/>
                </a:solidFill>
                <a:latin typeface="Arial"/>
                <a:cs typeface="Arial"/>
              </a:rPr>
              <a:t>Mezzina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b="1" spc="-100" dirty="0">
                <a:latin typeface="Verdana"/>
                <a:cs typeface="Verdana"/>
              </a:rPr>
              <a:t>Course:</a:t>
            </a:r>
            <a:r>
              <a:rPr sz="1800" b="1" spc="-55" dirty="0"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202429"/>
                </a:solidFill>
                <a:latin typeface="Verdana"/>
                <a:cs typeface="Verdana"/>
              </a:rPr>
              <a:t>VISUALISATION</a:t>
            </a:r>
            <a:r>
              <a:rPr sz="1800" spc="-100" dirty="0">
                <a:solidFill>
                  <a:srgbClr val="202429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02429"/>
                </a:solidFill>
                <a:latin typeface="Verdana"/>
                <a:cs typeface="Verdana"/>
              </a:rPr>
              <a:t>SPECIAL</a:t>
            </a:r>
            <a:r>
              <a:rPr sz="1800" spc="-100" dirty="0">
                <a:solidFill>
                  <a:srgbClr val="202429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202429"/>
                </a:solidFill>
                <a:latin typeface="Verdana"/>
                <a:cs typeface="Verdana"/>
              </a:rPr>
              <a:t>ISSUES</a:t>
            </a:r>
            <a:endParaRPr sz="1800">
              <a:latin typeface="Verdana"/>
              <a:cs typeface="Verdana"/>
            </a:endParaRPr>
          </a:p>
          <a:p>
            <a:pPr marL="1734185">
              <a:lnSpc>
                <a:spcPct val="100000"/>
              </a:lnSpc>
            </a:pPr>
            <a:r>
              <a:rPr sz="1800" b="1" spc="-110" dirty="0">
                <a:latin typeface="Verdana"/>
                <a:cs typeface="Verdana"/>
              </a:rPr>
              <a:t>Professor: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202429"/>
                </a:solidFill>
                <a:latin typeface="Verdana"/>
                <a:cs typeface="Verdana"/>
              </a:rPr>
              <a:t>Jacopo</a:t>
            </a:r>
            <a:r>
              <a:rPr sz="1800" spc="-5" dirty="0">
                <a:solidFill>
                  <a:srgbClr val="202429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202429"/>
                </a:solidFill>
                <a:latin typeface="Verdana"/>
                <a:cs typeface="Verdana"/>
              </a:rPr>
              <a:t>Spinelli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690" y="597349"/>
            <a:ext cx="501523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390" dirty="0"/>
              <a:t>Selected</a:t>
            </a:r>
            <a:r>
              <a:rPr spc="330" dirty="0"/>
              <a:t> </a:t>
            </a:r>
            <a:r>
              <a:rPr spc="440" dirty="0"/>
              <a:t>Building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8408" y="1618359"/>
            <a:ext cx="9319895" cy="1765300"/>
            <a:chOff x="478408" y="1618359"/>
            <a:chExt cx="9319895" cy="1765300"/>
          </a:xfrm>
        </p:grpSpPr>
        <p:sp>
          <p:nvSpPr>
            <p:cNvPr id="4" name="object 4"/>
            <p:cNvSpPr/>
            <p:nvPr/>
          </p:nvSpPr>
          <p:spPr>
            <a:xfrm>
              <a:off x="485393" y="1625344"/>
              <a:ext cx="9305925" cy="1751330"/>
            </a:xfrm>
            <a:custGeom>
              <a:avLst/>
              <a:gdLst/>
              <a:ahLst/>
              <a:cxnLst/>
              <a:rect l="l" t="t" r="r" b="b"/>
              <a:pathLst>
                <a:path w="9305925" h="1751329">
                  <a:moveTo>
                    <a:pt x="9205607" y="0"/>
                  </a:moveTo>
                  <a:lnTo>
                    <a:pt x="99936" y="0"/>
                  </a:lnTo>
                  <a:lnTo>
                    <a:pt x="61036" y="7853"/>
                  </a:lnTo>
                  <a:lnTo>
                    <a:pt x="29270" y="29270"/>
                  </a:lnTo>
                  <a:lnTo>
                    <a:pt x="7853" y="61036"/>
                  </a:lnTo>
                  <a:lnTo>
                    <a:pt x="0" y="99936"/>
                  </a:lnTo>
                  <a:lnTo>
                    <a:pt x="0" y="1651139"/>
                  </a:lnTo>
                  <a:lnTo>
                    <a:pt x="7853" y="1690039"/>
                  </a:lnTo>
                  <a:lnTo>
                    <a:pt x="29270" y="1721805"/>
                  </a:lnTo>
                  <a:lnTo>
                    <a:pt x="61036" y="1743222"/>
                  </a:lnTo>
                  <a:lnTo>
                    <a:pt x="99936" y="1751076"/>
                  </a:lnTo>
                  <a:lnTo>
                    <a:pt x="9205607" y="1751076"/>
                  </a:lnTo>
                  <a:lnTo>
                    <a:pt x="9244507" y="1743222"/>
                  </a:lnTo>
                  <a:lnTo>
                    <a:pt x="9276273" y="1721805"/>
                  </a:lnTo>
                  <a:lnTo>
                    <a:pt x="9297690" y="1690039"/>
                  </a:lnTo>
                  <a:lnTo>
                    <a:pt x="9305544" y="1651139"/>
                  </a:lnTo>
                  <a:lnTo>
                    <a:pt x="9305544" y="99936"/>
                  </a:lnTo>
                  <a:lnTo>
                    <a:pt x="9297690" y="61036"/>
                  </a:lnTo>
                  <a:lnTo>
                    <a:pt x="9276273" y="29270"/>
                  </a:lnTo>
                  <a:lnTo>
                    <a:pt x="9244507" y="7853"/>
                  </a:lnTo>
                  <a:lnTo>
                    <a:pt x="9205607" y="0"/>
                  </a:lnTo>
                  <a:close/>
                </a:path>
              </a:pathLst>
            </a:custGeom>
            <a:solidFill>
              <a:srgbClr val="F7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393" y="1625344"/>
              <a:ext cx="9305925" cy="1751330"/>
            </a:xfrm>
            <a:custGeom>
              <a:avLst/>
              <a:gdLst/>
              <a:ahLst/>
              <a:cxnLst/>
              <a:rect l="l" t="t" r="r" b="b"/>
              <a:pathLst>
                <a:path w="9305925" h="1751329">
                  <a:moveTo>
                    <a:pt x="0" y="99936"/>
                  </a:moveTo>
                  <a:lnTo>
                    <a:pt x="7853" y="61036"/>
                  </a:lnTo>
                  <a:lnTo>
                    <a:pt x="29270" y="29270"/>
                  </a:lnTo>
                  <a:lnTo>
                    <a:pt x="61036" y="7853"/>
                  </a:lnTo>
                  <a:lnTo>
                    <a:pt x="99936" y="0"/>
                  </a:lnTo>
                  <a:lnTo>
                    <a:pt x="9205607" y="0"/>
                  </a:lnTo>
                  <a:lnTo>
                    <a:pt x="9244507" y="7853"/>
                  </a:lnTo>
                  <a:lnTo>
                    <a:pt x="9276273" y="29270"/>
                  </a:lnTo>
                  <a:lnTo>
                    <a:pt x="9297690" y="61036"/>
                  </a:lnTo>
                  <a:lnTo>
                    <a:pt x="9305544" y="99936"/>
                  </a:lnTo>
                  <a:lnTo>
                    <a:pt x="9305544" y="1651139"/>
                  </a:lnTo>
                  <a:lnTo>
                    <a:pt x="9297690" y="1690039"/>
                  </a:lnTo>
                  <a:lnTo>
                    <a:pt x="9276273" y="1721805"/>
                  </a:lnTo>
                  <a:lnTo>
                    <a:pt x="9244507" y="1743222"/>
                  </a:lnTo>
                  <a:lnTo>
                    <a:pt x="9205607" y="1751076"/>
                  </a:lnTo>
                  <a:lnTo>
                    <a:pt x="99936" y="1751076"/>
                  </a:lnTo>
                  <a:lnTo>
                    <a:pt x="61036" y="1743222"/>
                  </a:lnTo>
                  <a:lnTo>
                    <a:pt x="29270" y="1721805"/>
                  </a:lnTo>
                  <a:lnTo>
                    <a:pt x="7853" y="1690039"/>
                  </a:lnTo>
                  <a:lnTo>
                    <a:pt x="0" y="1651139"/>
                  </a:lnTo>
                  <a:lnTo>
                    <a:pt x="0" y="99936"/>
                  </a:lnTo>
                  <a:close/>
                </a:path>
              </a:pathLst>
            </a:custGeom>
            <a:ln w="13804">
              <a:solidFill>
                <a:srgbClr val="EEDB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8672" y="1759292"/>
            <a:ext cx="7943850" cy="10922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2150" spc="190" dirty="0">
                <a:solidFill>
                  <a:srgbClr val="454240"/>
                </a:solidFill>
                <a:latin typeface="Cambria"/>
                <a:cs typeface="Cambria"/>
              </a:rPr>
              <a:t>Pacifere,</a:t>
            </a:r>
            <a:r>
              <a:rPr sz="2150" spc="16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215" dirty="0">
                <a:solidFill>
                  <a:srgbClr val="454240"/>
                </a:solidFill>
                <a:latin typeface="Cambria"/>
                <a:cs typeface="Cambria"/>
              </a:rPr>
              <a:t>“Planche</a:t>
            </a:r>
            <a:r>
              <a:rPr sz="2150" spc="18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170" dirty="0">
                <a:solidFill>
                  <a:srgbClr val="454240"/>
                </a:solidFill>
                <a:latin typeface="Cambria"/>
                <a:cs typeface="Cambria"/>
              </a:rPr>
              <a:t>40”</a:t>
            </a:r>
            <a:endParaRPr sz="215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300" spc="-30" dirty="0">
                <a:solidFill>
                  <a:srgbClr val="454240"/>
                </a:solidFill>
                <a:latin typeface="Arial MT"/>
                <a:cs typeface="Arial MT"/>
              </a:rPr>
              <a:t>"The</a:t>
            </a:r>
            <a:r>
              <a:rPr sz="130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'Pacifère'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was</a:t>
            </a:r>
            <a:r>
              <a:rPr sz="130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30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theoretical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architectural</a:t>
            </a:r>
            <a:r>
              <a:rPr sz="1300" spc="6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project</a:t>
            </a:r>
            <a:r>
              <a:rPr sz="1300" spc="9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for</a:t>
            </a:r>
            <a:r>
              <a:rPr sz="130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30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funeral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palace,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this</a:t>
            </a:r>
            <a:r>
              <a:rPr sz="13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project</a:t>
            </a:r>
            <a:r>
              <a:rPr sz="1300" spc="9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is</a:t>
            </a:r>
            <a:r>
              <a:rPr sz="130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renowned</a:t>
            </a:r>
            <a:r>
              <a:rPr sz="1300" spc="9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for</a:t>
            </a:r>
            <a:r>
              <a:rPr sz="130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5" dirty="0">
                <a:solidFill>
                  <a:srgbClr val="454240"/>
                </a:solidFill>
                <a:latin typeface="Arial MT"/>
                <a:cs typeface="Arial MT"/>
              </a:rPr>
              <a:t>its</a:t>
            </a:r>
            <a:endParaRPr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neoclassical</a:t>
            </a:r>
            <a:r>
              <a:rPr sz="1300" spc="1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aesthetics</a:t>
            </a:r>
            <a:r>
              <a:rPr sz="1300" spc="10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bold</a:t>
            </a:r>
            <a:r>
              <a:rPr sz="130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geometric</a:t>
            </a:r>
            <a:r>
              <a:rPr sz="1300" spc="1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54240"/>
                </a:solidFill>
                <a:latin typeface="Arial MT"/>
                <a:cs typeface="Arial MT"/>
              </a:rPr>
              <a:t>forms</a:t>
            </a:r>
            <a:endParaRPr sz="13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8408" y="3591944"/>
            <a:ext cx="9319895" cy="1766570"/>
            <a:chOff x="478408" y="3591944"/>
            <a:chExt cx="9319895" cy="1766570"/>
          </a:xfrm>
        </p:grpSpPr>
        <p:sp>
          <p:nvSpPr>
            <p:cNvPr id="8" name="object 8"/>
            <p:cNvSpPr/>
            <p:nvPr/>
          </p:nvSpPr>
          <p:spPr>
            <a:xfrm>
              <a:off x="485393" y="3598929"/>
              <a:ext cx="9305925" cy="1752600"/>
            </a:xfrm>
            <a:custGeom>
              <a:avLst/>
              <a:gdLst/>
              <a:ahLst/>
              <a:cxnLst/>
              <a:rect l="l" t="t" r="r" b="b"/>
              <a:pathLst>
                <a:path w="9305925" h="1752600">
                  <a:moveTo>
                    <a:pt x="9205531" y="0"/>
                  </a:moveTo>
                  <a:lnTo>
                    <a:pt x="100012" y="0"/>
                  </a:lnTo>
                  <a:lnTo>
                    <a:pt x="61084" y="7859"/>
                  </a:lnTo>
                  <a:lnTo>
                    <a:pt x="29294" y="29294"/>
                  </a:lnTo>
                  <a:lnTo>
                    <a:pt x="7859" y="61084"/>
                  </a:lnTo>
                  <a:lnTo>
                    <a:pt x="0" y="100012"/>
                  </a:lnTo>
                  <a:lnTo>
                    <a:pt x="0" y="1652574"/>
                  </a:lnTo>
                  <a:lnTo>
                    <a:pt x="7859" y="1691510"/>
                  </a:lnTo>
                  <a:lnTo>
                    <a:pt x="29294" y="1723304"/>
                  </a:lnTo>
                  <a:lnTo>
                    <a:pt x="61084" y="1744739"/>
                  </a:lnTo>
                  <a:lnTo>
                    <a:pt x="100012" y="1752600"/>
                  </a:lnTo>
                  <a:lnTo>
                    <a:pt x="9205531" y="1752600"/>
                  </a:lnTo>
                  <a:lnTo>
                    <a:pt x="9244459" y="1744739"/>
                  </a:lnTo>
                  <a:lnTo>
                    <a:pt x="9276249" y="1723304"/>
                  </a:lnTo>
                  <a:lnTo>
                    <a:pt x="9297684" y="1691510"/>
                  </a:lnTo>
                  <a:lnTo>
                    <a:pt x="9305544" y="1652574"/>
                  </a:lnTo>
                  <a:lnTo>
                    <a:pt x="9305544" y="100012"/>
                  </a:lnTo>
                  <a:lnTo>
                    <a:pt x="9297684" y="61084"/>
                  </a:lnTo>
                  <a:lnTo>
                    <a:pt x="9276249" y="29294"/>
                  </a:lnTo>
                  <a:lnTo>
                    <a:pt x="9244459" y="7859"/>
                  </a:lnTo>
                  <a:lnTo>
                    <a:pt x="9205531" y="0"/>
                  </a:lnTo>
                  <a:close/>
                </a:path>
              </a:pathLst>
            </a:custGeom>
            <a:solidFill>
              <a:srgbClr val="F7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393" y="3598929"/>
              <a:ext cx="9305925" cy="1752600"/>
            </a:xfrm>
            <a:custGeom>
              <a:avLst/>
              <a:gdLst/>
              <a:ahLst/>
              <a:cxnLst/>
              <a:rect l="l" t="t" r="r" b="b"/>
              <a:pathLst>
                <a:path w="9305925" h="1752600">
                  <a:moveTo>
                    <a:pt x="0" y="100012"/>
                  </a:moveTo>
                  <a:lnTo>
                    <a:pt x="7859" y="61084"/>
                  </a:lnTo>
                  <a:lnTo>
                    <a:pt x="29294" y="29294"/>
                  </a:lnTo>
                  <a:lnTo>
                    <a:pt x="61084" y="7859"/>
                  </a:lnTo>
                  <a:lnTo>
                    <a:pt x="100012" y="0"/>
                  </a:lnTo>
                  <a:lnTo>
                    <a:pt x="9205531" y="0"/>
                  </a:lnTo>
                  <a:lnTo>
                    <a:pt x="9244459" y="7859"/>
                  </a:lnTo>
                  <a:lnTo>
                    <a:pt x="9276249" y="29294"/>
                  </a:lnTo>
                  <a:lnTo>
                    <a:pt x="9297684" y="61084"/>
                  </a:lnTo>
                  <a:lnTo>
                    <a:pt x="9305544" y="100012"/>
                  </a:lnTo>
                  <a:lnTo>
                    <a:pt x="9305544" y="1652574"/>
                  </a:lnTo>
                  <a:lnTo>
                    <a:pt x="9297684" y="1691510"/>
                  </a:lnTo>
                  <a:lnTo>
                    <a:pt x="9276249" y="1723304"/>
                  </a:lnTo>
                  <a:lnTo>
                    <a:pt x="9244459" y="1744739"/>
                  </a:lnTo>
                  <a:lnTo>
                    <a:pt x="9205531" y="1752600"/>
                  </a:lnTo>
                  <a:lnTo>
                    <a:pt x="100012" y="1752600"/>
                  </a:lnTo>
                  <a:lnTo>
                    <a:pt x="61084" y="1744739"/>
                  </a:lnTo>
                  <a:lnTo>
                    <a:pt x="29294" y="1723304"/>
                  </a:lnTo>
                  <a:lnTo>
                    <a:pt x="7859" y="1691510"/>
                  </a:lnTo>
                  <a:lnTo>
                    <a:pt x="0" y="1652574"/>
                  </a:lnTo>
                  <a:lnTo>
                    <a:pt x="0" y="100012"/>
                  </a:lnTo>
                  <a:close/>
                </a:path>
              </a:pathLst>
            </a:custGeom>
            <a:ln w="13804">
              <a:solidFill>
                <a:srgbClr val="EEDB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672" y="3847447"/>
            <a:ext cx="8634730" cy="1403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60" dirty="0">
                <a:solidFill>
                  <a:srgbClr val="454240"/>
                </a:solidFill>
                <a:latin typeface="Cambria"/>
                <a:cs typeface="Cambria"/>
              </a:rPr>
              <a:t>Maison</a:t>
            </a:r>
            <a:r>
              <a:rPr sz="2150" spc="17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200" dirty="0">
                <a:solidFill>
                  <a:srgbClr val="454240"/>
                </a:solidFill>
                <a:latin typeface="Cambria"/>
                <a:cs typeface="Cambria"/>
              </a:rPr>
              <a:t>d'un</a:t>
            </a:r>
            <a:r>
              <a:rPr sz="2150" spc="16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320" dirty="0">
                <a:solidFill>
                  <a:srgbClr val="454240"/>
                </a:solidFill>
                <a:latin typeface="Cambria"/>
                <a:cs typeface="Cambria"/>
              </a:rPr>
              <a:t>Commis,</a:t>
            </a:r>
            <a:r>
              <a:rPr sz="2150" spc="18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215" dirty="0">
                <a:solidFill>
                  <a:srgbClr val="454240"/>
                </a:solidFill>
                <a:latin typeface="Cambria"/>
                <a:cs typeface="Cambria"/>
              </a:rPr>
              <a:t>“Planche</a:t>
            </a:r>
            <a:r>
              <a:rPr sz="2150" spc="18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100" dirty="0">
                <a:solidFill>
                  <a:srgbClr val="454240"/>
                </a:solidFill>
                <a:latin typeface="Cambria"/>
                <a:cs typeface="Cambria"/>
              </a:rPr>
              <a:t>42”</a:t>
            </a:r>
            <a:endParaRPr sz="2150" dirty="0">
              <a:latin typeface="Cambria"/>
              <a:cs typeface="Cambria"/>
            </a:endParaRPr>
          </a:p>
          <a:p>
            <a:pPr marL="12700" marR="5080">
              <a:lnSpc>
                <a:spcPts val="2800"/>
              </a:lnSpc>
              <a:spcBef>
                <a:spcPts val="140"/>
              </a:spcBef>
            </a:pP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"Maison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d'un Commis"</a:t>
            </a:r>
            <a:r>
              <a:rPr sz="13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translates</a:t>
            </a:r>
            <a:r>
              <a:rPr sz="13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to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54240"/>
                </a:solidFill>
                <a:latin typeface="Arial MT"/>
                <a:cs typeface="Arial MT"/>
              </a:rPr>
              <a:t>"House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of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3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Clerk"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in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454240"/>
                </a:solidFill>
                <a:latin typeface="Arial MT"/>
                <a:cs typeface="Arial MT"/>
              </a:rPr>
              <a:t>English,</a:t>
            </a:r>
            <a:r>
              <a:rPr sz="13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is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3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particular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project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is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known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for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its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unique</a:t>
            </a:r>
            <a:r>
              <a:rPr sz="1300" spc="-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54240"/>
                </a:solidFill>
                <a:latin typeface="Arial MT"/>
                <a:cs typeface="Arial MT"/>
              </a:rPr>
              <a:t>and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innovative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architectural design</a:t>
            </a:r>
            <a:r>
              <a:rPr sz="13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especially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in</a:t>
            </a:r>
            <a:r>
              <a:rPr sz="13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terms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its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practical</a:t>
            </a:r>
            <a:r>
              <a:rPr sz="1300" spc="1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sz="13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functional aspects.</a:t>
            </a:r>
            <a:r>
              <a:rPr sz="13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An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emphasis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54240"/>
                </a:solidFill>
                <a:latin typeface="Arial MT"/>
                <a:cs typeface="Arial MT"/>
              </a:rPr>
              <a:t>should</a:t>
            </a:r>
            <a:endParaRPr sz="1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also</a:t>
            </a:r>
            <a:r>
              <a:rPr sz="13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be</a:t>
            </a:r>
            <a:r>
              <a:rPr sz="1300" spc="6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placed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on</a:t>
            </a:r>
            <a:r>
              <a:rPr sz="130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3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garden,</a:t>
            </a:r>
            <a:r>
              <a:rPr sz="13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which</a:t>
            </a:r>
            <a:r>
              <a:rPr sz="13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could</a:t>
            </a:r>
            <a:r>
              <a:rPr sz="13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prove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 to</a:t>
            </a:r>
            <a:r>
              <a:rPr sz="13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be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particularly</a:t>
            </a:r>
            <a:r>
              <a:rPr sz="130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intriguing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10" dirty="0">
                <a:solidFill>
                  <a:srgbClr val="454240"/>
                </a:solidFill>
                <a:latin typeface="Arial MT"/>
                <a:cs typeface="Arial MT"/>
              </a:rPr>
              <a:t>modeling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54240"/>
                </a:solidFill>
                <a:latin typeface="Arial MT"/>
                <a:cs typeface="Arial MT"/>
              </a:rPr>
              <a:t>subject.</a:t>
            </a:r>
            <a:endParaRPr sz="1300" dirty="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8408" y="5567043"/>
            <a:ext cx="9319895" cy="1765300"/>
            <a:chOff x="478408" y="5567043"/>
            <a:chExt cx="9319895" cy="1765300"/>
          </a:xfrm>
        </p:grpSpPr>
        <p:sp>
          <p:nvSpPr>
            <p:cNvPr id="12" name="object 12"/>
            <p:cNvSpPr/>
            <p:nvPr/>
          </p:nvSpPr>
          <p:spPr>
            <a:xfrm>
              <a:off x="485393" y="5574028"/>
              <a:ext cx="9305925" cy="1751330"/>
            </a:xfrm>
            <a:custGeom>
              <a:avLst/>
              <a:gdLst/>
              <a:ahLst/>
              <a:cxnLst/>
              <a:rect l="l" t="t" r="r" b="b"/>
              <a:pathLst>
                <a:path w="9305925" h="1751329">
                  <a:moveTo>
                    <a:pt x="9205607" y="0"/>
                  </a:moveTo>
                  <a:lnTo>
                    <a:pt x="99936" y="0"/>
                  </a:lnTo>
                  <a:lnTo>
                    <a:pt x="61036" y="7853"/>
                  </a:lnTo>
                  <a:lnTo>
                    <a:pt x="29270" y="29270"/>
                  </a:lnTo>
                  <a:lnTo>
                    <a:pt x="7853" y="61036"/>
                  </a:lnTo>
                  <a:lnTo>
                    <a:pt x="0" y="99936"/>
                  </a:lnTo>
                  <a:lnTo>
                    <a:pt x="0" y="1651139"/>
                  </a:lnTo>
                  <a:lnTo>
                    <a:pt x="7853" y="1690039"/>
                  </a:lnTo>
                  <a:lnTo>
                    <a:pt x="29270" y="1721805"/>
                  </a:lnTo>
                  <a:lnTo>
                    <a:pt x="61036" y="1743222"/>
                  </a:lnTo>
                  <a:lnTo>
                    <a:pt x="99936" y="1751076"/>
                  </a:lnTo>
                  <a:lnTo>
                    <a:pt x="9205607" y="1751076"/>
                  </a:lnTo>
                  <a:lnTo>
                    <a:pt x="9244507" y="1743222"/>
                  </a:lnTo>
                  <a:lnTo>
                    <a:pt x="9276273" y="1721805"/>
                  </a:lnTo>
                  <a:lnTo>
                    <a:pt x="9297690" y="1690039"/>
                  </a:lnTo>
                  <a:lnTo>
                    <a:pt x="9305544" y="1651139"/>
                  </a:lnTo>
                  <a:lnTo>
                    <a:pt x="9305544" y="99936"/>
                  </a:lnTo>
                  <a:lnTo>
                    <a:pt x="9297690" y="61036"/>
                  </a:lnTo>
                  <a:lnTo>
                    <a:pt x="9276273" y="29270"/>
                  </a:lnTo>
                  <a:lnTo>
                    <a:pt x="9244507" y="7853"/>
                  </a:lnTo>
                  <a:lnTo>
                    <a:pt x="9205607" y="0"/>
                  </a:lnTo>
                  <a:close/>
                </a:path>
              </a:pathLst>
            </a:custGeom>
            <a:solidFill>
              <a:srgbClr val="F7EC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393" y="5574028"/>
              <a:ext cx="9305925" cy="1751330"/>
            </a:xfrm>
            <a:custGeom>
              <a:avLst/>
              <a:gdLst/>
              <a:ahLst/>
              <a:cxnLst/>
              <a:rect l="l" t="t" r="r" b="b"/>
              <a:pathLst>
                <a:path w="9305925" h="1751329">
                  <a:moveTo>
                    <a:pt x="0" y="99936"/>
                  </a:moveTo>
                  <a:lnTo>
                    <a:pt x="7853" y="61036"/>
                  </a:lnTo>
                  <a:lnTo>
                    <a:pt x="29270" y="29270"/>
                  </a:lnTo>
                  <a:lnTo>
                    <a:pt x="61036" y="7853"/>
                  </a:lnTo>
                  <a:lnTo>
                    <a:pt x="99936" y="0"/>
                  </a:lnTo>
                  <a:lnTo>
                    <a:pt x="9205607" y="0"/>
                  </a:lnTo>
                  <a:lnTo>
                    <a:pt x="9244507" y="7853"/>
                  </a:lnTo>
                  <a:lnTo>
                    <a:pt x="9276273" y="29270"/>
                  </a:lnTo>
                  <a:lnTo>
                    <a:pt x="9297690" y="61036"/>
                  </a:lnTo>
                  <a:lnTo>
                    <a:pt x="9305544" y="99936"/>
                  </a:lnTo>
                  <a:lnTo>
                    <a:pt x="9305544" y="1651139"/>
                  </a:lnTo>
                  <a:lnTo>
                    <a:pt x="9297690" y="1690039"/>
                  </a:lnTo>
                  <a:lnTo>
                    <a:pt x="9276273" y="1721805"/>
                  </a:lnTo>
                  <a:lnTo>
                    <a:pt x="9244507" y="1743222"/>
                  </a:lnTo>
                  <a:lnTo>
                    <a:pt x="9205607" y="1751076"/>
                  </a:lnTo>
                  <a:lnTo>
                    <a:pt x="99936" y="1751076"/>
                  </a:lnTo>
                  <a:lnTo>
                    <a:pt x="61036" y="1743222"/>
                  </a:lnTo>
                  <a:lnTo>
                    <a:pt x="29270" y="1721805"/>
                  </a:lnTo>
                  <a:lnTo>
                    <a:pt x="7853" y="1690039"/>
                  </a:lnTo>
                  <a:lnTo>
                    <a:pt x="0" y="1651139"/>
                  </a:lnTo>
                  <a:lnTo>
                    <a:pt x="0" y="99936"/>
                  </a:lnTo>
                  <a:close/>
                </a:path>
              </a:pathLst>
            </a:custGeom>
            <a:ln w="13804">
              <a:solidFill>
                <a:srgbClr val="EEDB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8506" y="5821740"/>
            <a:ext cx="8639810" cy="1047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spc="240" dirty="0">
                <a:solidFill>
                  <a:srgbClr val="454240"/>
                </a:solidFill>
                <a:latin typeface="Cambria"/>
                <a:cs typeface="Cambria"/>
              </a:rPr>
              <a:t>Fragmente</a:t>
            </a:r>
            <a:r>
              <a:rPr sz="2150" spc="18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175" dirty="0">
                <a:solidFill>
                  <a:srgbClr val="454240"/>
                </a:solidFill>
                <a:latin typeface="Cambria"/>
                <a:cs typeface="Cambria"/>
              </a:rPr>
              <a:t>des</a:t>
            </a:r>
            <a:r>
              <a:rPr sz="2150" spc="16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200" dirty="0">
                <a:solidFill>
                  <a:srgbClr val="454240"/>
                </a:solidFill>
                <a:latin typeface="Cambria"/>
                <a:cs typeface="Cambria"/>
              </a:rPr>
              <a:t>Propylées</a:t>
            </a:r>
            <a:r>
              <a:rPr sz="2150" spc="17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229" dirty="0">
                <a:solidFill>
                  <a:srgbClr val="454240"/>
                </a:solidFill>
                <a:latin typeface="Cambria"/>
                <a:cs typeface="Cambria"/>
              </a:rPr>
              <a:t>de</a:t>
            </a:r>
            <a:r>
              <a:rPr sz="2150" spc="16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155" dirty="0">
                <a:solidFill>
                  <a:srgbClr val="454240"/>
                </a:solidFill>
                <a:latin typeface="Cambria"/>
                <a:cs typeface="Cambria"/>
              </a:rPr>
              <a:t>Paris,</a:t>
            </a:r>
            <a:r>
              <a:rPr sz="2150" spc="16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215" dirty="0">
                <a:solidFill>
                  <a:srgbClr val="454240"/>
                </a:solidFill>
                <a:latin typeface="Cambria"/>
                <a:cs typeface="Cambria"/>
              </a:rPr>
              <a:t>“Planche</a:t>
            </a:r>
            <a:r>
              <a:rPr sz="2150" spc="18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sz="2150" spc="30" dirty="0">
                <a:solidFill>
                  <a:srgbClr val="454240"/>
                </a:solidFill>
                <a:latin typeface="Cambria"/>
                <a:cs typeface="Cambria"/>
              </a:rPr>
              <a:t>87”</a:t>
            </a:r>
            <a:endParaRPr sz="2150" dirty="0">
              <a:latin typeface="Cambria"/>
              <a:cs typeface="Cambria"/>
            </a:endParaRPr>
          </a:p>
          <a:p>
            <a:pPr marL="12700" marR="5080">
              <a:lnSpc>
                <a:spcPts val="2800"/>
              </a:lnSpc>
            </a:pP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"Fragmente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des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Propylées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de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454240"/>
                </a:solidFill>
                <a:latin typeface="Arial MT"/>
                <a:cs typeface="Arial MT"/>
              </a:rPr>
              <a:t>Paris"</a:t>
            </a:r>
            <a:r>
              <a:rPr sz="13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cloud</a:t>
            </a:r>
            <a:r>
              <a:rPr sz="1300" spc="1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be</a:t>
            </a:r>
            <a:r>
              <a:rPr sz="13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translates</a:t>
            </a:r>
            <a:r>
              <a:rPr sz="13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to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"Fragments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300" spc="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Propylaea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of</a:t>
            </a:r>
            <a:r>
              <a:rPr sz="13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454240"/>
                </a:solidFill>
                <a:latin typeface="Arial MT"/>
                <a:cs typeface="Arial MT"/>
              </a:rPr>
              <a:t>Paris",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These</a:t>
            </a:r>
            <a:r>
              <a:rPr sz="13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54240"/>
                </a:solidFill>
                <a:latin typeface="Arial MT"/>
                <a:cs typeface="Arial MT"/>
              </a:rPr>
              <a:t>fragments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likely</a:t>
            </a:r>
            <a:r>
              <a:rPr sz="1300" spc="9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represent</a:t>
            </a:r>
            <a:r>
              <a:rPr sz="1300" spc="114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parts</a:t>
            </a:r>
            <a:r>
              <a:rPr sz="130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sz="130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50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30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54240"/>
                </a:solidFill>
                <a:latin typeface="Arial MT"/>
                <a:cs typeface="Arial MT"/>
              </a:rPr>
              <a:t>Propylaea,</a:t>
            </a:r>
            <a:r>
              <a:rPr sz="1300" spc="1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which</a:t>
            </a:r>
            <a:r>
              <a:rPr sz="13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was</a:t>
            </a:r>
            <a:r>
              <a:rPr sz="130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30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monumental</a:t>
            </a:r>
            <a:r>
              <a:rPr sz="13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gateway</a:t>
            </a:r>
            <a:r>
              <a:rPr sz="130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in</a:t>
            </a:r>
            <a:r>
              <a:rPr sz="130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ancient</a:t>
            </a:r>
            <a:r>
              <a:rPr sz="13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54240"/>
                </a:solidFill>
                <a:latin typeface="Arial MT"/>
                <a:cs typeface="Arial MT"/>
              </a:rPr>
              <a:t>Greek</a:t>
            </a:r>
            <a:r>
              <a:rPr sz="1300" spc="10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54240"/>
                </a:solidFill>
                <a:latin typeface="Arial MT"/>
                <a:cs typeface="Arial MT"/>
              </a:rPr>
              <a:t>architecture</a:t>
            </a:r>
            <a:endParaRPr sz="1300" dirty="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74807" y="0"/>
            <a:ext cx="4355592" cy="82295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2700000" y="12700"/>
            <a:ext cx="1930400" cy="12700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spc="-10" dirty="0">
                <a:latin typeface="Arial"/>
                <a:cs typeface="Arial"/>
              </a:rPr>
              <a:t>Relatore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spc="-10" dirty="0">
                <a:latin typeface="Arial"/>
                <a:cs typeface="Arial"/>
              </a:rPr>
              <a:t>2023-10-</a:t>
            </a:r>
            <a:r>
              <a:rPr sz="800" i="1" dirty="0">
                <a:latin typeface="Arial"/>
                <a:cs typeface="Arial"/>
              </a:rPr>
              <a:t>30</a:t>
            </a:r>
            <a:r>
              <a:rPr sz="800" i="1" spc="35" dirty="0">
                <a:latin typeface="Arial"/>
                <a:cs typeface="Arial"/>
              </a:rPr>
              <a:t> </a:t>
            </a:r>
            <a:r>
              <a:rPr sz="800" i="1" spc="-10" dirty="0">
                <a:latin typeface="Arial"/>
                <a:cs typeface="Arial"/>
              </a:rPr>
              <a:t>10:24:15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spc="-10" dirty="0">
                <a:latin typeface="Arial MT"/>
                <a:cs typeface="Arial MT"/>
              </a:rPr>
              <a:t>-------------------------------------------</a:t>
            </a:r>
            <a:r>
              <a:rPr sz="1000" spc="-50" dirty="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 marL="25400" marR="177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Classicismo tardo barocco: G. </a:t>
            </a:r>
            <a:r>
              <a:rPr sz="1000" spc="-25" dirty="0">
                <a:latin typeface="Arial MT"/>
                <a:cs typeface="Arial MT"/>
              </a:rPr>
              <a:t>P. </a:t>
            </a:r>
            <a:r>
              <a:rPr sz="1000" dirty="0">
                <a:latin typeface="Arial MT"/>
                <a:cs typeface="Arial MT"/>
              </a:rPr>
              <a:t>Pannini assembla i canoni </a:t>
            </a:r>
            <a:r>
              <a:rPr sz="1000" spc="-10" dirty="0">
                <a:latin typeface="Arial MT"/>
                <a:cs typeface="Arial MT"/>
              </a:rPr>
              <a:t>delle </a:t>
            </a:r>
            <a:r>
              <a:rPr sz="1000" dirty="0">
                <a:latin typeface="Arial MT"/>
                <a:cs typeface="Arial MT"/>
              </a:rPr>
              <a:t>rovine e delle sculture romane </a:t>
            </a:r>
            <a:r>
              <a:rPr sz="1000" spc="-25" dirty="0">
                <a:latin typeface="Arial MT"/>
                <a:cs typeface="Arial MT"/>
              </a:rPr>
              <a:t>in </a:t>
            </a:r>
            <a:r>
              <a:rPr sz="1000" dirty="0">
                <a:latin typeface="Arial MT"/>
                <a:cs typeface="Arial MT"/>
              </a:rPr>
              <a:t>una vasta e immaginaria </a:t>
            </a:r>
            <a:r>
              <a:rPr sz="1000" spc="-10" dirty="0">
                <a:latin typeface="Arial MT"/>
                <a:cs typeface="Arial MT"/>
              </a:rPr>
              <a:t>galleria (1756).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8637" y="1187196"/>
            <a:ext cx="808990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30"/>
              </a:spcBef>
            </a:pPr>
            <a:r>
              <a:rPr spc="470" dirty="0"/>
              <a:t>Geometries</a:t>
            </a:r>
            <a:r>
              <a:rPr spc="260" dirty="0"/>
              <a:t> </a:t>
            </a:r>
            <a:r>
              <a:rPr spc="459" dirty="0"/>
              <a:t>and</a:t>
            </a:r>
            <a:r>
              <a:rPr spc="300" dirty="0"/>
              <a:t> </a:t>
            </a:r>
            <a:r>
              <a:rPr spc="385" dirty="0"/>
              <a:t>Exterior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15460" y="1880616"/>
            <a:ext cx="8089900" cy="2844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670"/>
              </a:spcBef>
            </a:pPr>
            <a:r>
              <a:rPr sz="1750" dirty="0">
                <a:latin typeface="Arial MT"/>
                <a:cs typeface="Arial MT"/>
              </a:rPr>
              <a:t>The</a:t>
            </a:r>
            <a:r>
              <a:rPr sz="1750" spc="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Pacifère</a:t>
            </a:r>
            <a:r>
              <a:rPr sz="1750" spc="110" dirty="0"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exhibits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very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rigid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and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austere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structure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from</a:t>
            </a:r>
            <a:r>
              <a:rPr sz="1750" b="1" spc="55" dirty="0">
                <a:latin typeface="Arial"/>
                <a:cs typeface="Arial"/>
              </a:rPr>
              <a:t> </a:t>
            </a:r>
            <a:r>
              <a:rPr sz="1750" b="1" spc="60" dirty="0">
                <a:latin typeface="Arial"/>
                <a:cs typeface="Arial"/>
              </a:rPr>
              <a:t>the</a:t>
            </a:r>
            <a:r>
              <a:rPr sz="1750" b="1" spc="3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exterior</a:t>
            </a:r>
            <a:r>
              <a:rPr sz="1750" spc="-10" dirty="0">
                <a:latin typeface="Arial MT"/>
                <a:cs typeface="Arial MT"/>
              </a:rPr>
              <a:t>,</a:t>
            </a:r>
            <a:r>
              <a:rPr lang="it-IT" sz="1750" spc="-10" dirty="0">
                <a:latin typeface="Arial MT"/>
                <a:cs typeface="Arial MT"/>
              </a:rPr>
              <a:t> and </a:t>
            </a:r>
            <a:r>
              <a:rPr lang="it-IT" sz="1750" spc="-10" dirty="0" err="1">
                <a:latin typeface="Arial MT"/>
                <a:cs typeface="Arial MT"/>
              </a:rPr>
              <a:t>also</a:t>
            </a:r>
            <a:r>
              <a:rPr lang="it-IT" sz="1750" spc="-10" dirty="0">
                <a:latin typeface="Arial MT"/>
                <a:cs typeface="Arial MT"/>
              </a:rPr>
              <a:t> a strong </a:t>
            </a:r>
            <a:r>
              <a:rPr lang="it-IT" sz="1750" spc="-10" dirty="0" err="1">
                <a:latin typeface="Arial MT"/>
                <a:cs typeface="Arial MT"/>
              </a:rPr>
              <a:t>sense</a:t>
            </a:r>
            <a:r>
              <a:rPr lang="it-IT" sz="1750" spc="-10" dirty="0">
                <a:latin typeface="Arial MT"/>
                <a:cs typeface="Arial MT"/>
              </a:rPr>
              <a:t> of </a:t>
            </a:r>
            <a:r>
              <a:rPr lang="it-IT" sz="1750" spc="-10" dirty="0" err="1">
                <a:latin typeface="Arial MT"/>
                <a:cs typeface="Arial MT"/>
              </a:rPr>
              <a:t>symmetry</a:t>
            </a:r>
            <a:r>
              <a:rPr lang="it-IT" sz="1750" spc="-10" dirty="0">
                <a:latin typeface="Arial MT"/>
                <a:cs typeface="Arial MT"/>
              </a:rPr>
              <a:t>.</a:t>
            </a:r>
            <a:r>
              <a:rPr sz="1750" spc="-10" dirty="0">
                <a:latin typeface="Arial MT"/>
                <a:cs typeface="Arial MT"/>
              </a:rPr>
              <a:t> </a:t>
            </a:r>
            <a:br>
              <a:rPr lang="it-IT" sz="1750" spc="-10" dirty="0">
                <a:latin typeface="Arial MT"/>
                <a:cs typeface="Arial MT"/>
              </a:rPr>
            </a:br>
            <a:r>
              <a:rPr lang="it-IT" sz="1750" spc="-10" dirty="0">
                <a:latin typeface="Arial MT"/>
                <a:cs typeface="Arial MT"/>
              </a:rPr>
              <a:t>C</a:t>
            </a:r>
            <a:r>
              <a:rPr sz="1750" dirty="0" err="1">
                <a:latin typeface="Arial MT"/>
                <a:cs typeface="Arial MT"/>
              </a:rPr>
              <a:t>oncerning</a:t>
            </a:r>
            <a:r>
              <a:rPr sz="1750" spc="105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6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external</a:t>
            </a:r>
            <a:r>
              <a:rPr sz="1750" spc="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spaces,</a:t>
            </a:r>
            <a:r>
              <a:rPr sz="1750" spc="95" dirty="0">
                <a:latin typeface="Arial MT"/>
                <a:cs typeface="Arial MT"/>
              </a:rPr>
              <a:t> </a:t>
            </a:r>
            <a:r>
              <a:rPr sz="1750" spc="55" dirty="0">
                <a:latin typeface="Arial MT"/>
                <a:cs typeface="Arial MT"/>
              </a:rPr>
              <a:t>there</a:t>
            </a:r>
            <a:r>
              <a:rPr sz="1750" spc="8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isn't</a:t>
            </a:r>
            <a:r>
              <a:rPr sz="1750" spc="70" dirty="0">
                <a:latin typeface="Arial MT"/>
                <a:cs typeface="Arial MT"/>
              </a:rPr>
              <a:t> </a:t>
            </a:r>
            <a:r>
              <a:rPr sz="1750" spc="65" dirty="0">
                <a:latin typeface="Arial MT"/>
                <a:cs typeface="Arial MT"/>
              </a:rPr>
              <a:t>much</a:t>
            </a:r>
            <a:r>
              <a:rPr sz="1750" spc="95" dirty="0">
                <a:latin typeface="Arial MT"/>
                <a:cs typeface="Arial MT"/>
              </a:rPr>
              <a:t> </a:t>
            </a:r>
            <a:r>
              <a:rPr sz="1750" spc="125" dirty="0">
                <a:latin typeface="Arial MT"/>
                <a:cs typeface="Arial MT"/>
              </a:rPr>
              <a:t>to</a:t>
            </a:r>
            <a:r>
              <a:rPr sz="1750" spc="9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emphasize</a:t>
            </a:r>
            <a:r>
              <a:rPr sz="1750" spc="75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except</a:t>
            </a:r>
            <a:r>
              <a:rPr sz="1750" spc="95" dirty="0">
                <a:latin typeface="Arial MT"/>
                <a:cs typeface="Arial MT"/>
              </a:rPr>
              <a:t> </a:t>
            </a:r>
            <a:r>
              <a:rPr sz="1750" spc="35" dirty="0">
                <a:latin typeface="Arial MT"/>
                <a:cs typeface="Arial MT"/>
              </a:rPr>
              <a:t>for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b="1" spc="-25" dirty="0">
                <a:latin typeface="Arial"/>
                <a:cs typeface="Arial"/>
              </a:rPr>
              <a:t>building's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location</a:t>
            </a:r>
            <a:r>
              <a:rPr sz="1750" b="1" spc="-20" dirty="0">
                <a:latin typeface="Arial"/>
                <a:cs typeface="Arial"/>
              </a:rPr>
              <a:t> </a:t>
            </a:r>
            <a:r>
              <a:rPr sz="1750" spc="60" dirty="0">
                <a:latin typeface="Arial MT"/>
                <a:cs typeface="Arial MT"/>
              </a:rPr>
              <a:t>(outside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55" dirty="0">
                <a:latin typeface="Arial MT"/>
                <a:cs typeface="Arial MT"/>
              </a:rPr>
              <a:t>city).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This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50" dirty="0">
                <a:latin typeface="Arial MT"/>
                <a:cs typeface="Arial MT"/>
              </a:rPr>
              <a:t>particularly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significant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because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building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65" dirty="0">
                <a:latin typeface="Arial MT"/>
                <a:cs typeface="Arial MT"/>
              </a:rPr>
              <a:t> intended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125" dirty="0">
                <a:latin typeface="Arial MT"/>
                <a:cs typeface="Arial MT"/>
              </a:rPr>
              <a:t>to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serve</a:t>
            </a:r>
            <a:r>
              <a:rPr sz="1750" spc="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funerary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45" dirty="0">
                <a:latin typeface="Arial MT"/>
                <a:cs typeface="Arial MT"/>
              </a:rPr>
              <a:t>function.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Its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55" dirty="0">
                <a:latin typeface="Arial MT"/>
                <a:cs typeface="Arial MT"/>
              </a:rPr>
              <a:t>placement </a:t>
            </a:r>
            <a:r>
              <a:rPr sz="1750" spc="60" dirty="0">
                <a:latin typeface="Arial MT"/>
                <a:cs typeface="Arial MT"/>
              </a:rPr>
              <a:t>outside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50" dirty="0">
                <a:latin typeface="Arial MT"/>
                <a:cs typeface="Arial MT"/>
              </a:rPr>
              <a:t>the </a:t>
            </a:r>
            <a:r>
              <a:rPr sz="1750" spc="110" dirty="0">
                <a:latin typeface="Arial MT"/>
                <a:cs typeface="Arial MT"/>
              </a:rPr>
              <a:t>city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integral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125" dirty="0">
                <a:latin typeface="Arial MT"/>
                <a:cs typeface="Arial MT"/>
              </a:rPr>
              <a:t>to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design,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as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funerary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45" dirty="0">
                <a:latin typeface="Arial MT"/>
                <a:cs typeface="Arial MT"/>
              </a:rPr>
              <a:t>purposes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often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require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quiet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and </a:t>
            </a:r>
            <a:r>
              <a:rPr sz="1750" spc="45" dirty="0">
                <a:latin typeface="Arial MT"/>
                <a:cs typeface="Arial MT"/>
              </a:rPr>
              <a:t>secluded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settings,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50" dirty="0">
                <a:latin typeface="Arial MT"/>
                <a:cs typeface="Arial MT"/>
              </a:rPr>
              <a:t>location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contributes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125" dirty="0">
                <a:latin typeface="Arial MT"/>
                <a:cs typeface="Arial MT"/>
              </a:rPr>
              <a:t>to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45" dirty="0">
                <a:latin typeface="Arial MT"/>
                <a:cs typeface="Arial MT"/>
              </a:rPr>
              <a:t>creating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35" dirty="0">
                <a:latin typeface="Arial MT"/>
                <a:cs typeface="Arial MT"/>
              </a:rPr>
              <a:t> suitable </a:t>
            </a:r>
            <a:r>
              <a:rPr sz="1750" spc="50" dirty="0">
                <a:latin typeface="Arial MT"/>
                <a:cs typeface="Arial MT"/>
              </a:rPr>
              <a:t>atmosphere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spc="60" dirty="0">
                <a:latin typeface="Arial MT"/>
                <a:cs typeface="Arial MT"/>
              </a:rPr>
              <a:t>for</a:t>
            </a:r>
            <a:r>
              <a:rPr sz="1750" spc="-5" dirty="0">
                <a:latin typeface="Arial MT"/>
                <a:cs typeface="Arial MT"/>
              </a:rPr>
              <a:t> </a:t>
            </a:r>
            <a:r>
              <a:rPr sz="1750" spc="60" dirty="0">
                <a:latin typeface="Arial MT"/>
                <a:cs typeface="Arial MT"/>
              </a:rPr>
              <a:t>this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purpose.</a:t>
            </a:r>
            <a:endParaRPr sz="175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1187196"/>
            <a:ext cx="4075175" cy="654099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21BA63-0E08-2889-1D06-0E216AADD9D9}"/>
              </a:ext>
            </a:extLst>
          </p:cNvPr>
          <p:cNvSpPr txBox="1"/>
          <p:nvPr/>
        </p:nvSpPr>
        <p:spPr>
          <a:xfrm>
            <a:off x="5337231" y="6442239"/>
            <a:ext cx="7812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Discussing</a:t>
            </a:r>
            <a:r>
              <a:rPr lang="en-US" sz="1800" spc="-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lang="en-US" sz="18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internal</a:t>
            </a:r>
            <a:r>
              <a:rPr lang="en-US" sz="18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spaces,</a:t>
            </a:r>
            <a:r>
              <a:rPr lang="en-US" sz="18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'</a:t>
            </a:r>
            <a:r>
              <a:rPr lang="en-US" sz="1800" dirty="0" err="1">
                <a:solidFill>
                  <a:srgbClr val="454240"/>
                </a:solidFill>
                <a:latin typeface="Arial MT"/>
                <a:cs typeface="Arial MT"/>
              </a:rPr>
              <a:t>Pacifère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'</a:t>
            </a:r>
            <a:r>
              <a:rPr lang="en-US" sz="180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stands</a:t>
            </a:r>
            <a:r>
              <a:rPr lang="en-US" sz="18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85" dirty="0">
                <a:solidFill>
                  <a:srgbClr val="454240"/>
                </a:solidFill>
                <a:latin typeface="Arial MT"/>
                <a:cs typeface="Arial MT"/>
              </a:rPr>
              <a:t>out</a:t>
            </a:r>
            <a:r>
              <a:rPr lang="en-US" sz="18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as</a:t>
            </a:r>
            <a:r>
              <a:rPr lang="en-US" sz="180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lang="en-US" sz="18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85" dirty="0">
                <a:solidFill>
                  <a:srgbClr val="454240"/>
                </a:solidFill>
                <a:latin typeface="Arial MT"/>
                <a:cs typeface="Arial MT"/>
              </a:rPr>
              <a:t>most</a:t>
            </a:r>
            <a:r>
              <a:rPr lang="en-US" sz="1800" spc="6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40" dirty="0">
                <a:solidFill>
                  <a:srgbClr val="454240"/>
                </a:solidFill>
                <a:latin typeface="Arial MT"/>
                <a:cs typeface="Arial MT"/>
              </a:rPr>
              <a:t>complex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structure,</a:t>
            </a:r>
            <a:r>
              <a:rPr lang="en-US" sz="180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featuring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45" dirty="0">
                <a:solidFill>
                  <a:srgbClr val="454240"/>
                </a:solidFill>
                <a:latin typeface="Arial MT"/>
                <a:cs typeface="Arial MT"/>
              </a:rPr>
              <a:t>exceptionally</a:t>
            </a:r>
            <a:r>
              <a:rPr lang="en-US" sz="1800" spc="1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high</a:t>
            </a:r>
            <a:r>
              <a:rPr lang="en-US" sz="180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internal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intricacy,</a:t>
            </a:r>
            <a:r>
              <a:rPr lang="en-US" sz="180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90" dirty="0">
                <a:solidFill>
                  <a:srgbClr val="454240"/>
                </a:solidFill>
                <a:latin typeface="Arial MT"/>
                <a:cs typeface="Arial MT"/>
              </a:rPr>
              <a:t>both</a:t>
            </a:r>
            <a:r>
              <a:rPr lang="en-US" sz="1800" spc="1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in</a:t>
            </a:r>
            <a:r>
              <a:rPr lang="en-US" sz="1800" spc="1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terms</a:t>
            </a:r>
            <a:r>
              <a:rPr lang="en-US" sz="180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45" dirty="0">
                <a:solidFill>
                  <a:srgbClr val="454240"/>
                </a:solidFill>
                <a:latin typeface="Arial MT"/>
                <a:cs typeface="Arial MT"/>
              </a:rPr>
              <a:t>of </a:t>
            </a:r>
            <a:r>
              <a:rPr lang="en-US" sz="1800" spc="60" dirty="0">
                <a:solidFill>
                  <a:srgbClr val="454240"/>
                </a:solidFill>
                <a:latin typeface="Arial MT"/>
                <a:cs typeface="Arial MT"/>
              </a:rPr>
              <a:t>functionality</a:t>
            </a:r>
            <a:r>
              <a:rPr lang="en-US" sz="18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lang="en-US" sz="180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aesthetics,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given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nature</a:t>
            </a:r>
            <a:r>
              <a:rPr lang="en-US" sz="180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lang="en-US" sz="1800" spc="10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lang="en-US" sz="180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454240"/>
                </a:solidFill>
                <a:latin typeface="Arial MT"/>
                <a:cs typeface="Arial MT"/>
              </a:rPr>
              <a:t>building</a:t>
            </a:r>
            <a:r>
              <a:rPr lang="en-US" sz="1800" spc="-10" dirty="0">
                <a:solidFill>
                  <a:srgbClr val="D1D4DB"/>
                </a:solidFill>
                <a:latin typeface="Calibri"/>
                <a:cs typeface="Calibri"/>
              </a:rPr>
              <a:t>.</a:t>
            </a:r>
            <a:endParaRPr lang="en-US" sz="1800" dirty="0">
              <a:latin typeface="Calibri"/>
              <a:cs typeface="Calibri"/>
            </a:endParaRPr>
          </a:p>
          <a:p>
            <a:endParaRPr lang="it-IT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F4694DD-5E09-537F-C164-28D6054F8056}"/>
              </a:ext>
            </a:extLst>
          </p:cNvPr>
          <p:cNvSpPr txBox="1">
            <a:spLocks/>
          </p:cNvSpPr>
          <p:nvPr/>
        </p:nvSpPr>
        <p:spPr>
          <a:xfrm>
            <a:off x="5369888" y="5562600"/>
            <a:ext cx="808990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350" b="0" i="0">
                <a:solidFill>
                  <a:srgbClr val="5C4E3C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it-IT" spc="365" dirty="0" err="1"/>
              <a:t>Internal</a:t>
            </a:r>
            <a:r>
              <a:rPr lang="it-IT" spc="300" dirty="0"/>
              <a:t> </a:t>
            </a:r>
            <a:r>
              <a:rPr lang="it-IT" spc="295" dirty="0" err="1"/>
              <a:t>spaces</a:t>
            </a:r>
            <a:endParaRPr lang="it-IT" spc="295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3B02362-8503-1DE7-0360-B902DD92B119}"/>
              </a:ext>
            </a:extLst>
          </p:cNvPr>
          <p:cNvSpPr txBox="1"/>
          <p:nvPr/>
        </p:nvSpPr>
        <p:spPr>
          <a:xfrm>
            <a:off x="893063" y="73245"/>
            <a:ext cx="7320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lang="it-IT" sz="1800" spc="190" dirty="0">
                <a:solidFill>
                  <a:srgbClr val="454240"/>
                </a:solidFill>
                <a:latin typeface="Cambria"/>
                <a:cs typeface="Cambria"/>
              </a:rPr>
              <a:t>Pacifere,</a:t>
            </a:r>
            <a:r>
              <a:rPr lang="it-IT" sz="1800" spc="16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it-IT" sz="1800" spc="215" dirty="0">
                <a:solidFill>
                  <a:srgbClr val="454240"/>
                </a:solidFill>
                <a:latin typeface="Cambria"/>
                <a:cs typeface="Cambria"/>
              </a:rPr>
              <a:t>“</a:t>
            </a:r>
            <a:r>
              <a:rPr lang="it-IT" sz="1800" spc="215" dirty="0" err="1">
                <a:solidFill>
                  <a:srgbClr val="454240"/>
                </a:solidFill>
                <a:latin typeface="Cambria"/>
                <a:cs typeface="Cambria"/>
              </a:rPr>
              <a:t>Planche</a:t>
            </a:r>
            <a:r>
              <a:rPr lang="it-IT" sz="1800" spc="18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it-IT" sz="1800" spc="170" dirty="0">
                <a:solidFill>
                  <a:srgbClr val="454240"/>
                </a:solidFill>
                <a:latin typeface="Cambria"/>
                <a:cs typeface="Cambria"/>
              </a:rPr>
              <a:t>40”</a:t>
            </a:r>
            <a:endParaRPr lang="it-IT"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57800" y="1141781"/>
            <a:ext cx="12806522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30"/>
              </a:spcBef>
            </a:pPr>
            <a:r>
              <a:rPr spc="470" dirty="0"/>
              <a:t>Geometries</a:t>
            </a:r>
            <a:r>
              <a:rPr spc="260" dirty="0"/>
              <a:t> </a:t>
            </a:r>
            <a:r>
              <a:rPr spc="459" dirty="0"/>
              <a:t>and</a:t>
            </a:r>
            <a:r>
              <a:rPr spc="300" dirty="0"/>
              <a:t> </a:t>
            </a:r>
            <a:r>
              <a:rPr spc="385" dirty="0"/>
              <a:t>Exterior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69888" y="1835201"/>
            <a:ext cx="8089900" cy="28741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217804">
              <a:lnSpc>
                <a:spcPct val="133400"/>
              </a:lnSpc>
              <a:spcBef>
                <a:spcPts val="670"/>
              </a:spcBef>
            </a:pPr>
            <a:r>
              <a:rPr sz="1750" dirty="0">
                <a:latin typeface="Arial MT"/>
                <a:cs typeface="Arial MT"/>
              </a:rPr>
              <a:t>From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spc="60" dirty="0">
                <a:latin typeface="Arial MT"/>
                <a:cs typeface="Arial MT"/>
              </a:rPr>
              <a:t>geometric</a:t>
            </a:r>
            <a:r>
              <a:rPr sz="1750" spc="8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external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space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65" dirty="0">
                <a:latin typeface="Arial MT"/>
                <a:cs typeface="Arial MT"/>
              </a:rPr>
              <a:t>perspective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remarkable </a:t>
            </a:r>
            <a:r>
              <a:rPr sz="1750" spc="50" dirty="0">
                <a:latin typeface="Arial MT"/>
                <a:cs typeface="Arial MT"/>
              </a:rPr>
              <a:t>symmetry, </a:t>
            </a:r>
            <a:r>
              <a:rPr sz="1750" dirty="0">
                <a:latin typeface="Arial MT"/>
                <a:cs typeface="Arial MT"/>
              </a:rPr>
              <a:t>which</a:t>
            </a:r>
            <a:r>
              <a:rPr sz="1750" spc="5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warrants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spc="120" dirty="0">
                <a:latin typeface="Arial MT"/>
                <a:cs typeface="Arial MT"/>
              </a:rPr>
              <a:t>in-</a:t>
            </a:r>
            <a:r>
              <a:rPr sz="1750" spc="90" dirty="0">
                <a:latin typeface="Arial MT"/>
                <a:cs typeface="Arial MT"/>
              </a:rPr>
              <a:t>depth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analysis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95" dirty="0">
                <a:latin typeface="Arial MT"/>
                <a:cs typeface="Arial MT"/>
              </a:rPr>
              <a:t>both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terms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of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55" dirty="0">
                <a:latin typeface="Arial MT"/>
                <a:cs typeface="Arial MT"/>
              </a:rPr>
              <a:t>aesthetics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-25" dirty="0">
                <a:latin typeface="Arial MT"/>
                <a:cs typeface="Arial MT"/>
              </a:rPr>
              <a:t>and </a:t>
            </a:r>
            <a:r>
              <a:rPr sz="1750" spc="35" dirty="0">
                <a:latin typeface="Arial MT"/>
                <a:cs typeface="Arial MT"/>
              </a:rPr>
              <a:t>functionality:</a:t>
            </a:r>
            <a:endParaRPr sz="1750" dirty="0">
              <a:latin typeface="Arial MT"/>
              <a:cs typeface="Arial MT"/>
            </a:endParaRPr>
          </a:p>
          <a:p>
            <a:pPr marL="12700" marR="170180">
              <a:lnSpc>
                <a:spcPts val="2800"/>
              </a:lnSpc>
              <a:spcBef>
                <a:spcPts val="204"/>
              </a:spcBef>
            </a:pPr>
            <a:r>
              <a:rPr sz="1750" dirty="0">
                <a:latin typeface="Arial MT"/>
                <a:cs typeface="Arial MT"/>
              </a:rPr>
              <a:t>In</a:t>
            </a:r>
            <a:r>
              <a:rPr sz="1750" spc="80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terms</a:t>
            </a:r>
            <a:r>
              <a:rPr sz="1750" spc="85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of</a:t>
            </a:r>
            <a:r>
              <a:rPr sz="1750" spc="9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geometry,</a:t>
            </a:r>
            <a:r>
              <a:rPr sz="1750" spc="90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6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house</a:t>
            </a:r>
            <a:r>
              <a:rPr sz="1750" spc="70" dirty="0">
                <a:latin typeface="Arial MT"/>
                <a:cs typeface="Arial MT"/>
              </a:rPr>
              <a:t> </a:t>
            </a:r>
            <a:r>
              <a:rPr sz="1750" b="1" dirty="0">
                <a:latin typeface="Arial"/>
                <a:cs typeface="Arial"/>
              </a:rPr>
              <a:t>exhibits</a:t>
            </a:r>
            <a:r>
              <a:rPr sz="1750" b="1" spc="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a</a:t>
            </a:r>
            <a:r>
              <a:rPr sz="1750" b="1" spc="25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highly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symmetrical</a:t>
            </a:r>
            <a:r>
              <a:rPr sz="1750" b="1" spc="4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appearance</a:t>
            </a:r>
            <a:r>
              <a:rPr sz="1750" spc="-10" dirty="0">
                <a:latin typeface="Arial MT"/>
                <a:cs typeface="Arial MT"/>
              </a:rPr>
              <a:t>, </a:t>
            </a:r>
            <a:r>
              <a:rPr sz="1750" spc="90" dirty="0">
                <a:latin typeface="Arial MT"/>
                <a:cs typeface="Arial MT"/>
              </a:rPr>
              <a:t>that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makes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60" dirty="0">
                <a:latin typeface="Arial MT"/>
                <a:cs typeface="Arial MT"/>
              </a:rPr>
              <a:t>this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house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50" dirty="0">
                <a:latin typeface="Arial MT"/>
                <a:cs typeface="Arial MT"/>
              </a:rPr>
              <a:t>particularly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intriguing,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and</a:t>
            </a:r>
            <a:r>
              <a:rPr sz="1750" b="1" dirty="0">
                <a:latin typeface="Arial"/>
                <a:cs typeface="Arial"/>
              </a:rPr>
              <a:t>,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when</a:t>
            </a:r>
            <a:r>
              <a:rPr sz="1750" b="1" spc="-20" dirty="0">
                <a:latin typeface="Arial"/>
                <a:cs typeface="Arial"/>
              </a:rPr>
              <a:t> </a:t>
            </a:r>
            <a:r>
              <a:rPr sz="1750" b="1" spc="60" dirty="0">
                <a:latin typeface="Arial"/>
                <a:cs typeface="Arial"/>
              </a:rPr>
              <a:t>it</a:t>
            </a:r>
            <a:r>
              <a:rPr sz="1750" b="1" spc="-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comes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spc="60" dirty="0">
                <a:latin typeface="Arial"/>
                <a:cs typeface="Arial"/>
              </a:rPr>
              <a:t>to</a:t>
            </a:r>
            <a:r>
              <a:rPr sz="1750" b="1" dirty="0">
                <a:latin typeface="Arial"/>
                <a:cs typeface="Arial"/>
              </a:rPr>
              <a:t> </a:t>
            </a:r>
            <a:r>
              <a:rPr sz="1750" b="1" spc="35" dirty="0">
                <a:latin typeface="Arial"/>
                <a:cs typeface="Arial"/>
              </a:rPr>
              <a:t>the</a:t>
            </a:r>
            <a:endParaRPr sz="1750" dirty="0">
              <a:latin typeface="Arial"/>
              <a:cs typeface="Arial"/>
            </a:endParaRPr>
          </a:p>
          <a:p>
            <a:pPr marL="12700" marR="5080">
              <a:lnSpc>
                <a:spcPts val="2800"/>
              </a:lnSpc>
            </a:pPr>
            <a:r>
              <a:rPr sz="1750" b="1" dirty="0">
                <a:latin typeface="Arial"/>
                <a:cs typeface="Arial"/>
              </a:rPr>
              <a:t>external</a:t>
            </a:r>
            <a:r>
              <a:rPr sz="1750" b="1" spc="2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spaces</a:t>
            </a:r>
            <a:r>
              <a:rPr sz="1750" b="1" spc="85" dirty="0">
                <a:latin typeface="Arial"/>
                <a:cs typeface="Arial"/>
              </a:rPr>
              <a:t> </a:t>
            </a:r>
            <a:r>
              <a:rPr sz="1750" spc="70" dirty="0">
                <a:latin typeface="Arial MT"/>
                <a:cs typeface="Arial MT"/>
              </a:rPr>
              <a:t>of </a:t>
            </a:r>
            <a:r>
              <a:rPr sz="1750" spc="50" dirty="0">
                <a:latin typeface="Arial MT"/>
                <a:cs typeface="Arial MT"/>
              </a:rPr>
              <a:t>these</a:t>
            </a:r>
            <a:r>
              <a:rPr sz="1750" spc="40" dirty="0">
                <a:latin typeface="Arial MT"/>
                <a:cs typeface="Arial MT"/>
              </a:rPr>
              <a:t> </a:t>
            </a:r>
            <a:r>
              <a:rPr sz="1750" spc="55" dirty="0">
                <a:latin typeface="Arial MT"/>
                <a:cs typeface="Arial MT"/>
              </a:rPr>
              <a:t>three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projects,</a:t>
            </a:r>
            <a:r>
              <a:rPr sz="1750" spc="65" dirty="0">
                <a:latin typeface="Arial MT"/>
                <a:cs typeface="Arial MT"/>
              </a:rPr>
              <a:t> </a:t>
            </a:r>
            <a:r>
              <a:rPr sz="1750" b="1" spc="-10" dirty="0">
                <a:latin typeface="Arial"/>
                <a:cs typeface="Arial"/>
              </a:rPr>
              <a:t>'Maison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d'un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Commis'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stands</a:t>
            </a:r>
            <a:r>
              <a:rPr sz="1750" b="1" spc="1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out </a:t>
            </a:r>
            <a:r>
              <a:rPr sz="1750" b="1" spc="-25" dirty="0">
                <a:latin typeface="Arial"/>
                <a:cs typeface="Arial"/>
              </a:rPr>
              <a:t>as </a:t>
            </a:r>
            <a:r>
              <a:rPr sz="1750" b="1" spc="60" dirty="0">
                <a:latin typeface="Arial"/>
                <a:cs typeface="Arial"/>
              </a:rPr>
              <a:t>the</a:t>
            </a:r>
            <a:r>
              <a:rPr sz="1750" b="1" spc="-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most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captivating</a:t>
            </a:r>
            <a:r>
              <a:rPr sz="1750" dirty="0">
                <a:latin typeface="Arial MT"/>
                <a:cs typeface="Arial MT"/>
              </a:rPr>
              <a:t>.</a:t>
            </a:r>
            <a:r>
              <a:rPr sz="1750" spc="60" dirty="0">
                <a:latin typeface="Arial MT"/>
                <a:cs typeface="Arial MT"/>
              </a:rPr>
              <a:t> </a:t>
            </a:r>
            <a:r>
              <a:rPr sz="1750" spc="50" dirty="0">
                <a:latin typeface="Arial MT"/>
                <a:cs typeface="Arial MT"/>
              </a:rPr>
              <a:t>It</a:t>
            </a:r>
            <a:r>
              <a:rPr sz="1750" spc="45" dirty="0">
                <a:latin typeface="Arial MT"/>
                <a:cs typeface="Arial MT"/>
              </a:rPr>
              <a:t> </a:t>
            </a:r>
            <a:r>
              <a:rPr sz="1750" spc="60" dirty="0">
                <a:latin typeface="Arial MT"/>
                <a:cs typeface="Arial MT"/>
              </a:rPr>
              <a:t>demonstrates</a:t>
            </a:r>
            <a:r>
              <a:rPr sz="1750" spc="2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how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spc="3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garden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is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seamlessly </a:t>
            </a:r>
            <a:r>
              <a:rPr sz="1750" spc="55" dirty="0">
                <a:latin typeface="Arial MT"/>
                <a:cs typeface="Arial MT"/>
              </a:rPr>
              <a:t>integrated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an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integral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80" dirty="0">
                <a:latin typeface="Arial MT"/>
                <a:cs typeface="Arial MT"/>
              </a:rPr>
              <a:t>part</a:t>
            </a:r>
            <a:r>
              <a:rPr sz="1750" spc="20" dirty="0">
                <a:latin typeface="Arial MT"/>
                <a:cs typeface="Arial MT"/>
              </a:rPr>
              <a:t> </a:t>
            </a:r>
            <a:r>
              <a:rPr sz="1750" spc="70" dirty="0">
                <a:latin typeface="Arial MT"/>
                <a:cs typeface="Arial MT"/>
              </a:rPr>
              <a:t>of</a:t>
            </a:r>
            <a:r>
              <a:rPr sz="1750" spc="30" dirty="0">
                <a:latin typeface="Arial MT"/>
                <a:cs typeface="Arial MT"/>
              </a:rPr>
              <a:t> </a:t>
            </a:r>
            <a:r>
              <a:rPr sz="1750" spc="75" dirty="0">
                <a:latin typeface="Arial MT"/>
                <a:cs typeface="Arial MT"/>
              </a:rPr>
              <a:t>the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house</a:t>
            </a:r>
            <a:endParaRPr sz="175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4" y="1187196"/>
            <a:ext cx="4062983" cy="5974079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0822D598-27AD-EFBB-067B-8D508C1AD233}"/>
              </a:ext>
            </a:extLst>
          </p:cNvPr>
          <p:cNvSpPr txBox="1">
            <a:spLocks/>
          </p:cNvSpPr>
          <p:nvPr/>
        </p:nvSpPr>
        <p:spPr>
          <a:xfrm>
            <a:off x="5369888" y="5565707"/>
            <a:ext cx="808990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350" b="0" i="0">
                <a:solidFill>
                  <a:srgbClr val="5C4E3C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it-IT" spc="365" dirty="0" err="1"/>
              <a:t>Internal</a:t>
            </a:r>
            <a:r>
              <a:rPr lang="it-IT" spc="300" dirty="0"/>
              <a:t> </a:t>
            </a:r>
            <a:r>
              <a:rPr lang="it-IT" spc="295" dirty="0" err="1"/>
              <a:t>spaces</a:t>
            </a:r>
            <a:endParaRPr lang="it-IT" spc="295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591D94-B19A-DA1A-19DE-966815ED08B4}"/>
              </a:ext>
            </a:extLst>
          </p:cNvPr>
          <p:cNvSpPr txBox="1"/>
          <p:nvPr/>
        </p:nvSpPr>
        <p:spPr>
          <a:xfrm>
            <a:off x="5369888" y="6298116"/>
            <a:ext cx="7320642" cy="789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680"/>
              </a:spcBef>
            </a:pP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maintains</a:t>
            </a:r>
            <a:r>
              <a:rPr lang="en-US" sz="1800" spc="6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lang="en-US" sz="1800" spc="9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sense</a:t>
            </a:r>
            <a:r>
              <a:rPr lang="en-US" sz="1800" spc="10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lang="en-US" sz="1800" spc="114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internal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0" dirty="0">
                <a:solidFill>
                  <a:srgbClr val="454240"/>
                </a:solidFill>
                <a:latin typeface="Arial MT"/>
                <a:cs typeface="Arial MT"/>
              </a:rPr>
              <a:t>symmetry,</a:t>
            </a:r>
            <a:r>
              <a:rPr lang="en-US" sz="1800" spc="9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making</a:t>
            </a:r>
            <a:r>
              <a:rPr lang="en-US" sz="18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10" dirty="0">
                <a:solidFill>
                  <a:srgbClr val="454240"/>
                </a:solidFill>
                <a:latin typeface="Arial MT"/>
                <a:cs typeface="Arial MT"/>
              </a:rPr>
              <a:t>it</a:t>
            </a:r>
            <a:r>
              <a:rPr lang="en-US" sz="180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compelling</a:t>
            </a:r>
            <a:r>
              <a:rPr lang="en-US" sz="180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25" dirty="0">
                <a:solidFill>
                  <a:srgbClr val="454240"/>
                </a:solidFill>
                <a:latin typeface="Arial MT"/>
                <a:cs typeface="Arial MT"/>
              </a:rPr>
              <a:t>to</a:t>
            </a:r>
            <a:r>
              <a:rPr lang="en-US" sz="180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454240"/>
                </a:solidFill>
                <a:latin typeface="Arial MT"/>
                <a:cs typeface="Arial MT"/>
              </a:rPr>
              <a:t>explore 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its</a:t>
            </a:r>
            <a:r>
              <a:rPr lang="en-US" sz="1800" spc="-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0" dirty="0">
                <a:solidFill>
                  <a:srgbClr val="454240"/>
                </a:solidFill>
                <a:latin typeface="Arial MT"/>
                <a:cs typeface="Arial MT"/>
              </a:rPr>
              <a:t>functional</a:t>
            </a:r>
            <a:r>
              <a:rPr lang="en-US" sz="1800" spc="-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454240"/>
                </a:solidFill>
                <a:latin typeface="Arial MT"/>
                <a:cs typeface="Arial MT"/>
              </a:rPr>
              <a:t>aspects.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7AE305D-0B19-F9C6-5B4E-26EE06890953}"/>
              </a:ext>
            </a:extLst>
          </p:cNvPr>
          <p:cNvSpPr txBox="1"/>
          <p:nvPr/>
        </p:nvSpPr>
        <p:spPr>
          <a:xfrm>
            <a:off x="893064" y="14868"/>
            <a:ext cx="9088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fr-FR" sz="1800" spc="260" dirty="0">
                <a:solidFill>
                  <a:srgbClr val="454240"/>
                </a:solidFill>
                <a:latin typeface="Cambria"/>
                <a:cs typeface="Cambria"/>
              </a:rPr>
              <a:t>Maison</a:t>
            </a:r>
            <a:r>
              <a:rPr lang="fr-FR" sz="1800" spc="17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200" dirty="0">
                <a:solidFill>
                  <a:srgbClr val="454240"/>
                </a:solidFill>
                <a:latin typeface="Cambria"/>
                <a:cs typeface="Cambria"/>
              </a:rPr>
              <a:t>d'un</a:t>
            </a:r>
            <a:r>
              <a:rPr lang="fr-FR" sz="1800" spc="16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320" dirty="0">
                <a:solidFill>
                  <a:srgbClr val="454240"/>
                </a:solidFill>
                <a:latin typeface="Cambria"/>
                <a:cs typeface="Cambria"/>
              </a:rPr>
              <a:t>Commis,</a:t>
            </a:r>
            <a:r>
              <a:rPr lang="fr-FR" sz="1800" spc="18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215" dirty="0">
                <a:solidFill>
                  <a:srgbClr val="454240"/>
                </a:solidFill>
                <a:latin typeface="Cambria"/>
                <a:cs typeface="Cambria"/>
              </a:rPr>
              <a:t>“Planche</a:t>
            </a:r>
            <a:r>
              <a:rPr lang="fr-FR" sz="1800" spc="18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100" dirty="0">
                <a:solidFill>
                  <a:srgbClr val="454240"/>
                </a:solidFill>
                <a:latin typeface="Cambria"/>
                <a:cs typeface="Cambria"/>
              </a:rPr>
              <a:t>42”</a:t>
            </a:r>
            <a:endParaRPr lang="fr-FR"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9888" y="1135379"/>
            <a:ext cx="12806522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30"/>
              </a:spcBef>
            </a:pPr>
            <a:r>
              <a:rPr spc="470" dirty="0"/>
              <a:t>Geometries</a:t>
            </a:r>
            <a:r>
              <a:rPr spc="260" dirty="0"/>
              <a:t> </a:t>
            </a:r>
            <a:r>
              <a:rPr spc="459" dirty="0"/>
              <a:t>and</a:t>
            </a:r>
            <a:r>
              <a:rPr spc="300" dirty="0"/>
              <a:t> </a:t>
            </a:r>
            <a:r>
              <a:rPr spc="385" dirty="0"/>
              <a:t>Exterior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9888" y="1828799"/>
            <a:ext cx="8124190" cy="28443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670"/>
              </a:spcBef>
            </a:pP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Regarding</a:t>
            </a:r>
            <a:r>
              <a:rPr sz="1750" spc="6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'Fragmente</a:t>
            </a:r>
            <a:r>
              <a:rPr sz="175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des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Propylées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65" dirty="0">
                <a:solidFill>
                  <a:srgbClr val="454240"/>
                </a:solidFill>
                <a:latin typeface="Arial MT"/>
                <a:cs typeface="Arial MT"/>
              </a:rPr>
              <a:t>de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50" dirty="0">
                <a:solidFill>
                  <a:srgbClr val="454240"/>
                </a:solidFill>
                <a:latin typeface="Arial MT"/>
                <a:cs typeface="Arial MT"/>
              </a:rPr>
              <a:t>Paris,'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we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can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observe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110" dirty="0">
                <a:solidFill>
                  <a:srgbClr val="454240"/>
                </a:solidFill>
                <a:latin typeface="Arial MT"/>
                <a:cs typeface="Arial MT"/>
              </a:rPr>
              <a:t>it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as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kind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of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monument.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Among</a:t>
            </a:r>
            <a:r>
              <a:rPr sz="1750" spc="1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75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three</a:t>
            </a:r>
            <a:r>
              <a:rPr sz="175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considered</a:t>
            </a:r>
            <a:r>
              <a:rPr sz="1750" spc="114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projects,</a:t>
            </a:r>
            <a:r>
              <a:rPr sz="1750" spc="1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b="1" spc="60" dirty="0">
                <a:solidFill>
                  <a:srgbClr val="454240"/>
                </a:solidFill>
                <a:latin typeface="Arial"/>
                <a:cs typeface="Arial"/>
              </a:rPr>
              <a:t>it</a:t>
            </a:r>
            <a:r>
              <a:rPr sz="1750" b="1" spc="25" dirty="0">
                <a:solidFill>
                  <a:srgbClr val="454240"/>
                </a:solidFill>
                <a:latin typeface="Arial"/>
                <a:cs typeface="Arial"/>
              </a:rPr>
              <a:t> </a:t>
            </a:r>
            <a:r>
              <a:rPr sz="1750" b="1" spc="-45" dirty="0">
                <a:solidFill>
                  <a:srgbClr val="454240"/>
                </a:solidFill>
                <a:latin typeface="Arial"/>
                <a:cs typeface="Arial"/>
              </a:rPr>
              <a:t>is</a:t>
            </a:r>
            <a:r>
              <a:rPr sz="1750" b="1" spc="45" dirty="0">
                <a:solidFill>
                  <a:srgbClr val="45424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454240"/>
                </a:solidFill>
                <a:latin typeface="Arial"/>
                <a:cs typeface="Arial"/>
              </a:rPr>
              <a:t>notably</a:t>
            </a:r>
            <a:r>
              <a:rPr sz="1750" b="1" spc="60" dirty="0">
                <a:solidFill>
                  <a:srgbClr val="454240"/>
                </a:solidFill>
                <a:latin typeface="Arial"/>
                <a:cs typeface="Arial"/>
              </a:rPr>
              <a:t> the</a:t>
            </a:r>
            <a:r>
              <a:rPr sz="1750" b="1" spc="45" dirty="0">
                <a:solidFill>
                  <a:srgbClr val="454240"/>
                </a:solidFill>
                <a:latin typeface="Arial"/>
                <a:cs typeface="Arial"/>
              </a:rPr>
              <a:t> </a:t>
            </a:r>
            <a:r>
              <a:rPr sz="1750" b="1" spc="-20" dirty="0">
                <a:solidFill>
                  <a:srgbClr val="454240"/>
                </a:solidFill>
                <a:latin typeface="Arial"/>
                <a:cs typeface="Arial"/>
              </a:rPr>
              <a:t>most </a:t>
            </a:r>
            <a:r>
              <a:rPr sz="1750" b="1" dirty="0">
                <a:solidFill>
                  <a:srgbClr val="454240"/>
                </a:solidFill>
                <a:latin typeface="Arial"/>
                <a:cs typeface="Arial"/>
              </a:rPr>
              <a:t>geometrically</a:t>
            </a:r>
            <a:r>
              <a:rPr sz="1750" b="1" spc="75" dirty="0">
                <a:solidFill>
                  <a:srgbClr val="45424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454240"/>
                </a:solidFill>
                <a:latin typeface="Arial"/>
                <a:cs typeface="Arial"/>
              </a:rPr>
              <a:t>intricate</a:t>
            </a:r>
            <a:r>
              <a:rPr sz="1750" b="1" spc="60" dirty="0">
                <a:solidFill>
                  <a:srgbClr val="45424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454240"/>
                </a:solidFill>
                <a:latin typeface="Arial"/>
                <a:cs typeface="Arial"/>
              </a:rPr>
              <a:t>and</a:t>
            </a:r>
            <a:r>
              <a:rPr sz="1750" b="1" spc="65" dirty="0">
                <a:solidFill>
                  <a:srgbClr val="454240"/>
                </a:solidFill>
                <a:latin typeface="Arial"/>
                <a:cs typeface="Arial"/>
              </a:rPr>
              <a:t> </a:t>
            </a:r>
            <a:r>
              <a:rPr sz="1750" b="1" dirty="0">
                <a:solidFill>
                  <a:srgbClr val="454240"/>
                </a:solidFill>
                <a:latin typeface="Arial"/>
                <a:cs typeface="Arial"/>
              </a:rPr>
              <a:t>complex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.</a:t>
            </a:r>
            <a:r>
              <a:rPr sz="1750" spc="1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It</a:t>
            </a:r>
            <a:r>
              <a:rPr sz="1750" spc="1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incorporates</a:t>
            </a:r>
            <a:r>
              <a:rPr sz="1750" spc="1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various</a:t>
            </a:r>
            <a:r>
              <a:rPr sz="1750" spc="1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geometric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shapes</a:t>
            </a:r>
            <a:r>
              <a:rPr sz="175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sz="1750" spc="10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features</a:t>
            </a:r>
            <a:r>
              <a:rPr sz="175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numerous</a:t>
            </a:r>
            <a:r>
              <a:rPr sz="175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arches.</a:t>
            </a:r>
            <a:r>
              <a:rPr sz="1750" spc="114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Despite</a:t>
            </a:r>
            <a:r>
              <a:rPr sz="1750" spc="1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75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building's</a:t>
            </a:r>
            <a:r>
              <a:rPr sz="175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complexity,</a:t>
            </a:r>
            <a:r>
              <a:rPr sz="1750" spc="1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85" dirty="0">
                <a:solidFill>
                  <a:srgbClr val="454240"/>
                </a:solidFill>
                <a:latin typeface="Arial MT"/>
                <a:cs typeface="Arial MT"/>
              </a:rPr>
              <a:t>it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maintains a</a:t>
            </a:r>
            <a:r>
              <a:rPr sz="1750" spc="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strong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sense</a:t>
            </a:r>
            <a:r>
              <a:rPr sz="1750" spc="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sz="175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symmetry.</a:t>
            </a:r>
            <a:r>
              <a:rPr sz="1750" spc="1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However,</a:t>
            </a:r>
            <a:r>
              <a:rPr sz="175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exact</a:t>
            </a:r>
            <a:r>
              <a:rPr sz="1750" spc="1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positioning</a:t>
            </a:r>
            <a:r>
              <a:rPr sz="175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sz="175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building</a:t>
            </a:r>
            <a:r>
              <a:rPr sz="1750" spc="1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is</a:t>
            </a:r>
            <a:r>
              <a:rPr sz="175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85" dirty="0">
                <a:solidFill>
                  <a:srgbClr val="454240"/>
                </a:solidFill>
                <a:latin typeface="Arial MT"/>
                <a:cs typeface="Arial MT"/>
              </a:rPr>
              <a:t>not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entirely</a:t>
            </a:r>
            <a:r>
              <a:rPr sz="175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clear,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as</a:t>
            </a:r>
            <a:r>
              <a:rPr sz="175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750" spc="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Propylaea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in</a:t>
            </a:r>
            <a:r>
              <a:rPr sz="175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ancient</a:t>
            </a:r>
            <a:r>
              <a:rPr sz="175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Greek</a:t>
            </a:r>
            <a:r>
              <a:rPr sz="1750" spc="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architecture 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served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as</a:t>
            </a:r>
            <a:r>
              <a:rPr sz="175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monumental</a:t>
            </a:r>
            <a:r>
              <a:rPr sz="175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gateways.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They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65" dirty="0">
                <a:solidFill>
                  <a:srgbClr val="454240"/>
                </a:solidFill>
                <a:latin typeface="Arial MT"/>
                <a:cs typeface="Arial MT"/>
              </a:rPr>
              <a:t>functioned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as</a:t>
            </a:r>
            <a:r>
              <a:rPr sz="175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partitions,</a:t>
            </a:r>
            <a:r>
              <a:rPr sz="175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separating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secular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religious</a:t>
            </a:r>
            <a:r>
              <a:rPr sz="1750" spc="65" dirty="0">
                <a:solidFill>
                  <a:srgbClr val="454240"/>
                </a:solidFill>
                <a:latin typeface="Arial MT"/>
                <a:cs typeface="Arial MT"/>
              </a:rPr>
              <a:t> parts</a:t>
            </a:r>
            <a:r>
              <a:rPr sz="175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city.</a:t>
            </a:r>
            <a:endParaRPr sz="175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063" y="1187196"/>
            <a:ext cx="3672839" cy="5974066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40572F2-E314-60B6-4804-F7F45D371DB4}"/>
              </a:ext>
            </a:extLst>
          </p:cNvPr>
          <p:cNvSpPr txBox="1">
            <a:spLocks/>
          </p:cNvSpPr>
          <p:nvPr/>
        </p:nvSpPr>
        <p:spPr>
          <a:xfrm>
            <a:off x="5437185" y="4941270"/>
            <a:ext cx="8124190" cy="693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350" b="0" i="0">
                <a:solidFill>
                  <a:srgbClr val="5C4E3C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it-IT" spc="365" dirty="0" err="1"/>
              <a:t>Internal</a:t>
            </a:r>
            <a:r>
              <a:rPr lang="it-IT" spc="300" dirty="0"/>
              <a:t> </a:t>
            </a:r>
            <a:r>
              <a:rPr lang="it-IT" spc="295" dirty="0" err="1"/>
              <a:t>spaces</a:t>
            </a:r>
            <a:endParaRPr lang="it-IT" spc="295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5F0FF9-C1E1-4F5B-36EB-FD2F0684AC46}"/>
              </a:ext>
            </a:extLst>
          </p:cNvPr>
          <p:cNvSpPr txBox="1"/>
          <p:nvPr/>
        </p:nvSpPr>
        <p:spPr>
          <a:xfrm>
            <a:off x="5369888" y="5634690"/>
            <a:ext cx="7320642" cy="1526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1675"/>
              </a:spcBef>
            </a:pP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Does</a:t>
            </a:r>
            <a:r>
              <a:rPr lang="en-US" sz="180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85" dirty="0">
                <a:solidFill>
                  <a:srgbClr val="454240"/>
                </a:solidFill>
                <a:latin typeface="Arial MT"/>
                <a:cs typeface="Arial MT"/>
              </a:rPr>
              <a:t>not</a:t>
            </a:r>
            <a:r>
              <a:rPr lang="en-US" sz="1800" spc="5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provide</a:t>
            </a:r>
            <a:r>
              <a:rPr lang="en-US" sz="1800" spc="6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clear</a:t>
            </a:r>
            <a:r>
              <a:rPr lang="en-US" sz="180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internal</a:t>
            </a:r>
            <a:r>
              <a:rPr lang="en-US" sz="18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configuration.</a:t>
            </a:r>
            <a:r>
              <a:rPr lang="en-US" sz="1800" spc="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However,</a:t>
            </a:r>
            <a:r>
              <a:rPr lang="en-US" sz="180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we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can</a:t>
            </a:r>
            <a:r>
              <a:rPr lang="en-US" sz="1800" spc="6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65" dirty="0">
                <a:solidFill>
                  <a:srgbClr val="454240"/>
                </a:solidFill>
                <a:latin typeface="Arial MT"/>
                <a:cs typeface="Arial MT"/>
              </a:rPr>
              <a:t>identify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three</a:t>
            </a:r>
            <a:r>
              <a:rPr lang="en-US" sz="18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main</a:t>
            </a:r>
            <a:r>
              <a:rPr lang="en-US" sz="18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halls</a:t>
            </a:r>
            <a:r>
              <a:rPr lang="en-US" sz="18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(within</a:t>
            </a:r>
            <a:r>
              <a:rPr lang="en-US" sz="18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lang="en-US" sz="180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circles)</a:t>
            </a:r>
            <a:r>
              <a:rPr lang="en-US" sz="180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lang="en-US" sz="180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three</a:t>
            </a:r>
            <a:r>
              <a:rPr lang="en-US" sz="1800" spc="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primary</a:t>
            </a:r>
            <a:r>
              <a:rPr lang="en-US" sz="18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45" dirty="0">
                <a:solidFill>
                  <a:srgbClr val="454240"/>
                </a:solidFill>
                <a:latin typeface="Arial MT"/>
                <a:cs typeface="Arial MT"/>
              </a:rPr>
              <a:t>corridors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connecting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 them,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45" dirty="0">
                <a:solidFill>
                  <a:srgbClr val="454240"/>
                </a:solidFill>
                <a:latin typeface="Arial MT"/>
                <a:cs typeface="Arial MT"/>
              </a:rPr>
              <a:t>forming</a:t>
            </a:r>
            <a:r>
              <a:rPr lang="en-US" sz="1800" spc="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an</a:t>
            </a:r>
            <a:r>
              <a:rPr lang="en-US" sz="180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inscribed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 triangle</a:t>
            </a:r>
            <a:r>
              <a:rPr lang="en-US" sz="1800" spc="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55" dirty="0">
                <a:solidFill>
                  <a:srgbClr val="454240"/>
                </a:solidFill>
                <a:latin typeface="Arial MT"/>
                <a:cs typeface="Arial MT"/>
              </a:rPr>
              <a:t>within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 a</a:t>
            </a:r>
            <a:r>
              <a:rPr lang="en-US" sz="1800" spc="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dirty="0">
                <a:solidFill>
                  <a:srgbClr val="454240"/>
                </a:solidFill>
                <a:latin typeface="Arial MT"/>
                <a:cs typeface="Arial MT"/>
              </a:rPr>
              <a:t>larger</a:t>
            </a:r>
            <a:r>
              <a:rPr lang="en-US" sz="180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lang="en-US" sz="1800" spc="-10" dirty="0">
                <a:solidFill>
                  <a:srgbClr val="454240"/>
                </a:solidFill>
                <a:latin typeface="Arial MT"/>
                <a:cs typeface="Arial MT"/>
              </a:rPr>
              <a:t>external circle.</a:t>
            </a:r>
            <a:endParaRPr lang="en-US" sz="1800" dirty="0">
              <a:latin typeface="Arial MT"/>
              <a:cs typeface="Arial M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85CE09-0E6D-7712-85DF-E04FB0C53A41}"/>
              </a:ext>
            </a:extLst>
          </p:cNvPr>
          <p:cNvSpPr txBox="1"/>
          <p:nvPr/>
        </p:nvSpPr>
        <p:spPr>
          <a:xfrm>
            <a:off x="893063" y="14868"/>
            <a:ext cx="9088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fr-FR" sz="1800" spc="240" dirty="0">
                <a:solidFill>
                  <a:srgbClr val="454240"/>
                </a:solidFill>
                <a:latin typeface="Cambria"/>
                <a:cs typeface="Cambria"/>
              </a:rPr>
              <a:t>Fragmente</a:t>
            </a:r>
            <a:r>
              <a:rPr lang="fr-FR" sz="1800" spc="18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175" dirty="0">
                <a:solidFill>
                  <a:srgbClr val="454240"/>
                </a:solidFill>
                <a:latin typeface="Cambria"/>
                <a:cs typeface="Cambria"/>
              </a:rPr>
              <a:t>des</a:t>
            </a:r>
            <a:r>
              <a:rPr lang="fr-FR" sz="1800" spc="16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200" dirty="0">
                <a:solidFill>
                  <a:srgbClr val="454240"/>
                </a:solidFill>
                <a:latin typeface="Cambria"/>
                <a:cs typeface="Cambria"/>
              </a:rPr>
              <a:t>Propylées</a:t>
            </a:r>
            <a:r>
              <a:rPr lang="fr-FR" sz="1800" spc="17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229" dirty="0">
                <a:solidFill>
                  <a:srgbClr val="454240"/>
                </a:solidFill>
                <a:latin typeface="Cambria"/>
                <a:cs typeface="Cambria"/>
              </a:rPr>
              <a:t>de</a:t>
            </a:r>
            <a:r>
              <a:rPr lang="fr-FR" sz="1800" spc="160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155" dirty="0">
                <a:solidFill>
                  <a:srgbClr val="454240"/>
                </a:solidFill>
                <a:latin typeface="Cambria"/>
                <a:cs typeface="Cambria"/>
              </a:rPr>
              <a:t>Paris,</a:t>
            </a:r>
            <a:r>
              <a:rPr lang="fr-FR" sz="1800" spc="16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215" dirty="0">
                <a:solidFill>
                  <a:srgbClr val="454240"/>
                </a:solidFill>
                <a:latin typeface="Cambria"/>
                <a:cs typeface="Cambria"/>
              </a:rPr>
              <a:t>“Planche</a:t>
            </a:r>
            <a:r>
              <a:rPr lang="fr-FR" sz="1800" spc="185" dirty="0">
                <a:solidFill>
                  <a:srgbClr val="454240"/>
                </a:solidFill>
                <a:latin typeface="Cambria"/>
                <a:cs typeface="Cambria"/>
              </a:rPr>
              <a:t> </a:t>
            </a:r>
            <a:r>
              <a:rPr lang="fr-FR" sz="1800" spc="30" dirty="0">
                <a:solidFill>
                  <a:srgbClr val="454240"/>
                </a:solidFill>
                <a:latin typeface="Cambria"/>
                <a:cs typeface="Cambria"/>
              </a:rPr>
              <a:t>87”</a:t>
            </a:r>
            <a:endParaRPr lang="fr-FR"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4630400" cy="8229600"/>
            <a:chOff x="0" y="0"/>
            <a:chExt cx="14630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4630400" cy="8229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1990" y="273559"/>
              <a:ext cx="13268325" cy="4497705"/>
            </a:xfrm>
            <a:custGeom>
              <a:avLst/>
              <a:gdLst/>
              <a:ahLst/>
              <a:cxnLst/>
              <a:rect l="l" t="t" r="r" b="b"/>
              <a:pathLst>
                <a:path w="13268325" h="4497705">
                  <a:moveTo>
                    <a:pt x="13011277" y="0"/>
                  </a:moveTo>
                  <a:lnTo>
                    <a:pt x="256667" y="0"/>
                  </a:lnTo>
                  <a:lnTo>
                    <a:pt x="210529" y="4135"/>
                  </a:lnTo>
                  <a:lnTo>
                    <a:pt x="167105" y="16057"/>
                  </a:lnTo>
                  <a:lnTo>
                    <a:pt x="127120" y="35041"/>
                  </a:lnTo>
                  <a:lnTo>
                    <a:pt x="91298" y="60363"/>
                  </a:lnTo>
                  <a:lnTo>
                    <a:pt x="60363" y="91298"/>
                  </a:lnTo>
                  <a:lnTo>
                    <a:pt x="35041" y="127120"/>
                  </a:lnTo>
                  <a:lnTo>
                    <a:pt x="16057" y="167105"/>
                  </a:lnTo>
                  <a:lnTo>
                    <a:pt x="4135" y="210529"/>
                  </a:lnTo>
                  <a:lnTo>
                    <a:pt x="0" y="256667"/>
                  </a:lnTo>
                  <a:lnTo>
                    <a:pt x="0" y="4240657"/>
                  </a:lnTo>
                  <a:lnTo>
                    <a:pt x="4135" y="4286794"/>
                  </a:lnTo>
                  <a:lnTo>
                    <a:pt x="16057" y="4330218"/>
                  </a:lnTo>
                  <a:lnTo>
                    <a:pt x="35041" y="4370203"/>
                  </a:lnTo>
                  <a:lnTo>
                    <a:pt x="60363" y="4406025"/>
                  </a:lnTo>
                  <a:lnTo>
                    <a:pt x="91298" y="4436960"/>
                  </a:lnTo>
                  <a:lnTo>
                    <a:pt x="127120" y="4462282"/>
                  </a:lnTo>
                  <a:lnTo>
                    <a:pt x="167105" y="4481266"/>
                  </a:lnTo>
                  <a:lnTo>
                    <a:pt x="210529" y="4493188"/>
                  </a:lnTo>
                  <a:lnTo>
                    <a:pt x="256667" y="4497324"/>
                  </a:lnTo>
                  <a:lnTo>
                    <a:pt x="13011277" y="4497324"/>
                  </a:lnTo>
                  <a:lnTo>
                    <a:pt x="13057414" y="4493188"/>
                  </a:lnTo>
                  <a:lnTo>
                    <a:pt x="13100838" y="4481266"/>
                  </a:lnTo>
                  <a:lnTo>
                    <a:pt x="13140823" y="4462282"/>
                  </a:lnTo>
                  <a:lnTo>
                    <a:pt x="13176645" y="4436960"/>
                  </a:lnTo>
                  <a:lnTo>
                    <a:pt x="13207580" y="4406025"/>
                  </a:lnTo>
                  <a:lnTo>
                    <a:pt x="13232902" y="4370203"/>
                  </a:lnTo>
                  <a:lnTo>
                    <a:pt x="13251886" y="4330218"/>
                  </a:lnTo>
                  <a:lnTo>
                    <a:pt x="13263808" y="4286794"/>
                  </a:lnTo>
                  <a:lnTo>
                    <a:pt x="13267944" y="4240657"/>
                  </a:lnTo>
                  <a:lnTo>
                    <a:pt x="13267944" y="256667"/>
                  </a:lnTo>
                  <a:lnTo>
                    <a:pt x="13263808" y="210529"/>
                  </a:lnTo>
                  <a:lnTo>
                    <a:pt x="13251886" y="167105"/>
                  </a:lnTo>
                  <a:lnTo>
                    <a:pt x="13232902" y="127120"/>
                  </a:lnTo>
                  <a:lnTo>
                    <a:pt x="13207580" y="91298"/>
                  </a:lnTo>
                  <a:lnTo>
                    <a:pt x="13176645" y="60363"/>
                  </a:lnTo>
                  <a:lnTo>
                    <a:pt x="13140823" y="35041"/>
                  </a:lnTo>
                  <a:lnTo>
                    <a:pt x="13100838" y="16057"/>
                  </a:lnTo>
                  <a:lnTo>
                    <a:pt x="13057414" y="4135"/>
                  </a:lnTo>
                  <a:lnTo>
                    <a:pt x="13011277" y="0"/>
                  </a:lnTo>
                  <a:close/>
                </a:path>
              </a:pathLst>
            </a:custGeom>
            <a:solidFill>
              <a:srgbClr val="F7ECD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1990" y="273559"/>
              <a:ext cx="13268325" cy="4497705"/>
            </a:xfrm>
            <a:custGeom>
              <a:avLst/>
              <a:gdLst/>
              <a:ahLst/>
              <a:cxnLst/>
              <a:rect l="l" t="t" r="r" b="b"/>
              <a:pathLst>
                <a:path w="13268325" h="4497705">
                  <a:moveTo>
                    <a:pt x="0" y="256667"/>
                  </a:moveTo>
                  <a:lnTo>
                    <a:pt x="4135" y="210529"/>
                  </a:lnTo>
                  <a:lnTo>
                    <a:pt x="16057" y="167105"/>
                  </a:lnTo>
                  <a:lnTo>
                    <a:pt x="35041" y="127120"/>
                  </a:lnTo>
                  <a:lnTo>
                    <a:pt x="60363" y="91298"/>
                  </a:lnTo>
                  <a:lnTo>
                    <a:pt x="91298" y="60363"/>
                  </a:lnTo>
                  <a:lnTo>
                    <a:pt x="127120" y="35041"/>
                  </a:lnTo>
                  <a:lnTo>
                    <a:pt x="167105" y="16057"/>
                  </a:lnTo>
                  <a:lnTo>
                    <a:pt x="210529" y="4135"/>
                  </a:lnTo>
                  <a:lnTo>
                    <a:pt x="256667" y="0"/>
                  </a:lnTo>
                  <a:lnTo>
                    <a:pt x="13011277" y="0"/>
                  </a:lnTo>
                  <a:lnTo>
                    <a:pt x="13057414" y="4135"/>
                  </a:lnTo>
                  <a:lnTo>
                    <a:pt x="13100838" y="16057"/>
                  </a:lnTo>
                  <a:lnTo>
                    <a:pt x="13140823" y="35041"/>
                  </a:lnTo>
                  <a:lnTo>
                    <a:pt x="13176645" y="60363"/>
                  </a:lnTo>
                  <a:lnTo>
                    <a:pt x="13207580" y="91298"/>
                  </a:lnTo>
                  <a:lnTo>
                    <a:pt x="13232902" y="127120"/>
                  </a:lnTo>
                  <a:lnTo>
                    <a:pt x="13251886" y="167105"/>
                  </a:lnTo>
                  <a:lnTo>
                    <a:pt x="13263808" y="210529"/>
                  </a:lnTo>
                  <a:lnTo>
                    <a:pt x="13267944" y="256667"/>
                  </a:lnTo>
                  <a:lnTo>
                    <a:pt x="13267944" y="4240657"/>
                  </a:lnTo>
                  <a:lnTo>
                    <a:pt x="13263808" y="4286794"/>
                  </a:lnTo>
                  <a:lnTo>
                    <a:pt x="13251886" y="4330218"/>
                  </a:lnTo>
                  <a:lnTo>
                    <a:pt x="13232902" y="4370203"/>
                  </a:lnTo>
                  <a:lnTo>
                    <a:pt x="13207580" y="4406025"/>
                  </a:lnTo>
                  <a:lnTo>
                    <a:pt x="13176645" y="4436960"/>
                  </a:lnTo>
                  <a:lnTo>
                    <a:pt x="13140823" y="4462282"/>
                  </a:lnTo>
                  <a:lnTo>
                    <a:pt x="13100838" y="4481266"/>
                  </a:lnTo>
                  <a:lnTo>
                    <a:pt x="13057414" y="4493188"/>
                  </a:lnTo>
                  <a:lnTo>
                    <a:pt x="13011277" y="4497324"/>
                  </a:lnTo>
                  <a:lnTo>
                    <a:pt x="256667" y="4497324"/>
                  </a:lnTo>
                  <a:lnTo>
                    <a:pt x="210529" y="4493188"/>
                  </a:lnTo>
                  <a:lnTo>
                    <a:pt x="167105" y="4481266"/>
                  </a:lnTo>
                  <a:lnTo>
                    <a:pt x="127120" y="4462282"/>
                  </a:lnTo>
                  <a:lnTo>
                    <a:pt x="91298" y="4436960"/>
                  </a:lnTo>
                  <a:lnTo>
                    <a:pt x="60363" y="4406025"/>
                  </a:lnTo>
                  <a:lnTo>
                    <a:pt x="35041" y="4370203"/>
                  </a:lnTo>
                  <a:lnTo>
                    <a:pt x="16057" y="4330218"/>
                  </a:lnTo>
                  <a:lnTo>
                    <a:pt x="4135" y="4286794"/>
                  </a:lnTo>
                  <a:lnTo>
                    <a:pt x="0" y="4240657"/>
                  </a:lnTo>
                  <a:lnTo>
                    <a:pt x="0" y="256667"/>
                  </a:lnTo>
                  <a:close/>
                </a:path>
              </a:pathLst>
            </a:custGeom>
            <a:ln w="13804">
              <a:solidFill>
                <a:srgbClr val="EEDB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8731" y="348083"/>
            <a:ext cx="12808585" cy="1391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30" dirty="0"/>
              <a:t>Conclusion:</a:t>
            </a: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pc="545" dirty="0"/>
              <a:t>What</a:t>
            </a:r>
            <a:r>
              <a:rPr spc="295" dirty="0"/>
              <a:t> </a:t>
            </a:r>
            <a:r>
              <a:rPr spc="405" dirty="0"/>
              <a:t>Struck</a:t>
            </a:r>
            <a:r>
              <a:rPr spc="280" dirty="0"/>
              <a:t> </a:t>
            </a:r>
            <a:r>
              <a:rPr spc="790" dirty="0"/>
              <a:t>Me</a:t>
            </a:r>
            <a:r>
              <a:rPr spc="285" dirty="0"/>
              <a:t> </a:t>
            </a:r>
            <a:r>
              <a:rPr spc="509" dirty="0"/>
              <a:t>Most</a:t>
            </a:r>
            <a:r>
              <a:rPr spc="270" dirty="0"/>
              <a:t> </a:t>
            </a:r>
            <a:r>
              <a:rPr spc="470" dirty="0"/>
              <a:t>About</a:t>
            </a:r>
            <a:r>
              <a:rPr spc="245" dirty="0"/>
              <a:t> </a:t>
            </a:r>
            <a:r>
              <a:rPr spc="380" dirty="0"/>
              <a:t>the</a:t>
            </a:r>
            <a:r>
              <a:rPr spc="310" dirty="0"/>
              <a:t> </a:t>
            </a:r>
            <a:r>
              <a:rPr spc="265" dirty="0"/>
              <a:t>3</a:t>
            </a:r>
            <a:r>
              <a:rPr spc="295" dirty="0"/>
              <a:t> </a:t>
            </a:r>
            <a:r>
              <a:rPr spc="350" dirty="0"/>
              <a:t>Buildings?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2294" y="2260221"/>
            <a:ext cx="2866390" cy="19932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30"/>
              </a:spcBef>
            </a:pPr>
            <a:r>
              <a:rPr sz="2150" spc="185" dirty="0">
                <a:solidFill>
                  <a:srgbClr val="5C4E3C"/>
                </a:solidFill>
                <a:latin typeface="Cambria"/>
                <a:cs typeface="Cambria"/>
              </a:rPr>
              <a:t>Pacifere</a:t>
            </a:r>
            <a:endParaRPr sz="2150">
              <a:latin typeface="Cambria"/>
              <a:cs typeface="Cambria"/>
            </a:endParaRPr>
          </a:p>
          <a:p>
            <a:pPr marL="12700" marR="5080">
              <a:lnSpc>
                <a:spcPct val="133300"/>
              </a:lnSpc>
              <a:spcBef>
                <a:spcPts val="1680"/>
              </a:spcBef>
            </a:pP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Captivates</a:t>
            </a:r>
            <a:r>
              <a:rPr sz="1750" spc="-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with</a:t>
            </a:r>
            <a:r>
              <a:rPr sz="1750" spc="-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its</a:t>
            </a:r>
            <a:r>
              <a:rPr sz="1750" spc="-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intricate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internal,</a:t>
            </a:r>
            <a:r>
              <a:rPr sz="175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blurring</a:t>
            </a:r>
            <a:r>
              <a:rPr sz="175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the</a:t>
            </a:r>
            <a:r>
              <a:rPr sz="175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454240"/>
                </a:solidFill>
                <a:latin typeface="Arial MT"/>
                <a:cs typeface="Arial MT"/>
              </a:rPr>
              <a:t>lines </a:t>
            </a:r>
            <a:r>
              <a:rPr sz="1750" spc="60" dirty="0">
                <a:solidFill>
                  <a:srgbClr val="454240"/>
                </a:solidFill>
                <a:latin typeface="Arial MT"/>
                <a:cs typeface="Arial MT"/>
              </a:rPr>
              <a:t>between</a:t>
            </a:r>
            <a:r>
              <a:rPr sz="1750" spc="-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65" dirty="0">
                <a:solidFill>
                  <a:srgbClr val="454240"/>
                </a:solidFill>
                <a:latin typeface="Arial MT"/>
                <a:cs typeface="Arial MT"/>
              </a:rPr>
              <a:t>functionality</a:t>
            </a:r>
            <a:r>
              <a:rPr sz="1750" spc="-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454240"/>
                </a:solidFill>
                <a:latin typeface="Arial MT"/>
                <a:cs typeface="Arial MT"/>
              </a:rPr>
              <a:t>and </a:t>
            </a:r>
            <a:r>
              <a:rPr sz="1750" spc="-10" dirty="0">
                <a:solidFill>
                  <a:srgbClr val="454240"/>
                </a:solidFill>
                <a:latin typeface="Arial MT"/>
                <a:cs typeface="Arial MT"/>
              </a:rPr>
              <a:t>aesthetics.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8172" y="2260341"/>
            <a:ext cx="3153410" cy="19932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60" dirty="0">
                <a:solidFill>
                  <a:srgbClr val="5C4E3C"/>
                </a:solidFill>
                <a:latin typeface="Cambria"/>
                <a:cs typeface="Cambria"/>
              </a:rPr>
              <a:t>Maison</a:t>
            </a:r>
            <a:r>
              <a:rPr sz="2150" spc="170" dirty="0">
                <a:solidFill>
                  <a:srgbClr val="5C4E3C"/>
                </a:solidFill>
                <a:latin typeface="Cambria"/>
                <a:cs typeface="Cambria"/>
              </a:rPr>
              <a:t> </a:t>
            </a:r>
            <a:r>
              <a:rPr sz="2150" spc="200" dirty="0">
                <a:solidFill>
                  <a:srgbClr val="5C4E3C"/>
                </a:solidFill>
                <a:latin typeface="Cambria"/>
                <a:cs typeface="Cambria"/>
              </a:rPr>
              <a:t>d'un</a:t>
            </a:r>
            <a:r>
              <a:rPr sz="2150" spc="160" dirty="0">
                <a:solidFill>
                  <a:srgbClr val="5C4E3C"/>
                </a:solidFill>
                <a:latin typeface="Cambria"/>
                <a:cs typeface="Cambria"/>
              </a:rPr>
              <a:t> </a:t>
            </a:r>
            <a:r>
              <a:rPr sz="2150" spc="310" dirty="0">
                <a:solidFill>
                  <a:srgbClr val="5C4E3C"/>
                </a:solidFill>
                <a:latin typeface="Cambria"/>
                <a:cs typeface="Cambria"/>
              </a:rPr>
              <a:t>Commis.</a:t>
            </a:r>
            <a:endParaRPr sz="2150">
              <a:latin typeface="Cambria"/>
              <a:cs typeface="Cambria"/>
            </a:endParaRPr>
          </a:p>
          <a:p>
            <a:pPr marL="12700" marR="318135">
              <a:lnSpc>
                <a:spcPct val="133300"/>
              </a:lnSpc>
              <a:spcBef>
                <a:spcPts val="1680"/>
              </a:spcBef>
            </a:pP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Impresses</a:t>
            </a:r>
            <a:r>
              <a:rPr sz="1750" spc="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with</a:t>
            </a:r>
            <a:r>
              <a:rPr sz="1750" spc="2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its</a:t>
            </a:r>
            <a:r>
              <a:rPr sz="1750" spc="2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454240"/>
                </a:solidFill>
                <a:latin typeface="Arial MT"/>
                <a:cs typeface="Arial MT"/>
              </a:rPr>
              <a:t>internal </a:t>
            </a:r>
            <a:r>
              <a:rPr sz="1750" spc="80" dirty="0">
                <a:solidFill>
                  <a:srgbClr val="454240"/>
                </a:solidFill>
                <a:latin typeface="Arial MT"/>
                <a:cs typeface="Arial MT"/>
              </a:rPr>
              <a:t>symmetry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sz="175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454240"/>
                </a:solidFill>
                <a:latin typeface="Arial MT"/>
                <a:cs typeface="Arial MT"/>
              </a:rPr>
              <a:t>external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spaces,</a:t>
            </a:r>
            <a:r>
              <a:rPr sz="175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offering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75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454240"/>
                </a:solidFill>
                <a:latin typeface="Arial MT"/>
                <a:cs typeface="Arial MT"/>
              </a:rPr>
              <a:t>glimpse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into</a:t>
            </a:r>
            <a:r>
              <a:rPr sz="1750" spc="-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its</a:t>
            </a:r>
            <a:r>
              <a:rPr sz="1750" spc="-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functional</a:t>
            </a:r>
            <a:r>
              <a:rPr sz="1750" spc="-4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454240"/>
                </a:solidFill>
                <a:latin typeface="Arial MT"/>
                <a:cs typeface="Arial MT"/>
              </a:rPr>
              <a:t>elegance.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07436" y="2260341"/>
            <a:ext cx="4812030" cy="23482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240" dirty="0">
                <a:solidFill>
                  <a:srgbClr val="5C4E3C"/>
                </a:solidFill>
                <a:latin typeface="Cambria"/>
                <a:cs typeface="Cambria"/>
              </a:rPr>
              <a:t>Fragmente</a:t>
            </a:r>
            <a:r>
              <a:rPr sz="2150" spc="185" dirty="0">
                <a:solidFill>
                  <a:srgbClr val="5C4E3C"/>
                </a:solidFill>
                <a:latin typeface="Cambria"/>
                <a:cs typeface="Cambria"/>
              </a:rPr>
              <a:t> </a:t>
            </a:r>
            <a:r>
              <a:rPr sz="2150" spc="175" dirty="0">
                <a:solidFill>
                  <a:srgbClr val="5C4E3C"/>
                </a:solidFill>
                <a:latin typeface="Cambria"/>
                <a:cs typeface="Cambria"/>
              </a:rPr>
              <a:t>des</a:t>
            </a:r>
            <a:r>
              <a:rPr sz="2150" spc="160" dirty="0">
                <a:solidFill>
                  <a:srgbClr val="5C4E3C"/>
                </a:solidFill>
                <a:latin typeface="Cambria"/>
                <a:cs typeface="Cambria"/>
              </a:rPr>
              <a:t> </a:t>
            </a:r>
            <a:r>
              <a:rPr sz="2150" spc="200" dirty="0">
                <a:solidFill>
                  <a:srgbClr val="5C4E3C"/>
                </a:solidFill>
                <a:latin typeface="Cambria"/>
                <a:cs typeface="Cambria"/>
              </a:rPr>
              <a:t>Propylées</a:t>
            </a:r>
            <a:r>
              <a:rPr sz="2150" spc="170" dirty="0">
                <a:solidFill>
                  <a:srgbClr val="5C4E3C"/>
                </a:solidFill>
                <a:latin typeface="Cambria"/>
                <a:cs typeface="Cambria"/>
              </a:rPr>
              <a:t> </a:t>
            </a:r>
            <a:r>
              <a:rPr sz="2150" spc="240" dirty="0">
                <a:solidFill>
                  <a:srgbClr val="5C4E3C"/>
                </a:solidFill>
                <a:latin typeface="Cambria"/>
                <a:cs typeface="Cambria"/>
              </a:rPr>
              <a:t>de</a:t>
            </a:r>
            <a:r>
              <a:rPr sz="2150" spc="170" dirty="0">
                <a:solidFill>
                  <a:srgbClr val="5C4E3C"/>
                </a:solidFill>
                <a:latin typeface="Cambria"/>
                <a:cs typeface="Cambria"/>
              </a:rPr>
              <a:t> </a:t>
            </a:r>
            <a:r>
              <a:rPr sz="2150" spc="145" dirty="0">
                <a:solidFill>
                  <a:srgbClr val="5C4E3C"/>
                </a:solidFill>
                <a:latin typeface="Cambria"/>
                <a:cs typeface="Cambria"/>
              </a:rPr>
              <a:t>Paris</a:t>
            </a:r>
            <a:endParaRPr sz="2150">
              <a:latin typeface="Cambria"/>
              <a:cs typeface="Cambria"/>
            </a:endParaRPr>
          </a:p>
          <a:p>
            <a:pPr marL="12700" marR="118745">
              <a:lnSpc>
                <a:spcPct val="133300"/>
              </a:lnSpc>
              <a:spcBef>
                <a:spcPts val="1680"/>
              </a:spcBef>
            </a:pP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Intrigues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 with</a:t>
            </a:r>
            <a:r>
              <a:rPr sz="1750" spc="9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its</a:t>
            </a:r>
            <a:r>
              <a:rPr sz="1750" spc="8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elusive</a:t>
            </a:r>
            <a:r>
              <a:rPr sz="1750" spc="10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internal</a:t>
            </a:r>
            <a:r>
              <a:rPr sz="175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454240"/>
                </a:solidFill>
                <a:latin typeface="Arial MT"/>
                <a:cs typeface="Arial MT"/>
              </a:rPr>
              <a:t>composition,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revealing</a:t>
            </a:r>
            <a:r>
              <a:rPr sz="1750" spc="114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</a:t>
            </a:r>
            <a:r>
              <a:rPr sz="1750" spc="1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unique</a:t>
            </a:r>
            <a:r>
              <a:rPr sz="1750" spc="8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arrangement</a:t>
            </a:r>
            <a:r>
              <a:rPr sz="1750" spc="10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of</a:t>
            </a:r>
            <a:r>
              <a:rPr sz="1750" spc="114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454240"/>
                </a:solidFill>
                <a:latin typeface="Arial MT"/>
                <a:cs typeface="Arial MT"/>
              </a:rPr>
              <a:t>three </a:t>
            </a:r>
            <a:r>
              <a:rPr sz="1750" spc="55" dirty="0">
                <a:solidFill>
                  <a:srgbClr val="454240"/>
                </a:solidFill>
                <a:latin typeface="Arial MT"/>
                <a:cs typeface="Arial MT"/>
              </a:rPr>
              <a:t>primary</a:t>
            </a:r>
            <a:r>
              <a:rPr sz="1750" spc="1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halls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and</a:t>
            </a:r>
            <a:r>
              <a:rPr sz="175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corridors,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as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well</a:t>
            </a:r>
            <a:r>
              <a:rPr sz="1750" spc="3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as</a:t>
            </a:r>
            <a:r>
              <a:rPr sz="1750" spc="4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the </a:t>
            </a:r>
            <a:r>
              <a:rPr sz="1750" dirty="0">
                <a:solidFill>
                  <a:srgbClr val="454240"/>
                </a:solidFill>
                <a:latin typeface="Arial MT"/>
                <a:cs typeface="Arial MT"/>
              </a:rPr>
              <a:t>intriguing</a:t>
            </a:r>
            <a:r>
              <a:rPr sz="1750" spc="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purpose</a:t>
            </a:r>
            <a:r>
              <a:rPr sz="1750" spc="75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454240"/>
                </a:solidFill>
                <a:latin typeface="Arial MT"/>
                <a:cs typeface="Arial MT"/>
              </a:rPr>
              <a:t>this</a:t>
            </a:r>
            <a:r>
              <a:rPr sz="175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structure</a:t>
            </a:r>
            <a:r>
              <a:rPr sz="1750" spc="3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454240"/>
                </a:solidFill>
                <a:latin typeface="Arial MT"/>
                <a:cs typeface="Arial MT"/>
              </a:rPr>
              <a:t>may</a:t>
            </a:r>
            <a:r>
              <a:rPr sz="1750" spc="70" dirty="0">
                <a:solidFill>
                  <a:srgbClr val="454240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454240"/>
                </a:solidFill>
                <a:latin typeface="Arial MT"/>
                <a:cs typeface="Arial MT"/>
              </a:rPr>
              <a:t>have </a:t>
            </a:r>
            <a:r>
              <a:rPr sz="1750" spc="-10" dirty="0">
                <a:solidFill>
                  <a:srgbClr val="454240"/>
                </a:solidFill>
                <a:latin typeface="Arial MT"/>
                <a:cs typeface="Arial MT"/>
              </a:rPr>
              <a:t>served.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681</Words>
  <Application>Microsoft Office PowerPoint</Application>
  <PresentationFormat>Personalizzato</PresentationFormat>
  <Paragraphs>42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Cambria</vt:lpstr>
      <vt:lpstr>Verdana</vt:lpstr>
      <vt:lpstr>Office Theme</vt:lpstr>
      <vt:lpstr>The Exploration of Buildings through 3D Modeling</vt:lpstr>
      <vt:lpstr>Selected Building</vt:lpstr>
      <vt:lpstr>Geometries and Exterior</vt:lpstr>
      <vt:lpstr>Geometries and Exterior</vt:lpstr>
      <vt:lpstr>Geometries and Exterior</vt:lpstr>
      <vt:lpstr>Conclusion: What Struck Me Most About the 3 Buildings?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Alessio Mezzina</cp:lastModifiedBy>
  <cp:revision>1</cp:revision>
  <dcterms:created xsi:type="dcterms:W3CDTF">2023-11-01T16:23:51Z</dcterms:created>
  <dcterms:modified xsi:type="dcterms:W3CDTF">2023-11-02T09:08:46Z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2023-10-30T00:00:00Z</vt:filetime>
  </property>
  <property fmtid="{D5CDD505-2E9C-101B-9397-08002B2CF9AE}" pid="3" name="Creator">
    <vt:lpwstr>Acrobat PDFMaker 20 per PowerPoint</vt:lpwstr>
  </property>
  <property fmtid="{D5CDD505-2E9C-101B-9397-08002B2CF9AE}" pid="4" name="LastSaved">
    <vt:filetime>2023-11-01T00:00:00Z</vt:filetime>
  </property>
  <property fmtid="{D5CDD505-2E9C-101B-9397-08002B2CF9AE}" pid="5" name="Producer">
    <vt:lpwstr>Adobe PDF Library 20.12.80</vt:lpwstr>
  </property>
</Properties>
</file>