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69" r:id="rId6"/>
    <p:sldId id="259" r:id="rId7"/>
    <p:sldId id="277" r:id="rId8"/>
    <p:sldId id="260" r:id="rId9"/>
    <p:sldId id="262" r:id="rId10"/>
    <p:sldId id="263" r:id="rId11"/>
    <p:sldId id="270" r:id="rId12"/>
    <p:sldId id="265" r:id="rId13"/>
    <p:sldId id="278" r:id="rId14"/>
    <p:sldId id="266" r:id="rId15"/>
    <p:sldId id="279" r:id="rId16"/>
    <p:sldId id="267" r:id="rId17"/>
    <p:sldId id="271" r:id="rId18"/>
    <p:sldId id="281" r:id="rId19"/>
    <p:sldId id="280" r:id="rId20"/>
    <p:sldId id="282" r:id="rId21"/>
    <p:sldId id="283" r:id="rId22"/>
    <p:sldId id="284" r:id="rId23"/>
    <p:sldId id="285" r:id="rId24"/>
    <p:sldId id="2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36" autoAdjust="0"/>
    <p:restoredTop sz="93922" autoAdjust="0"/>
  </p:normalViewPr>
  <p:slideViewPr>
    <p:cSldViewPr snapToGrid="0">
      <p:cViewPr varScale="1">
        <p:scale>
          <a:sx n="80" d="100"/>
          <a:sy n="80" d="100"/>
        </p:scale>
        <p:origin x="87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AD79-3A28-4F50-A73C-E7964C48F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D22C7-8C7A-4CB9-A2E8-C6C8C3A26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AF184-7700-488E-BA84-3D8E05765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2803-2B9A-4B8E-B26E-1DC04C1C4D0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1EEE3-2538-4ED6-B57E-508E55A4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19788-3B91-42BA-95D3-1AA1AAE6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E23-5AE7-4C9D-8AE7-6CDA64B05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9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780DB-2C96-4F31-9AB9-1241F43C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93728-D6F7-4061-9A55-61465226D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9EED6-FDAF-4C5D-A27C-8ED1FDA4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2803-2B9A-4B8E-B26E-1DC04C1C4D0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EE208-1F01-44CD-A26A-9A989560F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0491F-FB6D-4164-80E3-856ED118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E23-5AE7-4C9D-8AE7-6CDA64B05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1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BD3F82-DEE9-4AE1-9C66-C43B08D93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3D4E2-483B-4290-A217-354714C5D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E44B7-71FE-4295-8AE3-DAF74D27B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2803-2B9A-4B8E-B26E-1DC04C1C4D0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E5339-F0D5-4427-B732-75C817003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7ECEF-1961-469F-AB6F-0B648FF0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E23-5AE7-4C9D-8AE7-6CDA64B05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6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A0E7-2427-46B6-BC3F-2A13B9D8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236C2-CC21-4114-BB92-DDE651FAF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5C274-38EA-4AAF-B986-72E9296D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2803-2B9A-4B8E-B26E-1DC04C1C4D0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53965-208D-46E9-9E31-890E775D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36354-CAD8-4631-821F-0F03B5AA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E23-5AE7-4C9D-8AE7-6CDA64B05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8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FA3C0-0651-4BE1-A6C8-3EA24BBC8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EEEDF-90A6-4E33-8303-41047BC30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9F08C-031B-40CB-9834-704B5E7E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2803-2B9A-4B8E-B26E-1DC04C1C4D0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53548-199D-4A52-BBD5-7245402F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F66A-65AA-4DE1-8ABB-BB1E682B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E23-5AE7-4C9D-8AE7-6CDA64B05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1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F996-6A69-4089-8608-35020C17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21A26-697D-419F-80C1-44D66C20B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FA9E9-19E6-40E9-A0AC-3B1CB321C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BAC28-32C4-4CF0-85BA-E3BEC09E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2803-2B9A-4B8E-B26E-1DC04C1C4D0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4C6D4-2E0F-42D9-871C-7159C5C9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B0B35-F78F-4870-9C0A-AC21FC7D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E23-5AE7-4C9D-8AE7-6CDA64B05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4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4C4B-496B-4C57-A697-A78FEA5A1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C98DB-46A6-4F52-9F4F-494041949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B41FC-009F-4535-9835-F70349137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68C30-353C-45EB-8890-4B6282574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AA1DA6-C347-4819-AE12-34C5C48AE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F2B978-1A5D-482D-BCA3-429EAEBD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2803-2B9A-4B8E-B26E-1DC04C1C4D0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9E2E2-DDEC-4A9E-BA49-1ECDCDDF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A47736-FE44-46F8-B42B-C549C35B6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E23-5AE7-4C9D-8AE7-6CDA64B05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7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9246-7CC3-423F-9907-0853657A5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CA8F6-31D7-4F4B-B1EE-704B540B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2803-2B9A-4B8E-B26E-1DC04C1C4D0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C0EAF-AF12-4D34-A277-12D922868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99E8D-A829-4CC0-8E4A-01CA9B11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E23-5AE7-4C9D-8AE7-6CDA64B05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6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F3101E-8E54-48B8-8113-147C1A6B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2803-2B9A-4B8E-B26E-1DC04C1C4D0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9E2C08-A1E2-4BD5-A3DF-A6CAC629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19654-2C64-41F3-91D2-669CF3F7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E23-5AE7-4C9D-8AE7-6CDA64B05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0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3109-F47E-476D-BA0F-93177E393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4E27E-9730-4E09-A5EE-9B6DA0727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09084-3069-487A-96C0-0022FEF36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C7370-BC8B-420C-B81F-4EAADC42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2803-2B9A-4B8E-B26E-1DC04C1C4D0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46FB1-21DE-4A47-8D45-F8C04DE8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2C2F4-E406-4BD6-8279-8E51F4C4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E23-5AE7-4C9D-8AE7-6CDA64B05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2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CDE81-3F39-4B06-9AB9-9238660E8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2659F9-C10E-41F0-85B0-FD8AD884F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05286-77E2-4006-8BE9-F543A0EE4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D5AC5-8E44-48DB-B824-DDE14B0E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2803-2B9A-4B8E-B26E-1DC04C1C4D0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34547-85E8-4C64-BD95-F6469C7BA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0922C-8060-4CC6-9D13-12A13C0F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E23-5AE7-4C9D-8AE7-6CDA64B05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8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126152-31ED-4668-A429-56060AC86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B2BF7-C318-44B2-A619-AD7587BFB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B9D28-1445-4E1D-B913-4D526CE0C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2803-2B9A-4B8E-B26E-1DC04C1C4D0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24B2B-8AE9-497A-A578-6A4DD2576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7A33D-CF83-4C75-94A7-35B70B94C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F3E23-5AE7-4C9D-8AE7-6CDA64B05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1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1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38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D0C2-22B5-4DFF-9117-461096A3B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Nonlinear ARX Identification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D20B-25B1-40E7-80F9-45E42B499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4197" y="4907756"/>
            <a:ext cx="2846825" cy="1655762"/>
          </a:xfrm>
        </p:spPr>
        <p:txBody>
          <a:bodyPr>
            <a:normAutofit/>
          </a:bodyPr>
          <a:lstStyle/>
          <a:p>
            <a:r>
              <a:rPr lang="en-US" dirty="0"/>
              <a:t>Presented by: </a:t>
            </a:r>
            <a:endParaRPr lang="ro-RO" dirty="0"/>
          </a:p>
          <a:p>
            <a:r>
              <a:rPr lang="en-US" dirty="0"/>
              <a:t>P</a:t>
            </a:r>
            <a:r>
              <a:rPr lang="ro-RO" dirty="0"/>
              <a:t>îțan Timeea</a:t>
            </a:r>
            <a:r>
              <a:rPr lang="en-US"/>
              <a:t> 8/8</a:t>
            </a:r>
            <a:endParaRPr lang="en-US" dirty="0"/>
          </a:p>
          <a:p>
            <a:r>
              <a:rPr lang="ro-RO" dirty="0"/>
              <a:t>Suciu Sorina</a:t>
            </a:r>
            <a:r>
              <a:rPr lang="en-US" dirty="0"/>
              <a:t> 8/8</a:t>
            </a:r>
          </a:p>
        </p:txBody>
      </p:sp>
    </p:spTree>
    <p:extLst>
      <p:ext uri="{BB962C8B-B14F-4D97-AF65-F5344CB8AC3E}">
        <p14:creationId xmlns:p14="http://schemas.microsoft.com/office/powerpoint/2010/main" val="1277578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8CEED20B-25B1-40E7-80F9-45E42B49965C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70924" y="1773238"/>
                <a:ext cx="10198308" cy="1655762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sz="1800" dirty="0">
                    <a:latin typeface="Georgia" panose="02040502050405020303" pitchFamily="18" charset="0"/>
                  </a:rPr>
                  <a:t>After 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</m:oMath>
                </a14:m>
                <a:r>
                  <a:rPr lang="en-US" sz="1800" dirty="0">
                    <a:latin typeface="Georgia" panose="02040502050405020303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r>
                  <a:rPr lang="en-US" sz="1800" dirty="0">
                    <a:latin typeface="Georgia" panose="02040502050405020303" pitchFamily="18" charset="0"/>
                  </a:rPr>
                  <a:t> for both validation and identification data, the Mean Squared Error can be computed using the formula: </a:t>
                </a:r>
              </a:p>
              <a:p>
                <a:pPr algn="l">
                  <a:lnSpc>
                    <a:spcPct val="150000"/>
                  </a:lnSpc>
                </a:pPr>
                <a:endParaRPr lang="en-US" sz="18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8CEED20B-25B1-40E7-80F9-45E42B4996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70924" y="1773238"/>
                <a:ext cx="10198308" cy="1655762"/>
              </a:xfrm>
              <a:blipFill>
                <a:blip r:embed="rId2"/>
                <a:stretch>
                  <a:fillRect l="-538" r="-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F172BF-C5B5-4CF4-9AF9-A84DC9DE83C9}"/>
                  </a:ext>
                </a:extLst>
              </p:cNvPr>
              <p:cNvSpPr txBox="1"/>
              <p:nvPr/>
            </p:nvSpPr>
            <p:spPr>
              <a:xfrm>
                <a:off x="570924" y="4323271"/>
                <a:ext cx="74163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corresponding </a:t>
                </a:r>
                <a:r>
                  <a:rPr lang="en-US" dirty="0" err="1"/>
                  <a:t>Matlab</a:t>
                </a:r>
                <a:r>
                  <a:rPr lang="en-US" dirty="0"/>
                  <a:t> function 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</m:oMath>
                </a14:m>
                <a:r>
                  <a:rPr lang="en-US" dirty="0"/>
                  <a:t> is called “</a:t>
                </a:r>
                <a:r>
                  <a:rPr lang="en-US" dirty="0" err="1"/>
                  <a:t>MSE.m</a:t>
                </a:r>
                <a:r>
                  <a:rPr lang="en-US" dirty="0"/>
                  <a:t>”.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F172BF-C5B5-4CF4-9AF9-A84DC9DE8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24" y="4323271"/>
                <a:ext cx="7416383" cy="369332"/>
              </a:xfrm>
              <a:prstGeom prst="rect">
                <a:avLst/>
              </a:prstGeom>
              <a:blipFill>
                <a:blip r:embed="rId3"/>
                <a:stretch>
                  <a:fillRect l="-74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56A313-757F-4A3A-B365-A70339AA94A4}"/>
                  </a:ext>
                </a:extLst>
              </p:cNvPr>
              <p:cNvSpPr txBox="1"/>
              <p:nvPr/>
            </p:nvSpPr>
            <p:spPr>
              <a:xfrm>
                <a:off x="3910448" y="3036841"/>
                <a:ext cx="2919645" cy="784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𝑴𝑺𝑬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b="1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  <m:r>
                                    <a:rPr lang="en-US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56A313-757F-4A3A-B365-A70339AA9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448" y="3036841"/>
                <a:ext cx="2919645" cy="7843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356B4AD0-48AF-4A61-A6B6-33FB89AC9D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699541" y="407931"/>
                <a:ext cx="4896787" cy="10340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4000" dirty="0"/>
                  <a:t> Finding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𝑀𝑆𝐸</m:t>
                    </m:r>
                  </m:oMath>
                </a14:m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356B4AD0-48AF-4A61-A6B6-33FB89AC9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9541" y="407931"/>
                <a:ext cx="4896787" cy="1034049"/>
              </a:xfrm>
              <a:prstGeom prst="rect">
                <a:avLst/>
              </a:prstGeom>
              <a:blipFill>
                <a:blip r:embed="rId5"/>
                <a:stretch>
                  <a:fillRect b="-2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A587E840-0582-4831-BDCD-C0391C095927}"/>
              </a:ext>
            </a:extLst>
          </p:cNvPr>
          <p:cNvSpPr txBox="1">
            <a:spLocks/>
          </p:cNvSpPr>
          <p:nvPr/>
        </p:nvSpPr>
        <p:spPr>
          <a:xfrm>
            <a:off x="-2133784" y="148149"/>
            <a:ext cx="9144000" cy="7768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2228103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D0C2-22B5-4DFF-9117-461096A3B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04146" y="0"/>
            <a:ext cx="9144000" cy="1121508"/>
          </a:xfrm>
        </p:spPr>
        <p:txBody>
          <a:bodyPr>
            <a:normAutofit/>
          </a:bodyPr>
          <a:lstStyle/>
          <a:p>
            <a:r>
              <a:rPr lang="en-US" sz="4800" dirty="0"/>
              <a:t>Table of contents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FFCB08A-AF21-4CC9-B798-2E683A03182E}"/>
              </a:ext>
            </a:extLst>
          </p:cNvPr>
          <p:cNvSpPr txBox="1">
            <a:spLocks/>
          </p:cNvSpPr>
          <p:nvPr/>
        </p:nvSpPr>
        <p:spPr>
          <a:xfrm>
            <a:off x="414727" y="1392537"/>
            <a:ext cx="9144000" cy="4072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 </a:t>
            </a:r>
          </a:p>
          <a:p>
            <a:pPr algn="l">
              <a:lnSpc>
                <a:spcPct val="200000"/>
              </a:lnSpc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Implementation</a:t>
            </a:r>
            <a:r>
              <a:rPr lang="en-US" sz="3600" dirty="0"/>
              <a:t> </a:t>
            </a:r>
          </a:p>
          <a:p>
            <a:pPr algn="l">
              <a:lnSpc>
                <a:spcPct val="200000"/>
              </a:lnSpc>
            </a:pPr>
            <a:r>
              <a:rPr lang="en-US" sz="3600" b="1" dirty="0"/>
              <a:t>Tuning Results </a:t>
            </a:r>
          </a:p>
          <a:p>
            <a:pPr algn="l">
              <a:lnSpc>
                <a:spcPct val="200000"/>
              </a:lnSpc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Conclusions </a:t>
            </a:r>
          </a:p>
        </p:txBody>
      </p:sp>
    </p:spTree>
    <p:extLst>
      <p:ext uri="{BB962C8B-B14F-4D97-AF65-F5344CB8AC3E}">
        <p14:creationId xmlns:p14="http://schemas.microsoft.com/office/powerpoint/2010/main" val="1604106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D0C2-22B5-4DFF-9117-461096A3B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94085" y="854438"/>
            <a:ext cx="9144000" cy="946645"/>
          </a:xfrm>
        </p:spPr>
        <p:txBody>
          <a:bodyPr>
            <a:normAutofit/>
          </a:bodyPr>
          <a:lstStyle/>
          <a:p>
            <a:r>
              <a:rPr lang="en-US" sz="4000" dirty="0"/>
              <a:t>Plots for the best variables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8CEED20B-25B1-40E7-80F9-45E42B49965C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04735" y="2241353"/>
                <a:ext cx="11157679" cy="1187647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60000"/>
                  </a:lnSpc>
                </a:pPr>
                <a:r>
                  <a:rPr lang="en-US" sz="1800" dirty="0">
                    <a:latin typeface="Georgia" panose="02040502050405020303" pitchFamily="18" charset="0"/>
                  </a:rPr>
                  <a:t>	After generating all the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800" dirty="0">
                    <a:latin typeface="Georgia" panose="02040502050405020303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0" dirty="0" smtClean="0">
                            <a:latin typeface="Cambria Math" panose="02040503050406030204" pitchFamily="18" charset="0"/>
                          </a:rPr>
                          <m:t>1 ,2 ,3</m:t>
                        </m:r>
                      </m:e>
                    </m:d>
                  </m:oMath>
                </a14:m>
                <a:r>
                  <a:rPr lang="en-US" sz="1800" dirty="0">
                    <a:latin typeface="Georgia" panose="02040502050405020303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dirty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1, 2 …, 20</m:t>
                        </m:r>
                      </m:e>
                    </m:d>
                  </m:oMath>
                </a14:m>
                <a:r>
                  <a:rPr lang="en-US" sz="1800" dirty="0">
                    <a:latin typeface="Georgia" panose="02040502050405020303" pitchFamily="18" charset="0"/>
                  </a:rPr>
                  <a:t> the minimum value of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𝑀𝑆𝐸</m:t>
                    </m:r>
                  </m:oMath>
                </a14:m>
                <a:r>
                  <a:rPr lang="en-US" sz="1800" dirty="0">
                    <a:latin typeface="Georgia" panose="02040502050405020303" pitchFamily="18" charset="0"/>
                  </a:rPr>
                  <a:t> is selected and the corresponding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>
                    <a:latin typeface="Georgia" panose="02040502050405020303" pitchFamily="18" charset="0"/>
                  </a:rPr>
                  <a:t> are saved. </a:t>
                </a:r>
              </a:p>
              <a:p>
                <a:pPr algn="l">
                  <a:lnSpc>
                    <a:spcPct val="160000"/>
                  </a:lnSpc>
                </a:pPr>
                <a:endParaRPr lang="en-US" sz="1800" dirty="0">
                  <a:latin typeface="Georgia" panose="02040502050405020303" pitchFamily="18" charset="0"/>
                </a:endParaRPr>
              </a:p>
              <a:p>
                <a:pPr algn="l">
                  <a:lnSpc>
                    <a:spcPct val="160000"/>
                  </a:lnSpc>
                </a:pPr>
                <a:endParaRPr lang="en-US" sz="18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8CEED20B-25B1-40E7-80F9-45E42B4996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04735" y="2241353"/>
                <a:ext cx="11157679" cy="1187647"/>
              </a:xfrm>
              <a:blipFill>
                <a:blip r:embed="rId2"/>
                <a:stretch>
                  <a:fillRect l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49E8E2F4-EF46-443C-AE01-E0EA60E6D453}"/>
              </a:ext>
            </a:extLst>
          </p:cNvPr>
          <p:cNvSpPr txBox="1">
            <a:spLocks/>
          </p:cNvSpPr>
          <p:nvPr/>
        </p:nvSpPr>
        <p:spPr>
          <a:xfrm>
            <a:off x="-2228999" y="-11112"/>
            <a:ext cx="9144000" cy="1121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Tuning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316190-BF66-4F41-9F48-20E454CF1059}"/>
                  </a:ext>
                </a:extLst>
              </p:cNvPr>
              <p:cNvSpPr txBox="1"/>
              <p:nvPr/>
            </p:nvSpPr>
            <p:spPr>
              <a:xfrm>
                <a:off x="3747542" y="4334736"/>
                <a:ext cx="5126636" cy="6925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sz="2800" b="1" dirty="0">
                    <a:latin typeface="Georgia" panose="02040502050405020303" pitchFamily="18" charset="0"/>
                  </a:rPr>
                  <a:t>Minimum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𝑴𝑺𝑬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dirty="0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800" b="1" dirty="0">
                    <a:latin typeface="Georgia" panose="02040502050405020303" pitchFamily="18" charset="0"/>
                  </a:rPr>
                  <a:t> best fit </a:t>
                </a:r>
                <a:endParaRPr lang="en-US" sz="28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316190-BF66-4F41-9F48-20E454CF1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542" y="4334736"/>
                <a:ext cx="5126636" cy="692562"/>
              </a:xfrm>
              <a:prstGeom prst="rect">
                <a:avLst/>
              </a:prstGeom>
              <a:blipFill>
                <a:blip r:embed="rId3"/>
                <a:stretch>
                  <a:fillRect l="-2497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315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CC035F-5FEB-4F25-A9BC-69095706D84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8716" y="799312"/>
                <a:ext cx="10515600" cy="703828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/>
                  <a:t>Best fit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CC035F-5FEB-4F25-A9BC-69095706D8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8716" y="799312"/>
                <a:ext cx="10515600" cy="703828"/>
              </a:xfrm>
              <a:blipFill>
                <a:blip r:embed="rId2"/>
                <a:stretch>
                  <a:fillRect l="-2087" t="-20690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4121F9-E633-48FC-9F59-0D0DB1B21F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8716" y="6180648"/>
                <a:ext cx="10515600" cy="30098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𝑛𝑎𝑝𝑟𝑒𝑑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b="0" dirty="0"/>
                  <a:t>2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𝑛𝑏𝑝𝑟𝑒𝑑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1,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𝑛𝑘𝑝𝑟𝑒𝑑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1,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𝑝𝑟𝑒𝑑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4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4121F9-E633-48FC-9F59-0D0DB1B21F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8716" y="6180648"/>
                <a:ext cx="10515600" cy="3009846"/>
              </a:xfrm>
              <a:blipFill>
                <a:blip r:embed="rId3"/>
                <a:stretch>
                  <a:fillRect t="-3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930F8F-DE49-4FD0-B6C3-B70731252B6A}"/>
                  </a:ext>
                </a:extLst>
              </p:cNvPr>
              <p:cNvSpPr txBox="1"/>
              <p:nvPr/>
            </p:nvSpPr>
            <p:spPr>
              <a:xfrm>
                <a:off x="698716" y="1567743"/>
                <a:ext cx="6098582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The minimum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equal to 1.5848e-05 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930F8F-DE49-4FD0-B6C3-B70731252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16" y="1567743"/>
                <a:ext cx="6098582" cy="390748"/>
              </a:xfrm>
              <a:prstGeom prst="rect">
                <a:avLst/>
              </a:prstGeom>
              <a:blipFill>
                <a:blip r:embed="rId4"/>
                <a:stretch>
                  <a:fillRect l="-900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BD838956-2D31-4610-AACC-6E336763F5B3}"/>
              </a:ext>
            </a:extLst>
          </p:cNvPr>
          <p:cNvGrpSpPr/>
          <p:nvPr/>
        </p:nvGrpSpPr>
        <p:grpSpPr>
          <a:xfrm>
            <a:off x="838200" y="2120279"/>
            <a:ext cx="7115983" cy="3629591"/>
            <a:chOff x="974132" y="2120280"/>
            <a:chExt cx="5962650" cy="25717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394523C-DBB4-4114-9F34-9EBF3FF43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4132" y="2120280"/>
              <a:ext cx="5962650" cy="44767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477C460-1593-416C-BAD7-BA773A3D9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3657" y="2567955"/>
              <a:ext cx="5953125" cy="2124075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D7ED1212-9099-4079-B47D-B38E1B7D693B}"/>
              </a:ext>
            </a:extLst>
          </p:cNvPr>
          <p:cNvSpPr/>
          <p:nvPr/>
        </p:nvSpPr>
        <p:spPr>
          <a:xfrm>
            <a:off x="838200" y="3564610"/>
            <a:ext cx="7115983" cy="232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074CC1-228E-47D0-9111-FD1889A1E704}"/>
              </a:ext>
            </a:extLst>
          </p:cNvPr>
          <p:cNvSpPr/>
          <p:nvPr/>
        </p:nvSpPr>
        <p:spPr>
          <a:xfrm>
            <a:off x="5377912" y="2503201"/>
            <a:ext cx="867905" cy="195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E165E9F-C2D2-4882-9C16-1FFBBF060155}"/>
              </a:ext>
            </a:extLst>
          </p:cNvPr>
          <p:cNvSpPr txBox="1">
            <a:spLocks/>
          </p:cNvSpPr>
          <p:nvPr/>
        </p:nvSpPr>
        <p:spPr>
          <a:xfrm>
            <a:off x="-2059247" y="239412"/>
            <a:ext cx="9144000" cy="73687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Tuning Results</a:t>
            </a:r>
          </a:p>
        </p:txBody>
      </p:sp>
    </p:spTree>
    <p:extLst>
      <p:ext uri="{BB962C8B-B14F-4D97-AF65-F5344CB8AC3E}">
        <p14:creationId xmlns:p14="http://schemas.microsoft.com/office/powerpoint/2010/main" val="4268328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EAD0C2-22B5-4DFF-9117-461096A3BC4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307022" y="218216"/>
                <a:ext cx="9144000" cy="811733"/>
              </a:xfrm>
            </p:spPr>
            <p:txBody>
              <a:bodyPr>
                <a:noAutofit/>
              </a:bodyPr>
              <a:lstStyle/>
              <a:p>
                <a:r>
                  <a:rPr lang="en-US" sz="4800" dirty="0"/>
                  <a:t>Plot for best fit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800" b="0" i="1" dirty="0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</m:oMath>
                </a14:m>
                <a:r>
                  <a:rPr lang="en-US" sz="4800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EAD0C2-22B5-4DFF-9117-461096A3B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307022" y="218216"/>
                <a:ext cx="9144000" cy="811733"/>
              </a:xfrm>
              <a:blipFill>
                <a:blip r:embed="rId2"/>
                <a:stretch>
                  <a:fillRect t="-24812" b="-33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5612EA7-C62F-4D38-95C7-078F022E9246}"/>
              </a:ext>
            </a:extLst>
          </p:cNvPr>
          <p:cNvGrpSpPr/>
          <p:nvPr/>
        </p:nvGrpSpPr>
        <p:grpSpPr>
          <a:xfrm>
            <a:off x="916801" y="1353193"/>
            <a:ext cx="13986471" cy="5194178"/>
            <a:chOff x="916801" y="1353193"/>
            <a:chExt cx="13986471" cy="519417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F16DB25-B994-4437-8970-4CBECE5D1CF5}"/>
                </a:ext>
              </a:extLst>
            </p:cNvPr>
            <p:cNvGrpSpPr/>
            <p:nvPr/>
          </p:nvGrpSpPr>
          <p:grpSpPr>
            <a:xfrm>
              <a:off x="916801" y="1353193"/>
              <a:ext cx="13986471" cy="5194178"/>
              <a:chOff x="312368" y="1569334"/>
              <a:chExt cx="13986471" cy="5194178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2E843D3-6D3C-4F47-A6C1-4BC626191D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368" y="1569334"/>
                <a:ext cx="9924443" cy="5194178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D0F57918-E58E-4364-9872-8F50C051CBB3}"/>
                      </a:ext>
                    </a:extLst>
                  </p:cNvPr>
                  <p:cNvSpPr txBox="1"/>
                  <p:nvPr/>
                </p:nvSpPr>
                <p:spPr>
                  <a:xfrm>
                    <a:off x="5550047" y="4972573"/>
                    <a:ext cx="8748792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𝟗𝟗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%</m:t>
                        </m:r>
                      </m:oMath>
                    </a14:m>
                    <a:r>
                      <a:rPr lang="en-US" b="1" dirty="0">
                        <a:solidFill>
                          <a:srgbClr val="00B050"/>
                        </a:solidFill>
                      </a:rPr>
                      <a:t> is a good fit </a:t>
                    </a: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D0F57918-E58E-4364-9872-8F50C051CB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0047" y="4972573"/>
                    <a:ext cx="874879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3E72212-7B85-475A-9413-111C1D3CDA3F}"/>
                    </a:ext>
                  </a:extLst>
                </p:cNvPr>
                <p:cNvSpPr txBox="1"/>
                <p:nvPr/>
              </p:nvSpPr>
              <p:spPr>
                <a:xfrm>
                  <a:off x="2310862" y="4433266"/>
                  <a:ext cx="2449557" cy="138499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𝑛𝑎</m:t>
                      </m:r>
                      <m:r>
                        <a:rPr lang="en-US" sz="1400" b="0" i="0" dirty="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a14:m>
                  <a:r>
                    <a:rPr lang="en-US" sz="1400" b="0" dirty="0"/>
                    <a:t>2</a:t>
                  </a:r>
                </a:p>
                <a:p>
                  <a14:m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𝑛𝑏</m:t>
                      </m:r>
                      <m:r>
                        <a:rPr lang="en-US" sz="1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400" b="0" dirty="0"/>
                    <a:t> 1</a:t>
                  </a:r>
                </a:p>
                <a:p>
                  <a14:m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𝑛𝑘</m:t>
                      </m:r>
                      <m:r>
                        <a:rPr lang="en-US" sz="1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400" b="0" dirty="0"/>
                    <a:t> 1</a:t>
                  </a:r>
                </a:p>
                <a:p>
                  <a14:m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400" b="0" dirty="0"/>
                    <a:t> 4</a:t>
                  </a:r>
                </a:p>
                <a:p>
                  <a:endParaRPr lang="en-US" sz="1400" b="0" dirty="0"/>
                </a:p>
                <a:p>
                  <a:endParaRPr lang="en-US" sz="1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3E72212-7B85-475A-9413-111C1D3CDA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0862" y="4433266"/>
                  <a:ext cx="2449557" cy="1384995"/>
                </a:xfrm>
                <a:prstGeom prst="rect">
                  <a:avLst/>
                </a:prstGeom>
                <a:blipFill>
                  <a:blip r:embed="rId5"/>
                  <a:stretch>
                    <a:fillRect t="-8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11708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FABCE4-9FF0-4EAF-85ED-8B2FF01812B6}"/>
                  </a:ext>
                </a:extLst>
              </p:cNvPr>
              <p:cNvSpPr txBox="1"/>
              <p:nvPr/>
            </p:nvSpPr>
            <p:spPr>
              <a:xfrm>
                <a:off x="698716" y="1706819"/>
                <a:ext cx="60985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The minimum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equal to 1.3922e-04 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FABCE4-9FF0-4EAF-85ED-8B2FF0181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16" y="1706819"/>
                <a:ext cx="6098582" cy="369332"/>
              </a:xfrm>
              <a:prstGeom prst="rect">
                <a:avLst/>
              </a:prstGeom>
              <a:blipFill>
                <a:blip r:embed="rId2"/>
                <a:stretch>
                  <a:fillRect l="-900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B5615BF-1C7F-4145-98BC-8FE4FE8365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8716" y="6180648"/>
                <a:ext cx="10515600" cy="5378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𝑛𝑎𝑠𝑖𝑚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b="0" dirty="0"/>
                  <a:t>2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𝑛𝑏𝑠𝑖𝑚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1,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𝑛𝑘𝑠𝑖𝑚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1,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𝑠𝑖𝑚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4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B5615BF-1C7F-4145-98BC-8FE4FE8365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8716" y="6180648"/>
                <a:ext cx="10515600" cy="537868"/>
              </a:xfrm>
              <a:blipFill>
                <a:blip r:embed="rId3"/>
                <a:stretch>
                  <a:fillRect t="-19318" b="-2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1E765EB7-600B-4A96-98B7-11B5578957DF}"/>
              </a:ext>
            </a:extLst>
          </p:cNvPr>
          <p:cNvGrpSpPr/>
          <p:nvPr/>
        </p:nvGrpSpPr>
        <p:grpSpPr>
          <a:xfrm>
            <a:off x="838654" y="2292940"/>
            <a:ext cx="7117308" cy="3638168"/>
            <a:chOff x="435244" y="1661124"/>
            <a:chExt cx="7117308" cy="363816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04DBB-EB0C-4568-8502-4F7841813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244" y="1661124"/>
              <a:ext cx="7115983" cy="63181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4C8AB13-6605-456E-9BB6-53651D202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244" y="2292941"/>
              <a:ext cx="7117308" cy="300635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6A26B-8E43-4C8F-AC00-BC4261842A42}"/>
                </a:ext>
              </a:extLst>
            </p:cNvPr>
            <p:cNvSpPr/>
            <p:nvPr/>
          </p:nvSpPr>
          <p:spPr>
            <a:xfrm>
              <a:off x="435244" y="2983043"/>
              <a:ext cx="7115983" cy="1912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DB613BE-6E3D-492A-AB4C-3ADC01A0FA0E}"/>
              </a:ext>
            </a:extLst>
          </p:cNvPr>
          <p:cNvSpPr/>
          <p:nvPr/>
        </p:nvSpPr>
        <p:spPr>
          <a:xfrm>
            <a:off x="7074033" y="2600656"/>
            <a:ext cx="880604" cy="299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1BF0B876-C135-488F-AD30-83515F6EE65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8716" y="799312"/>
                <a:ext cx="10515600" cy="703828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/>
                  <a:t>Best fit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𝑠𝑖𝑚</m:t>
                        </m:r>
                      </m:sub>
                    </m:sSub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1BF0B876-C135-488F-AD30-83515F6EE6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8716" y="799312"/>
                <a:ext cx="10515600" cy="703828"/>
              </a:xfrm>
              <a:blipFill>
                <a:blip r:embed="rId6"/>
                <a:stretch>
                  <a:fillRect l="-2087" t="-19828" b="-31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1E28B5AB-1973-497F-8130-897684DC357F}"/>
              </a:ext>
            </a:extLst>
          </p:cNvPr>
          <p:cNvSpPr txBox="1">
            <a:spLocks/>
          </p:cNvSpPr>
          <p:nvPr/>
        </p:nvSpPr>
        <p:spPr>
          <a:xfrm>
            <a:off x="-1954316" y="236365"/>
            <a:ext cx="9144000" cy="73687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Tuning Results</a:t>
            </a:r>
          </a:p>
        </p:txBody>
      </p:sp>
    </p:spTree>
    <p:extLst>
      <p:ext uri="{BB962C8B-B14F-4D97-AF65-F5344CB8AC3E}">
        <p14:creationId xmlns:p14="http://schemas.microsoft.com/office/powerpoint/2010/main" val="264318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CFBF52-E720-4359-8A29-1C956CB0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42" y="1216212"/>
            <a:ext cx="9857108" cy="52145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C004CF-01B1-4892-8E60-503102C5C11A}"/>
                  </a:ext>
                </a:extLst>
              </p:cNvPr>
              <p:cNvSpPr txBox="1"/>
              <p:nvPr/>
            </p:nvSpPr>
            <p:spPr>
              <a:xfrm>
                <a:off x="2310862" y="4433266"/>
                <a:ext cx="2449557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na</m:t>
                    </m:r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400" b="0" dirty="0"/>
                  <a:t>2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nb</m:t>
                    </m:r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b="0" dirty="0"/>
                  <a:t> 1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nk</m:t>
                    </m:r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b="0" dirty="0"/>
                  <a:t> 1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dirty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b="0" dirty="0"/>
                  <a:t> 4</a:t>
                </a:r>
              </a:p>
              <a:p>
                <a:endParaRPr lang="en-US" sz="1400" b="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C004CF-01B1-4892-8E60-503102C5C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862" y="4433266"/>
                <a:ext cx="2449557" cy="1384995"/>
              </a:xfrm>
              <a:prstGeom prst="rect">
                <a:avLst/>
              </a:prstGeom>
              <a:blipFill>
                <a:blip r:embed="rId3"/>
                <a:stretch>
                  <a:fillRect t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C91F58-6995-45F9-9D3D-0FA183F255B6}"/>
                  </a:ext>
                </a:extLst>
              </p:cNvPr>
              <p:cNvSpPr txBox="1"/>
              <p:nvPr/>
            </p:nvSpPr>
            <p:spPr>
              <a:xfrm>
                <a:off x="6154480" y="4756432"/>
                <a:ext cx="87487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𝟗𝟖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𝟐𝟑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 is a good fit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C91F58-6995-45F9-9D3D-0FA183F25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480" y="4756432"/>
                <a:ext cx="8748792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CC62323D-DE51-4E6F-8D14-E7F10D42E1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07022" y="149902"/>
                <a:ext cx="9144000" cy="88004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75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4800" dirty="0"/>
                  <a:t>Plot for best fit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800" b="0" i="1" dirty="0" smtClean="0">
                            <a:latin typeface="Cambria Math" panose="02040503050406030204" pitchFamily="18" charset="0"/>
                          </a:rPr>
                          <m:t>𝑠𝑖𝑚</m:t>
                        </m:r>
                      </m:sub>
                    </m:sSub>
                  </m:oMath>
                </a14:m>
                <a:r>
                  <a:rPr lang="en-US" sz="4800" dirty="0"/>
                  <a:t> </a:t>
                </a:r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CC62323D-DE51-4E6F-8D14-E7F10D42E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022" y="149902"/>
                <a:ext cx="9144000" cy="880047"/>
              </a:xfrm>
              <a:prstGeom prst="rect">
                <a:avLst/>
              </a:prstGeom>
              <a:blipFill>
                <a:blip r:embed="rId5"/>
                <a:stretch>
                  <a:fillRect t="-7639" b="-36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3618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3D7A709-BEE6-427E-A163-C6E425165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21" y="1856614"/>
            <a:ext cx="9434432" cy="50013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EAD0C2-22B5-4DFF-9117-461096A3BC4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19921" y="-172768"/>
                <a:ext cx="9144000" cy="1121508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4800" dirty="0"/>
                  <a:t>Tuning results when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800" dirty="0"/>
                  <a:t>varies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</m:oMath>
                </a14:m>
                <a:r>
                  <a:rPr lang="en-US" sz="4800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EAD0C2-22B5-4DFF-9117-461096A3B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19921" y="-172768"/>
                <a:ext cx="9144000" cy="1121508"/>
              </a:xfrm>
              <a:blipFill>
                <a:blip r:embed="rId3"/>
                <a:stretch>
                  <a:fillRect l="-1000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60D080-248D-49DA-998C-ADCC5586CB12}"/>
                  </a:ext>
                </a:extLst>
              </p:cNvPr>
              <p:cNvSpPr txBox="1"/>
              <p:nvPr/>
            </p:nvSpPr>
            <p:spPr>
              <a:xfrm>
                <a:off x="228600" y="1306855"/>
                <a:ext cx="61534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𝑛𝑎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𝑛𝑏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2</a:t>
                </a:r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2</a:t>
                </a:r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60D080-248D-49DA-998C-ADCC5586C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306855"/>
                <a:ext cx="6153462" cy="369332"/>
              </a:xfrm>
              <a:prstGeom prst="rect">
                <a:avLst/>
              </a:prstGeom>
              <a:blipFill>
                <a:blip r:embed="rId4"/>
                <a:stretch>
                  <a:fillRect l="-89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9A4F0B-868C-49BC-B859-8982EED4FA81}"/>
                  </a:ext>
                </a:extLst>
              </p:cNvPr>
              <p:cNvSpPr txBox="1"/>
              <p:nvPr/>
            </p:nvSpPr>
            <p:spPr>
              <a:xfrm>
                <a:off x="6246453" y="5159960"/>
                <a:ext cx="87487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𝟗𝟗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𝟐𝟑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 is a good fit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9A4F0B-868C-49BC-B859-8982EED4F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453" y="5159960"/>
                <a:ext cx="8748792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9991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50FDAD-E663-40A5-B936-39B550C50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37" y="1893159"/>
            <a:ext cx="9439114" cy="49362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EAD0C2-22B5-4DFF-9117-461096A3BC4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19921" y="-172768"/>
                <a:ext cx="9144000" cy="1121508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4800" dirty="0"/>
                  <a:t>Tuning results when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800" dirty="0"/>
                  <a:t>varies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</m:oMath>
                </a14:m>
                <a:r>
                  <a:rPr lang="en-US" sz="4800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EAD0C2-22B5-4DFF-9117-461096A3B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19921" y="-172768"/>
                <a:ext cx="9144000" cy="1121508"/>
              </a:xfrm>
              <a:blipFill>
                <a:blip r:embed="rId3"/>
                <a:stretch>
                  <a:fillRect l="-1000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60D080-248D-49DA-998C-ADCC5586CB12}"/>
                  </a:ext>
                </a:extLst>
              </p:cNvPr>
              <p:cNvSpPr txBox="1"/>
              <p:nvPr/>
            </p:nvSpPr>
            <p:spPr>
              <a:xfrm>
                <a:off x="228600" y="1306855"/>
                <a:ext cx="61534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𝑛𝑎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𝑛𝑏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2</a:t>
                </a:r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2</a:t>
                </a:r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60D080-248D-49DA-998C-ADCC5586C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306855"/>
                <a:ext cx="6153462" cy="369332"/>
              </a:xfrm>
              <a:prstGeom prst="rect">
                <a:avLst/>
              </a:prstGeom>
              <a:blipFill>
                <a:blip r:embed="rId4"/>
                <a:stretch>
                  <a:fillRect l="-89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9A4F0B-868C-49BC-B859-8982EED4FA81}"/>
                  </a:ext>
                </a:extLst>
              </p:cNvPr>
              <p:cNvSpPr txBox="1"/>
              <p:nvPr/>
            </p:nvSpPr>
            <p:spPr>
              <a:xfrm>
                <a:off x="6382062" y="4933458"/>
                <a:ext cx="87487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𝟗𝟔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𝟗𝟓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is a bad fit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9A4F0B-868C-49BC-B859-8982EED4F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062" y="4933458"/>
                <a:ext cx="8748792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13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81BFCE-5ACE-455A-83D2-BF8B7D35E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49" y="1759378"/>
            <a:ext cx="9657101" cy="50986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EAD0C2-22B5-4DFF-9117-461096A3BC4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19921" y="-172768"/>
                <a:ext cx="9144000" cy="1121508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4800" dirty="0"/>
                  <a:t>Tuning results when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800" dirty="0"/>
                  <a:t>varies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</m:oMath>
                </a14:m>
                <a:r>
                  <a:rPr lang="en-US" sz="4800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EAD0C2-22B5-4DFF-9117-461096A3B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19921" y="-172768"/>
                <a:ext cx="9144000" cy="1121508"/>
              </a:xfrm>
              <a:blipFill>
                <a:blip r:embed="rId3"/>
                <a:stretch>
                  <a:fillRect l="-1000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60D080-248D-49DA-998C-ADCC5586CB12}"/>
                  </a:ext>
                </a:extLst>
              </p:cNvPr>
              <p:cNvSpPr txBox="1"/>
              <p:nvPr/>
            </p:nvSpPr>
            <p:spPr>
              <a:xfrm>
                <a:off x="228600" y="1306855"/>
                <a:ext cx="61534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𝑛𝑎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𝑛𝑏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2</a:t>
                </a:r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2</a:t>
                </a:r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60D080-248D-49DA-998C-ADCC5586C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306855"/>
                <a:ext cx="6153462" cy="369332"/>
              </a:xfrm>
              <a:prstGeom prst="rect">
                <a:avLst/>
              </a:prstGeom>
              <a:blipFill>
                <a:blip r:embed="rId4"/>
                <a:stretch>
                  <a:fillRect l="-89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9A4F0B-868C-49BC-B859-8982EED4FA81}"/>
                  </a:ext>
                </a:extLst>
              </p:cNvPr>
              <p:cNvSpPr txBox="1"/>
              <p:nvPr/>
            </p:nvSpPr>
            <p:spPr>
              <a:xfrm>
                <a:off x="6704585" y="5099367"/>
                <a:ext cx="87487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𝟗𝟓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is a bad fit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9A4F0B-868C-49BC-B859-8982EED4F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585" y="5099367"/>
                <a:ext cx="8748792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71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D0C2-22B5-4DFF-9117-461096A3B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92330" y="194872"/>
            <a:ext cx="8314007" cy="725999"/>
          </a:xfrm>
        </p:spPr>
        <p:txBody>
          <a:bodyPr>
            <a:normAutofit fontScale="90000"/>
          </a:bodyPr>
          <a:lstStyle/>
          <a:p>
            <a:r>
              <a:rPr lang="ro-RO" sz="4800" dirty="0"/>
              <a:t>Table of </a:t>
            </a:r>
            <a:r>
              <a:rPr lang="ro-RO" sz="4800" dirty="0" err="1"/>
              <a:t>Contents</a:t>
            </a:r>
            <a:r>
              <a:rPr lang="en-US" sz="4800" dirty="0"/>
              <a:t>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D20B-25B1-40E7-80F9-45E42B499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" y="1563376"/>
            <a:ext cx="9144000" cy="4072926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200000"/>
              </a:lnSpc>
            </a:pPr>
            <a:r>
              <a:rPr lang="en-US" sz="3600" b="1" dirty="0"/>
              <a:t>Introduction </a:t>
            </a:r>
          </a:p>
          <a:p>
            <a:pPr algn="l">
              <a:lnSpc>
                <a:spcPct val="200000"/>
              </a:lnSpc>
            </a:pPr>
            <a:r>
              <a:rPr lang="en-US" sz="3600" dirty="0"/>
              <a:t>Implementation </a:t>
            </a:r>
          </a:p>
          <a:p>
            <a:pPr algn="l">
              <a:lnSpc>
                <a:spcPct val="200000"/>
              </a:lnSpc>
            </a:pPr>
            <a:r>
              <a:rPr lang="en-US" sz="3600" dirty="0"/>
              <a:t>Tuning Results </a:t>
            </a:r>
          </a:p>
          <a:p>
            <a:pPr algn="l">
              <a:lnSpc>
                <a:spcPct val="200000"/>
              </a:lnSpc>
            </a:pPr>
            <a:r>
              <a:rPr lang="en-US" sz="3600" dirty="0"/>
              <a:t>Conclusions </a:t>
            </a:r>
          </a:p>
        </p:txBody>
      </p:sp>
    </p:spTree>
    <p:extLst>
      <p:ext uri="{BB962C8B-B14F-4D97-AF65-F5344CB8AC3E}">
        <p14:creationId xmlns:p14="http://schemas.microsoft.com/office/powerpoint/2010/main" val="3620194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639215-892F-4EF8-BE60-A3EFB0024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12" y="1753677"/>
            <a:ext cx="9728526" cy="50648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EAD0C2-22B5-4DFF-9117-461096A3BC4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19921" y="-172768"/>
                <a:ext cx="9144000" cy="1121508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4800" dirty="0"/>
                  <a:t>Tuning results when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800" dirty="0"/>
                  <a:t>varies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800" b="0" i="1" dirty="0" smtClean="0">
                            <a:latin typeface="Cambria Math" panose="02040503050406030204" pitchFamily="18" charset="0"/>
                          </a:rPr>
                          <m:t>𝑠𝑖𝑚</m:t>
                        </m:r>
                      </m:sub>
                    </m:sSub>
                  </m:oMath>
                </a14:m>
                <a:r>
                  <a:rPr lang="en-US" sz="4800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EAD0C2-22B5-4DFF-9117-461096A3B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19921" y="-172768"/>
                <a:ext cx="9144000" cy="1121508"/>
              </a:xfrm>
              <a:blipFill>
                <a:blip r:embed="rId3"/>
                <a:stretch>
                  <a:fillRect b="-25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60D080-248D-49DA-998C-ADCC5586CB12}"/>
                  </a:ext>
                </a:extLst>
              </p:cNvPr>
              <p:cNvSpPr txBox="1"/>
              <p:nvPr/>
            </p:nvSpPr>
            <p:spPr>
              <a:xfrm>
                <a:off x="333530" y="1306855"/>
                <a:ext cx="61534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𝑛𝑎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𝑛𝑏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2</a:t>
                </a:r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2</a:t>
                </a:r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60D080-248D-49DA-998C-ADCC5586C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30" y="1306855"/>
                <a:ext cx="6153462" cy="369332"/>
              </a:xfrm>
              <a:prstGeom prst="rect">
                <a:avLst/>
              </a:prstGeom>
              <a:blipFill>
                <a:blip r:embed="rId4"/>
                <a:stretch>
                  <a:fillRect l="-89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9A4F0B-868C-49BC-B859-8982EED4FA81}"/>
                  </a:ext>
                </a:extLst>
              </p:cNvPr>
              <p:cNvSpPr txBox="1"/>
              <p:nvPr/>
            </p:nvSpPr>
            <p:spPr>
              <a:xfrm>
                <a:off x="6520721" y="5019242"/>
                <a:ext cx="87487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𝟗𝟐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𝟐𝟒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 is a pretty bad fit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9A4F0B-868C-49BC-B859-8982EED4F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721" y="5019242"/>
                <a:ext cx="8748792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5958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ED72BB5-5A1B-4AA6-830A-21B91362B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94" y="1753214"/>
            <a:ext cx="9654343" cy="51047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EAD0C2-22B5-4DFF-9117-461096A3BC4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19921" y="-172768"/>
                <a:ext cx="9144000" cy="1121508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4800" dirty="0"/>
                  <a:t>Tuning results when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800" dirty="0"/>
                  <a:t>varies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800" b="0" i="1" dirty="0" smtClean="0">
                            <a:latin typeface="Cambria Math" panose="02040503050406030204" pitchFamily="18" charset="0"/>
                          </a:rPr>
                          <m:t>𝑠𝑖𝑚</m:t>
                        </m:r>
                      </m:sub>
                    </m:sSub>
                  </m:oMath>
                </a14:m>
                <a:r>
                  <a:rPr lang="en-US" sz="4800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EAD0C2-22B5-4DFF-9117-461096A3B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19921" y="-172768"/>
                <a:ext cx="9144000" cy="1121508"/>
              </a:xfrm>
              <a:blipFill>
                <a:blip r:embed="rId3"/>
                <a:stretch>
                  <a:fillRect b="-25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60D080-248D-49DA-998C-ADCC5586CB12}"/>
                  </a:ext>
                </a:extLst>
              </p:cNvPr>
              <p:cNvSpPr txBox="1"/>
              <p:nvPr/>
            </p:nvSpPr>
            <p:spPr>
              <a:xfrm>
                <a:off x="318540" y="1306855"/>
                <a:ext cx="61534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𝑛𝑎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𝑛𝑏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2</a:t>
                </a:r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2</a:t>
                </a:r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60D080-248D-49DA-998C-ADCC5586C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40" y="1306855"/>
                <a:ext cx="6153462" cy="369332"/>
              </a:xfrm>
              <a:prstGeom prst="rect">
                <a:avLst/>
              </a:prstGeom>
              <a:blipFill>
                <a:blip r:embed="rId4"/>
                <a:stretch>
                  <a:fillRect l="-79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9A4F0B-868C-49BC-B859-8982EED4FA81}"/>
                  </a:ext>
                </a:extLst>
              </p:cNvPr>
              <p:cNvSpPr txBox="1"/>
              <p:nvPr/>
            </p:nvSpPr>
            <p:spPr>
              <a:xfrm>
                <a:off x="6096000" y="5551145"/>
                <a:ext cx="87487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41,64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is a bad fit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9A4F0B-868C-49BC-B859-8982EED4F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551145"/>
                <a:ext cx="8748792" cy="369332"/>
              </a:xfrm>
              <a:prstGeom prst="rect">
                <a:avLst/>
              </a:prstGeom>
              <a:blipFill>
                <a:blip r:embed="rId5"/>
                <a:stretch>
                  <a:fillRect l="-55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994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8F15C69-5304-424E-9139-0DC64B6E0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578" y="1764292"/>
            <a:ext cx="9556844" cy="50937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EAD0C2-22B5-4DFF-9117-461096A3BC4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19921" y="-172768"/>
                <a:ext cx="9144000" cy="1121508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4800" dirty="0"/>
                  <a:t>Tuning results when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800" dirty="0"/>
                  <a:t>varies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800" b="0" i="1" dirty="0" smtClean="0">
                            <a:latin typeface="Cambria Math" panose="02040503050406030204" pitchFamily="18" charset="0"/>
                          </a:rPr>
                          <m:t>𝑠𝑖𝑚</m:t>
                        </m:r>
                      </m:sub>
                    </m:sSub>
                  </m:oMath>
                </a14:m>
                <a:r>
                  <a:rPr lang="en-US" sz="4800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EAD0C2-22B5-4DFF-9117-461096A3B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19921" y="-172768"/>
                <a:ext cx="9144000" cy="1121508"/>
              </a:xfrm>
              <a:blipFill>
                <a:blip r:embed="rId3"/>
                <a:stretch>
                  <a:fillRect b="-25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60D080-248D-49DA-998C-ADCC5586CB12}"/>
                  </a:ext>
                </a:extLst>
              </p:cNvPr>
              <p:cNvSpPr txBox="1"/>
              <p:nvPr/>
            </p:nvSpPr>
            <p:spPr>
              <a:xfrm>
                <a:off x="333530" y="1306855"/>
                <a:ext cx="61534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𝑛𝑎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𝑛𝑏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2</a:t>
                </a:r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2</a:t>
                </a:r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60D080-248D-49DA-998C-ADCC5586C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30" y="1306855"/>
                <a:ext cx="6153462" cy="369332"/>
              </a:xfrm>
              <a:prstGeom prst="rect">
                <a:avLst/>
              </a:prstGeom>
              <a:blipFill>
                <a:blip r:embed="rId4"/>
                <a:stretch>
                  <a:fillRect l="-89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9A4F0B-868C-49BC-B859-8982EED4FA81}"/>
                  </a:ext>
                </a:extLst>
              </p:cNvPr>
              <p:cNvSpPr txBox="1"/>
              <p:nvPr/>
            </p:nvSpPr>
            <p:spPr>
              <a:xfrm>
                <a:off x="6722199" y="5339751"/>
                <a:ext cx="87487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-37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is a very bad fit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9A4F0B-868C-49BC-B859-8982EED4F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199" y="5339751"/>
                <a:ext cx="8748792" cy="369332"/>
              </a:xfrm>
              <a:prstGeom prst="rect">
                <a:avLst/>
              </a:prstGeom>
              <a:blipFill>
                <a:blip r:embed="rId5"/>
                <a:stretch>
                  <a:fillRect l="-627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914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4345AE-9449-4712-B18C-2A614523DA3B}"/>
              </a:ext>
            </a:extLst>
          </p:cNvPr>
          <p:cNvSpPr txBox="1">
            <a:spLocks/>
          </p:cNvSpPr>
          <p:nvPr/>
        </p:nvSpPr>
        <p:spPr>
          <a:xfrm>
            <a:off x="399736" y="224853"/>
            <a:ext cx="9144000" cy="1121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Table of contents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269125C-D037-4B36-AB84-A966F3AD199A}"/>
              </a:ext>
            </a:extLst>
          </p:cNvPr>
          <p:cNvSpPr txBox="1">
            <a:spLocks/>
          </p:cNvSpPr>
          <p:nvPr/>
        </p:nvSpPr>
        <p:spPr>
          <a:xfrm>
            <a:off x="519656" y="1482478"/>
            <a:ext cx="3647608" cy="4072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 </a:t>
            </a:r>
          </a:p>
          <a:p>
            <a:pPr algn="l">
              <a:lnSpc>
                <a:spcPct val="200000"/>
              </a:lnSpc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Implementation</a:t>
            </a:r>
            <a:r>
              <a:rPr lang="en-US" sz="3600" dirty="0"/>
              <a:t> </a:t>
            </a:r>
          </a:p>
          <a:p>
            <a:pPr algn="l">
              <a:lnSpc>
                <a:spcPct val="200000"/>
              </a:lnSpc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Tuning Results </a:t>
            </a:r>
          </a:p>
          <a:p>
            <a:pPr algn="l">
              <a:lnSpc>
                <a:spcPct val="200000"/>
              </a:lnSpc>
            </a:pPr>
            <a:r>
              <a:rPr lang="en-US" sz="3600" b="1" dirty="0"/>
              <a:t>Conclusions </a:t>
            </a:r>
          </a:p>
        </p:txBody>
      </p:sp>
    </p:spTree>
    <p:extLst>
      <p:ext uri="{BB962C8B-B14F-4D97-AF65-F5344CB8AC3E}">
        <p14:creationId xmlns:p14="http://schemas.microsoft.com/office/powerpoint/2010/main" val="2500648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726B-510B-4A4C-909C-8BE4EB2F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6193" y="1115752"/>
            <a:ext cx="10515600" cy="889729"/>
          </a:xfrm>
        </p:spPr>
        <p:txBody>
          <a:bodyPr>
            <a:normAutofit/>
          </a:bodyPr>
          <a:lstStyle/>
          <a:p>
            <a:r>
              <a:rPr lang="en-US" sz="4800" dirty="0"/>
              <a:t>Conclusions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9C34C-2EB0-478D-9027-4AB1CDE038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4636" y="2257676"/>
                <a:ext cx="1130883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</a:p>
              <a:p>
                <a:r>
                  <a:rPr lang="en-US" sz="2400" dirty="0">
                    <a:latin typeface="Georgia" panose="02040502050405020303" pitchFamily="18" charset="0"/>
                  </a:rPr>
                  <a:t>best fit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</m:oMath>
                </a14:m>
                <a:r>
                  <a:rPr lang="en-US" sz="2400" dirty="0">
                    <a:latin typeface="Georgia" panose="02040502050405020303" pitchFamily="18" charset="0"/>
                  </a:rPr>
                  <a:t> corresponds with the best fit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𝑠𝑖𝑚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sz="2400" dirty="0">
                  <a:latin typeface="Georgia" panose="02040502050405020303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</m:oMath>
                </a14:m>
                <a:r>
                  <a:rPr lang="en-US" sz="2400" dirty="0">
                    <a:latin typeface="Georgia" panose="02040502050405020303" pitchFamily="18" charset="0"/>
                  </a:rPr>
                  <a:t> is more accurate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𝑠𝑖𝑚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sz="2400" dirty="0">
                  <a:latin typeface="Georgia" panose="02040502050405020303" pitchFamily="18" charset="0"/>
                </a:endParaRPr>
              </a:p>
              <a:p>
                <a:r>
                  <a:rPr lang="en-US" sz="2400" dirty="0">
                    <a:latin typeface="Georgia" panose="02040502050405020303" pitchFamily="18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Georgia" panose="02040502050405020303" pitchFamily="18" charset="0"/>
                  </a:rPr>
                  <a:t>increases, the model obtain for the system hardly finds a good fit for the prediction &amp; simulation outputs   </a:t>
                </a:r>
                <a:r>
                  <a:rPr lang="en-US" sz="2400" dirty="0">
                    <a:latin typeface="Georgia" panose="02040502050405020303" pitchFamily="18" charset="0"/>
                    <a:sym typeface="Wingdings" panose="05000000000000000000" pitchFamily="2" charset="2"/>
                  </a:rPr>
                  <a:t> </a:t>
                </a:r>
              </a:p>
              <a:p>
                <a:r>
                  <a:rPr lang="en-US" sz="2400" dirty="0">
                    <a:latin typeface="Georgia" panose="02040502050405020303" pitchFamily="18" charset="0"/>
                  </a:rPr>
                  <a:t>for </a:t>
                </a:r>
                <a:r>
                  <a:rPr lang="en-US" sz="2400" i="1" dirty="0">
                    <a:latin typeface="Georgia" panose="02040502050405020303" pitchFamily="18" charset="0"/>
                  </a:rPr>
                  <a:t>m</a:t>
                </a:r>
                <a:r>
                  <a:rPr lang="en-US" sz="2400" dirty="0">
                    <a:latin typeface="Georgia" panose="02040502050405020303" pitchFamily="18" charset="0"/>
                  </a:rPr>
                  <a:t>&gt;15 there are no good fits for the model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9C34C-2EB0-478D-9027-4AB1CDE038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4636" y="2257676"/>
                <a:ext cx="11308830" cy="4351338"/>
              </a:xfrm>
              <a:blipFill>
                <a:blip r:embed="rId2"/>
                <a:stretch>
                  <a:fillRect l="-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3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D0C2-22B5-4DFF-9117-461096A3B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96816" y="123422"/>
            <a:ext cx="9144000" cy="756930"/>
          </a:xfrm>
        </p:spPr>
        <p:txBody>
          <a:bodyPr>
            <a:normAutofit/>
          </a:bodyPr>
          <a:lstStyle/>
          <a:p>
            <a:r>
              <a:rPr lang="en-US" sz="4800" dirty="0"/>
              <a:t>Introduction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37DD5E-601B-47B7-8525-03E40BDF9EB2}"/>
              </a:ext>
            </a:extLst>
          </p:cNvPr>
          <p:cNvSpPr txBox="1">
            <a:spLocks/>
          </p:cNvSpPr>
          <p:nvPr/>
        </p:nvSpPr>
        <p:spPr>
          <a:xfrm>
            <a:off x="-2015236" y="274628"/>
            <a:ext cx="9144000" cy="1121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About nonlinear ARX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5">
                <a:extLst>
                  <a:ext uri="{FF2B5EF4-FFF2-40B4-BE49-F238E27FC236}">
                    <a16:creationId xmlns:a16="http://schemas.microsoft.com/office/drawing/2014/main" id="{E8B88B09-1256-4E0F-AB49-12A5EAB4B980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98584" y="2153066"/>
                <a:ext cx="10769088" cy="1275934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nonlinear ARX model:</a:t>
                </a: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	</m:t>
                    </m:r>
                    <m:acc>
                      <m:accPr>
                        <m:chr m:val="̂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…,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𝑛𝑎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𝑛𝑘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𝑛𝑘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−1),…,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𝑛𝑘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𝑛𝑏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+1))=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en-US" sz="18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l"/>
                <a:endParaRPr lang="en-US" sz="18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6" name="Subtitle 5">
                <a:extLst>
                  <a:ext uri="{FF2B5EF4-FFF2-40B4-BE49-F238E27FC236}">
                    <a16:creationId xmlns:a16="http://schemas.microsoft.com/office/drawing/2014/main" id="{E8B88B09-1256-4E0F-AB49-12A5EAB4B9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98584" y="2153066"/>
                <a:ext cx="10769088" cy="1275934"/>
              </a:xfrm>
              <a:blipFill>
                <a:blip r:embed="rId2"/>
                <a:stretch>
                  <a:fillRect l="-45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D4C812-8F2F-4289-ACB2-922E8E87C625}"/>
                  </a:ext>
                </a:extLst>
              </p:cNvPr>
              <p:cNvSpPr txBox="1"/>
              <p:nvPr/>
            </p:nvSpPr>
            <p:spPr>
              <a:xfrm>
                <a:off x="270803" y="3429000"/>
                <a:ext cx="9772607" cy="3680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a polynomial function and </a:t>
                </a:r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  <a:r>
                  <a:rPr lang="en-US" dirty="0"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 vector of delayed outputs and inputs: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D4C812-8F2F-4289-ACB2-922E8E87C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03" y="3429000"/>
                <a:ext cx="9772607" cy="368049"/>
              </a:xfrm>
              <a:prstGeom prst="rect">
                <a:avLst/>
              </a:prstGeom>
              <a:blipFill>
                <a:blip r:embed="rId3"/>
                <a:stretch>
                  <a:fillRect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FBE04B-5CA6-4FB4-B6EF-1BCB85A4CA71}"/>
                  </a:ext>
                </a:extLst>
              </p:cNvPr>
              <p:cNvSpPr txBox="1"/>
              <p:nvPr/>
            </p:nvSpPr>
            <p:spPr>
              <a:xfrm>
                <a:off x="398583" y="4590749"/>
                <a:ext cx="106041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𝑛𝑎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𝑛𝑏</m:t>
                    </m:r>
                  </m:oMath>
                </a14:m>
                <a:r>
                  <a:rPr lang="en-US" dirty="0">
                    <a:latin typeface="Georgia" panose="02040502050405020303" pitchFamily="18" charset="0"/>
                  </a:rPr>
                  <a:t> are the orders of the system,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Georgia" panose="02040502050405020303" pitchFamily="18" charset="0"/>
                  </a:rPr>
                  <a:t>is the delay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Georgia" panose="02040502050405020303" pitchFamily="18" charset="0"/>
                  </a:rPr>
                  <a:t> will be the order of the polynomial function.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FBE04B-5CA6-4FB4-B6EF-1BCB85A4C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83" y="4590749"/>
                <a:ext cx="10604197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3B6859-762E-48FF-A545-9EDC30EE493B}"/>
                  </a:ext>
                </a:extLst>
              </p:cNvPr>
              <p:cNvSpPr txBox="1"/>
              <p:nvPr/>
            </p:nvSpPr>
            <p:spPr>
              <a:xfrm>
                <a:off x="270803" y="3948255"/>
                <a:ext cx="9892528" cy="373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=[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…, 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𝑛𝑎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𝑛𝑘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𝑛𝑘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−1),…, 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𝑛𝑘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𝑛𝑏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+1)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3B6859-762E-48FF-A545-9EDC30EE4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03" y="3948255"/>
                <a:ext cx="9892528" cy="373628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90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52A9E-DB5C-44DC-A341-C90703BEE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761" y="1825626"/>
                <a:ext cx="11026764" cy="60278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𝑛𝑎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=1, 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𝑛𝑏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=1, 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𝑛𝑘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=1, </m:t>
                    </m:r>
                  </m:oMath>
                </a14:m>
                <a:r>
                  <a:rPr lang="en-US" sz="18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)=[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8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for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=3,</m:t>
                    </m:r>
                  </m:oMath>
                </a14:m>
                <a:r>
                  <a:rPr lang="en-US" sz="18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it results the following regressor line: 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US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52A9E-DB5C-44DC-A341-C90703BEE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1" y="1825626"/>
                <a:ext cx="11026764" cy="602781"/>
              </a:xfrm>
              <a:blipFill>
                <a:blip r:embed="rId2"/>
                <a:stretch>
                  <a:fillRect l="-332" t="-3030" r="-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AF4A0F47-A398-4FE6-8BB8-128664C4DDB0}"/>
              </a:ext>
            </a:extLst>
          </p:cNvPr>
          <p:cNvSpPr txBox="1">
            <a:spLocks/>
          </p:cNvSpPr>
          <p:nvPr/>
        </p:nvSpPr>
        <p:spPr>
          <a:xfrm>
            <a:off x="365761" y="249781"/>
            <a:ext cx="9144000" cy="5601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Introduction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B52CFC-11FC-4DC9-A921-440520F3037E}"/>
              </a:ext>
            </a:extLst>
          </p:cNvPr>
          <p:cNvSpPr txBox="1">
            <a:spLocks/>
          </p:cNvSpPr>
          <p:nvPr/>
        </p:nvSpPr>
        <p:spPr>
          <a:xfrm>
            <a:off x="365761" y="552239"/>
            <a:ext cx="9144000" cy="8286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Example of nonlinear ARX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B79AAD-2024-4FD6-9A13-65570900C31A}"/>
              </a:ext>
            </a:extLst>
          </p:cNvPr>
          <p:cNvGrpSpPr/>
          <p:nvPr/>
        </p:nvGrpSpPr>
        <p:grpSpPr>
          <a:xfrm>
            <a:off x="365761" y="2618777"/>
            <a:ext cx="10876863" cy="2620204"/>
            <a:chOff x="365760" y="2244023"/>
            <a:chExt cx="10876863" cy="26202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5519E73-DC99-4091-B59B-1EC903BD1633}"/>
                    </a:ext>
                  </a:extLst>
                </p:cNvPr>
                <p:cNvSpPr txBox="1"/>
                <p:nvPr/>
              </p:nvSpPr>
              <p:spPr>
                <a:xfrm>
                  <a:off x="365760" y="2244023"/>
                  <a:ext cx="10876863" cy="98225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𝑅𝑒𝑔𝑟𝑒𝑠𝑠𝑜</m:t>
                      </m:r>
                      <m:sSub>
                        <m:sSub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𝑙𝑖𝑛𝑒</m:t>
                          </m:r>
                        </m:sub>
                      </m:sSub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[</m:t>
                      </m:r>
                    </m:oMath>
                  </a14:m>
                  <a:r>
                    <a:rPr lang="en-US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1, 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a14:m>
                  <a:endParaRPr lang="en-US" i="1" dirty="0"/>
                </a:p>
                <a:p>
                  <a:pPr>
                    <a:lnSpc>
                      <a:spcPct val="150000"/>
                    </a:lnSpc>
                    <a:spcAft>
                      <a:spcPts val="800"/>
                    </a:spcAft>
                  </a:pPr>
                  <a:r>
                    <a:rPr lang="en-US" dirty="0"/>
                    <a:t>                                  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5519E73-DC99-4091-B59B-1EC903BD16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" y="2244023"/>
                  <a:ext cx="10876863" cy="982257"/>
                </a:xfrm>
                <a:prstGeom prst="rect">
                  <a:avLst/>
                </a:prstGeom>
                <a:blipFill>
                  <a:blip r:embed="rId3"/>
                  <a:stretch>
                    <a:fillRect l="-112" b="-18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8CD3F80-C123-41C0-A2F8-8DCFA128569B}"/>
                    </a:ext>
                  </a:extLst>
                </p:cNvPr>
                <p:cNvSpPr txBox="1"/>
                <p:nvPr/>
              </p:nvSpPr>
              <p:spPr>
                <a:xfrm>
                  <a:off x="365760" y="3386077"/>
                  <a:ext cx="6093500" cy="4912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𝑑𝑦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𝑓𝑢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8CD3F80-C123-41C0-A2F8-8DCFA1285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" y="3386077"/>
                  <a:ext cx="6093500" cy="4912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5837D25-56CF-4ABF-9F37-AEF464BD7814}"/>
                    </a:ext>
                  </a:extLst>
                </p:cNvPr>
                <p:cNvSpPr txBox="1"/>
                <p:nvPr/>
              </p:nvSpPr>
              <p:spPr>
                <a:xfrm>
                  <a:off x="2149589" y="4490535"/>
                  <a:ext cx="6093500" cy="3736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𝑖𝑦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𝑗𝑢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] 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5837D25-56CF-4ABF-9F37-AEF464BD78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9589" y="4490535"/>
                  <a:ext cx="6093500" cy="373692"/>
                </a:xfrm>
                <a:prstGeom prst="rect">
                  <a:avLst/>
                </a:prstGeom>
                <a:blipFill>
                  <a:blip r:embed="rId5"/>
                  <a:stretch>
                    <a:fillRect l="-300" t="-655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45A8C3A-B800-4BE0-BD9F-786983E8C522}"/>
                    </a:ext>
                  </a:extLst>
                </p:cNvPr>
                <p:cNvSpPr txBox="1"/>
                <p:nvPr/>
              </p:nvSpPr>
              <p:spPr>
                <a:xfrm>
                  <a:off x="1205209" y="3938306"/>
                  <a:ext cx="6093500" cy="4912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𝑔𝑦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h𝑢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45A8C3A-B800-4BE0-BD9F-786983E8C5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209" y="3938306"/>
                  <a:ext cx="6093500" cy="49128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1AF012-7606-4893-BACB-1E1C6C9928AC}"/>
                  </a:ext>
                </a:extLst>
              </p:cNvPr>
              <p:cNvSpPr txBox="1"/>
              <p:nvPr/>
            </p:nvSpPr>
            <p:spPr>
              <a:xfrm>
                <a:off x="365761" y="5883937"/>
                <a:ext cx="1197114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Georgia" panose="02040502050405020303" pitchFamily="18" charset="0"/>
                    <a:cs typeface="Times New Roman" panose="02020603050405020304" pitchFamily="18" charset="0"/>
                  </a:rPr>
                  <a:t>After computing the whole regressor matrix, the parameter vector,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can be found using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𝑅𝑒𝑔𝑟𝑒𝑠𝑠𝑜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𝑚𝑎𝑡𝑟𝑖𝑥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= 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…,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1AF012-7606-4893-BACB-1E1C6C992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1" y="5883937"/>
                <a:ext cx="11971144" cy="646331"/>
              </a:xfrm>
              <a:prstGeom prst="rect">
                <a:avLst/>
              </a:prstGeom>
              <a:blipFill>
                <a:blip r:embed="rId7"/>
                <a:stretch>
                  <a:fillRect l="-407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6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DB3F65F0-FF42-4DFD-A54D-9A21946D7C5E}"/>
              </a:ext>
            </a:extLst>
          </p:cNvPr>
          <p:cNvSpPr txBox="1">
            <a:spLocks/>
          </p:cNvSpPr>
          <p:nvPr/>
        </p:nvSpPr>
        <p:spPr>
          <a:xfrm>
            <a:off x="609599" y="918798"/>
            <a:ext cx="9144000" cy="4072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 </a:t>
            </a:r>
          </a:p>
          <a:p>
            <a:pPr algn="l">
              <a:lnSpc>
                <a:spcPct val="200000"/>
              </a:lnSpc>
            </a:pPr>
            <a:r>
              <a:rPr lang="en-US" sz="3600" b="1" dirty="0"/>
              <a:t>Implementation</a:t>
            </a:r>
            <a:r>
              <a:rPr lang="en-US" sz="3600" dirty="0"/>
              <a:t> </a:t>
            </a:r>
          </a:p>
          <a:p>
            <a:pPr algn="l">
              <a:lnSpc>
                <a:spcPct val="200000"/>
              </a:lnSpc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Tuning Results </a:t>
            </a:r>
          </a:p>
          <a:p>
            <a:pPr algn="l">
              <a:lnSpc>
                <a:spcPct val="200000"/>
              </a:lnSpc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Conclusions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E991561-9615-4313-B3CB-186C0C1DA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52290" y="192799"/>
            <a:ext cx="8314007" cy="725999"/>
          </a:xfrm>
        </p:spPr>
        <p:txBody>
          <a:bodyPr>
            <a:normAutofit fontScale="90000"/>
          </a:bodyPr>
          <a:lstStyle/>
          <a:p>
            <a:r>
              <a:rPr lang="ro-RO" sz="4800" dirty="0"/>
              <a:t>Table of </a:t>
            </a:r>
            <a:r>
              <a:rPr lang="ro-RO" sz="4800" dirty="0" err="1"/>
              <a:t>Contents</a:t>
            </a:r>
            <a:r>
              <a:rPr lang="en-US" sz="4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60184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D0C2-22B5-4DFF-9117-461096A3B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38531" y="402359"/>
            <a:ext cx="9144000" cy="1066566"/>
          </a:xfrm>
        </p:spPr>
        <p:txBody>
          <a:bodyPr>
            <a:normAutofit/>
          </a:bodyPr>
          <a:lstStyle/>
          <a:p>
            <a:r>
              <a:rPr lang="en-US" sz="4000" dirty="0"/>
              <a:t>       The Regressor Matrix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8CEED20B-25B1-40E7-80F9-45E42B49965C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51878" y="1468925"/>
                <a:ext cx="11785027" cy="1762558"/>
              </a:xfrm>
            </p:spPr>
            <p:txBody>
              <a:bodyPr>
                <a:noAutofit/>
              </a:bodyPr>
              <a:lstStyle/>
              <a:p>
                <a:pPr algn="l">
                  <a:lnSpc>
                    <a:spcPct val="170000"/>
                  </a:lnSpc>
                </a:pPr>
                <a:r>
                  <a:rPr lang="en-US" sz="1800" dirty="0"/>
                  <a:t>Implemented using 2 functions: </a:t>
                </a:r>
              </a:p>
              <a:p>
                <a:pPr algn="l">
                  <a:lnSpc>
                    <a:spcPct val="170000"/>
                  </a:lnSpc>
                </a:pPr>
                <a:r>
                  <a:rPr lang="en-US" sz="1800" dirty="0"/>
                  <a:t>  1</a:t>
                </a:r>
                <a:r>
                  <a:rPr lang="en-US" sz="1800" baseline="30000" dirty="0"/>
                  <a:t>st</a:t>
                </a:r>
                <a:r>
                  <a:rPr lang="en-US" sz="1800" dirty="0"/>
                  <a:t> “Power”: generates a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matrix</m:t>
                    </m:r>
                  </m:oMath>
                </a14:m>
                <a:r>
                  <a:rPr lang="en-US" sz="1800" dirty="0"/>
                  <a:t> with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𝑛𝑎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𝑛𝑏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columns that retains all the possible power combinations </a:t>
                </a:r>
              </a:p>
              <a:p>
                <a:pPr algn="l">
                  <a:lnSpc>
                    <a:spcPct val="170000"/>
                  </a:lnSpc>
                </a:pPr>
                <a:r>
                  <a:rPr lang="en-US" sz="1800" dirty="0"/>
                  <a:t>  2</a:t>
                </a:r>
                <a:r>
                  <a:rPr lang="en-US" sz="1800" baseline="30000" dirty="0"/>
                  <a:t>nd</a:t>
                </a:r>
                <a:r>
                  <a:rPr lang="en-US" sz="1800" dirty="0"/>
                  <a:t> “</a:t>
                </a:r>
                <a:r>
                  <a:rPr lang="en-US" sz="1800" dirty="0" err="1"/>
                  <a:t>dMatrix</a:t>
                </a:r>
                <a:r>
                  <a:rPr lang="en-US" sz="1800" dirty="0"/>
                  <a:t>”: creates a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800" dirty="0"/>
                  <a:t> x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𝑛𝑎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𝑛𝑏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matrix where each line represents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for k </a:t>
                </a:r>
                <a14:m>
                  <m:oMath xmlns:m="http://schemas.openxmlformats.org/officeDocument/2006/math">
                    <m:r>
                      <a:rPr lang="en-US" sz="1800" dirty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800" dirty="0"/>
                  <a:t> (1, N*) using input and output data 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8CEED20B-25B1-40E7-80F9-45E42B4996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51878" y="1468925"/>
                <a:ext cx="11785027" cy="1762558"/>
              </a:xfrm>
              <a:blipFill>
                <a:blip r:embed="rId2"/>
                <a:stretch>
                  <a:fillRect l="-466" b="-1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44924DEB-AD37-437B-98D8-A7CBF98BAF24}"/>
              </a:ext>
            </a:extLst>
          </p:cNvPr>
          <p:cNvSpPr txBox="1">
            <a:spLocks/>
          </p:cNvSpPr>
          <p:nvPr/>
        </p:nvSpPr>
        <p:spPr>
          <a:xfrm>
            <a:off x="-2044965" y="209862"/>
            <a:ext cx="9144000" cy="7467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/>
              <a:t>Implementation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CDB779-00F4-4848-9265-DCBF58C13A08}"/>
                  </a:ext>
                </a:extLst>
              </p:cNvPr>
              <p:cNvSpPr txBox="1"/>
              <p:nvPr/>
            </p:nvSpPr>
            <p:spPr>
              <a:xfrm>
                <a:off x="551878" y="3429000"/>
                <a:ext cx="73789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Example: On the identification data,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=2,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=2: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CDB779-00F4-4848-9265-DCBF58C13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78" y="3429000"/>
                <a:ext cx="7378907" cy="369332"/>
              </a:xfrm>
              <a:prstGeom prst="rect">
                <a:avLst/>
              </a:prstGeom>
              <a:blipFill>
                <a:blip r:embed="rId3"/>
                <a:stretch>
                  <a:fillRect l="-744"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19B39CC-2002-4516-8723-9ED158CBA643}"/>
              </a:ext>
            </a:extLst>
          </p:cNvPr>
          <p:cNvSpPr txBox="1"/>
          <p:nvPr/>
        </p:nvSpPr>
        <p:spPr>
          <a:xfrm>
            <a:off x="1331367" y="3895733"/>
            <a:ext cx="17575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Power matrix: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844EDF-98F6-465C-8AA0-90121B23E9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040"/>
          <a:stretch/>
        </p:blipFill>
        <p:spPr>
          <a:xfrm>
            <a:off x="994349" y="4218898"/>
            <a:ext cx="2431631" cy="24111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A4D175-19B1-4540-8442-9D6D55287A39}"/>
                  </a:ext>
                </a:extLst>
              </p:cNvPr>
              <p:cNvSpPr txBox="1"/>
              <p:nvPr/>
            </p:nvSpPr>
            <p:spPr>
              <a:xfrm>
                <a:off x="6905469" y="3913863"/>
                <a:ext cx="68804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Dk will be a 801 x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𝑛𝑎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𝑛𝑏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matrix: 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A4D175-19B1-4540-8442-9D6D55287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469" y="3913863"/>
                <a:ext cx="6880484" cy="369332"/>
              </a:xfrm>
              <a:prstGeom prst="rect">
                <a:avLst/>
              </a:prstGeom>
              <a:blipFill>
                <a:blip r:embed="rId5"/>
                <a:stretch>
                  <a:fillRect l="-79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C9BA073F-B6C3-4B61-82E7-9B6158F66C7B}"/>
              </a:ext>
            </a:extLst>
          </p:cNvPr>
          <p:cNvGrpSpPr/>
          <p:nvPr/>
        </p:nvGrpSpPr>
        <p:grpSpPr>
          <a:xfrm>
            <a:off x="7067293" y="4264457"/>
            <a:ext cx="2706850" cy="2365551"/>
            <a:chOff x="4183446" y="1951222"/>
            <a:chExt cx="2706850" cy="23655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A3AB8FC-E1B5-45E9-B2AA-48A9CC5ED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83447" y="1951222"/>
              <a:ext cx="2706849" cy="2365551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7DB5F9-839A-4322-8D25-3CBCF350BE9B}"/>
                </a:ext>
              </a:extLst>
            </p:cNvPr>
            <p:cNvSpPr/>
            <p:nvPr/>
          </p:nvSpPr>
          <p:spPr>
            <a:xfrm>
              <a:off x="4183446" y="2626469"/>
              <a:ext cx="2706849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2802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BDBBF77-539F-42C0-9A60-61ECC9056ECA}"/>
              </a:ext>
            </a:extLst>
          </p:cNvPr>
          <p:cNvSpPr txBox="1"/>
          <p:nvPr/>
        </p:nvSpPr>
        <p:spPr>
          <a:xfrm>
            <a:off x="475847" y="1627010"/>
            <a:ext cx="11240306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</a:t>
            </a:r>
            <a:r>
              <a:rPr lang="en-US" sz="18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very row of the regressors matrix contains terms computed as products between every row of the </a:t>
            </a:r>
            <a:r>
              <a:rPr lang="en-US" sz="18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dMatrix</a:t>
            </a:r>
            <a:r>
              <a:rPr lang="en-US" sz="18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risen to all the combinations of powers given in the Powers matrix. If follows that each line of Dk risen to a combination of powers, will give one regressor element. 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093425-1283-43FC-943E-4DC48241C7F9}"/>
              </a:ext>
            </a:extLst>
          </p:cNvPr>
          <p:cNvGrpSpPr/>
          <p:nvPr/>
        </p:nvGrpSpPr>
        <p:grpSpPr>
          <a:xfrm>
            <a:off x="6350720" y="4285260"/>
            <a:ext cx="4317167" cy="1771650"/>
            <a:chOff x="7195279" y="5086350"/>
            <a:chExt cx="4317167" cy="177165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0097830-5817-46C9-B61F-03E84AEE6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8706" y="5086350"/>
              <a:ext cx="4286250" cy="177165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DA3FCBE-71DE-436B-946A-7A7350004B1E}"/>
                </a:ext>
              </a:extLst>
            </p:cNvPr>
            <p:cNvSpPr/>
            <p:nvPr/>
          </p:nvSpPr>
          <p:spPr>
            <a:xfrm>
              <a:off x="7195279" y="5661180"/>
              <a:ext cx="4317167" cy="2364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342FA7CF-CCCF-4034-95EA-6FC56E504A86}"/>
              </a:ext>
            </a:extLst>
          </p:cNvPr>
          <p:cNvSpPr txBox="1">
            <a:spLocks/>
          </p:cNvSpPr>
          <p:nvPr/>
        </p:nvSpPr>
        <p:spPr>
          <a:xfrm>
            <a:off x="-343583" y="588620"/>
            <a:ext cx="9144000" cy="1066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       The Regressor Matrix 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6A8D2378-B3C1-42E0-9C92-39FE8BAF1D4F}"/>
              </a:ext>
            </a:extLst>
          </p:cNvPr>
          <p:cNvSpPr txBox="1">
            <a:spLocks/>
          </p:cNvSpPr>
          <p:nvPr/>
        </p:nvSpPr>
        <p:spPr>
          <a:xfrm>
            <a:off x="-2073823" y="102639"/>
            <a:ext cx="9144000" cy="7768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Implementation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CBB3AC-8B32-4E6E-A226-360D64433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177" y="3349209"/>
            <a:ext cx="2800892" cy="38055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162D45B-1C65-409A-9571-12CA28E301F5}"/>
              </a:ext>
            </a:extLst>
          </p:cNvPr>
          <p:cNvGrpSpPr/>
          <p:nvPr/>
        </p:nvGrpSpPr>
        <p:grpSpPr>
          <a:xfrm>
            <a:off x="-1080924" y="3429000"/>
            <a:ext cx="9017486" cy="2182270"/>
            <a:chOff x="-1125894" y="3044804"/>
            <a:chExt cx="9017486" cy="218227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4F2121-C3CF-407D-91E0-0BD214D87E3C}"/>
                </a:ext>
              </a:extLst>
            </p:cNvPr>
            <p:cNvSpPr txBox="1"/>
            <p:nvPr/>
          </p:nvSpPr>
          <p:spPr>
            <a:xfrm>
              <a:off x="763770" y="3044804"/>
              <a:ext cx="6929294" cy="4648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For the Dk line in red: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BE45E2C-8453-4255-84DE-442178225A34}"/>
                    </a:ext>
                  </a:extLst>
                </p:cNvPr>
                <p:cNvSpPr txBox="1"/>
                <p:nvPr/>
              </p:nvSpPr>
              <p:spPr>
                <a:xfrm>
                  <a:off x="-1125894" y="3482050"/>
                  <a:ext cx="7127822" cy="9233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0.3756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0.1045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1.9756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0.3756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0.1045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1.9756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=1.9756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BE45E2C-8453-4255-84DE-442178225A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25894" y="3482050"/>
                  <a:ext cx="7127822" cy="92333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83D7671-8901-421A-80CE-87B114CEA4DB}"/>
                    </a:ext>
                  </a:extLst>
                </p:cNvPr>
                <p:cNvSpPr txBox="1"/>
                <p:nvPr/>
              </p:nvSpPr>
              <p:spPr>
                <a:xfrm>
                  <a:off x="763770" y="4346705"/>
                  <a:ext cx="7127822" cy="88036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0.3756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0.1045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1.9756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a14:m>
                  <a:r>
                    <a:rPr lang="en-US" dirty="0"/>
                    <a:t>3.9029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dirty="0"/>
                    <a:t>etc. 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83D7671-8901-421A-80CE-87B114CEA4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770" y="4346705"/>
                  <a:ext cx="7127822" cy="880369"/>
                </a:xfrm>
                <a:prstGeom prst="rect">
                  <a:avLst/>
                </a:prstGeom>
                <a:blipFill>
                  <a:blip r:embed="rId5"/>
                  <a:stretch>
                    <a:fillRect l="-770" b="-104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21024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EAD0C2-22B5-4DFF-9117-461096A3BC4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-534651" y="407931"/>
                <a:ext cx="4896787" cy="1034049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/>
                  <a:t>Finding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𝑡h𝑒𝑡𝑎</m:t>
                    </m:r>
                  </m:oMath>
                </a14:m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EAD0C2-22B5-4DFF-9117-461096A3B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-534651" y="407931"/>
                <a:ext cx="4896787" cy="1034049"/>
              </a:xfrm>
              <a:blipFill>
                <a:blip r:embed="rId2"/>
                <a:stretch>
                  <a:fillRect b="-2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8CEED20B-25B1-40E7-80F9-45E42B49965C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34649" y="2119550"/>
                <a:ext cx="11442492" cy="165576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𝑹𝒆𝒈𝒓𝒆𝒔𝒔𝒐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𝒎𝒂𝒕𝒓𝒊𝒙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\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800" b="1" i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𝐢𝐝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sz="28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8CEED20B-25B1-40E7-80F9-45E42B4996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34649" y="2119550"/>
                <a:ext cx="11442492" cy="165576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33E42FC2-328B-4775-B43D-61FBB4FA3D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2658257" y="3464455"/>
                <a:ext cx="9144000" cy="115827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4000" dirty="0"/>
                  <a:t>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</m:oMath>
                </a14:m>
                <a:r>
                  <a:rPr lang="en-US" sz="4000" dirty="0"/>
                  <a:t> </a:t>
                </a:r>
              </a:p>
              <a:p>
                <a:endParaRPr lang="en-US" sz="4000" dirty="0"/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33E42FC2-328B-4775-B43D-61FBB4FA3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58257" y="3464455"/>
                <a:ext cx="9144000" cy="1158273"/>
              </a:xfrm>
              <a:prstGeom prst="rect">
                <a:avLst/>
              </a:prstGeom>
              <a:blipFill>
                <a:blip r:embed="rId4"/>
                <a:stretch>
                  <a:fillRect t="-1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FF0898-E637-402B-9C0D-CD80DB040EEE}"/>
                  </a:ext>
                </a:extLst>
              </p:cNvPr>
              <p:cNvSpPr txBox="1"/>
              <p:nvPr/>
            </p:nvSpPr>
            <p:spPr>
              <a:xfrm>
                <a:off x="781987" y="4158094"/>
                <a:ext cx="10947816" cy="26571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sz="2800" b="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sz="2800" b="0" dirty="0"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𝒑𝒓𝒆𝒅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𝑹𝒆𝒈𝒓𝒆𝒔𝒔𝒐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𝒎𝒂𝒕𝒓𝒊𝒙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en-US" sz="2800" b="1" dirty="0"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800" b="0" dirty="0"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8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FF0898-E637-402B-9C0D-CD80DB040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87" y="4158094"/>
                <a:ext cx="10947816" cy="26571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C5F24C2-2773-4D64-912D-4EED8AF54E2F}"/>
              </a:ext>
            </a:extLst>
          </p:cNvPr>
          <p:cNvSpPr txBox="1">
            <a:spLocks/>
          </p:cNvSpPr>
          <p:nvPr/>
        </p:nvSpPr>
        <p:spPr>
          <a:xfrm>
            <a:off x="-2133784" y="148149"/>
            <a:ext cx="9144000" cy="7768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1330309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8CEED20B-25B1-40E7-80F9-45E42B49965C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79618" y="2267913"/>
                <a:ext cx="11612382" cy="1655762"/>
              </a:xfrm>
            </p:spPr>
            <p:txBody>
              <a:bodyPr>
                <a:no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sz="1800" dirty="0">
                    <a:latin typeface="Georgia" panose="02040502050405020303" pitchFamily="18" charset="0"/>
                  </a:rPr>
                  <a:t>For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𝑠𝑖𝑚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Georgia" panose="02040502050405020303" pitchFamily="18" charset="0"/>
                  </a:rPr>
                  <a:t>a different approach will be used.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800" dirty="0">
                    <a:latin typeface="Georgia" panose="02040502050405020303" pitchFamily="18" charset="0"/>
                  </a:rPr>
                  <a:t>The first value considered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𝑠𝑖𝑚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Georgia" panose="02040502050405020303" pitchFamily="18" charset="0"/>
                  </a:rPr>
                  <a:t>will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𝑠𝑖𝑚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 .</m:t>
                    </m:r>
                  </m:oMath>
                </a14:m>
                <a:r>
                  <a:rPr lang="en-US" sz="1800" dirty="0">
                    <a:latin typeface="Georgia" panose="02040502050405020303" pitchFamily="18" charset="0"/>
                  </a:rPr>
                  <a:t> Then, each value previously generated, will be used in computing a new regressor line.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800" dirty="0">
                    <a:latin typeface="Georgia" panose="02040502050405020303" pitchFamily="18" charset="0"/>
                  </a:rPr>
                  <a:t>Each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𝑠𝑖𝑚</m:t>
                        </m:r>
                      </m:sub>
                    </m:sSub>
                  </m:oMath>
                </a14:m>
                <a:r>
                  <a:rPr lang="en-US" sz="1800" dirty="0">
                    <a:latin typeface="Georgia" panose="02040502050405020303" pitchFamily="18" charset="0"/>
                  </a:rPr>
                  <a:t> value will be computed using the corresponding regressor line and the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dirty="0">
                    <a:latin typeface="Georgia" panose="02040502050405020303" pitchFamily="18" charset="0"/>
                  </a:rPr>
                  <a:t> calculated earlier. 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8CEED20B-25B1-40E7-80F9-45E42B4996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79618" y="2267913"/>
                <a:ext cx="11612382" cy="1655762"/>
              </a:xfrm>
              <a:blipFill>
                <a:blip r:embed="rId2"/>
                <a:stretch>
                  <a:fillRect l="-420" b="-2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E2293EAD-F81E-494E-BD3D-949E75E4A1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699541" y="407931"/>
                <a:ext cx="4896787" cy="10340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4000" dirty="0"/>
                  <a:t>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𝑠𝑖𝑚</m:t>
                        </m:r>
                      </m:sub>
                    </m:sSub>
                  </m:oMath>
                </a14:m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E2293EAD-F81E-494E-BD3D-949E75E4A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9541" y="407931"/>
                <a:ext cx="4896787" cy="1034049"/>
              </a:xfrm>
              <a:prstGeom prst="rect">
                <a:avLst/>
              </a:prstGeom>
              <a:blipFill>
                <a:blip r:embed="rId3"/>
                <a:stretch>
                  <a:fillRect b="-2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9492739B-ED1B-4122-BFD2-44DB539531FE}"/>
              </a:ext>
            </a:extLst>
          </p:cNvPr>
          <p:cNvSpPr txBox="1">
            <a:spLocks/>
          </p:cNvSpPr>
          <p:nvPr/>
        </p:nvSpPr>
        <p:spPr>
          <a:xfrm>
            <a:off x="-2133784" y="148149"/>
            <a:ext cx="9144000" cy="7768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2337867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1013</Words>
  <Application>Microsoft Office PowerPoint</Application>
  <PresentationFormat>Widescreen</PresentationFormat>
  <Paragraphs>121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Georgia</vt:lpstr>
      <vt:lpstr>Office Theme</vt:lpstr>
      <vt:lpstr>Nonlinear ARX Identification</vt:lpstr>
      <vt:lpstr>Table of Contents:</vt:lpstr>
      <vt:lpstr>Introduction </vt:lpstr>
      <vt:lpstr>PowerPoint Presentation</vt:lpstr>
      <vt:lpstr>Table of Contents:</vt:lpstr>
      <vt:lpstr>       The Regressor Matrix </vt:lpstr>
      <vt:lpstr>PowerPoint Presentation</vt:lpstr>
      <vt:lpstr>Finding theta </vt:lpstr>
      <vt:lpstr>PowerPoint Presentation</vt:lpstr>
      <vt:lpstr>PowerPoint Presentation</vt:lpstr>
      <vt:lpstr>Table of contents</vt:lpstr>
      <vt:lpstr>Plots for the best variables </vt:lpstr>
      <vt:lpstr>Best fit for y_pred</vt:lpstr>
      <vt:lpstr>Plot for best fit - y_pred </vt:lpstr>
      <vt:lpstr>Best fit for y_sim</vt:lpstr>
      <vt:lpstr>PowerPoint Presentation</vt:lpstr>
      <vt:lpstr>Tuning results when nk varies for y_pred </vt:lpstr>
      <vt:lpstr>Tuning results when nk varies for y_pred </vt:lpstr>
      <vt:lpstr>Tuning results when nk varies for y_pred </vt:lpstr>
      <vt:lpstr>Tuning results when nk varies for y_sim </vt:lpstr>
      <vt:lpstr>Tuning results when nk varies for y_sim </vt:lpstr>
      <vt:lpstr>Tuning results when nk varies for y_sim </vt:lpstr>
      <vt:lpstr>PowerPoint Presentation</vt:lpstr>
      <vt:lpstr>Conclusions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TITLU + NUME</dc:title>
  <dc:creator>Studio B2k</dc:creator>
  <cp:lastModifiedBy>Timeea</cp:lastModifiedBy>
  <cp:revision>45</cp:revision>
  <dcterms:created xsi:type="dcterms:W3CDTF">2020-12-18T12:33:21Z</dcterms:created>
  <dcterms:modified xsi:type="dcterms:W3CDTF">2021-03-30T08:46:53Z</dcterms:modified>
</cp:coreProperties>
</file>