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4"/>
  </p:sldMasterIdLst>
  <p:notesMasterIdLst>
    <p:notesMasterId r:id="rId16"/>
  </p:notesMasterIdLst>
  <p:handoutMasterIdLst>
    <p:handoutMasterId r:id="rId17"/>
  </p:handoutMasterIdLst>
  <p:sldIdLst>
    <p:sldId id="267" r:id="rId5"/>
    <p:sldId id="278" r:id="rId6"/>
    <p:sldId id="280" r:id="rId7"/>
    <p:sldId id="281" r:id="rId8"/>
    <p:sldId id="271" r:id="rId9"/>
    <p:sldId id="272" r:id="rId10"/>
    <p:sldId id="283" r:id="rId11"/>
    <p:sldId id="284" r:id="rId12"/>
    <p:sldId id="285" r:id="rId13"/>
    <p:sldId id="286" r:id="rId14"/>
    <p:sldId id="287" r:id="rId15"/>
  </p:sldIdLst>
  <p:sldSz cx="12188825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Yaza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DDE12-9AEF-4F9E-A57D-A611F472C35C}" v="401" dt="2023-12-20T19:39:27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4599" autoAdjust="0"/>
  </p:normalViewPr>
  <p:slideViewPr>
    <p:cSldViewPr>
      <p:cViewPr varScale="1">
        <p:scale>
          <a:sx n="107" d="100"/>
          <a:sy n="107" d="100"/>
        </p:scale>
        <p:origin x="138" y="15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822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DB90A3F-C084-412C-8D66-0913D58B90C3}" type="datetime1">
              <a:rPr lang="tr-TR" smtClean="0"/>
              <a:t>20.12.2023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114579-D02A-4B51-B5DF-8EC449F77AC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23E87-8661-4E81-9E9D-798537D888B5}" type="datetime1">
              <a:rPr lang="tr-TR" smtClean="0"/>
              <a:pPr/>
              <a:t>20.12.2023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74690-7256-4BB9-AC0F-97AEAE8CDEC2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074690-7256-4BB9-AC0F-97AEAE8CDEC2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39670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074690-7256-4BB9-AC0F-97AEAE8CDEC2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77918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074690-7256-4BB9-AC0F-97AEAE8CDEC2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9433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074690-7256-4BB9-AC0F-97AEAE8CDEC2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9323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074690-7256-4BB9-AC0F-97AEAE8CDEC2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65610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074690-7256-4BB9-AC0F-97AEAE8CDEC2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046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noProof="0" dirty="0"/>
              <a:t>Asıl alt başlık stilini düzenlemek için tıklatın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A452C6C-9C1B-4FB8-92C2-D6D6CEE795D6}" type="datetime1">
              <a:rPr lang="tr-TR" noProof="0" smtClean="0"/>
              <a:t>20.12.2023</a:t>
            </a:fld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DF28FB93-0A08-4E7D-8E63-9EFA29F1E093}" type="slidenum">
              <a:rPr lang="tr-TR" noProof="0" smtClean="0"/>
              <a:pPr/>
              <a:t>‹#›</a:t>
            </a:fld>
            <a:endParaRPr lang="tr-TR" noProof="0" dirty="0"/>
          </a:p>
        </p:txBody>
      </p:sp>
      <p:grpSp>
        <p:nvGrpSpPr>
          <p:cNvPr id="7" name="Gr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 dirty="0"/>
            </a:p>
          </p:txBody>
        </p:sp>
        <p:grpSp>
          <p:nvGrpSpPr>
            <p:cNvPr id="10" name="Gr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Düz Bağlayıcı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Düz Bağlayıcı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 dirty="0"/>
            </a:p>
          </p:txBody>
        </p:sp>
        <p:grpSp>
          <p:nvGrpSpPr>
            <p:cNvPr id="16" name="Gr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Düz Bağlayıcı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Düz Bağlayıcı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BD269B-B191-40CF-AA24-A53DC08D2E7C}" type="datetime1">
              <a:rPr lang="tr-TR" noProof="0" smtClean="0"/>
              <a:t>20.12.2023</a:t>
            </a:fld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6A305F-485D-4FEC-8DFF-C38335B52FA7}" type="datetime1">
              <a:rPr lang="tr-TR" noProof="0" smtClean="0"/>
              <a:t>20.12.2023</a:t>
            </a:fld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F5ED08-1DB4-4D2D-BBB3-F65383FB2842}" type="datetime1">
              <a:rPr lang="tr-TR" noProof="0" smtClean="0"/>
              <a:t>20.12.2023</a:t>
            </a:fld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dirty="0"/>
              <a:t>Asıl metin stillerini düzenlemek için tıklayın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A9AC87-286F-45FB-9CB9-4C08D0EB4FFF}" type="datetime1">
              <a:rPr lang="tr-TR" noProof="0" smtClean="0"/>
              <a:t>20.12.2023</a:t>
            </a:fld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tr-TR" noProof="0" smtClean="0"/>
              <a:pPr/>
              <a:t>‹#›</a:t>
            </a:fld>
            <a:endParaRPr lang="tr-TR" noProof="0" dirty="0"/>
          </a:p>
        </p:txBody>
      </p:sp>
      <p:grpSp>
        <p:nvGrpSpPr>
          <p:cNvPr id="13" name="Gr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Düz Bağlayıcı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Düz Bağlayıcı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5B4A20-A8D4-41B0-A08C-35B8F41BF519}" type="datetime1">
              <a:rPr lang="tr-TR" noProof="0" smtClean="0"/>
              <a:t>20.12.2023</a:t>
            </a:fld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dirty="0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dirty="0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5E0344-1E0C-4AE4-A33C-1FB0FB775EDA}" type="datetime1">
              <a:rPr lang="tr-TR" noProof="0" smtClean="0"/>
              <a:t>20.12.2023</a:t>
            </a:fld>
            <a:endParaRPr lang="tr-TR" noProof="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D6AC41-3079-4549-9A37-5AE6FD1563A5}" type="datetime1">
              <a:rPr lang="tr-TR" noProof="0" smtClean="0"/>
              <a:t>20.12.2023</a:t>
            </a:fld>
            <a:endParaRPr lang="tr-TR" noProof="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158542-D425-4250-9E2A-C8B94BFB2634}" type="datetime1">
              <a:rPr lang="tr-TR" noProof="0" smtClean="0"/>
              <a:t>20.12.2023</a:t>
            </a:fld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 dirty="0"/>
              <a:t>Asıl metin stillerini düzenlemek için tıklayın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18441A-4F09-4E36-BC46-0E43F59726DF}" type="datetime1">
              <a:rPr lang="tr-TR" noProof="0" smtClean="0"/>
              <a:t>20.12.2023</a:t>
            </a:fld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8" name="Dikdörtgen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tr-TR" noProof="0" dirty="0"/>
          </a:p>
        </p:txBody>
      </p:sp>
      <p:sp>
        <p:nvSpPr>
          <p:cNvPr id="3" name="Resim Yer Tutucusu 2" descr="Resim eklemek için boş yer tutucu. Yer tutucuya tıklayın ve eklemek istediğiniz resmi seçin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 dirty="0"/>
              <a:t>Resim eklemek için simgeye tıklayın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 dirty="0"/>
              <a:t>Asıl metin stillerini düzenlemek için tıklayın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AF69D4-B80E-4813-AE2C-B4CBB3B2FEAA}" type="datetime1">
              <a:rPr lang="tr-TR" noProof="0" smtClean="0"/>
              <a:t>20.12.2023</a:t>
            </a:fld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2400" noProof="0" dirty="0"/>
          </a:p>
        </p:txBody>
      </p:sp>
      <p:sp>
        <p:nvSpPr>
          <p:cNvPr id="8" name="Yuvarlatılmış Dikdörtgen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tr-TR" noProof="0" dirty="0"/>
          </a:p>
        </p:txBody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90C28CAE-8742-4062-A5C6-8144F5BCA033}" type="datetime1">
              <a:rPr lang="tr-TR" noProof="0" smtClean="0"/>
              <a:t>20.12.2023</a:t>
            </a:fld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DF28FB93-0A08-4E7D-8E63-9EFA29F1E09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tr-TR" dirty="0"/>
              <a:t>Katip Çelebi 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sz="4800" dirty="0">
                <a:ea typeface="+mn-lt"/>
                <a:cs typeface="+mn-lt"/>
              </a:rPr>
              <a:t>Mustafa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4EBA308-D7FC-9CA1-14F8-7A1D09D734C5}"/>
              </a:ext>
            </a:extLst>
          </p:cNvPr>
          <p:cNvSpPr txBox="1"/>
          <p:nvPr/>
        </p:nvSpPr>
        <p:spPr>
          <a:xfrm>
            <a:off x="8862288" y="5711992"/>
            <a:ext cx="483669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400" dirty="0"/>
              <a:t>Yasin Yaşar</a:t>
            </a: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73D5A-A61D-5648-7314-B1BD05CE2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E4FA32-20D2-2578-C734-8713A9CD6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494966"/>
            <a:ext cx="9751060" cy="780382"/>
          </a:xfrm>
        </p:spPr>
        <p:txBody>
          <a:bodyPr/>
          <a:lstStyle/>
          <a:p>
            <a:r>
              <a:rPr lang="tr-TR" dirty="0" err="1">
                <a:ea typeface="+mj-lt"/>
                <a:cs typeface="+mj-lt"/>
              </a:rPr>
              <a:t>Düsturü'l</a:t>
            </a:r>
            <a:r>
              <a:rPr lang="tr-TR" dirty="0">
                <a:ea typeface="+mj-lt"/>
                <a:cs typeface="+mj-lt"/>
              </a:rPr>
              <a:t>-Amel</a:t>
            </a:r>
            <a:endParaRPr lang="tr-TR" dirty="0"/>
          </a:p>
        </p:txBody>
      </p:sp>
      <p:sp>
        <p:nvSpPr>
          <p:cNvPr id="5" name="İçerik Yer Tutucusu 3">
            <a:extLst>
              <a:ext uri="{FF2B5EF4-FFF2-40B4-BE49-F238E27FC236}">
                <a16:creationId xmlns:a16="http://schemas.microsoft.com/office/drawing/2014/main" id="{1E11706B-77E0-A272-82C4-4A467FF76A8A}"/>
              </a:ext>
            </a:extLst>
          </p:cNvPr>
          <p:cNvSpPr txBox="1">
            <a:spLocks/>
          </p:cNvSpPr>
          <p:nvPr/>
        </p:nvSpPr>
        <p:spPr>
          <a:xfrm>
            <a:off x="1218883" y="1413711"/>
            <a:ext cx="9748802" cy="3556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tr-TR" dirty="0">
                <a:ea typeface="+mn-lt"/>
                <a:cs typeface="+mn-lt"/>
              </a:rPr>
              <a:t>Katip Çelebi'nin en önemli felsefi eseridir.</a:t>
            </a:r>
          </a:p>
          <a:p>
            <a:pPr marL="246380" indent="-246380"/>
            <a:r>
              <a:rPr lang="tr-TR" dirty="0">
                <a:ea typeface="+mn-lt"/>
                <a:cs typeface="+mn-lt"/>
              </a:rPr>
              <a:t>Felsefi konular hakkında düşüncelerini anlattığı bir eserdir.</a:t>
            </a:r>
          </a:p>
          <a:p>
            <a:pPr marL="246380" indent="-246380"/>
            <a:r>
              <a:rPr lang="tr-TR" dirty="0">
                <a:ea typeface="+mn-lt"/>
                <a:cs typeface="+mn-lt"/>
              </a:rPr>
              <a:t>Dönemin felsefi düşüncesini yansıtır.</a:t>
            </a:r>
          </a:p>
        </p:txBody>
      </p:sp>
    </p:spTree>
    <p:extLst>
      <p:ext uri="{BB962C8B-B14F-4D97-AF65-F5344CB8AC3E}">
        <p14:creationId xmlns:p14="http://schemas.microsoft.com/office/powerpoint/2010/main" val="2425415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5F7D79-5319-6666-60C6-A7F48081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792" y="2311069"/>
            <a:ext cx="9435241" cy="1625599"/>
          </a:xfrm>
        </p:spPr>
        <p:txBody>
          <a:bodyPr/>
          <a:lstStyle/>
          <a:p>
            <a:r>
              <a:rPr lang="tr-TR" dirty="0"/>
              <a:t>Dinlediğiniz için teşekkürler</a:t>
            </a:r>
          </a:p>
        </p:txBody>
      </p:sp>
    </p:spTree>
    <p:extLst>
      <p:ext uri="{BB962C8B-B14F-4D97-AF65-F5344CB8AC3E}">
        <p14:creationId xmlns:p14="http://schemas.microsoft.com/office/powerpoint/2010/main" val="6598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Hayatı: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46380" indent="-246380"/>
            <a:r>
              <a:rPr lang="tr-TR" dirty="0">
                <a:solidFill>
                  <a:srgbClr val="6A3A20"/>
                </a:solidFill>
                <a:latin typeface="Constantia"/>
              </a:rPr>
              <a:t>Şubat 1609 İstanbul doğumludur</a:t>
            </a:r>
          </a:p>
          <a:p>
            <a:pPr marL="246380" indent="-246380"/>
            <a:r>
              <a:rPr lang="tr-TR" dirty="0">
                <a:ea typeface="+mn-lt"/>
                <a:cs typeface="+mn-lt"/>
              </a:rPr>
              <a:t>Babası, Osmanlı devlet ve siyaset adamlarının yetiştirildiği </a:t>
            </a:r>
            <a:r>
              <a:rPr lang="tr-TR" dirty="0" err="1">
                <a:ea typeface="+mn-lt"/>
                <a:cs typeface="+mn-lt"/>
              </a:rPr>
              <a:t>Enderûn</a:t>
            </a:r>
            <a:r>
              <a:rPr lang="tr-TR" dirty="0">
                <a:ea typeface="+mn-lt"/>
                <a:cs typeface="+mn-lt"/>
              </a:rPr>
              <a:t> kurumunda eğitim görerek yetişmiş bir askerdir.</a:t>
            </a:r>
          </a:p>
          <a:p>
            <a:pPr marL="246380" indent="-246380"/>
            <a:r>
              <a:rPr lang="tr-TR" dirty="0">
                <a:ea typeface="+mn-lt"/>
                <a:cs typeface="+mn-lt"/>
              </a:rPr>
              <a:t>Ordu kâtipliğinde bulunduğu için ulema ve halk arasında Kâtip Çelebi lakabı ile tanındı.</a:t>
            </a:r>
          </a:p>
          <a:p>
            <a:pPr marL="246380" indent="-246380"/>
            <a:r>
              <a:rPr lang="tr-TR" dirty="0">
                <a:ea typeface="+mn-lt"/>
                <a:cs typeface="+mn-lt"/>
              </a:rPr>
              <a:t>Doğuda Hacı Halife, batıda ise Hacı Kalfa olarak tanınır. Hacca gittiği ve uzman memur (halife) olduğundan ötürü bu lakap ile de anılmıştır.</a:t>
            </a:r>
          </a:p>
          <a:p>
            <a:pPr marL="0" indent="0">
              <a:buNone/>
            </a:pPr>
            <a:endParaRPr lang="tr-T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8883" y="513012"/>
            <a:ext cx="9751060" cy="563814"/>
          </a:xfrm>
        </p:spPr>
        <p:txBody>
          <a:bodyPr rtlCol="0">
            <a:normAutofit fontScale="90000"/>
          </a:bodyPr>
          <a:lstStyle/>
          <a:p>
            <a:r>
              <a:rPr lang="tr-TR" dirty="0"/>
              <a:t>Eğitimi</a:t>
            </a:r>
          </a:p>
        </p:txBody>
      </p:sp>
      <p:sp>
        <p:nvSpPr>
          <p:cNvPr id="11" name="İçerik Yer Tutucusu 10"/>
          <p:cNvSpPr>
            <a:spLocks noGrp="1"/>
          </p:cNvSpPr>
          <p:nvPr>
            <p:ph sz="half" idx="2"/>
          </p:nvPr>
        </p:nvSpPr>
        <p:spPr>
          <a:xfrm>
            <a:off x="1221140" y="1225884"/>
            <a:ext cx="9748802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46380" indent="-246380"/>
            <a:r>
              <a:rPr lang="tr-TR" dirty="0">
                <a:ea typeface="+mn-lt"/>
                <a:cs typeface="+mn-lt"/>
              </a:rPr>
              <a:t>6 yaşına geldiğinde ilk eğitimini almak için babası tarafından görevlendirilen İmam İsa Halife El-</a:t>
            </a:r>
            <a:r>
              <a:rPr lang="tr-TR" dirty="0" err="1">
                <a:ea typeface="+mn-lt"/>
                <a:cs typeface="+mn-lt"/>
              </a:rPr>
              <a:t>Kırımî'den</a:t>
            </a:r>
            <a:r>
              <a:rPr lang="tr-TR" dirty="0">
                <a:ea typeface="+mn-lt"/>
                <a:cs typeface="+mn-lt"/>
              </a:rPr>
              <a:t> Kur'an okumayı, </a:t>
            </a:r>
            <a:r>
              <a:rPr lang="tr-TR" dirty="0" err="1">
                <a:ea typeface="+mn-lt"/>
                <a:cs typeface="+mn-lt"/>
              </a:rPr>
              <a:t>tecvid</a:t>
            </a:r>
            <a:r>
              <a:rPr lang="tr-TR" dirty="0">
                <a:ea typeface="+mn-lt"/>
                <a:cs typeface="+mn-lt"/>
              </a:rPr>
              <a:t> kurallarından Mukaddime-i </a:t>
            </a:r>
            <a:r>
              <a:rPr lang="tr-TR" dirty="0" err="1">
                <a:ea typeface="+mn-lt"/>
                <a:cs typeface="+mn-lt"/>
              </a:rPr>
              <a:t>Cezeriyye'yi</a:t>
            </a:r>
            <a:r>
              <a:rPr lang="tr-TR" dirty="0">
                <a:ea typeface="+mn-lt"/>
                <a:cs typeface="+mn-lt"/>
              </a:rPr>
              <a:t> ve namazın şartlarını öğrendi</a:t>
            </a:r>
            <a:endParaRPr lang="tr-TR" dirty="0"/>
          </a:p>
          <a:p>
            <a:pPr marL="246380" indent="-246380"/>
            <a:r>
              <a:rPr lang="tr-TR" dirty="0">
                <a:ea typeface="+mn-lt"/>
                <a:cs typeface="+mn-lt"/>
              </a:rPr>
              <a:t>Böğrü Ahmet Çelebi adlı hattattan yazı dersleri aldı.</a:t>
            </a:r>
            <a:endParaRPr lang="tr-TR" dirty="0"/>
          </a:p>
          <a:p>
            <a:pPr marL="246380" indent="-246380"/>
            <a:r>
              <a:rPr lang="tr-TR" dirty="0">
                <a:ea typeface="+mn-lt"/>
                <a:cs typeface="+mn-lt"/>
              </a:rPr>
              <a:t>On dört yaşına geldiğinde babasının aylığından 14 dirhem harçlık bağlanılarak babasının yanında Anadolu Muhasebesi </a:t>
            </a:r>
            <a:r>
              <a:rPr lang="tr-TR" err="1">
                <a:ea typeface="+mn-lt"/>
                <a:cs typeface="+mn-lt"/>
              </a:rPr>
              <a:t>Kalemi'nde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şakird</a:t>
            </a:r>
            <a:r>
              <a:rPr lang="tr-TR" dirty="0">
                <a:ea typeface="+mn-lt"/>
                <a:cs typeface="+mn-lt"/>
              </a:rPr>
              <a:t> (stajyer) olarak devlet görevine başladı (1622-23).</a:t>
            </a:r>
          </a:p>
          <a:p>
            <a:pPr marL="246380" indent="-246380"/>
            <a:r>
              <a:rPr lang="tr-TR" dirty="0">
                <a:ea typeface="+mn-lt"/>
                <a:cs typeface="+mn-lt"/>
              </a:rPr>
              <a:t>Kalemdeki halifelerin (uzman memur) birinden hesap-muhasebe sistemini, </a:t>
            </a:r>
            <a:r>
              <a:rPr lang="tr-TR" dirty="0" err="1">
                <a:ea typeface="+mn-lt"/>
                <a:cs typeface="+mn-lt"/>
              </a:rPr>
              <a:t>Erkam</a:t>
            </a:r>
            <a:r>
              <a:rPr lang="tr-TR" dirty="0">
                <a:ea typeface="+mn-lt"/>
                <a:cs typeface="+mn-lt"/>
              </a:rPr>
              <a:t> adı verilen yazışma kurallarını ve dönemin devlet belgelerinde kullanılan Siyakat yazısını öğrendi.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802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8883" y="467895"/>
            <a:ext cx="9751060" cy="581861"/>
          </a:xfrm>
        </p:spPr>
        <p:txBody>
          <a:bodyPr rtlCol="0"/>
          <a:lstStyle/>
          <a:p>
            <a:r>
              <a:rPr lang="tr-TR" dirty="0">
                <a:ea typeface="+mj-lt"/>
                <a:cs typeface="+mj-lt"/>
              </a:rPr>
              <a:t>Memurluk Yılları</a:t>
            </a:r>
            <a:endParaRPr lang="tr-TR" dirty="0"/>
          </a:p>
        </p:txBody>
      </p:sp>
      <p:sp>
        <p:nvSpPr>
          <p:cNvPr id="10" name="İçerik Yer Tutucusu 9"/>
          <p:cNvSpPr>
            <a:spLocks noGrp="1"/>
          </p:cNvSpPr>
          <p:nvPr>
            <p:ph sz="half" idx="1"/>
          </p:nvPr>
        </p:nvSpPr>
        <p:spPr>
          <a:xfrm>
            <a:off x="1218883" y="1298074"/>
            <a:ext cx="9748802" cy="24534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46380" indent="-246380"/>
            <a:r>
              <a:rPr lang="tr-TR" dirty="0">
                <a:ea typeface="+mn-lt"/>
                <a:cs typeface="+mn-lt"/>
              </a:rPr>
              <a:t>1624 yılında Abaza Mehmed Paşa </a:t>
            </a:r>
            <a:r>
              <a:rPr lang="tr-TR" dirty="0" err="1">
                <a:ea typeface="+mn-lt"/>
                <a:cs typeface="+mn-lt"/>
              </a:rPr>
              <a:t>İsyanı'nı</a:t>
            </a:r>
            <a:r>
              <a:rPr lang="tr-TR" dirty="0">
                <a:ea typeface="+mn-lt"/>
                <a:cs typeface="+mn-lt"/>
              </a:rPr>
              <a:t> bastırmak amacıyla ordunun defter tutan biriminde (</a:t>
            </a:r>
            <a:r>
              <a:rPr lang="tr-TR" dirty="0" err="1">
                <a:ea typeface="+mn-lt"/>
                <a:cs typeface="+mn-lt"/>
              </a:rPr>
              <a:t>Silahdar</a:t>
            </a:r>
            <a:r>
              <a:rPr lang="tr-TR" dirty="0">
                <a:ea typeface="+mn-lt"/>
                <a:cs typeface="+mn-lt"/>
              </a:rPr>
              <a:t> Alayı) babasıyla beraber  Tercan Seferine katılır.</a:t>
            </a:r>
            <a:endParaRPr lang="tr-TR" dirty="0"/>
          </a:p>
          <a:p>
            <a:pPr marL="246380" indent="-246380"/>
            <a:r>
              <a:rPr lang="tr-TR" dirty="0">
                <a:ea typeface="+mn-lt"/>
                <a:cs typeface="+mn-lt"/>
              </a:rPr>
              <a:t>Diyarbakır'da kaldığı sırada babasının arkadaşlarından Mehmed Halife adlı bir yüksek bürokrat tarafından Süvari </a:t>
            </a:r>
            <a:r>
              <a:rPr lang="tr-TR" dirty="0" err="1">
                <a:ea typeface="+mn-lt"/>
                <a:cs typeface="+mn-lt"/>
              </a:rPr>
              <a:t>Mukabelesi'ne</a:t>
            </a:r>
            <a:r>
              <a:rPr lang="tr-TR" dirty="0">
                <a:ea typeface="+mn-lt"/>
                <a:cs typeface="+mn-lt"/>
              </a:rPr>
              <a:t> tayin edilerek İstanbul'a döndü (1627-1628).</a:t>
            </a:r>
          </a:p>
        </p:txBody>
      </p:sp>
    </p:spTree>
    <p:extLst>
      <p:ext uri="{BB962C8B-B14F-4D97-AF65-F5344CB8AC3E}">
        <p14:creationId xmlns:p14="http://schemas.microsoft.com/office/powerpoint/2010/main" val="35072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8883" y="576178"/>
            <a:ext cx="9751060" cy="654051"/>
          </a:xfrm>
        </p:spPr>
        <p:txBody>
          <a:bodyPr rtlCol="0"/>
          <a:lstStyle/>
          <a:p>
            <a:r>
              <a:rPr lang="tr-TR" dirty="0"/>
              <a:t>Eserleri: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218883" y="1413711"/>
            <a:ext cx="9748802" cy="3556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46380" indent="-246380"/>
            <a:r>
              <a:rPr lang="tr-TR" err="1">
                <a:ea typeface="+mn-lt"/>
                <a:cs typeface="+mn-lt"/>
              </a:rPr>
              <a:t>Keşfu'z-Zünun</a:t>
            </a:r>
            <a:r>
              <a:rPr lang="tr-TR">
                <a:ea typeface="+mn-lt"/>
                <a:cs typeface="+mn-lt"/>
              </a:rPr>
              <a:t> (Fen ve Edebiyat Ansiklopedisi)</a:t>
            </a:r>
          </a:p>
          <a:p>
            <a:pPr marL="246380" indent="-246380"/>
            <a:r>
              <a:rPr lang="tr-TR" dirty="0">
                <a:ea typeface="+mn-lt"/>
                <a:cs typeface="+mn-lt"/>
              </a:rPr>
              <a:t>Cihannüma (Coğrafya kitabı)</a:t>
            </a:r>
          </a:p>
          <a:p>
            <a:pPr marL="246380" indent="-246380"/>
            <a:r>
              <a:rPr lang="tr-TR" dirty="0">
                <a:ea typeface="+mn-lt"/>
                <a:cs typeface="+mn-lt"/>
              </a:rPr>
              <a:t>Fütuhat-ı Mülkiye (Tarih kitabı)</a:t>
            </a:r>
          </a:p>
          <a:p>
            <a:pPr marL="246380" indent="-246380"/>
            <a:r>
              <a:rPr lang="tr-TR" dirty="0">
                <a:ea typeface="+mn-lt"/>
                <a:cs typeface="+mn-lt"/>
              </a:rPr>
              <a:t>Mizan-ı Hak (Tarih kitabı)</a:t>
            </a:r>
          </a:p>
          <a:p>
            <a:pPr marL="246380" indent="-246380"/>
            <a:r>
              <a:rPr lang="tr-TR" dirty="0" err="1">
                <a:ea typeface="+mn-lt"/>
                <a:cs typeface="+mn-lt"/>
              </a:rPr>
              <a:t>Düsturu'l</a:t>
            </a:r>
            <a:r>
              <a:rPr lang="tr-TR" dirty="0">
                <a:ea typeface="+mn-lt"/>
                <a:cs typeface="+mn-lt"/>
              </a:rPr>
              <a:t>-Amel (Felsefi eser)</a:t>
            </a:r>
          </a:p>
        </p:txBody>
      </p:sp>
    </p:spTree>
    <p:extLst>
      <p:ext uri="{BB962C8B-B14F-4D97-AF65-F5344CB8AC3E}">
        <p14:creationId xmlns:p14="http://schemas.microsoft.com/office/powerpoint/2010/main" val="418129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55682" y="576179"/>
            <a:ext cx="9751060" cy="636003"/>
          </a:xfrm>
        </p:spPr>
        <p:txBody>
          <a:bodyPr rtlCol="0"/>
          <a:lstStyle/>
          <a:p>
            <a:r>
              <a:rPr lang="tr-TR" dirty="0" err="1">
                <a:ea typeface="+mj-lt"/>
                <a:cs typeface="+mj-lt"/>
              </a:rPr>
              <a:t>Keşfu'z-Zünun</a:t>
            </a:r>
            <a:endParaRPr lang="tr-TR" dirty="0" err="1"/>
          </a:p>
        </p:txBody>
      </p:sp>
      <p:sp>
        <p:nvSpPr>
          <p:cNvPr id="5" name="İçerik Yer Tutucusu 3">
            <a:extLst>
              <a:ext uri="{FF2B5EF4-FFF2-40B4-BE49-F238E27FC236}">
                <a16:creationId xmlns:a16="http://schemas.microsoft.com/office/drawing/2014/main" id="{2BDC353E-CC61-BE01-13E9-D166AC9E2FC1}"/>
              </a:ext>
            </a:extLst>
          </p:cNvPr>
          <p:cNvSpPr txBox="1">
            <a:spLocks/>
          </p:cNvSpPr>
          <p:nvPr/>
        </p:nvSpPr>
        <p:spPr>
          <a:xfrm>
            <a:off x="1218883" y="1413711"/>
            <a:ext cx="9748802" cy="3556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tr-TR" dirty="0">
                <a:ea typeface="+mn-lt"/>
                <a:cs typeface="+mn-lt"/>
              </a:rPr>
              <a:t>Katip Çelebi'nin en önemli eseridir.</a:t>
            </a:r>
          </a:p>
          <a:p>
            <a:pPr marL="246380" indent="-246380"/>
            <a:r>
              <a:rPr lang="tr-TR" dirty="0">
                <a:ea typeface="+mn-lt"/>
                <a:cs typeface="+mn-lt"/>
              </a:rPr>
              <a:t>15 bine yakın eserden ve bu eserlerin müelliflerinden bahseder.</a:t>
            </a:r>
          </a:p>
          <a:p>
            <a:pPr marL="246380" indent="-246380"/>
            <a:r>
              <a:rPr lang="tr-TR" dirty="0">
                <a:ea typeface="+mn-lt"/>
                <a:cs typeface="+mn-lt"/>
              </a:rPr>
              <a:t>Dönemin bilim ve edebiyat dünyası hakkında önemli bilgiler verir.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1987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480F07-F189-5899-73F0-32DDFE11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494966"/>
            <a:ext cx="9751060" cy="780382"/>
          </a:xfrm>
        </p:spPr>
        <p:txBody>
          <a:bodyPr/>
          <a:lstStyle/>
          <a:p>
            <a:r>
              <a:rPr lang="tr-TR" dirty="0">
                <a:ea typeface="+mj-lt"/>
                <a:cs typeface="+mj-lt"/>
              </a:rPr>
              <a:t>Cihannüma</a:t>
            </a:r>
            <a:endParaRPr lang="tr-TR" dirty="0"/>
          </a:p>
        </p:txBody>
      </p:sp>
      <p:sp>
        <p:nvSpPr>
          <p:cNvPr id="5" name="İçerik Yer Tutucusu 3">
            <a:extLst>
              <a:ext uri="{FF2B5EF4-FFF2-40B4-BE49-F238E27FC236}">
                <a16:creationId xmlns:a16="http://schemas.microsoft.com/office/drawing/2014/main" id="{59984737-E750-49E1-AEA4-95730E50D719}"/>
              </a:ext>
            </a:extLst>
          </p:cNvPr>
          <p:cNvSpPr txBox="1">
            <a:spLocks/>
          </p:cNvSpPr>
          <p:nvPr/>
        </p:nvSpPr>
        <p:spPr>
          <a:xfrm>
            <a:off x="1218883" y="1413711"/>
            <a:ext cx="9748802" cy="3556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tr-TR" dirty="0">
                <a:ea typeface="+mn-lt"/>
                <a:cs typeface="+mn-lt"/>
              </a:rPr>
              <a:t>Katip Çelebi'nin en önemli coğrafya eseridir.</a:t>
            </a:r>
            <a:endParaRPr lang="tr-TR" dirty="0"/>
          </a:p>
          <a:p>
            <a:pPr marL="246380" indent="-246380"/>
            <a:r>
              <a:rPr lang="tr-TR" dirty="0">
                <a:ea typeface="+mn-lt"/>
                <a:cs typeface="+mn-lt"/>
              </a:rPr>
              <a:t>Dünyanın farklı yerlerini anlatan bir eserdir.</a:t>
            </a:r>
            <a:endParaRPr lang="tr-TR" dirty="0"/>
          </a:p>
          <a:p>
            <a:pPr marL="246380" indent="-246380"/>
            <a:r>
              <a:rPr lang="tr-TR" dirty="0">
                <a:ea typeface="+mn-lt"/>
                <a:cs typeface="+mn-lt"/>
              </a:rPr>
              <a:t>Dönemin coğrafi bilgi birikiminin önemli bir kaynağıdır.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9304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BBD96-30FB-09DF-CA96-EEB386E25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F4689C-8DAF-54A8-357B-26779700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494966"/>
            <a:ext cx="9751060" cy="780382"/>
          </a:xfrm>
        </p:spPr>
        <p:txBody>
          <a:bodyPr/>
          <a:lstStyle/>
          <a:p>
            <a:r>
              <a:rPr lang="tr-TR" dirty="0">
                <a:ea typeface="+mj-lt"/>
                <a:cs typeface="+mj-lt"/>
              </a:rPr>
              <a:t>Fütuhat-ı Mülkiye</a:t>
            </a:r>
            <a:endParaRPr lang="tr-TR" dirty="0"/>
          </a:p>
        </p:txBody>
      </p:sp>
      <p:sp>
        <p:nvSpPr>
          <p:cNvPr id="5" name="İçerik Yer Tutucusu 3">
            <a:extLst>
              <a:ext uri="{FF2B5EF4-FFF2-40B4-BE49-F238E27FC236}">
                <a16:creationId xmlns:a16="http://schemas.microsoft.com/office/drawing/2014/main" id="{FCBDDF6C-CCC5-D17B-A59F-30B35055EB15}"/>
              </a:ext>
            </a:extLst>
          </p:cNvPr>
          <p:cNvSpPr txBox="1">
            <a:spLocks/>
          </p:cNvSpPr>
          <p:nvPr/>
        </p:nvSpPr>
        <p:spPr>
          <a:xfrm>
            <a:off x="1218883" y="1413711"/>
            <a:ext cx="9748802" cy="3556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tr-TR" dirty="0">
                <a:ea typeface="+mn-lt"/>
                <a:cs typeface="+mn-lt"/>
              </a:rPr>
              <a:t>Katip Çelebi'nin en önemli tarih eseridir.</a:t>
            </a:r>
          </a:p>
          <a:p>
            <a:pPr marL="246380" indent="-246380"/>
            <a:r>
              <a:rPr lang="tr-TR" dirty="0">
                <a:ea typeface="+mn-lt"/>
                <a:cs typeface="+mn-lt"/>
              </a:rPr>
              <a:t>Osmanlı Devleti'nin fetihlerini anlatan bir eserdir.</a:t>
            </a:r>
          </a:p>
          <a:p>
            <a:pPr marL="246380" indent="-246380"/>
            <a:r>
              <a:rPr lang="tr-TR" dirty="0">
                <a:ea typeface="+mn-lt"/>
                <a:cs typeface="+mn-lt"/>
              </a:rPr>
              <a:t>Dönemin askeri ve siyasi tarihini yansıtır.</a:t>
            </a:r>
          </a:p>
        </p:txBody>
      </p:sp>
    </p:spTree>
    <p:extLst>
      <p:ext uri="{BB962C8B-B14F-4D97-AF65-F5344CB8AC3E}">
        <p14:creationId xmlns:p14="http://schemas.microsoft.com/office/powerpoint/2010/main" val="2825448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86DB7-5A59-5CE9-1451-5B63FD41D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E0D3F0-6FAE-9341-6694-18CC4203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494966"/>
            <a:ext cx="9751060" cy="780382"/>
          </a:xfrm>
        </p:spPr>
        <p:txBody>
          <a:bodyPr/>
          <a:lstStyle/>
          <a:p>
            <a:r>
              <a:rPr lang="tr-TR" dirty="0">
                <a:ea typeface="+mj-lt"/>
                <a:cs typeface="+mj-lt"/>
              </a:rPr>
              <a:t>Mizan-ı Hak</a:t>
            </a:r>
            <a:endParaRPr lang="tr-TR" dirty="0"/>
          </a:p>
        </p:txBody>
      </p:sp>
      <p:sp>
        <p:nvSpPr>
          <p:cNvPr id="5" name="İçerik Yer Tutucusu 3">
            <a:extLst>
              <a:ext uri="{FF2B5EF4-FFF2-40B4-BE49-F238E27FC236}">
                <a16:creationId xmlns:a16="http://schemas.microsoft.com/office/drawing/2014/main" id="{DA490443-1E93-2347-DE7B-73861A3CECC6}"/>
              </a:ext>
            </a:extLst>
          </p:cNvPr>
          <p:cNvSpPr txBox="1">
            <a:spLocks/>
          </p:cNvSpPr>
          <p:nvPr/>
        </p:nvSpPr>
        <p:spPr>
          <a:xfrm>
            <a:off x="1218883" y="1413711"/>
            <a:ext cx="9748802" cy="3556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tr-TR" dirty="0">
                <a:ea typeface="+mn-lt"/>
                <a:cs typeface="+mn-lt"/>
              </a:rPr>
              <a:t>Katip Çelebi'nin en önemli tarih eseridir.</a:t>
            </a:r>
          </a:p>
          <a:p>
            <a:pPr marL="246380" indent="-246380"/>
            <a:r>
              <a:rPr lang="tr-TR" dirty="0">
                <a:ea typeface="+mn-lt"/>
                <a:cs typeface="+mn-lt"/>
              </a:rPr>
              <a:t>Osmanlı Devleti'nin 17. yüzyıldaki siyasi ve sosyal durumunu anlatan bir eserdir.</a:t>
            </a:r>
          </a:p>
          <a:p>
            <a:pPr marL="246380" indent="-246380"/>
            <a:r>
              <a:rPr lang="tr-TR" dirty="0">
                <a:ea typeface="+mn-lt"/>
                <a:cs typeface="+mn-lt"/>
              </a:rPr>
              <a:t>Dönemin siyasi ve sosyal sorunlarını ele alır.</a:t>
            </a:r>
          </a:p>
        </p:txBody>
      </p:sp>
    </p:spTree>
    <p:extLst>
      <p:ext uri="{BB962C8B-B14F-4D97-AF65-F5344CB8AC3E}">
        <p14:creationId xmlns:p14="http://schemas.microsoft.com/office/powerpoint/2010/main" val="859366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itaplar Klasik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eması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D1FCDE40-3BE7-4E5A-9860-8359C89B8C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F574C1-4F2C-40D8-9AE7-67D8100634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D397DF-7825-42D5-8CC7-50A9B67274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TF02801059</Template>
  <TotalTime>0</TotalTime>
  <Words>125</Words>
  <Application>Microsoft Office PowerPoint</Application>
  <PresentationFormat>Özel</PresentationFormat>
  <Paragraphs>49</Paragraphs>
  <Slides>11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2" baseType="lpstr">
      <vt:lpstr>Kitaplar Klasik 16x9</vt:lpstr>
      <vt:lpstr>Katip Çelebi </vt:lpstr>
      <vt:lpstr>Hayatı:</vt:lpstr>
      <vt:lpstr>Eğitimi</vt:lpstr>
      <vt:lpstr>Memurluk Yılları</vt:lpstr>
      <vt:lpstr>Eserleri:</vt:lpstr>
      <vt:lpstr>Keşfu'z-Zünun</vt:lpstr>
      <vt:lpstr>Cihannüma</vt:lpstr>
      <vt:lpstr>Fütuhat-ı Mülkiye</vt:lpstr>
      <vt:lpstr>Mizan-ı Hak</vt:lpstr>
      <vt:lpstr>Düsturü'l-Amel</vt:lpstr>
      <vt:lpstr>Dinlediğiniz için 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Başlık Düzeni</dc:title>
  <dc:creator/>
  <cp:lastModifiedBy/>
  <cp:revision>136</cp:revision>
  <dcterms:created xsi:type="dcterms:W3CDTF">2023-12-20T17:27:00Z</dcterms:created>
  <dcterms:modified xsi:type="dcterms:W3CDTF">2023-12-20T19:40:17Z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