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7" r:id="rId3"/>
    <p:sldId id="258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807"/>
  </p:normalViewPr>
  <p:slideViewPr>
    <p:cSldViewPr snapToGrid="0">
      <p:cViewPr varScale="1">
        <p:scale>
          <a:sx n="121" d="100"/>
          <a:sy n="121" d="100"/>
        </p:scale>
        <p:origin x="210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FD89B-75D3-6242-B675-AE9ACA1A6DDF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AA260-A5B1-214F-8943-6528D70AB9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86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A260-A5B1-214F-8943-6528D70AB9B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4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A260-A5B1-214F-8943-6528D70AB9B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4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5ABE8-9DA6-6E39-ED24-58337B9E4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82249F-DAC4-B0D8-F299-508098407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F4BCCA-7E4F-3FA2-A63B-27A769CA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B090-AD6B-9A4D-92A5-1E445F1C4862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AB801-12DB-1EE4-2AA9-4A57B9E6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91889F-E910-88E4-D288-E6BF601D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C34-1066-BA4C-BB60-BA8908A97A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43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53D01-4FA2-7471-55E0-17F2A92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4B44C3-622F-760B-0E46-E18F3AEE4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C3B02-AA7B-9304-0325-EB1EDFD8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B090-AD6B-9A4D-92A5-1E445F1C4862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81A49-DFCA-3886-7347-A0B7833B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E1C1E-672D-6016-2904-789F1521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C34-1066-BA4C-BB60-BA8908A97A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27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EF83B0-F994-DB1B-A79C-BD97F62F3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9D78A6-FAE5-3C1D-447D-1544E080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4EC317-DFAF-8821-337C-B7CD830B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B090-AD6B-9A4D-92A5-1E445F1C4862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06271C-E0EB-4898-A6F4-CA362951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672EED-1391-C2F0-CF6B-8E943AAB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C34-1066-BA4C-BB60-BA8908A97A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08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7E033-63CD-604F-858E-D16052C3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3AA4C4-0774-50B6-27A3-CD3F82B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73CC0-1145-AC5C-514F-74567161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B090-AD6B-9A4D-92A5-1E445F1C4862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859C7-4786-6455-EA82-53C095E3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CDA133-1F99-6FDC-59CC-C05F7FDC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C34-1066-BA4C-BB60-BA8908A97A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5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4B606-5FD9-0BE9-2971-7ABC7BA5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49E35-C7C2-4D85-A560-01DBD490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D13C6-42E6-6561-F882-EF173F6E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B090-AD6B-9A4D-92A5-1E445F1C4862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88CB3-FCDD-F345-221C-42F9B264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3CE826-F448-97DF-61A6-772947CB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C34-1066-BA4C-BB60-BA8908A97A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31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3C5E0-0DD6-4EE2-96AE-795171C4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93BE7-1771-AAE7-A191-D53FDF8EB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5C95DF-E35F-F7F1-ABD0-2600265D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3EDFC4-8384-ADDD-655C-5E6E9B4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B090-AD6B-9A4D-92A5-1E445F1C4862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CE68C8-E220-10C0-1A21-5B56A5A7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BFE51D-E53C-EE1A-9A8D-8AB489AB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C34-1066-BA4C-BB60-BA8908A97A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04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0C254-2C62-0B87-8500-19693AA8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FE7555-960D-44FF-0B54-5F83B1060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DEADDD-95DB-FB8C-4B16-9C6FA3E9E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04FDE1-180C-E5E0-3B00-2E6AC72D7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0BF030-FA61-4ED6-BC66-40D99178F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171932-8449-EE8A-F84F-F2BECFD6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B090-AD6B-9A4D-92A5-1E445F1C4862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4AF7EA-4D7C-91B1-7DD5-AE2E9843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28F59B-3BB0-DBAE-AC2C-52E376EC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C34-1066-BA4C-BB60-BA8908A97A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27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E75B9-825E-4AD8-8A50-106A6D17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37686F-DA87-7510-921B-0FD2B98C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B090-AD6B-9A4D-92A5-1E445F1C4862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022874-2161-1F56-C3DF-AAA69368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6B117D-9C0B-C336-8526-CE6FC822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C34-1066-BA4C-BB60-BA8908A97A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3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284980-7B26-38B6-EEA9-D92DFF39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B090-AD6B-9A4D-92A5-1E445F1C4862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99FB53-EC42-C606-04C4-C0CAD27D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B801C-75E0-0C98-C471-909AE4A4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C34-1066-BA4C-BB60-BA8908A97A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51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3A1B4-E26B-D893-D0F2-C7510FB6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DE0392-1AC0-07DC-F200-43699625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70D30A-68A0-2E3D-8BBA-CF779FAC3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AF44F4-0B7E-CA67-9E16-6A40E825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B090-AD6B-9A4D-92A5-1E445F1C4862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E38C36-4D33-0884-C894-51C8CC46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CCDB2-190A-AAF7-4341-29C49AF6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C34-1066-BA4C-BB60-BA8908A97A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8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43FD0-769D-7CBA-10EE-50964735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5FBE59-674E-D8CA-EF33-123333861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68D262-FDED-541B-2BE1-8A0AF1ACF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6DE92C-28BE-6043-C231-4A382467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B090-AD6B-9A4D-92A5-1E445F1C4862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65AF82-9A74-67B9-65F4-2E2AD76C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7567EC-178F-0A45-F944-B176883B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C34-1066-BA4C-BB60-BA8908A97A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63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DCF641-9C75-10A5-BEA1-4B2D6184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6E2A84-75C6-FDA8-5815-D880157B6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2E5F79-4990-26F2-73FF-E29BDBD7E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4B090-AD6B-9A4D-92A5-1E445F1C4862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D47E1-2350-071F-8074-C5E6973C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3AB119-5066-DB4E-296F-B2FE0BA88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FC34-1066-BA4C-BB60-BA8908A97A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21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6AA9F-2304-F9CB-E1C9-4749A387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Bob Moritz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0CAC3-C575-0DEA-6094-912BDF5F6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D2D2D"/>
                </a:solidFill>
                <a:effectLst/>
                <a:latin typeface="PwC Helvetica Neue"/>
              </a:rPr>
              <a:t>Global Chairman, PricewaterhouseCoopers International Limited</a:t>
            </a:r>
          </a:p>
          <a:p>
            <a:r>
              <a:rPr lang="de-DE" dirty="0"/>
              <a:t>2nd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June 2024: </a:t>
            </a:r>
          </a:p>
          <a:p>
            <a:pPr lvl="1"/>
            <a:r>
              <a:rPr lang="de-DE" dirty="0"/>
              <a:t>Timing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engagement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bad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he still </a:t>
            </a:r>
            <a:r>
              <a:rPr lang="de-DE" dirty="0" err="1"/>
              <a:t>has</a:t>
            </a:r>
            <a:r>
              <a:rPr lang="de-DE" dirty="0"/>
              <a:t> 18 </a:t>
            </a:r>
            <a:r>
              <a:rPr lang="de-DE" dirty="0" err="1"/>
              <a:t>months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. </a:t>
            </a:r>
          </a:p>
          <a:p>
            <a:pPr lvl="1"/>
            <a:r>
              <a:rPr lang="de-DE" dirty="0"/>
              <a:t>New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in Juli (</a:t>
            </a:r>
            <a:r>
              <a:rPr lang="de-DE" dirty="0" err="1"/>
              <a:t>budget</a:t>
            </a:r>
            <a:r>
              <a:rPr lang="de-DE" dirty="0"/>
              <a:t> </a:t>
            </a:r>
            <a:r>
              <a:rPr lang="de-DE" dirty="0" err="1"/>
              <a:t>allocation</a:t>
            </a:r>
            <a:r>
              <a:rPr lang="de-DE" dirty="0"/>
              <a:t>!).</a:t>
            </a:r>
          </a:p>
          <a:p>
            <a:pPr lvl="1"/>
            <a:endParaRPr lang="de-DE" dirty="0"/>
          </a:p>
          <a:p>
            <a:r>
              <a:rPr lang="de-DE" dirty="0"/>
              <a:t>Global initiatives:</a:t>
            </a:r>
          </a:p>
          <a:p>
            <a:pPr lvl="1"/>
            <a:r>
              <a:rPr lang="de-DE" dirty="0"/>
              <a:t>Setup </a:t>
            </a:r>
            <a:r>
              <a:rPr lang="de-DE" dirty="0" err="1"/>
              <a:t>Managed</a:t>
            </a:r>
            <a:r>
              <a:rPr lang="de-DE" dirty="0"/>
              <a:t> Services (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BPO )</a:t>
            </a:r>
          </a:p>
          <a:p>
            <a:pPr lvl="1"/>
            <a:r>
              <a:rPr lang="de-DE" dirty="0" err="1"/>
              <a:t>Digitalisation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Auditing Business</a:t>
            </a:r>
          </a:p>
        </p:txBody>
      </p:sp>
    </p:spTree>
    <p:extLst>
      <p:ext uri="{BB962C8B-B14F-4D97-AF65-F5344CB8AC3E}">
        <p14:creationId xmlns:p14="http://schemas.microsoft.com/office/powerpoint/2010/main" val="39425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B52DD-3830-BB06-CDAE-C869971C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Important to know: Structure PwC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11DF9A-8D1B-4093-BFF5-E74FD071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PwC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is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brand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under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which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member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PricewaterhouseCoopers International Limited (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PwCIL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)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operate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and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provide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professional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services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.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Together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,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these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form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PwC network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. ‘PwC’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is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often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used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to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refer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either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to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individual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within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PwC network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to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several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all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them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collectively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.</a:t>
            </a:r>
          </a:p>
          <a:p>
            <a:pPr algn="l" fontAlgn="base"/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In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many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parts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world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,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accounting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are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required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by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law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to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be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locally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owned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and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independent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.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Although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regulatory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attitudes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on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this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issue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are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changing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, PwC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member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do not and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cannot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currently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operate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a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corporate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multinational. The PwC network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is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not a global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partnership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, a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single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firm,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a multinational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corporation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.</a:t>
            </a:r>
          </a:p>
          <a:p>
            <a:pPr algn="l" fontAlgn="base"/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these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reasons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,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PwC network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consists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which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are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separate legal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entities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. The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that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make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up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network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are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committed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to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working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together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to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provide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quality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service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offerings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clients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throughout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world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.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in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PwC network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are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members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in,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have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other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connections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to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, PricewaterhouseCoopers International Limited (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PwCIL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), an English private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company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limited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by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guarantee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.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PwCIL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does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not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practise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accountancy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provide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services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to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clients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. Rather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its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purpose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is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to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 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facilitate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coordination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between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 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member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in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PwC network. Focusing on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key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areas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such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as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strategy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,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brand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, and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risk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and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quality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,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Network Leadership Team and Board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PwCIL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develop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and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implement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policies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and initiatives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to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achieve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a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common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and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coordinated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approach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among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individual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where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appropriate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. Member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PwCIL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can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use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PwC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name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and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resources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and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methodologies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PwC network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are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made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available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to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them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. In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addition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,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member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may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request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resources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other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member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and/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secure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provision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professional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services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by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other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member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and/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other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entities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. In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return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,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member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agree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to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abide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by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certain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common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policies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and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to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maintain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standards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PwC network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put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forward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by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PwCIL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.</a:t>
            </a:r>
          </a:p>
          <a:p>
            <a:pPr algn="l" fontAlgn="base"/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The PwC network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is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not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one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international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partnership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and PwC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member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are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not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otherwise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legal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partners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with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each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1" i="0" dirty="0" err="1">
                <a:solidFill>
                  <a:srgbClr val="2D2D2D"/>
                </a:solidFill>
                <a:effectLst/>
                <a:latin typeface="PwC Helvetica Neue"/>
              </a:rPr>
              <a:t>other</a:t>
            </a:r>
            <a:r>
              <a:rPr lang="de-DE" sz="1600" b="1" i="0" dirty="0">
                <a:solidFill>
                  <a:srgbClr val="2D2D2D"/>
                </a:solidFill>
                <a:effectLst/>
                <a:latin typeface="PwC Helvetica Neue"/>
              </a:rPr>
              <a:t>. 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Many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member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firms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have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legally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registered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names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which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contain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“PricewaterhouseCoopers”,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however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there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is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no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ownership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by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PwCIL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. A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member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firm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cannot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act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agent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PwCIL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any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other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member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firm,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cannot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obligate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PwCIL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any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other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member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firm, and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is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liable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only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its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own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acts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omissions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and not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those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PwCIL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any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other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member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firm.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Similarly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,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PwCIL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cannot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act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an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agent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of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any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member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firm,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cannot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obligate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any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member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firm, and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is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liable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only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for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its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own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acts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or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 </a:t>
            </a:r>
            <a:r>
              <a:rPr lang="de-DE" sz="1600" b="0" i="0" dirty="0" err="1">
                <a:solidFill>
                  <a:srgbClr val="2D2D2D"/>
                </a:solidFill>
                <a:effectLst/>
                <a:latin typeface="PwC Helvetica Neue"/>
              </a:rPr>
              <a:t>omissions</a:t>
            </a:r>
            <a:r>
              <a:rPr lang="de-DE" sz="1600" b="0" i="0" dirty="0">
                <a:solidFill>
                  <a:srgbClr val="2D2D2D"/>
                </a:solidFill>
                <a:effectLst/>
                <a:latin typeface="PwC Helvetica Neue"/>
              </a:rPr>
              <a:t>.</a:t>
            </a:r>
            <a:endParaRPr lang="de-DE" sz="2400" b="0" i="0" dirty="0">
              <a:solidFill>
                <a:srgbClr val="2D2D2D"/>
              </a:solidFill>
              <a:effectLst/>
              <a:latin typeface="PwC Helvetica Neue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02996B2-585C-DC1F-EEF1-81BB8E38DF44}"/>
              </a:ext>
            </a:extLst>
          </p:cNvPr>
          <p:cNvSpPr txBox="1"/>
          <p:nvPr/>
        </p:nvSpPr>
        <p:spPr>
          <a:xfrm>
            <a:off x="5999583" y="6492875"/>
            <a:ext cx="52068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Source: https://</a:t>
            </a:r>
            <a:r>
              <a:rPr lang="de-DE" sz="1050" dirty="0" err="1"/>
              <a:t>www.pwc.com</a:t>
            </a:r>
            <a:r>
              <a:rPr lang="de-DE" sz="1050" dirty="0"/>
              <a:t>/</a:t>
            </a:r>
            <a:r>
              <a:rPr lang="de-DE" sz="1050" dirty="0" err="1"/>
              <a:t>gx</a:t>
            </a:r>
            <a:r>
              <a:rPr lang="de-DE" sz="1050" dirty="0"/>
              <a:t>/en/</a:t>
            </a:r>
            <a:r>
              <a:rPr lang="de-DE" sz="1050" dirty="0" err="1"/>
              <a:t>about</a:t>
            </a:r>
            <a:r>
              <a:rPr lang="de-DE" sz="1050" dirty="0"/>
              <a:t>/</a:t>
            </a:r>
            <a:r>
              <a:rPr lang="de-DE" sz="1050" dirty="0" err="1"/>
              <a:t>corporate-governance</a:t>
            </a:r>
            <a:r>
              <a:rPr lang="de-DE" sz="1050" dirty="0"/>
              <a:t>/network-</a:t>
            </a:r>
            <a:r>
              <a:rPr lang="de-DE" sz="1050" dirty="0" err="1"/>
              <a:t>structure.html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64114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B4C7F-2619-6EA0-4E34-6FD79AC9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 German PwC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representation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FA7911-C920-3FF4-3C33-2F0C58F3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solidFill>
                  <a:srgbClr val="2D2D2D"/>
                </a:solidFill>
                <a:latin typeface="PwC Helvetica Neue"/>
              </a:rPr>
              <a:t>All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</a:rPr>
              <a:t>member</a:t>
            </a:r>
            <a:r>
              <a:rPr lang="de-DE" sz="2000" dirty="0">
                <a:solidFill>
                  <a:srgbClr val="2D2D2D"/>
                </a:solidFill>
                <a:latin typeface="PwC Helvetica Neue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</a:rPr>
              <a:t>firms</a:t>
            </a:r>
            <a:r>
              <a:rPr lang="de-DE" sz="2000" dirty="0">
                <a:solidFill>
                  <a:srgbClr val="2D2D2D"/>
                </a:solidFill>
                <a:latin typeface="PwC Helvetica Neue"/>
              </a:rPr>
              <a:t> /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</a:rPr>
              <a:t>local</a:t>
            </a:r>
            <a:r>
              <a:rPr lang="de-DE" sz="2000" dirty="0">
                <a:solidFill>
                  <a:srgbClr val="2D2D2D"/>
                </a:solidFill>
                <a:latin typeface="PwC Helvetica Neue"/>
              </a:rPr>
              <a:t> legal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</a:rPr>
              <a:t>entities</a:t>
            </a:r>
            <a:r>
              <a:rPr lang="de-DE" sz="2000" dirty="0">
                <a:solidFill>
                  <a:srgbClr val="2D2D2D"/>
                </a:solidFill>
                <a:latin typeface="PwC Helvetica Neue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</a:rPr>
              <a:t>have</a:t>
            </a:r>
            <a:r>
              <a:rPr lang="de-DE" sz="2000" dirty="0">
                <a:solidFill>
                  <a:srgbClr val="2D2D2D"/>
                </a:solidFill>
                <a:latin typeface="PwC Helvetica Neue"/>
              </a:rPr>
              <a:t> an own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</a:rPr>
              <a:t>strategy</a:t>
            </a:r>
            <a:r>
              <a:rPr lang="de-DE" sz="2000" dirty="0">
                <a:solidFill>
                  <a:srgbClr val="2D2D2D"/>
                </a:solidFill>
                <a:latin typeface="PwC Helvetica Neue"/>
              </a:rPr>
              <a:t> and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</a:rPr>
              <a:t>are</a:t>
            </a:r>
            <a:r>
              <a:rPr lang="de-DE" sz="2000" dirty="0">
                <a:solidFill>
                  <a:srgbClr val="2D2D2D"/>
                </a:solidFill>
                <a:latin typeface="PwC Helvetica Neue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</a:rPr>
              <a:t>driven</a:t>
            </a:r>
            <a:r>
              <a:rPr lang="de-DE" sz="2000" dirty="0">
                <a:solidFill>
                  <a:srgbClr val="2D2D2D"/>
                </a:solidFill>
                <a:latin typeface="PwC Helvetica Neue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</a:rPr>
              <a:t>by</a:t>
            </a:r>
            <a:r>
              <a:rPr lang="de-DE" sz="2000" dirty="0">
                <a:solidFill>
                  <a:srgbClr val="2D2D2D"/>
                </a:solidFill>
                <a:latin typeface="PwC Helvetica Neue"/>
              </a:rPr>
              <a:t> a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</a:rPr>
              <a:t>board</a:t>
            </a:r>
            <a:r>
              <a:rPr lang="de-DE" sz="2000" dirty="0">
                <a:solidFill>
                  <a:srgbClr val="2D2D2D"/>
                </a:solidFill>
                <a:latin typeface="PwC Helvetica Neue"/>
              </a:rPr>
              <a:t> and Technical Leadership Team (TLT).</a:t>
            </a:r>
          </a:p>
          <a:p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Underneath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(e.g.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german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. 600 Partners –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shareholders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„own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“, but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underlay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/ legal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drives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resp.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invested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participates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heavily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. ( Bonus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on Equity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/Company Performance and Individuell Performance</a:t>
            </a:r>
          </a:p>
          <a:p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/ limited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appetite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partners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invest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/ kick off a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partner‘s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de-DE" sz="2000" dirty="0">
              <a:solidFill>
                <a:srgbClr val="2D2D2D"/>
              </a:solidFill>
              <a:latin typeface="PwC Helvetica Neue"/>
            </a:endParaRPr>
          </a:p>
          <a:p>
            <a:pPr marL="0" indent="0">
              <a:buNone/>
            </a:pPr>
            <a:endParaRPr lang="de-DE" sz="2000" dirty="0">
              <a:solidFill>
                <a:srgbClr val="2D2D2D"/>
              </a:solidFill>
              <a:latin typeface="PwC Helvetica Neue"/>
              <a:cs typeface="Times New Roman" panose="02020603050405020304" pitchFamily="18" charset="0"/>
            </a:endParaRPr>
          </a:p>
          <a:p>
            <a:endParaRPr lang="de-DE" sz="2000" dirty="0">
              <a:solidFill>
                <a:srgbClr val="2D2D2D"/>
              </a:solidFill>
              <a:latin typeface="PwC Helvetica Neue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0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B4C7F-2619-6EA0-4E34-6FD79AC9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Revenue Stream German PwC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representation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FA7911-C920-3FF4-3C33-2F0C58F3C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58" y="190838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german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de-DE" sz="2000" dirty="0">
              <a:solidFill>
                <a:srgbClr val="2D2D2D"/>
              </a:solidFill>
              <a:latin typeface="PwC Helvetica Neu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Advisory		44 % 	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Auditing		33 %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  <a:r>
              <a:rPr lang="de-DE" sz="16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Consultancy</a:t>
            </a:r>
            <a:r>
              <a:rPr lang="de-DE" sz="16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	23 %</a:t>
            </a:r>
          </a:p>
          <a:p>
            <a:pPr lvl="1"/>
            <a:endParaRPr lang="de-DE" sz="1600" dirty="0">
              <a:solidFill>
                <a:srgbClr val="2D2D2D"/>
              </a:solidFill>
              <a:latin typeface="PwC Helvetica Neue"/>
              <a:cs typeface="Times New Roman" panose="02020603050405020304" pitchFamily="18" charset="0"/>
            </a:endParaRPr>
          </a:p>
          <a:p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German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revenue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stream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is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representative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for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other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countries.</a:t>
            </a:r>
          </a:p>
          <a:p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Auditing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market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is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a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stable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, non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growing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market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. Market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growth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can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only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by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done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via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price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dumping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/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agressive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pricing. Revenue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growth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via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yearly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rate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adjustments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. All 10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years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companies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need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a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new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auditor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(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by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law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) –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periodic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rotation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of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audit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mandates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.</a:t>
            </a:r>
          </a:p>
          <a:p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PwC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provides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„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bodies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“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during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audit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–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there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is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no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interest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to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reduce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bodies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/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billable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work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as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this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would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reduce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auditing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revenue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.</a:t>
            </a:r>
          </a:p>
          <a:p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PwC</a:t>
            </a:r>
            <a:r>
              <a:rPr lang="de-DE" sz="2400" dirty="0">
                <a:solidFill>
                  <a:srgbClr val="2D2D2D"/>
                </a:solidFill>
                <a:latin typeface="PwC 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is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very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restricted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to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provide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advice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/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software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to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direct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customers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/ C1 / Auditing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customers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by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law</a:t>
            </a:r>
            <a:r>
              <a:rPr lang="de-DE" sz="2000" dirty="0">
                <a:solidFill>
                  <a:srgbClr val="2D2D2D"/>
                </a:solidFill>
                <a:latin typeface="PwC Helvetica Neue"/>
                <a:cs typeface="Times New Roman" panose="02020603050405020304" pitchFamily="18" charset="0"/>
              </a:rPr>
              <a:t> ( SEC ) </a:t>
            </a:r>
          </a:p>
          <a:p>
            <a:endParaRPr lang="de-DE" sz="2000" dirty="0">
              <a:solidFill>
                <a:srgbClr val="2D2D2D"/>
              </a:solidFill>
              <a:latin typeface="PwC Helvetica Neue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000" dirty="0">
              <a:solidFill>
                <a:srgbClr val="2D2D2D"/>
              </a:solidFill>
              <a:latin typeface="PwC Helvetica Neue"/>
              <a:cs typeface="Times New Roman" panose="02020603050405020304" pitchFamily="18" charset="0"/>
            </a:endParaRPr>
          </a:p>
          <a:p>
            <a:endParaRPr lang="de-DE" sz="2000" dirty="0">
              <a:solidFill>
                <a:srgbClr val="2D2D2D"/>
              </a:solidFill>
              <a:latin typeface="PwC Helvetica Neue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753E8BD-4E24-57FB-17B4-31722CE6A244}"/>
              </a:ext>
            </a:extLst>
          </p:cNvPr>
          <p:cNvSpPr txBox="1"/>
          <p:nvPr/>
        </p:nvSpPr>
        <p:spPr>
          <a:xfrm>
            <a:off x="5999583" y="6492875"/>
            <a:ext cx="52068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Source: https://</a:t>
            </a:r>
            <a:r>
              <a:rPr lang="de-DE" sz="1050" dirty="0" err="1"/>
              <a:t>www.pwc.com</a:t>
            </a:r>
            <a:r>
              <a:rPr lang="de-DE" sz="1050" dirty="0"/>
              <a:t>/</a:t>
            </a:r>
            <a:r>
              <a:rPr lang="de-DE" sz="1050" dirty="0" err="1"/>
              <a:t>gx</a:t>
            </a:r>
            <a:r>
              <a:rPr lang="de-DE" sz="1050" dirty="0"/>
              <a:t>/en/</a:t>
            </a:r>
            <a:r>
              <a:rPr lang="de-DE" sz="1050" dirty="0" err="1"/>
              <a:t>about</a:t>
            </a:r>
            <a:r>
              <a:rPr lang="de-DE" sz="1050" dirty="0"/>
              <a:t>/</a:t>
            </a:r>
            <a:r>
              <a:rPr lang="de-DE" sz="1050" dirty="0" err="1"/>
              <a:t>corporate-governance</a:t>
            </a:r>
            <a:r>
              <a:rPr lang="de-DE" sz="1050" dirty="0"/>
              <a:t>/network-</a:t>
            </a:r>
            <a:r>
              <a:rPr lang="de-DE" sz="1050" dirty="0" err="1"/>
              <a:t>structure.html</a:t>
            </a:r>
            <a:endParaRPr lang="de-DE" sz="105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AEA11EE-8044-C015-C4D1-F4CEEF896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833" y="147427"/>
            <a:ext cx="2411771" cy="349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7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CFB5A-2D3B-D07D-BBBF-7066323D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Considerations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7C67-255B-9168-470C-2FB568BF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ML </a:t>
            </a:r>
            <a:r>
              <a:rPr lang="de-DE" dirty="0" err="1"/>
              <a:t>Ops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de-DE" dirty="0"/>
          </a:p>
          <a:p>
            <a:pPr lvl="1"/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companies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Business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finance</a:t>
            </a:r>
            <a:r>
              <a:rPr lang="de-DE" dirty="0"/>
              <a:t> (i.e. </a:t>
            </a:r>
            <a:r>
              <a:rPr lang="de-DE" dirty="0" err="1"/>
              <a:t>Hypatos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AP )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auditing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?</a:t>
            </a:r>
          </a:p>
          <a:p>
            <a:r>
              <a:rPr lang="de-DE" dirty="0" err="1"/>
              <a:t>How</a:t>
            </a:r>
            <a:r>
              <a:rPr lang="de-DE" dirty="0"/>
              <a:t> will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auditing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like?</a:t>
            </a:r>
          </a:p>
          <a:p>
            <a:pPr lvl="1"/>
            <a:r>
              <a:rPr lang="de-DE" dirty="0"/>
              <a:t>Post mortem </a:t>
            </a:r>
            <a:r>
              <a:rPr lang="de-DE" dirty="0" err="1"/>
              <a:t>corrections</a:t>
            </a:r>
            <a:r>
              <a:rPr lang="de-DE" dirty="0"/>
              <a:t> 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preventive</a:t>
            </a:r>
            <a:r>
              <a:rPr lang="de-DE" dirty="0"/>
              <a:t> /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(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Advisory </a:t>
            </a:r>
            <a:r>
              <a:rPr lang="de-DE" dirty="0" err="1"/>
              <a:t>service</a:t>
            </a:r>
            <a:r>
              <a:rPr lang="de-DE" dirty="0"/>
              <a:t> )</a:t>
            </a:r>
          </a:p>
          <a:p>
            <a:pPr lvl="2"/>
            <a:r>
              <a:rPr lang="de-DE" dirty="0"/>
              <a:t>Systems like </a:t>
            </a:r>
            <a:r>
              <a:rPr lang="de-DE" dirty="0" err="1"/>
              <a:t>Hypatos</a:t>
            </a:r>
            <a:r>
              <a:rPr lang="de-DE" dirty="0"/>
              <a:t> will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bookkeeping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(i.e. </a:t>
            </a:r>
            <a:r>
              <a:rPr lang="de-DE" dirty="0" err="1"/>
              <a:t>transactions</a:t>
            </a:r>
            <a:r>
              <a:rPr lang="de-DE" dirty="0"/>
              <a:t>, WBS </a:t>
            </a:r>
            <a:r>
              <a:rPr lang="de-DE" dirty="0" err="1"/>
              <a:t>elements</a:t>
            </a:r>
            <a:r>
              <a:rPr lang="de-DE" dirty="0"/>
              <a:t>, </a:t>
            </a:r>
            <a:r>
              <a:rPr lang="de-DE" dirty="0" err="1"/>
              <a:t>depreciation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Fraud </a:t>
            </a:r>
            <a:r>
              <a:rPr lang="de-DE" dirty="0" err="1"/>
              <a:t>prevention</a:t>
            </a:r>
            <a:r>
              <a:rPr lang="de-DE" dirty="0"/>
              <a:t>: </a:t>
            </a:r>
            <a:r>
              <a:rPr lang="de-DE" dirty="0" err="1"/>
              <a:t>prevent</a:t>
            </a:r>
            <a:r>
              <a:rPr lang="de-DE" dirty="0"/>
              <a:t> internal / external </a:t>
            </a:r>
            <a:r>
              <a:rPr lang="de-DE" dirty="0" err="1"/>
              <a:t>fraud</a:t>
            </a:r>
            <a:r>
              <a:rPr lang="de-DE" dirty="0"/>
              <a:t> (i.e. </a:t>
            </a:r>
            <a:r>
              <a:rPr lang="de-DE" dirty="0" err="1"/>
              <a:t>expenses</a:t>
            </a:r>
            <a:r>
              <a:rPr lang="de-DE" dirty="0"/>
              <a:t>, </a:t>
            </a:r>
            <a:r>
              <a:rPr lang="de-DE" dirty="0" err="1"/>
              <a:t>subcontractors</a:t>
            </a:r>
            <a:r>
              <a:rPr lang="de-DE" dirty="0"/>
              <a:t>, </a:t>
            </a:r>
            <a:r>
              <a:rPr lang="de-DE" dirty="0" err="1"/>
              <a:t>suspicious</a:t>
            </a:r>
            <a:r>
              <a:rPr lang="de-DE" dirty="0"/>
              <a:t> </a:t>
            </a:r>
            <a:r>
              <a:rPr lang="de-DE" dirty="0" err="1"/>
              <a:t>payments</a:t>
            </a:r>
            <a:r>
              <a:rPr lang="de-DE" dirty="0"/>
              <a:t>/</a:t>
            </a:r>
            <a:r>
              <a:rPr lang="de-DE" dirty="0" err="1"/>
              <a:t>transactions</a:t>
            </a:r>
            <a:r>
              <a:rPr lang="de-DE" dirty="0"/>
              <a:t>).</a:t>
            </a:r>
          </a:p>
          <a:p>
            <a:pPr lvl="1"/>
            <a:r>
              <a:rPr lang="de-DE" dirty="0"/>
              <a:t>Quality </a:t>
            </a:r>
            <a:r>
              <a:rPr lang="de-DE" dirty="0" err="1"/>
              <a:t>assurance</a:t>
            </a:r>
            <a:r>
              <a:rPr lang="de-DE" dirty="0"/>
              <a:t> / </a:t>
            </a:r>
            <a:r>
              <a:rPr lang="de-DE" dirty="0" err="1"/>
              <a:t>recommendations</a:t>
            </a:r>
            <a:endParaRPr lang="de-DE" dirty="0"/>
          </a:p>
          <a:p>
            <a:pPr lvl="2"/>
            <a:r>
              <a:rPr lang="de-DE" dirty="0"/>
              <a:t>Operational </a:t>
            </a:r>
            <a:r>
              <a:rPr lang="de-DE" dirty="0" err="1"/>
              <a:t>bookkeeping</a:t>
            </a:r>
            <a:r>
              <a:rPr lang="de-DE" dirty="0"/>
              <a:t> (i.e.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, </a:t>
            </a:r>
            <a:r>
              <a:rPr lang="de-DE" dirty="0" err="1"/>
              <a:t>Tax</a:t>
            </a:r>
            <a:r>
              <a:rPr lang="de-DE" dirty="0"/>
              <a:t>, COPA, </a:t>
            </a:r>
            <a:r>
              <a:rPr lang="de-DE" dirty="0" err="1"/>
              <a:t>depreciations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Revenue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contracts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Aggregation</a:t>
            </a:r>
          </a:p>
          <a:p>
            <a:pPr lvl="2"/>
            <a:r>
              <a:rPr lang="de-DE" dirty="0" err="1"/>
              <a:t>consideration</a:t>
            </a:r>
            <a:r>
              <a:rPr lang="de-DE" dirty="0"/>
              <a:t> end </a:t>
            </a:r>
            <a:r>
              <a:rPr lang="de-DE" dirty="0" err="1"/>
              <a:t>to</a:t>
            </a:r>
            <a:r>
              <a:rPr lang="de-DE" dirty="0"/>
              <a:t> end </a:t>
            </a:r>
            <a:r>
              <a:rPr lang="de-DE" dirty="0" err="1"/>
              <a:t>ecosystem</a:t>
            </a:r>
            <a:endParaRPr lang="de-DE" dirty="0"/>
          </a:p>
          <a:p>
            <a:pPr lvl="2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transaction</a:t>
            </a:r>
            <a:r>
              <a:rPr lang="de-DE" dirty="0"/>
              <a:t> ( internal / external </a:t>
            </a:r>
            <a:r>
              <a:rPr lang="de-DE" dirty="0" err="1"/>
              <a:t>systems</a:t>
            </a:r>
            <a:r>
              <a:rPr lang="de-DE" dirty="0"/>
              <a:t>)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validated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correctness</a:t>
            </a:r>
            <a:br>
              <a:rPr lang="de-DE" dirty="0"/>
            </a:b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824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5A2CE-EDAA-FB00-FA09-E2DD5457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Considerations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D3776-BF9E-A1C7-39BF-F2A3D539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Recruiting / HR </a:t>
            </a:r>
            <a:r>
              <a:rPr lang="de-DE" dirty="0" err="1"/>
              <a:t>issue</a:t>
            </a:r>
            <a:endParaRPr lang="de-DE" dirty="0"/>
          </a:p>
          <a:p>
            <a:pPr lvl="1"/>
            <a:r>
              <a:rPr lang="de-DE" dirty="0"/>
              <a:t>PwC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(‚</a:t>
            </a:r>
            <a:r>
              <a:rPr lang="de-DE" dirty="0" err="1"/>
              <a:t>dusty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‘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tax</a:t>
            </a:r>
            <a:r>
              <a:rPr lang="de-DE" dirty="0"/>
              <a:t> / </a:t>
            </a:r>
            <a:r>
              <a:rPr lang="de-DE" dirty="0" err="1"/>
              <a:t>audit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),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strugling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tech</a:t>
            </a:r>
            <a:r>
              <a:rPr lang="de-DE" dirty="0"/>
              <a:t> </a:t>
            </a:r>
            <a:r>
              <a:rPr lang="de-DE" dirty="0" err="1"/>
              <a:t>employees</a:t>
            </a:r>
            <a:r>
              <a:rPr lang="de-DE" dirty="0"/>
              <a:t>.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353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AFFDA-E698-A32A-839D-4752F069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raise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A7E38-A68B-CAD6-6BCB-778260D0D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motivate</a:t>
            </a:r>
            <a:r>
              <a:rPr lang="de-DE" dirty="0"/>
              <a:t> a Partner?</a:t>
            </a:r>
          </a:p>
          <a:p>
            <a:pPr lvl="1"/>
            <a:r>
              <a:rPr lang="de-DE" dirty="0"/>
              <a:t>Different </a:t>
            </a:r>
            <a:r>
              <a:rPr lang="de-DE" dirty="0" err="1"/>
              <a:t>interests</a:t>
            </a:r>
            <a:r>
              <a:rPr lang="de-DE" dirty="0"/>
              <a:t> per </a:t>
            </a:r>
            <a:r>
              <a:rPr lang="de-DE" dirty="0" err="1"/>
              <a:t>partner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(Junior, …, Senior)</a:t>
            </a:r>
          </a:p>
          <a:p>
            <a:pPr lvl="1"/>
            <a:r>
              <a:rPr lang="de-DE" dirty="0"/>
              <a:t>Partner </a:t>
            </a:r>
          </a:p>
          <a:p>
            <a:pPr lvl="2"/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, </a:t>
            </a:r>
            <a:r>
              <a:rPr lang="de-DE" dirty="0" err="1"/>
              <a:t>raise</a:t>
            </a:r>
            <a:r>
              <a:rPr lang="de-DE" dirty="0"/>
              <a:t> </a:t>
            </a:r>
            <a:r>
              <a:rPr lang="de-DE" dirty="0" err="1"/>
              <a:t>revenue</a:t>
            </a:r>
            <a:r>
              <a:rPr lang="de-DE" dirty="0"/>
              <a:t>,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growth</a:t>
            </a:r>
            <a:endParaRPr lang="de-DE" dirty="0"/>
          </a:p>
          <a:p>
            <a:pPr lvl="3"/>
            <a:r>
              <a:rPr lang="de-DE" dirty="0" err="1"/>
              <a:t>Usage</a:t>
            </a:r>
            <a:r>
              <a:rPr lang="de-DE" dirty="0"/>
              <a:t> ML </a:t>
            </a:r>
            <a:r>
              <a:rPr lang="de-DE" dirty="0" err="1"/>
              <a:t>Ops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de-DE" dirty="0"/>
          </a:p>
          <a:p>
            <a:pPr lvl="3"/>
            <a:r>
              <a:rPr lang="de-DE" dirty="0"/>
              <a:t>Automation: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ressources</a:t>
            </a:r>
            <a:r>
              <a:rPr lang="de-DE" dirty="0"/>
              <a:t> /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per </a:t>
            </a:r>
            <a:r>
              <a:rPr lang="de-DE" dirty="0" err="1"/>
              <a:t>auditing</a:t>
            </a:r>
            <a:r>
              <a:rPr lang="de-DE" dirty="0"/>
              <a:t> </a:t>
            </a:r>
            <a:r>
              <a:rPr lang="de-DE" dirty="0" err="1"/>
              <a:t>mandate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1087</Words>
  <Application>Microsoft Macintosh PowerPoint</Application>
  <PresentationFormat>Widescreen</PresentationFormat>
  <Paragraphs>62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PwC Helvetica Neue</vt:lpstr>
      <vt:lpstr>Office</vt:lpstr>
      <vt:lpstr>Bob Moritz </vt:lpstr>
      <vt:lpstr>Important to know: Structure PwC</vt:lpstr>
      <vt:lpstr>Example: German PwC representation</vt:lpstr>
      <vt:lpstr>Revenue Stream German PwC representation</vt:lpstr>
      <vt:lpstr>Considerations</vt:lpstr>
      <vt:lpstr>Considerations</vt:lpstr>
      <vt:lpstr>How can we raise interest?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Risk Management</dc:title>
  <dc:creator>Monique Reh</dc:creator>
  <cp:lastModifiedBy>mike reh</cp:lastModifiedBy>
  <cp:revision>19</cp:revision>
  <dcterms:created xsi:type="dcterms:W3CDTF">2022-10-07T10:01:12Z</dcterms:created>
  <dcterms:modified xsi:type="dcterms:W3CDTF">2023-02-03T07:40:18Z</dcterms:modified>
</cp:coreProperties>
</file>