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92"/>
  </p:normalViewPr>
  <p:slideViewPr>
    <p:cSldViewPr snapToGrid="0" snapToObjects="1">
      <p:cViewPr varScale="1">
        <p:scale>
          <a:sx n="93" d="100"/>
          <a:sy n="93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026B5-3651-2A48-B641-F2B8C3C238B1}" type="datetimeFigureOut">
              <a:rPr kumimoji="1" lang="zh-CN" altLang="en-US" smtClean="0"/>
              <a:t>2018/9/20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CD43C-D737-6341-BC6E-ED630C4A75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1967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CD43C-D737-6341-BC6E-ED630C4A756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4634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12FA-CD7B-DF46-81CC-64224152E71E}" type="datetimeFigureOut">
              <a:rPr kumimoji="1" lang="zh-CN" altLang="en-US" smtClean="0"/>
              <a:t>2018/9/20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E2FB-429D-204E-8690-A8F0B80085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4041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12FA-CD7B-DF46-81CC-64224152E71E}" type="datetimeFigureOut">
              <a:rPr kumimoji="1" lang="zh-CN" altLang="en-US" smtClean="0"/>
              <a:t>2018/9/20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E2FB-429D-204E-8690-A8F0B80085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891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12FA-CD7B-DF46-81CC-64224152E71E}" type="datetimeFigureOut">
              <a:rPr kumimoji="1" lang="zh-CN" altLang="en-US" smtClean="0"/>
              <a:t>2018/9/20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E2FB-429D-204E-8690-A8F0B80085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163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12FA-CD7B-DF46-81CC-64224152E71E}" type="datetimeFigureOut">
              <a:rPr kumimoji="1" lang="zh-CN" altLang="en-US" smtClean="0"/>
              <a:t>2018/9/20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E2FB-429D-204E-8690-A8F0B80085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037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12FA-CD7B-DF46-81CC-64224152E71E}" type="datetimeFigureOut">
              <a:rPr kumimoji="1" lang="zh-CN" altLang="en-US" smtClean="0"/>
              <a:t>2018/9/20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E2FB-429D-204E-8690-A8F0B80085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675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12FA-CD7B-DF46-81CC-64224152E71E}" type="datetimeFigureOut">
              <a:rPr kumimoji="1" lang="zh-CN" altLang="en-US" smtClean="0"/>
              <a:t>2018/9/20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E2FB-429D-204E-8690-A8F0B80085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891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12FA-CD7B-DF46-81CC-64224152E71E}" type="datetimeFigureOut">
              <a:rPr kumimoji="1" lang="zh-CN" altLang="en-US" smtClean="0"/>
              <a:t>2018/9/20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E2FB-429D-204E-8690-A8F0B80085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96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12FA-CD7B-DF46-81CC-64224152E71E}" type="datetimeFigureOut">
              <a:rPr kumimoji="1" lang="zh-CN" altLang="en-US" smtClean="0"/>
              <a:t>2018/9/20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E2FB-429D-204E-8690-A8F0B80085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248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12FA-CD7B-DF46-81CC-64224152E71E}" type="datetimeFigureOut">
              <a:rPr kumimoji="1" lang="zh-CN" altLang="en-US" smtClean="0"/>
              <a:t>2018/9/20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E2FB-429D-204E-8690-A8F0B80085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189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12FA-CD7B-DF46-81CC-64224152E71E}" type="datetimeFigureOut">
              <a:rPr kumimoji="1" lang="zh-CN" altLang="en-US" smtClean="0"/>
              <a:t>2018/9/20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E2FB-429D-204E-8690-A8F0B80085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826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12FA-CD7B-DF46-81CC-64224152E71E}" type="datetimeFigureOut">
              <a:rPr kumimoji="1" lang="zh-CN" altLang="en-US" smtClean="0"/>
              <a:t>2018/9/20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E2FB-429D-204E-8690-A8F0B80085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494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612FA-CD7B-DF46-81CC-64224152E71E}" type="datetimeFigureOut">
              <a:rPr kumimoji="1" lang="zh-CN" altLang="en-US" smtClean="0"/>
              <a:t>2018/9/20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2E2FB-429D-204E-8690-A8F0B80085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528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86750" y="2122160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>
                <a:latin typeface="Microsoft YaHei" charset="-122"/>
                <a:ea typeface="Microsoft YaHei" charset="-122"/>
                <a:cs typeface="Microsoft YaHei" charset="-122"/>
              </a:rPr>
              <a:t>JS</a:t>
            </a:r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作用域</a:t>
            </a:r>
            <a:endParaRPr kumimoji="1" lang="zh-CN" altLang="en-US" sz="3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95941" y="3424487"/>
            <a:ext cx="1600118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By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err="1" smtClean="0">
                <a:latin typeface="Microsoft YaHei" charset="-122"/>
                <a:ea typeface="Microsoft YaHei" charset="-122"/>
                <a:cs typeface="Microsoft YaHei" charset="-122"/>
              </a:rPr>
              <a:t>Shiqi</a:t>
            </a: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20000"/>
              </a:lnSpc>
            </a:pPr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2018.9.20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5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7150" y="404197"/>
            <a:ext cx="148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>
                <a:latin typeface="Microsoft YaHei" charset="-122"/>
                <a:ea typeface="Microsoft YaHei" charset="-122"/>
                <a:cs typeface="Microsoft YaHei" charset="-122"/>
              </a:rPr>
              <a:t>0.</a:t>
            </a:r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引子</a:t>
            </a:r>
            <a:endParaRPr kumimoji="1" lang="zh-CN" altLang="en-US" sz="3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19546" y="401583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smtClean="0">
                <a:latin typeface="Microsoft YaHei" charset="-122"/>
                <a:ea typeface="Microsoft YaHei" charset="-122"/>
                <a:cs typeface="Microsoft YaHei" charset="-122"/>
              </a:rPr>
              <a:t>？</a:t>
            </a:r>
            <a:endParaRPr kumimoji="1" lang="zh-CN" altLang="en-US" sz="3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523" y="1286056"/>
            <a:ext cx="5041992" cy="207529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775146" y="3849093"/>
            <a:ext cx="3641981" cy="10618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l</a:t>
            </a:r>
            <a:r>
              <a:rPr lang="en-US" altLang="zh-CN" dirty="0" err="1" smtClean="0">
                <a:latin typeface="Arial" charset="0"/>
                <a:ea typeface="Arial" charset="0"/>
                <a:cs typeface="Arial" charset="0"/>
              </a:rPr>
              <a:t>aruence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//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 取到全局变量的值</a:t>
            </a:r>
            <a:endParaRPr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eve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//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 取到局部变量的值</a:t>
            </a:r>
            <a:endParaRPr lang="en-US" altLang="zh-CN" sz="16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[age is not defined]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//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未定义</a:t>
            </a:r>
            <a:endParaRPr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781515" y="3849093"/>
            <a:ext cx="2727581" cy="10618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undefined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eve</a:t>
            </a:r>
          </a:p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[age is not defined]</a:t>
            </a:r>
            <a:endParaRPr lang="en-US" altLang="zh-CN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98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7150" y="404197"/>
            <a:ext cx="4556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latin typeface="Microsoft YaHei" charset="-122"/>
                <a:ea typeface="Microsoft YaHei" charset="-122"/>
                <a:cs typeface="Microsoft YaHei" charset="-122"/>
              </a:rPr>
              <a:t>I</a:t>
            </a:r>
            <a:r>
              <a:rPr kumimoji="1" lang="en-US" altLang="zh-CN" sz="3600" dirty="0" smtClean="0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dirty="0" smtClean="0">
                <a:latin typeface="Microsoft YaHei" charset="-122"/>
                <a:ea typeface="Microsoft YaHei" charset="-122"/>
                <a:cs typeface="Microsoft YaHei" charset="-122"/>
              </a:rPr>
              <a:t>Execution</a:t>
            </a:r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dirty="0" smtClean="0">
                <a:latin typeface="Microsoft YaHei" charset="-122"/>
                <a:ea typeface="Microsoft YaHei" charset="-122"/>
                <a:cs typeface="Microsoft YaHei" charset="-122"/>
              </a:rPr>
              <a:t>Context</a:t>
            </a:r>
            <a:endParaRPr kumimoji="1" lang="zh-CN" altLang="en-US" sz="3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4510" y="1540270"/>
            <a:ext cx="9642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Microsoft YaHei" charset="-122"/>
                <a:ea typeface="Microsoft YaHei" charset="-122"/>
                <a:cs typeface="Microsoft YaHei" charset="-122"/>
              </a:rPr>
              <a:t>1.</a:t>
            </a:r>
            <a:r>
              <a:rPr lang="zh-CN" altLang="en-US" b="1" dirty="0" smtClean="0">
                <a:latin typeface="Microsoft YaHei" charset="-122"/>
                <a:ea typeface="Microsoft YaHei" charset="-122"/>
                <a:cs typeface="Microsoft YaHei" charset="-122"/>
              </a:rPr>
              <a:t> 定义：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当控制器达到ECMAScript</a:t>
            </a:r>
            <a:r>
              <a:rPr lang="zh-CN" altLang="en-US" b="1" dirty="0" smtClean="0">
                <a:latin typeface="Microsoft YaHei" charset="-122"/>
                <a:ea typeface="Microsoft YaHei" charset="-122"/>
                <a:cs typeface="Microsoft YaHei" charset="-122"/>
              </a:rPr>
              <a:t>可执行代码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的时候，控制器就进入了一个执行上下文(EC)</a:t>
            </a:r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94510" y="2099287"/>
            <a:ext cx="96427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Microsoft YaHei" charset="-122"/>
                <a:ea typeface="Microsoft YaHei" charset="-122"/>
                <a:cs typeface="Microsoft YaHei" charset="-122"/>
              </a:rPr>
              <a:t>2.</a:t>
            </a:r>
            <a:r>
              <a:rPr lang="zh-CN" altLang="en-US" b="1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b="1" dirty="0" err="1" smtClean="0">
                <a:latin typeface="Microsoft YaHei" charset="-122"/>
                <a:ea typeface="Microsoft YaHei" charset="-122"/>
                <a:cs typeface="Microsoft YaHei" charset="-122"/>
              </a:rPr>
              <a:t>ECStack</a:t>
            </a:r>
            <a:r>
              <a:rPr lang="zh-CN" altLang="en-US" b="1" dirty="0" smtClean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一系列活动的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EC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从逻辑上形成一个上下文栈（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ECStack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），栈底总是全局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EC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，栈顶是当前的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EC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4510" y="3085010"/>
            <a:ext cx="9642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en-US" altLang="zh-CN" b="1" dirty="0" smtClean="0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lang="zh-CN" altLang="en-US" b="1" dirty="0" smtClean="0">
                <a:latin typeface="Microsoft YaHei" charset="-122"/>
                <a:ea typeface="Microsoft YaHei" charset="-122"/>
                <a:cs typeface="Microsoft YaHei" charset="-122"/>
              </a:rPr>
              <a:t> 可执行代码的类型：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全局代码 函数代码 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eval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代码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94510" y="3708465"/>
            <a:ext cx="9642764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Microsoft YaHei" charset="-122"/>
                <a:ea typeface="Microsoft YaHei" charset="-122"/>
                <a:cs typeface="Microsoft YaHei" charset="-122"/>
              </a:rPr>
              <a:t>4.</a:t>
            </a:r>
            <a:r>
              <a:rPr lang="zh-CN" altLang="en-US" b="1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b="1" dirty="0" smtClean="0">
                <a:latin typeface="Microsoft YaHei" charset="-122"/>
                <a:ea typeface="Microsoft YaHei" charset="-122"/>
                <a:cs typeface="Microsoft YaHei" charset="-122"/>
              </a:rPr>
              <a:t>EC</a:t>
            </a:r>
            <a:r>
              <a:rPr lang="zh-CN" altLang="en-US" b="1" dirty="0" smtClean="0">
                <a:latin typeface="Microsoft YaHei" charset="-122"/>
                <a:ea typeface="Microsoft YaHei" charset="-122"/>
                <a:cs typeface="Microsoft YaHei" charset="-122"/>
              </a:rPr>
              <a:t>的三个属性</a:t>
            </a:r>
            <a:endParaRPr lang="en-US" altLang="zh-CN" b="1" dirty="0">
              <a:latin typeface="Microsoft YaHei" charset="-122"/>
              <a:ea typeface="Microsoft YaHei" charset="-122"/>
              <a:cs typeface="Microsoft YaHei" charset="-122"/>
              <a:sym typeface="Wingdings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用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js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的对象来表示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97197" y="4740013"/>
            <a:ext cx="6150512" cy="15446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activeExecutionContext = {    </a:t>
            </a:r>
            <a:endParaRPr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    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VO: {...}, // 或者 AO    </a:t>
            </a:r>
            <a:endParaRPr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    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this: this</a:t>
            </a:r>
            <a:r>
              <a:rPr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Value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, </a:t>
            </a:r>
            <a:endParaRPr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    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Scope: [ // 作用域链，所有变量对象的列表，用于标识符查询    </a:t>
            </a:r>
            <a:endParaRPr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]};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305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7150" y="404197"/>
            <a:ext cx="4065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>
                <a:latin typeface="Microsoft YaHei" charset="-122"/>
                <a:ea typeface="Microsoft YaHei" charset="-122"/>
                <a:cs typeface="Microsoft YaHei" charset="-122"/>
              </a:rPr>
              <a:t>II.</a:t>
            </a:r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dirty="0" smtClean="0">
                <a:latin typeface="Microsoft YaHei" charset="-122"/>
                <a:ea typeface="Microsoft YaHei" charset="-122"/>
                <a:cs typeface="Microsoft YaHei" charset="-122"/>
              </a:rPr>
              <a:t>Variable</a:t>
            </a:r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dirty="0" smtClean="0">
                <a:latin typeface="Microsoft YaHei" charset="-122"/>
                <a:ea typeface="Microsoft YaHei" charset="-122"/>
                <a:cs typeface="Microsoft YaHei" charset="-122"/>
              </a:rPr>
              <a:t>Object</a:t>
            </a:r>
            <a:endParaRPr kumimoji="1" lang="zh-CN" altLang="en-US" sz="3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0765" y="1360163"/>
            <a:ext cx="964276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每个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EC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都有与之相对应的变量对象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(VO)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EC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中定义的所有变量和函数都保存在这个对象中。</a:t>
            </a:r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1316183" y="2039084"/>
            <a:ext cx="9227127" cy="1754326"/>
            <a:chOff x="1260764" y="2177629"/>
            <a:chExt cx="9227127" cy="1754326"/>
          </a:xfrm>
        </p:grpSpPr>
        <p:sp>
          <p:nvSpPr>
            <p:cNvPr id="5" name="矩形 4"/>
            <p:cNvSpPr/>
            <p:nvPr/>
          </p:nvSpPr>
          <p:spPr>
            <a:xfrm>
              <a:off x="1371600" y="2177629"/>
              <a:ext cx="9116291" cy="1754326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0" dirty="0" smtClean="0">
                  <a:effectLst/>
                  <a:latin typeface="Arial" charset="0"/>
                  <a:ea typeface="Arial" charset="0"/>
                  <a:cs typeface="Arial" charset="0"/>
                </a:rPr>
                <a:t>A variable object is a special object related with an execution context and which stores: </a:t>
              </a:r>
              <a:endParaRPr lang="en-US" altLang="zh-CN" dirty="0" smtClean="0">
                <a:effectLst/>
                <a:latin typeface="Arial" charset="0"/>
                <a:ea typeface="Arial" charset="0"/>
                <a:cs typeface="Arial" charset="0"/>
              </a:endParaRPr>
            </a:p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b="0" dirty="0" smtClean="0">
                  <a:effectLst/>
                  <a:latin typeface="Arial" charset="0"/>
                  <a:ea typeface="Arial" charset="0"/>
                  <a:cs typeface="Arial" charset="0"/>
                </a:rPr>
                <a:t>variables (</a:t>
              </a:r>
              <a:r>
                <a:rPr lang="en-US" altLang="zh-CN" b="0" dirty="0" err="1" smtClean="0">
                  <a:effectLst/>
                  <a:latin typeface="Arial" charset="0"/>
                  <a:ea typeface="Arial" charset="0"/>
                  <a:cs typeface="Arial" charset="0"/>
                </a:rPr>
                <a:t>var</a:t>
              </a:r>
              <a:r>
                <a:rPr lang="en-US" altLang="zh-CN" b="0" dirty="0" smtClean="0">
                  <a:effectLst/>
                  <a:latin typeface="Arial" charset="0"/>
                  <a:ea typeface="Arial" charset="0"/>
                  <a:cs typeface="Arial" charset="0"/>
                </a:rPr>
                <a:t>, </a:t>
              </a:r>
              <a:r>
                <a:rPr lang="en-US" altLang="zh-CN" b="0" dirty="0" err="1" smtClean="0">
                  <a:effectLst/>
                  <a:latin typeface="Arial" charset="0"/>
                  <a:ea typeface="Arial" charset="0"/>
                  <a:cs typeface="Arial" charset="0"/>
                </a:rPr>
                <a:t>VariableDeclaration</a:t>
              </a:r>
              <a:r>
                <a:rPr lang="en-US" altLang="zh-CN" b="0" dirty="0" smtClean="0">
                  <a:effectLst/>
                  <a:latin typeface="Arial" charset="0"/>
                  <a:ea typeface="Arial" charset="0"/>
                  <a:cs typeface="Arial" charset="0"/>
                </a:rPr>
                <a:t>);</a:t>
              </a:r>
            </a:p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b="0" dirty="0" smtClean="0">
                  <a:effectLst/>
                  <a:latin typeface="Arial" charset="0"/>
                  <a:ea typeface="Arial" charset="0"/>
                  <a:cs typeface="Arial" charset="0"/>
                </a:rPr>
                <a:t>function declarations (</a:t>
              </a:r>
              <a:r>
                <a:rPr lang="en-US" altLang="zh-CN" b="0" dirty="0" err="1" smtClean="0">
                  <a:effectLst/>
                  <a:latin typeface="Arial" charset="0"/>
                  <a:ea typeface="Arial" charset="0"/>
                  <a:cs typeface="Arial" charset="0"/>
                </a:rPr>
                <a:t>FunctionDeclaration</a:t>
              </a:r>
              <a:r>
                <a:rPr lang="en-US" altLang="zh-CN" b="0" dirty="0" smtClean="0">
                  <a:effectLst/>
                  <a:latin typeface="Arial" charset="0"/>
                  <a:ea typeface="Arial" charset="0"/>
                  <a:cs typeface="Arial" charset="0"/>
                </a:rPr>
                <a:t>); </a:t>
              </a:r>
            </a:p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b="0" dirty="0" smtClean="0">
                  <a:effectLst/>
                  <a:latin typeface="Arial" charset="0"/>
                  <a:ea typeface="Arial" charset="0"/>
                  <a:cs typeface="Arial" charset="0"/>
                </a:rPr>
                <a:t>function formal parameters declared in the context. </a:t>
              </a:r>
              <a:endParaRPr lang="en-US" altLang="zh-CN" dirty="0"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260764" y="2177629"/>
              <a:ext cx="110836" cy="17543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1343892" y="4103044"/>
            <a:ext cx="6068290" cy="216059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mr-IN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activeExecutionContext = {    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    </a:t>
            </a:r>
            <a:r>
              <a:rPr lang="mr-IN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VO: {        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        </a:t>
            </a:r>
            <a:r>
              <a:rPr lang="zh-CN" altLang="mr-IN" sz="1600" dirty="0">
                <a:latin typeface="Microsoft YaHei" charset="-122"/>
                <a:ea typeface="Microsoft YaHei" charset="-122"/>
                <a:cs typeface="Microsoft YaHei" charset="-122"/>
              </a:rPr>
              <a:t>变量声明</a:t>
            </a:r>
            <a:r>
              <a:rPr lang="mr-IN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mr-IN" altLang="zh-CN" sz="1600" dirty="0" err="1">
                <a:latin typeface="Microsoft YaHei" charset="-122"/>
                <a:ea typeface="Microsoft YaHei" charset="-122"/>
                <a:cs typeface="Microsoft YaHei" charset="-122"/>
              </a:rPr>
              <a:t>var</a:t>
            </a:r>
            <a:r>
              <a:rPr lang="mr-IN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),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        </a:t>
            </a:r>
            <a:r>
              <a:rPr lang="zh-CN" altLang="mr-IN" sz="1600" dirty="0">
                <a:latin typeface="Microsoft YaHei" charset="-122"/>
                <a:ea typeface="Microsoft YaHei" charset="-122"/>
                <a:cs typeface="Microsoft YaHei" charset="-122"/>
              </a:rPr>
              <a:t>函数声明</a:t>
            </a:r>
            <a:r>
              <a:rPr lang="mr-IN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(FD), 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        </a:t>
            </a:r>
            <a:r>
              <a:rPr lang="zh-CN" altLang="mr-IN" sz="1600" dirty="0">
                <a:latin typeface="Microsoft YaHei" charset="-122"/>
                <a:ea typeface="Microsoft YaHei" charset="-122"/>
                <a:cs typeface="Microsoft YaHei" charset="-122"/>
              </a:rPr>
              <a:t>函数形参</a:t>
            </a:r>
            <a:r>
              <a:rPr lang="mr-IN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mr-IN" altLang="zh-CN" sz="1600" dirty="0" err="1">
                <a:latin typeface="Microsoft YaHei" charset="-122"/>
                <a:ea typeface="Microsoft YaHei" charset="-122"/>
                <a:cs typeface="Microsoft YaHei" charset="-122"/>
              </a:rPr>
              <a:t>function</a:t>
            </a:r>
            <a:r>
              <a:rPr lang="mr-IN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mr-IN" altLang="zh-CN" sz="1600" dirty="0" err="1">
                <a:latin typeface="Microsoft YaHei" charset="-122"/>
                <a:ea typeface="Microsoft YaHei" charset="-122"/>
                <a:cs typeface="Microsoft YaHei" charset="-122"/>
              </a:rPr>
              <a:t>arguments</a:t>
            </a:r>
            <a:r>
              <a:rPr lang="mr-IN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)    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    </a:t>
            </a:r>
            <a:r>
              <a:rPr lang="mr-IN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}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20000"/>
              </a:lnSpc>
            </a:pPr>
            <a:r>
              <a:rPr lang="mr-IN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};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88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13165" y="1221617"/>
            <a:ext cx="9642764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  <a:t>声明新的变量和函数实际上就是在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VO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中增加变量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函数名对应的属性和属性值的过程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67150" y="404197"/>
            <a:ext cx="4065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>
                <a:latin typeface="Microsoft YaHei" charset="-122"/>
                <a:ea typeface="Microsoft YaHei" charset="-122"/>
                <a:cs typeface="Microsoft YaHei" charset="-122"/>
              </a:rPr>
              <a:t>II.</a:t>
            </a:r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dirty="0" smtClean="0">
                <a:latin typeface="Microsoft YaHei" charset="-122"/>
                <a:ea typeface="Microsoft YaHei" charset="-122"/>
                <a:cs typeface="Microsoft YaHei" charset="-122"/>
              </a:rPr>
              <a:t>Variable</a:t>
            </a:r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dirty="0" smtClean="0">
                <a:latin typeface="Microsoft YaHei" charset="-122"/>
                <a:ea typeface="Microsoft YaHei" charset="-122"/>
                <a:cs typeface="Microsoft YaHei" charset="-122"/>
              </a:rPr>
              <a:t>Object</a:t>
            </a:r>
            <a:endParaRPr kumimoji="1" lang="zh-CN" altLang="en-US" sz="3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13165" y="2066836"/>
            <a:ext cx="6276108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1" dirty="0" err="1" smtClean="0">
                <a:solidFill>
                  <a:srgbClr val="66D9EF"/>
                </a:solidFill>
                <a:effectLst/>
              </a:rPr>
              <a:t>var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A6E22E"/>
                </a:solidFill>
                <a:effectLst/>
              </a:rPr>
              <a:t>a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92672"/>
                </a:solidFill>
                <a:effectLst/>
              </a:rPr>
              <a:t>=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AE81FF"/>
                </a:solidFill>
                <a:effectLst/>
              </a:rPr>
              <a:t>10</a:t>
            </a:r>
            <a:r>
              <a:rPr lang="en-US" altLang="zh-CN" dirty="0" smtClean="0">
                <a:solidFill>
                  <a:srgbClr val="F8F8F2"/>
                </a:solidFill>
                <a:effectLst/>
              </a:rPr>
              <a:t>;</a:t>
            </a:r>
            <a:r>
              <a:rPr lang="en-US" altLang="zh-CN" dirty="0" smtClean="0"/>
              <a:t> </a:t>
            </a:r>
          </a:p>
          <a:p>
            <a:r>
              <a:rPr lang="en-US" altLang="zh-CN" b="1" dirty="0" smtClean="0">
                <a:solidFill>
                  <a:srgbClr val="66D9EF"/>
                </a:solidFill>
                <a:effectLst/>
              </a:rPr>
              <a:t>function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A6E22E"/>
                </a:solidFill>
                <a:effectLst/>
              </a:rPr>
              <a:t>test</a:t>
            </a:r>
            <a:r>
              <a:rPr lang="en-US" altLang="zh-CN" dirty="0" smtClean="0">
                <a:solidFill>
                  <a:srgbClr val="F8F8F2"/>
                </a:solidFill>
                <a:effectLst/>
              </a:rPr>
              <a:t>(</a:t>
            </a:r>
            <a:r>
              <a:rPr lang="en-US" altLang="zh-CN" dirty="0" smtClean="0">
                <a:solidFill>
                  <a:srgbClr val="A6E22E"/>
                </a:solidFill>
                <a:effectLst/>
              </a:rPr>
              <a:t>x</a:t>
            </a:r>
            <a:r>
              <a:rPr lang="en-US" altLang="zh-CN" dirty="0" smtClean="0">
                <a:solidFill>
                  <a:srgbClr val="F8F8F2"/>
                </a:solidFill>
                <a:effectLst/>
              </a:rPr>
              <a:t>)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8F8F2"/>
                </a:solidFill>
                <a:effectLst/>
              </a:rPr>
              <a:t>{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en-US" altLang="zh-CN" b="1" dirty="0" err="1" smtClean="0">
                <a:solidFill>
                  <a:srgbClr val="66D9EF"/>
                </a:solidFill>
                <a:effectLst/>
              </a:rPr>
              <a:t>var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A6E22E"/>
                </a:solidFill>
                <a:effectLst/>
              </a:rPr>
              <a:t>b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92672"/>
                </a:solidFill>
                <a:effectLst/>
              </a:rPr>
              <a:t>=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AE81FF"/>
                </a:solidFill>
                <a:effectLst/>
              </a:rPr>
              <a:t>20</a:t>
            </a:r>
            <a:r>
              <a:rPr lang="en-US" altLang="zh-CN" dirty="0" smtClean="0">
                <a:solidFill>
                  <a:srgbClr val="F8F8F2"/>
                </a:solidFill>
                <a:effectLst/>
              </a:rPr>
              <a:t>;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>
                <a:solidFill>
                  <a:srgbClr val="F8F8F2"/>
                </a:solidFill>
                <a:effectLst/>
              </a:rPr>
              <a:t>};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>
                <a:solidFill>
                  <a:srgbClr val="A6E22E"/>
                </a:solidFill>
                <a:effectLst/>
              </a:rPr>
              <a:t>test</a:t>
            </a:r>
            <a:r>
              <a:rPr lang="en-US" altLang="zh-CN" dirty="0" smtClean="0">
                <a:solidFill>
                  <a:srgbClr val="F8F8F2"/>
                </a:solidFill>
                <a:effectLst/>
              </a:rPr>
              <a:t>(</a:t>
            </a:r>
            <a:r>
              <a:rPr lang="en-US" altLang="zh-CN" dirty="0" smtClean="0">
                <a:solidFill>
                  <a:srgbClr val="AE81FF"/>
                </a:solidFill>
                <a:effectLst/>
              </a:rPr>
              <a:t>30</a:t>
            </a:r>
            <a:r>
              <a:rPr lang="en-US" altLang="zh-CN" dirty="0" smtClean="0">
                <a:solidFill>
                  <a:srgbClr val="F8F8F2"/>
                </a:solidFill>
                <a:effectLst/>
              </a:rPr>
              <a:t>);</a:t>
            </a:r>
            <a:r>
              <a:rPr lang="en-US" altLang="zh-CN" dirty="0" smtClean="0"/>
              <a:t> </a:t>
            </a:r>
          </a:p>
          <a:p>
            <a:r>
              <a:rPr lang="en-US" altLang="zh-CN" i="1" dirty="0" smtClean="0">
                <a:solidFill>
                  <a:srgbClr val="75715E"/>
                </a:solidFill>
                <a:effectLst/>
              </a:rPr>
              <a:t>//</a:t>
            </a:r>
            <a:r>
              <a:rPr lang="zh-CN" altLang="en-US" i="1" dirty="0" smtClean="0">
                <a:solidFill>
                  <a:srgbClr val="75715E"/>
                </a:solidFill>
                <a:effectLst/>
              </a:rPr>
              <a:t>全局上下文中的变量对象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>
                <a:solidFill>
                  <a:srgbClr val="A6E22E"/>
                </a:solidFill>
                <a:effectLst/>
              </a:rPr>
              <a:t>VO</a:t>
            </a:r>
            <a:r>
              <a:rPr lang="en-US" altLang="zh-CN" dirty="0" smtClean="0">
                <a:solidFill>
                  <a:srgbClr val="F8F8F2"/>
                </a:solidFill>
                <a:effectLst/>
              </a:rPr>
              <a:t>(</a:t>
            </a:r>
            <a:r>
              <a:rPr lang="en-US" altLang="zh-CN" dirty="0" err="1" smtClean="0">
                <a:solidFill>
                  <a:srgbClr val="A6E22E"/>
                </a:solidFill>
                <a:effectLst/>
              </a:rPr>
              <a:t>globalContext</a:t>
            </a:r>
            <a:r>
              <a:rPr lang="en-US" altLang="zh-CN" dirty="0" smtClean="0">
                <a:solidFill>
                  <a:srgbClr val="F8F8F2"/>
                </a:solidFill>
                <a:effectLst/>
              </a:rPr>
              <a:t>)</a:t>
            </a:r>
            <a:r>
              <a:rPr lang="zh-CN" altLang="en-US" dirty="0" smtClean="0">
                <a:solidFill>
                  <a:srgbClr val="F8F8F2"/>
                </a:solidFill>
                <a:effectLst/>
              </a:rPr>
              <a:t> </a:t>
            </a:r>
            <a:r>
              <a:rPr lang="en-US" altLang="zh-CN" dirty="0" smtClean="0">
                <a:solidFill>
                  <a:srgbClr val="F92672"/>
                </a:solidFill>
                <a:effectLst/>
              </a:rPr>
              <a:t>=</a:t>
            </a:r>
            <a:r>
              <a:rPr lang="zh-CN" altLang="en-US" dirty="0" smtClean="0">
                <a:solidFill>
                  <a:srgbClr val="F92672"/>
                </a:solidFill>
                <a:effectLst/>
              </a:rPr>
              <a:t> </a:t>
            </a:r>
            <a:r>
              <a:rPr lang="en-US" altLang="zh-CN" dirty="0" smtClean="0">
                <a:solidFill>
                  <a:srgbClr val="F8F8F2"/>
                </a:solidFill>
                <a:effectLst/>
              </a:rPr>
              <a:t>{</a:t>
            </a:r>
            <a:r>
              <a:rPr lang="en-US" altLang="zh-CN" dirty="0" smtClean="0"/>
              <a:t> </a:t>
            </a:r>
          </a:p>
          <a:p>
            <a:r>
              <a:rPr lang="zh-CN" altLang="en-US" dirty="0">
                <a:solidFill>
                  <a:srgbClr val="A6E22E"/>
                </a:solidFill>
                <a:effectLst/>
              </a:rPr>
              <a:t> </a:t>
            </a:r>
            <a:r>
              <a:rPr lang="zh-CN" altLang="en-US" dirty="0" smtClean="0">
                <a:solidFill>
                  <a:srgbClr val="A6E22E"/>
                </a:solidFill>
                <a:effectLst/>
              </a:rPr>
              <a:t> </a:t>
            </a:r>
            <a:r>
              <a:rPr lang="en-US" altLang="zh-CN" dirty="0" smtClean="0">
                <a:solidFill>
                  <a:srgbClr val="A6E22E"/>
                </a:solidFill>
                <a:effectLst/>
              </a:rPr>
              <a:t>a</a:t>
            </a:r>
            <a:r>
              <a:rPr lang="en-US" altLang="zh-CN" dirty="0" smtClean="0">
                <a:solidFill>
                  <a:srgbClr val="F92672"/>
                </a:solidFill>
                <a:effectLst/>
              </a:rPr>
              <a:t>: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AE81FF"/>
                </a:solidFill>
                <a:effectLst/>
              </a:rPr>
              <a:t>10</a:t>
            </a:r>
            <a:r>
              <a:rPr lang="en-US" altLang="zh-CN" dirty="0" smtClean="0">
                <a:solidFill>
                  <a:srgbClr val="F8F8F2"/>
                </a:solidFill>
                <a:effectLst/>
              </a:rPr>
              <a:t>,</a:t>
            </a:r>
            <a:r>
              <a:rPr lang="en-US" altLang="zh-CN" dirty="0" smtClean="0"/>
              <a:t> </a:t>
            </a:r>
          </a:p>
          <a:p>
            <a:r>
              <a:rPr lang="zh-CN" altLang="en-US" dirty="0">
                <a:solidFill>
                  <a:srgbClr val="A6E22E"/>
                </a:solidFill>
                <a:effectLst/>
              </a:rPr>
              <a:t> </a:t>
            </a:r>
            <a:r>
              <a:rPr lang="zh-CN" altLang="en-US" dirty="0" smtClean="0">
                <a:solidFill>
                  <a:srgbClr val="A6E22E"/>
                </a:solidFill>
                <a:effectLst/>
              </a:rPr>
              <a:t> </a:t>
            </a:r>
            <a:r>
              <a:rPr lang="en-US" altLang="zh-CN" dirty="0" smtClean="0">
                <a:solidFill>
                  <a:srgbClr val="A6E22E"/>
                </a:solidFill>
                <a:effectLst/>
              </a:rPr>
              <a:t>test</a:t>
            </a:r>
            <a:r>
              <a:rPr lang="en-US" altLang="zh-CN" dirty="0" smtClean="0">
                <a:solidFill>
                  <a:srgbClr val="F92672"/>
                </a:solidFill>
                <a:effectLst/>
              </a:rPr>
              <a:t>: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66D9EF"/>
                </a:solidFill>
                <a:effectLst/>
              </a:rPr>
              <a:t>function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>
                <a:solidFill>
                  <a:srgbClr val="F8F8F2"/>
                </a:solidFill>
                <a:effectLst/>
              </a:rPr>
              <a:t>};</a:t>
            </a:r>
            <a:r>
              <a:rPr lang="en-US" altLang="zh-CN" dirty="0" smtClean="0"/>
              <a:t> </a:t>
            </a:r>
          </a:p>
          <a:p>
            <a:r>
              <a:rPr lang="en-US" altLang="zh-CN" i="1" dirty="0" smtClean="0">
                <a:solidFill>
                  <a:srgbClr val="75715E"/>
                </a:solidFill>
                <a:effectLst/>
              </a:rPr>
              <a:t>//test</a:t>
            </a:r>
            <a:r>
              <a:rPr lang="zh-CN" altLang="en-US" i="1" dirty="0" smtClean="0">
                <a:solidFill>
                  <a:srgbClr val="75715E"/>
                </a:solidFill>
                <a:effectLst/>
              </a:rPr>
              <a:t>函数中的变量对象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>
                <a:solidFill>
                  <a:srgbClr val="A6E22E"/>
                </a:solidFill>
                <a:effectLst/>
              </a:rPr>
              <a:t>VO</a:t>
            </a:r>
            <a:r>
              <a:rPr lang="en-US" altLang="zh-CN" dirty="0" smtClean="0">
                <a:solidFill>
                  <a:srgbClr val="F8F8F2"/>
                </a:solidFill>
                <a:effectLst/>
              </a:rPr>
              <a:t>(</a:t>
            </a:r>
            <a:r>
              <a:rPr lang="en-US" altLang="zh-CN" dirty="0" smtClean="0">
                <a:solidFill>
                  <a:srgbClr val="A6E22E"/>
                </a:solidFill>
                <a:effectLst/>
              </a:rPr>
              <a:t>test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A6E22E"/>
                </a:solidFill>
                <a:effectLst/>
              </a:rPr>
              <a:t>functionContext</a:t>
            </a:r>
            <a:r>
              <a:rPr lang="en-US" altLang="zh-CN" dirty="0" smtClean="0">
                <a:solidFill>
                  <a:srgbClr val="F8F8F2"/>
                </a:solidFill>
                <a:effectLst/>
              </a:rPr>
              <a:t>)</a:t>
            </a:r>
            <a:r>
              <a:rPr lang="zh-CN" altLang="en-US" dirty="0" smtClean="0">
                <a:solidFill>
                  <a:srgbClr val="F8F8F2"/>
                </a:solidFill>
                <a:effectLst/>
              </a:rPr>
              <a:t> </a:t>
            </a:r>
            <a:r>
              <a:rPr lang="en-US" altLang="zh-CN" dirty="0" smtClean="0">
                <a:solidFill>
                  <a:srgbClr val="F92672"/>
                </a:solidFill>
                <a:effectLst/>
              </a:rPr>
              <a:t>=</a:t>
            </a:r>
            <a:r>
              <a:rPr lang="zh-CN" altLang="en-US" dirty="0" smtClean="0">
                <a:solidFill>
                  <a:srgbClr val="F92672"/>
                </a:solidFill>
                <a:effectLst/>
              </a:rPr>
              <a:t> </a:t>
            </a:r>
            <a:r>
              <a:rPr lang="en-US" altLang="zh-CN" dirty="0" smtClean="0">
                <a:solidFill>
                  <a:srgbClr val="F8F8F2"/>
                </a:solidFill>
                <a:effectLst/>
              </a:rPr>
              <a:t>{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>
                <a:solidFill>
                  <a:srgbClr val="A6E22E"/>
                </a:solidFill>
              </a:rPr>
              <a:t>  </a:t>
            </a:r>
            <a:r>
              <a:rPr lang="en-US" altLang="zh-CN" dirty="0" smtClean="0">
                <a:solidFill>
                  <a:srgbClr val="A6E22E"/>
                </a:solidFill>
                <a:effectLst/>
              </a:rPr>
              <a:t>x</a:t>
            </a:r>
            <a:r>
              <a:rPr lang="en-US" altLang="zh-CN" dirty="0" smtClean="0">
                <a:solidFill>
                  <a:srgbClr val="F92672"/>
                </a:solidFill>
                <a:effectLst/>
              </a:rPr>
              <a:t>: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AE81FF"/>
                </a:solidFill>
                <a:effectLst/>
              </a:rPr>
              <a:t>30</a:t>
            </a:r>
            <a:r>
              <a:rPr lang="en-US" altLang="zh-CN" dirty="0" smtClean="0">
                <a:solidFill>
                  <a:srgbClr val="F8F8F2"/>
                </a:solidFill>
                <a:effectLst/>
              </a:rPr>
              <a:t>,</a:t>
            </a:r>
            <a:r>
              <a:rPr lang="en-US" altLang="zh-CN" dirty="0" smtClean="0"/>
              <a:t> </a:t>
            </a:r>
          </a:p>
          <a:p>
            <a:r>
              <a:rPr lang="zh-CN" altLang="en-US" dirty="0">
                <a:solidFill>
                  <a:srgbClr val="A6E22E"/>
                </a:solidFill>
                <a:effectLst/>
              </a:rPr>
              <a:t> </a:t>
            </a:r>
            <a:r>
              <a:rPr lang="zh-CN" altLang="en-US" dirty="0" smtClean="0">
                <a:solidFill>
                  <a:srgbClr val="A6E22E"/>
                </a:solidFill>
                <a:effectLst/>
              </a:rPr>
              <a:t> </a:t>
            </a:r>
            <a:r>
              <a:rPr lang="en-US" altLang="zh-CN" dirty="0" smtClean="0">
                <a:solidFill>
                  <a:srgbClr val="A6E22E"/>
                </a:solidFill>
                <a:effectLst/>
              </a:rPr>
              <a:t>b</a:t>
            </a:r>
            <a:r>
              <a:rPr lang="en-US" altLang="zh-CN" dirty="0" smtClean="0">
                <a:solidFill>
                  <a:srgbClr val="F92672"/>
                </a:solidFill>
                <a:effectLst/>
              </a:rPr>
              <a:t>: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AE81FF"/>
                </a:solidFill>
                <a:effectLst/>
              </a:rPr>
              <a:t>20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>
                <a:solidFill>
                  <a:srgbClr val="F8F8F2"/>
                </a:solidFill>
                <a:effectLst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7241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7150" y="404197"/>
            <a:ext cx="4065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>
                <a:latin typeface="Microsoft YaHei" charset="-122"/>
                <a:ea typeface="Microsoft YaHei" charset="-122"/>
                <a:cs typeface="Microsoft YaHei" charset="-122"/>
              </a:rPr>
              <a:t>II.</a:t>
            </a:r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dirty="0" smtClean="0">
                <a:latin typeface="Microsoft YaHei" charset="-122"/>
                <a:ea typeface="Microsoft YaHei" charset="-122"/>
                <a:cs typeface="Microsoft YaHei" charset="-122"/>
              </a:rPr>
              <a:t>Variable</a:t>
            </a:r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dirty="0" smtClean="0">
                <a:latin typeface="Microsoft YaHei" charset="-122"/>
                <a:ea typeface="Microsoft YaHei" charset="-122"/>
                <a:cs typeface="Microsoft YaHei" charset="-122"/>
              </a:rPr>
              <a:t>Object</a:t>
            </a:r>
            <a:endParaRPr kumimoji="1" lang="zh-CN" altLang="en-US" sz="3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97474" y="1232839"/>
            <a:ext cx="2804631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smtClean="0">
                <a:latin typeface="Microsoft YaHei" charset="-122"/>
                <a:ea typeface="Microsoft YaHei" charset="-122"/>
                <a:cs typeface="Microsoft YaHei" charset="-122"/>
              </a:rPr>
              <a:t>全局上下文中的变量对象</a:t>
            </a:r>
            <a:endParaRPr lang="zh-CN" altLang="en-US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9722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370</Words>
  <Application>Microsoft Macintosh PowerPoint</Application>
  <PresentationFormat>宽屏</PresentationFormat>
  <Paragraphs>55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DengXian</vt:lpstr>
      <vt:lpstr>DengXian Light</vt:lpstr>
      <vt:lpstr>Microsoft YaHei</vt:lpstr>
      <vt:lpstr>Wingdings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 Zelda</dc:creator>
  <cp:lastModifiedBy>Han Zelda</cp:lastModifiedBy>
  <cp:revision>12</cp:revision>
  <dcterms:created xsi:type="dcterms:W3CDTF">2018-09-20T11:51:02Z</dcterms:created>
  <dcterms:modified xsi:type="dcterms:W3CDTF">2018-09-20T15:09:54Z</dcterms:modified>
</cp:coreProperties>
</file>