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2"/>
  </p:normalViewPr>
  <p:slideViewPr>
    <p:cSldViewPr snapToGrid="0" snapToObjects="1">
      <p:cViewPr>
        <p:scale>
          <a:sx n="100" d="100"/>
          <a:sy n="100" d="100"/>
        </p:scale>
        <p:origin x="-396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26B5-3651-2A48-B641-F2B8C3C238B1}" type="datetimeFigureOut">
              <a:rPr kumimoji="1" lang="zh-CN" altLang="en-US" smtClean="0"/>
              <a:t>2018/9/21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CD43C-D737-6341-BC6E-ED630C4A75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967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CD43C-D737-6341-BC6E-ED630C4A756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63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04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9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63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37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75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91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6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48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89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26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94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612FA-CD7B-DF46-81CC-64224152E71E}" type="datetimeFigureOut">
              <a:rPr kumimoji="1" lang="zh-CN" altLang="en-US" smtClean="0"/>
              <a:t>2018/9/21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28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86750" y="2122160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JS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作用域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95941" y="3424487"/>
            <a:ext cx="160011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By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Shiqi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20000"/>
              </a:lnSpc>
            </a:pP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2018.9.21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7150" y="404197"/>
            <a:ext cx="220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IV.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作用域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5732" y="1233428"/>
            <a:ext cx="2847668" cy="138499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i="1" dirty="0" err="1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x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AE81FF"/>
                </a:solidFill>
                <a:latin typeface="Consolas"/>
              </a:rPr>
              <a:t>10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;</a:t>
            </a:r>
          </a:p>
          <a:p>
            <a:r>
              <a:rPr lang="en-US" altLang="zh-CN" sz="1200" i="1" dirty="0">
                <a:solidFill>
                  <a:srgbClr val="66D9EF"/>
                </a:solidFill>
                <a:latin typeface="Consolas"/>
              </a:rPr>
              <a:t>function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A6E22E"/>
                </a:solidFill>
                <a:latin typeface="Consolas"/>
              </a:rPr>
              <a:t>foo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</a:t>
            </a:r>
            <a:r>
              <a:rPr lang="en-US" altLang="zh-CN" sz="1200" i="1" dirty="0">
                <a:solidFill>
                  <a:srgbClr val="FD971F"/>
                </a:solidFill>
                <a:latin typeface="Consolas"/>
              </a:rPr>
              <a:t>y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) {</a:t>
            </a:r>
          </a:p>
          <a:p>
            <a:r>
              <a:rPr lang="en-US" altLang="zh-CN" sz="1200" i="1" dirty="0" smtClean="0">
                <a:solidFill>
                  <a:srgbClr val="66D9EF"/>
                </a:solidFill>
                <a:latin typeface="Consolas"/>
              </a:rPr>
              <a:t>   </a:t>
            </a:r>
            <a:r>
              <a:rPr lang="en-US" altLang="zh-CN" sz="1200" i="1" dirty="0" err="1" smtClean="0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z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AE81FF"/>
                </a:solidFill>
                <a:latin typeface="Consolas"/>
              </a:rPr>
              <a:t>30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;</a:t>
            </a:r>
          </a:p>
          <a:p>
            <a:r>
              <a:rPr lang="en-US" altLang="zh-CN" sz="1200" dirty="0" smtClean="0">
                <a:solidFill>
                  <a:srgbClr val="A6E22E"/>
                </a:solidFill>
                <a:latin typeface="Consolas"/>
              </a:rPr>
              <a:t>   alert</a:t>
            </a:r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(x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+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y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+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z);</a:t>
            </a:r>
          </a:p>
          <a:p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}</a:t>
            </a:r>
            <a:endParaRPr lang="en-US" altLang="zh-CN" sz="1200" dirty="0">
              <a:solidFill>
                <a:srgbClr val="F8F8F2"/>
              </a:solidFill>
              <a:latin typeface="Consolas"/>
            </a:endParaRPr>
          </a:p>
          <a:p>
            <a:r>
              <a:rPr lang="en-US" altLang="zh-CN" sz="1200" dirty="0">
                <a:solidFill>
                  <a:srgbClr val="A6E22E"/>
                </a:solidFill>
                <a:latin typeface="Consolas"/>
              </a:rPr>
              <a:t>foo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</a:t>
            </a:r>
            <a:r>
              <a:rPr lang="en-US" altLang="zh-CN" sz="1200" dirty="0">
                <a:solidFill>
                  <a:srgbClr val="AE81FF"/>
                </a:solidFill>
                <a:latin typeface="Consolas"/>
              </a:rPr>
              <a:t>20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); </a:t>
            </a:r>
            <a:r>
              <a:rPr lang="en-US" altLang="zh-CN" sz="1200" dirty="0">
                <a:solidFill>
                  <a:srgbClr val="75715E"/>
                </a:solidFill>
                <a:latin typeface="Consolas"/>
              </a:rPr>
              <a:t>// 60</a:t>
            </a:r>
            <a:endParaRPr lang="en-US" altLang="zh-CN" sz="1200" dirty="0">
              <a:solidFill>
                <a:srgbClr val="F8F8F2"/>
              </a:solidFill>
              <a:latin typeface="Consolas"/>
            </a:endParaRPr>
          </a:p>
          <a:p>
            <a:r>
              <a:rPr lang="en-US" altLang="zh-CN" sz="1200" dirty="0">
                <a:solidFill>
                  <a:srgbClr val="A6E22E"/>
                </a:solidFill>
                <a:latin typeface="Consolas"/>
              </a:rPr>
              <a:t>foo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</a:t>
            </a:r>
            <a:r>
              <a:rPr lang="en-US" altLang="zh-CN" sz="1200" dirty="0">
                <a:solidFill>
                  <a:srgbClr val="AE81FF"/>
                </a:solidFill>
                <a:latin typeface="Consolas"/>
              </a:rPr>
              <a:t>10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); </a:t>
            </a:r>
            <a:r>
              <a:rPr lang="en-US" altLang="zh-CN" sz="1200" dirty="0">
                <a:solidFill>
                  <a:srgbClr val="75715E"/>
                </a:solidFill>
                <a:latin typeface="Consolas"/>
              </a:rPr>
              <a:t>// 50</a:t>
            </a:r>
            <a:endParaRPr lang="en-US" altLang="zh-CN" sz="1200" b="0" dirty="0">
              <a:solidFill>
                <a:srgbClr val="F8F8F2"/>
              </a:solidFill>
              <a:effectLst/>
              <a:latin typeface="Consola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5732" y="4917486"/>
            <a:ext cx="2438400" cy="1335403"/>
            <a:chOff x="5791200" y="3117429"/>
            <a:chExt cx="2438400" cy="1335403"/>
          </a:xfrm>
        </p:grpSpPr>
        <p:sp>
          <p:nvSpPr>
            <p:cNvPr id="6" name="矩形 5"/>
            <p:cNvSpPr/>
            <p:nvPr/>
          </p:nvSpPr>
          <p:spPr>
            <a:xfrm>
              <a:off x="5791200" y="3117429"/>
              <a:ext cx="2438400" cy="4448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globalContext.VO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91200" y="3568943"/>
              <a:ext cx="933450" cy="444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724650" y="3568943"/>
              <a:ext cx="1504950" cy="444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91200" y="4008000"/>
              <a:ext cx="933450" cy="444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foo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724650" y="4008000"/>
              <a:ext cx="1504950" cy="444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指向函数声明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foo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6375756" y="1715357"/>
            <a:ext cx="2028518" cy="444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globalContext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95732" y="3423938"/>
            <a:ext cx="2438400" cy="896346"/>
            <a:chOff x="1495732" y="3352266"/>
            <a:chExt cx="2438400" cy="896346"/>
          </a:xfrm>
        </p:grpSpPr>
        <p:grpSp>
          <p:nvGrpSpPr>
            <p:cNvPr id="14" name="组合 13"/>
            <p:cNvGrpSpPr/>
            <p:nvPr/>
          </p:nvGrpSpPr>
          <p:grpSpPr>
            <a:xfrm>
              <a:off x="1495732" y="3352266"/>
              <a:ext cx="2438400" cy="896346"/>
              <a:chOff x="5791200" y="3117429"/>
              <a:chExt cx="2438400" cy="89634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791200" y="3117429"/>
                <a:ext cx="2438400" cy="4448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foo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791200" y="3568943"/>
                <a:ext cx="1219200" cy="444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[[scope]]</a:t>
                </a:r>
                <a:endParaRPr lang="zh-CN" altLang="en-US" sz="16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010400" y="3568943"/>
                <a:ext cx="1219200" cy="444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6" name="椭圆 25"/>
            <p:cNvSpPr/>
            <p:nvPr/>
          </p:nvSpPr>
          <p:spPr>
            <a:xfrm>
              <a:off x="3267075" y="4012860"/>
              <a:ext cx="86032" cy="8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6375756" y="1282332"/>
            <a:ext cx="2028518" cy="444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fooContext</a:t>
            </a:r>
            <a:r>
              <a:rPr lang="en-US" altLang="zh-CN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(20)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896532" y="3423938"/>
            <a:ext cx="2438400" cy="1344928"/>
            <a:chOff x="5791200" y="3117429"/>
            <a:chExt cx="2438400" cy="1344928"/>
          </a:xfrm>
        </p:grpSpPr>
        <p:sp>
          <p:nvSpPr>
            <p:cNvPr id="45" name="矩形 44"/>
            <p:cNvSpPr/>
            <p:nvPr/>
          </p:nvSpPr>
          <p:spPr>
            <a:xfrm>
              <a:off x="5791200" y="3117429"/>
              <a:ext cx="2438400" cy="4448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fooContext.AO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791200" y="3568943"/>
              <a:ext cx="933450" cy="444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724650" y="3568943"/>
              <a:ext cx="1504950" cy="444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791200" y="4017525"/>
              <a:ext cx="933450" cy="444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z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724650" y="4017525"/>
              <a:ext cx="1504950" cy="444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30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805515" y="3423938"/>
            <a:ext cx="2438400" cy="1994580"/>
            <a:chOff x="1495732" y="4777695"/>
            <a:chExt cx="2438400" cy="1994580"/>
          </a:xfrm>
        </p:grpSpPr>
        <p:grpSp>
          <p:nvGrpSpPr>
            <p:cNvPr id="51" name="组合 50"/>
            <p:cNvGrpSpPr/>
            <p:nvPr/>
          </p:nvGrpSpPr>
          <p:grpSpPr>
            <a:xfrm>
              <a:off x="1495732" y="4777695"/>
              <a:ext cx="2438400" cy="1994580"/>
              <a:chOff x="1495732" y="4777695"/>
              <a:chExt cx="2438400" cy="1994580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1495732" y="4777695"/>
                <a:ext cx="2438400" cy="1994580"/>
                <a:chOff x="1495732" y="4777695"/>
                <a:chExt cx="2438400" cy="1994580"/>
              </a:xfrm>
            </p:grpSpPr>
            <p:grpSp>
              <p:nvGrpSpPr>
                <p:cNvPr id="35" name="组合 34"/>
                <p:cNvGrpSpPr/>
                <p:nvPr/>
              </p:nvGrpSpPr>
              <p:grpSpPr>
                <a:xfrm>
                  <a:off x="1495732" y="4777695"/>
                  <a:ext cx="2438400" cy="1344928"/>
                  <a:chOff x="5791200" y="3107904"/>
                  <a:chExt cx="2438400" cy="1344928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5791200" y="3107904"/>
                    <a:ext cx="2438400" cy="444832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>
                        <a:latin typeface="微软雅黑" pitchFamily="34" charset="-122"/>
                        <a:ea typeface="微软雅黑" pitchFamily="34" charset="-122"/>
                      </a:rPr>
                      <a:t>fooContext</a:t>
                    </a:r>
                    <a:r>
                      <a:rPr lang="en-US" altLang="zh-CN" dirty="0" smtClean="0">
                        <a:latin typeface="微软雅黑" pitchFamily="34" charset="-122"/>
                        <a:ea typeface="微软雅黑" pitchFamily="34" charset="-122"/>
                      </a:rPr>
                      <a:t>(20)</a:t>
                    </a:r>
                    <a:endParaRPr lang="zh-CN" altLang="en-US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5791200" y="3559418"/>
                    <a:ext cx="933450" cy="4448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AO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6724650" y="3559418"/>
                    <a:ext cx="1504950" cy="4448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5791200" y="4008000"/>
                    <a:ext cx="933450" cy="4448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this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6724650" y="4008000"/>
                    <a:ext cx="1504950" cy="4448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1" name="矩形 40"/>
                <p:cNvSpPr/>
                <p:nvPr/>
              </p:nvSpPr>
              <p:spPr>
                <a:xfrm>
                  <a:off x="1495732" y="6122623"/>
                  <a:ext cx="933450" cy="6496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Scope</a:t>
                  </a:r>
                  <a:endParaRPr lang="zh-CN" alt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429182" y="6122623"/>
                  <a:ext cx="1504950" cy="6496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3152775" y="5413035"/>
                <a:ext cx="86032" cy="860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3533775" y="6270285"/>
              <a:ext cx="86032" cy="8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/>
            <p:cNvCxnSpPr>
              <a:stCxn id="41" idx="3"/>
              <a:endCxn id="42" idx="3"/>
            </p:cNvCxnSpPr>
            <p:nvPr/>
          </p:nvCxnSpPr>
          <p:spPr>
            <a:xfrm>
              <a:off x="2429182" y="6447449"/>
              <a:ext cx="15049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3533775" y="6565560"/>
              <a:ext cx="86032" cy="8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40" idx="2"/>
              <a:endCxn id="42" idx="2"/>
            </p:cNvCxnSpPr>
            <p:nvPr/>
          </p:nvCxnSpPr>
          <p:spPr>
            <a:xfrm>
              <a:off x="3181657" y="6122623"/>
              <a:ext cx="0" cy="6496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695882" y="6139672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03050" y="6464498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7" name="肘形连接符 76"/>
          <p:cNvCxnSpPr>
            <a:stCxn id="63" idx="4"/>
            <a:endCxn id="6" idx="3"/>
          </p:cNvCxnSpPr>
          <p:nvPr/>
        </p:nvCxnSpPr>
        <p:spPr>
          <a:xfrm rot="5400000" flipH="1">
            <a:off x="5331386" y="3742648"/>
            <a:ext cx="157933" cy="2952442"/>
          </a:xfrm>
          <a:prstGeom prst="bentConnector4">
            <a:avLst>
              <a:gd name="adj1" fmla="val -144745"/>
              <a:gd name="adj2" fmla="val 81699"/>
            </a:avLst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26" idx="4"/>
          </p:cNvCxnSpPr>
          <p:nvPr/>
        </p:nvCxnSpPr>
        <p:spPr>
          <a:xfrm rot="5400000">
            <a:off x="2639530" y="4245967"/>
            <a:ext cx="745964" cy="595159"/>
          </a:xfrm>
          <a:prstGeom prst="bentConnector3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50" idx="2"/>
            <a:endCxn id="45" idx="1"/>
          </p:cNvCxnSpPr>
          <p:nvPr/>
        </p:nvCxnSpPr>
        <p:spPr>
          <a:xfrm rot="10800000" flipH="1">
            <a:off x="6462558" y="3646354"/>
            <a:ext cx="1433974" cy="455940"/>
          </a:xfrm>
          <a:prstGeom prst="bentConnector3">
            <a:avLst>
              <a:gd name="adj1" fmla="val 31883"/>
            </a:avLst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54" idx="7"/>
            <a:endCxn id="45" idx="1"/>
          </p:cNvCxnSpPr>
          <p:nvPr/>
        </p:nvCxnSpPr>
        <p:spPr>
          <a:xfrm rot="5400000" flipH="1" flipV="1">
            <a:off x="6765375" y="3797971"/>
            <a:ext cx="1282773" cy="979541"/>
          </a:xfrm>
          <a:prstGeom prst="bentConnector2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/>
          <p:cNvGrpSpPr/>
          <p:nvPr/>
        </p:nvGrpSpPr>
        <p:grpSpPr>
          <a:xfrm>
            <a:off x="7863040" y="3412068"/>
            <a:ext cx="2438400" cy="1344928"/>
            <a:chOff x="5791200" y="3117429"/>
            <a:chExt cx="2438400" cy="1344928"/>
          </a:xfrm>
        </p:grpSpPr>
        <p:sp>
          <p:nvSpPr>
            <p:cNvPr id="113" name="矩形 112"/>
            <p:cNvSpPr/>
            <p:nvPr/>
          </p:nvSpPr>
          <p:spPr>
            <a:xfrm>
              <a:off x="5791200" y="3117429"/>
              <a:ext cx="2438400" cy="4448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fooContext.AO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5791200" y="3568943"/>
              <a:ext cx="933450" cy="444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6724650" y="3568943"/>
              <a:ext cx="1504950" cy="444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791200" y="4017525"/>
              <a:ext cx="933450" cy="444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z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6724650" y="4017525"/>
              <a:ext cx="1504950" cy="444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30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805515" y="3412068"/>
            <a:ext cx="2438400" cy="1994580"/>
            <a:chOff x="1495732" y="4777695"/>
            <a:chExt cx="2438400" cy="1994580"/>
          </a:xfrm>
        </p:grpSpPr>
        <p:grpSp>
          <p:nvGrpSpPr>
            <p:cNvPr id="119" name="组合 118"/>
            <p:cNvGrpSpPr/>
            <p:nvPr/>
          </p:nvGrpSpPr>
          <p:grpSpPr>
            <a:xfrm>
              <a:off x="1495732" y="4777695"/>
              <a:ext cx="2438400" cy="1994580"/>
              <a:chOff x="1495732" y="4777695"/>
              <a:chExt cx="2438400" cy="1994580"/>
            </a:xfrm>
          </p:grpSpPr>
          <p:grpSp>
            <p:nvGrpSpPr>
              <p:cNvPr id="126" name="组合 125"/>
              <p:cNvGrpSpPr/>
              <p:nvPr/>
            </p:nvGrpSpPr>
            <p:grpSpPr>
              <a:xfrm>
                <a:off x="1495732" y="4777695"/>
                <a:ext cx="2438400" cy="1994580"/>
                <a:chOff x="1495732" y="4777695"/>
                <a:chExt cx="2438400" cy="1994580"/>
              </a:xfrm>
            </p:grpSpPr>
            <p:grpSp>
              <p:nvGrpSpPr>
                <p:cNvPr id="128" name="组合 127"/>
                <p:cNvGrpSpPr/>
                <p:nvPr/>
              </p:nvGrpSpPr>
              <p:grpSpPr>
                <a:xfrm>
                  <a:off x="1495732" y="4777695"/>
                  <a:ext cx="2438400" cy="1344928"/>
                  <a:chOff x="5791200" y="3107904"/>
                  <a:chExt cx="2438400" cy="1344928"/>
                </a:xfrm>
              </p:grpSpPr>
              <p:sp>
                <p:nvSpPr>
                  <p:cNvPr id="131" name="矩形 130"/>
                  <p:cNvSpPr/>
                  <p:nvPr/>
                </p:nvSpPr>
                <p:spPr>
                  <a:xfrm>
                    <a:off x="5791200" y="3107904"/>
                    <a:ext cx="2438400" cy="444832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>
                        <a:latin typeface="微软雅黑" pitchFamily="34" charset="-122"/>
                        <a:ea typeface="微软雅黑" pitchFamily="34" charset="-122"/>
                      </a:rPr>
                      <a:t>fooContext</a:t>
                    </a:r>
                    <a:r>
                      <a:rPr lang="en-US" altLang="zh-CN" dirty="0" smtClean="0">
                        <a:latin typeface="微软雅黑" pitchFamily="34" charset="-122"/>
                        <a:ea typeface="微软雅黑" pitchFamily="34" charset="-122"/>
                      </a:rPr>
                      <a:t>(10)</a:t>
                    </a:r>
                    <a:endParaRPr lang="zh-CN" altLang="en-US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32" name="矩形 131"/>
                  <p:cNvSpPr/>
                  <p:nvPr/>
                </p:nvSpPr>
                <p:spPr>
                  <a:xfrm>
                    <a:off x="5791200" y="3559418"/>
                    <a:ext cx="933450" cy="4448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AO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33" name="矩形 132"/>
                  <p:cNvSpPr/>
                  <p:nvPr/>
                </p:nvSpPr>
                <p:spPr>
                  <a:xfrm>
                    <a:off x="6724650" y="3559418"/>
                    <a:ext cx="1504950" cy="4448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34" name="矩形 133"/>
                  <p:cNvSpPr/>
                  <p:nvPr/>
                </p:nvSpPr>
                <p:spPr>
                  <a:xfrm>
                    <a:off x="5791200" y="4008000"/>
                    <a:ext cx="933450" cy="4448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this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35" name="矩形 134"/>
                  <p:cNvSpPr/>
                  <p:nvPr/>
                </p:nvSpPr>
                <p:spPr>
                  <a:xfrm>
                    <a:off x="6724650" y="4008000"/>
                    <a:ext cx="1504950" cy="4448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29" name="矩形 128"/>
                <p:cNvSpPr/>
                <p:nvPr/>
              </p:nvSpPr>
              <p:spPr>
                <a:xfrm>
                  <a:off x="1495732" y="6122623"/>
                  <a:ext cx="933450" cy="6496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Scope</a:t>
                  </a:r>
                  <a:endParaRPr lang="zh-CN" alt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2429182" y="6122623"/>
                  <a:ext cx="1504950" cy="6496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27" name="椭圆 126"/>
              <p:cNvSpPr/>
              <p:nvPr/>
            </p:nvSpPr>
            <p:spPr>
              <a:xfrm>
                <a:off x="3152775" y="5413035"/>
                <a:ext cx="86032" cy="860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0" name="椭圆 119"/>
            <p:cNvSpPr/>
            <p:nvPr/>
          </p:nvSpPr>
          <p:spPr>
            <a:xfrm>
              <a:off x="3533775" y="6270285"/>
              <a:ext cx="86032" cy="8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连接符 120"/>
            <p:cNvCxnSpPr>
              <a:stCxn id="129" idx="3"/>
              <a:endCxn id="130" idx="3"/>
            </p:cNvCxnSpPr>
            <p:nvPr/>
          </p:nvCxnSpPr>
          <p:spPr>
            <a:xfrm>
              <a:off x="2429182" y="6447449"/>
              <a:ext cx="15049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椭圆 121"/>
            <p:cNvSpPr/>
            <p:nvPr/>
          </p:nvSpPr>
          <p:spPr>
            <a:xfrm>
              <a:off x="3533775" y="6565560"/>
              <a:ext cx="86032" cy="8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" name="直接连接符 122"/>
            <p:cNvCxnSpPr>
              <a:stCxn id="135" idx="2"/>
              <a:endCxn id="130" idx="2"/>
            </p:cNvCxnSpPr>
            <p:nvPr/>
          </p:nvCxnSpPr>
          <p:spPr>
            <a:xfrm>
              <a:off x="3181657" y="6122623"/>
              <a:ext cx="0" cy="6496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2695882" y="6139672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703050" y="6464498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36" name="肘形连接符 135"/>
          <p:cNvCxnSpPr>
            <a:stCxn id="127" idx="2"/>
            <a:endCxn id="113" idx="1"/>
          </p:cNvCxnSpPr>
          <p:nvPr/>
        </p:nvCxnSpPr>
        <p:spPr>
          <a:xfrm rot="10800000" flipH="1">
            <a:off x="6462558" y="3634484"/>
            <a:ext cx="1400482" cy="455940"/>
          </a:xfrm>
          <a:prstGeom prst="bentConnector3">
            <a:avLst>
              <a:gd name="adj1" fmla="val -16323"/>
            </a:avLst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120" idx="7"/>
            <a:endCxn id="113" idx="1"/>
          </p:cNvCxnSpPr>
          <p:nvPr/>
        </p:nvCxnSpPr>
        <p:spPr>
          <a:xfrm rot="5400000" flipH="1" flipV="1">
            <a:off x="6748629" y="3802847"/>
            <a:ext cx="1282773" cy="946049"/>
          </a:xfrm>
          <a:prstGeom prst="bentConnector2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22" idx="2"/>
            <a:endCxn id="6" idx="3"/>
          </p:cNvCxnSpPr>
          <p:nvPr/>
        </p:nvCxnSpPr>
        <p:spPr>
          <a:xfrm rot="10800000">
            <a:off x="3934132" y="5139903"/>
            <a:ext cx="2909426" cy="103047"/>
          </a:xfrm>
          <a:prstGeom prst="bentConnector3">
            <a:avLst>
              <a:gd name="adj1" fmla="val 77828"/>
            </a:avLst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6375756" y="1282332"/>
            <a:ext cx="2028518" cy="444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fooContext</a:t>
            </a:r>
            <a:r>
              <a:rPr lang="en-US" altLang="zh-CN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(10)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375756" y="2160189"/>
            <a:ext cx="2028518" cy="4448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ECStack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00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 animBg="1"/>
      <p:bldP spid="33" grpId="1" animBg="1"/>
      <p:bldP spid="154" grpId="0" animBg="1"/>
      <p:bldP spid="15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7150" y="404197"/>
            <a:ext cx="220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IV.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作用域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0174" y="1265961"/>
            <a:ext cx="82772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i="1" dirty="0" smtClean="0">
                <a:latin typeface="微软雅黑" pitchFamily="34" charset="-122"/>
                <a:ea typeface="微软雅黑" pitchFamily="34" charset="-122"/>
              </a:rPr>
              <a:t>[[scope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]]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是在函数创建的时候就保存在函数对象上了，并且直到函数销毁的时候才消失。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闭包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就是函数代码和其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[[Scope]]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属性的组合。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[[Scope]]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包含了函数创建所在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词法环境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i="1" dirty="0" smtClean="0">
                <a:latin typeface="微软雅黑" pitchFamily="34" charset="-122"/>
                <a:ea typeface="微软雅黑" pitchFamily="34" charset="-122"/>
              </a:rPr>
              <a:t>[[scope]]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定义了函数允许访问的上层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对象，在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函数激活的时候，通过变量对象的词法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链查询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到。</a:t>
            </a:r>
          </a:p>
        </p:txBody>
      </p:sp>
      <p:sp>
        <p:nvSpPr>
          <p:cNvPr id="5" name="矩形 4"/>
          <p:cNvSpPr/>
          <p:nvPr/>
        </p:nvSpPr>
        <p:spPr>
          <a:xfrm>
            <a:off x="1762785" y="2649915"/>
            <a:ext cx="6096000" cy="224676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spAutoFit/>
          </a:bodyPr>
          <a:lstStyle/>
          <a:p>
            <a:r>
              <a:rPr lang="en-US" altLang="zh-CN" sz="1400" i="1" dirty="0">
                <a:solidFill>
                  <a:srgbClr val="66D9EF"/>
                </a:solidFill>
                <a:latin typeface="Consolas"/>
              </a:rPr>
              <a:t>function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400" dirty="0">
                <a:solidFill>
                  <a:srgbClr val="A6E22E"/>
                </a:solidFill>
                <a:latin typeface="Consolas"/>
              </a:rPr>
              <a:t>foo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() {</a:t>
            </a:r>
          </a:p>
          <a:p>
            <a:r>
              <a:rPr lang="en-US" altLang="zh-CN" sz="1400" i="1" dirty="0" smtClean="0">
                <a:solidFill>
                  <a:srgbClr val="66D9EF"/>
                </a:solidFill>
                <a:latin typeface="Consolas"/>
              </a:rPr>
              <a:t>  </a:t>
            </a:r>
            <a:r>
              <a:rPr lang="en-US" altLang="zh-CN" sz="1400" i="1" dirty="0" err="1" smtClean="0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4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x </a:t>
            </a:r>
            <a:r>
              <a:rPr lang="en-US" altLang="zh-CN" sz="14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400" dirty="0">
                <a:solidFill>
                  <a:srgbClr val="AE81FF"/>
                </a:solidFill>
                <a:latin typeface="Consolas"/>
              </a:rPr>
              <a:t>10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;</a:t>
            </a:r>
          </a:p>
          <a:p>
            <a:r>
              <a:rPr lang="en-US" altLang="zh-CN" sz="1400" i="1" dirty="0" smtClean="0">
                <a:solidFill>
                  <a:srgbClr val="66D9EF"/>
                </a:solidFill>
                <a:latin typeface="Consolas"/>
              </a:rPr>
              <a:t>  </a:t>
            </a:r>
            <a:r>
              <a:rPr lang="en-US" altLang="zh-CN" sz="1400" i="1" dirty="0" err="1" smtClean="0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4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y </a:t>
            </a:r>
            <a:r>
              <a:rPr lang="en-US" altLang="zh-CN" sz="14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400" dirty="0">
                <a:solidFill>
                  <a:srgbClr val="AE81FF"/>
                </a:solidFill>
                <a:latin typeface="Consolas"/>
              </a:rPr>
              <a:t>20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;</a:t>
            </a:r>
          </a:p>
          <a:p>
            <a:r>
              <a:rPr lang="en-US" altLang="zh-CN" sz="1400" dirty="0" smtClean="0">
                <a:solidFill>
                  <a:srgbClr val="F92672"/>
                </a:solidFill>
                <a:latin typeface="Consolas"/>
              </a:rPr>
              <a:t>  return</a:t>
            </a:r>
            <a:r>
              <a:rPr lang="en-US" altLang="zh-CN" sz="14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400" i="1" dirty="0">
                <a:solidFill>
                  <a:srgbClr val="66D9EF"/>
                </a:solidFill>
                <a:latin typeface="Consolas"/>
              </a:rPr>
              <a:t>function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 () {</a:t>
            </a:r>
          </a:p>
          <a:p>
            <a:r>
              <a:rPr lang="en-US" altLang="zh-CN" sz="1400" dirty="0" smtClean="0">
                <a:solidFill>
                  <a:srgbClr val="A6E22E"/>
                </a:solidFill>
                <a:latin typeface="Consolas"/>
              </a:rPr>
              <a:t>    alert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([x, y]);</a:t>
            </a:r>
          </a:p>
          <a:p>
            <a:r>
              <a:rPr lang="en-US" altLang="zh-CN" sz="1400" dirty="0" smtClean="0">
                <a:solidFill>
                  <a:srgbClr val="F8F8F2"/>
                </a:solidFill>
                <a:latin typeface="Consolas"/>
              </a:rPr>
              <a:t>  };</a:t>
            </a:r>
            <a:endParaRPr lang="en-US" altLang="zh-CN" sz="1400" dirty="0">
              <a:solidFill>
                <a:srgbClr val="F8F8F2"/>
              </a:solidFill>
              <a:latin typeface="Consolas"/>
            </a:endParaRPr>
          </a:p>
          <a:p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}</a:t>
            </a:r>
          </a:p>
          <a:p>
            <a:r>
              <a:rPr lang="en-US" altLang="zh-CN" sz="1400" i="1" dirty="0" err="1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 x </a:t>
            </a:r>
            <a:r>
              <a:rPr lang="en-US" altLang="zh-CN" sz="14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400" dirty="0">
                <a:solidFill>
                  <a:srgbClr val="AE81FF"/>
                </a:solidFill>
                <a:latin typeface="Consolas"/>
              </a:rPr>
              <a:t>30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; </a:t>
            </a:r>
          </a:p>
          <a:p>
            <a:r>
              <a:rPr lang="en-US" altLang="zh-CN" sz="1400" i="1" dirty="0" err="1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 bar </a:t>
            </a:r>
            <a:r>
              <a:rPr lang="en-US" altLang="zh-CN" sz="14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400" dirty="0">
                <a:solidFill>
                  <a:srgbClr val="A6E22E"/>
                </a:solidFill>
                <a:latin typeface="Consolas"/>
              </a:rPr>
              <a:t>foo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(); </a:t>
            </a:r>
          </a:p>
          <a:p>
            <a:r>
              <a:rPr lang="en-US" altLang="zh-CN" sz="1400" dirty="0" smtClean="0">
                <a:solidFill>
                  <a:srgbClr val="A6E22E"/>
                </a:solidFill>
                <a:latin typeface="Consolas"/>
              </a:rPr>
              <a:t>bar</a:t>
            </a:r>
            <a:r>
              <a:rPr lang="en-US" altLang="zh-CN" sz="1400" dirty="0" smtClean="0">
                <a:solidFill>
                  <a:srgbClr val="F8F8F2"/>
                </a:solidFill>
                <a:latin typeface="Consolas"/>
              </a:rPr>
              <a:t>(); </a:t>
            </a:r>
            <a:endParaRPr lang="en-US" altLang="zh-CN" sz="1400" b="0" dirty="0">
              <a:solidFill>
                <a:srgbClr val="F8F8F2"/>
              </a:solidFill>
              <a:effectLst/>
              <a:latin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5900" y="5295036"/>
            <a:ext cx="82772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Foo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函数返回的匿名函数在创建时，其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[[scope]]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属性为</a:t>
            </a:r>
            <a:r>
              <a:rPr lang="en-US" altLang="zh-CN" sz="1400" i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[fooContext.AO, </a:t>
            </a:r>
            <a:r>
              <a:rPr lang="en-US" altLang="zh-CN" sz="1400" i="1" dirty="0" err="1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globalContext.VO</a:t>
            </a:r>
            <a:r>
              <a:rPr lang="en-US" altLang="zh-CN" sz="1400" i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。因此将该匿名函数赋值给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bar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并调用时，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bar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函数的作用域链为</a:t>
            </a:r>
            <a:r>
              <a:rPr lang="en-US" altLang="zh-CN" sz="1400" i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[barContext.AO, fooContext.AO</a:t>
            </a:r>
            <a:r>
              <a:rPr lang="en-US" altLang="zh-CN" sz="1400" i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globalContext.VO]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，变量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的值首先在</a:t>
            </a:r>
            <a:r>
              <a:rPr lang="en-US" altLang="zh-CN" sz="1400" i="1" dirty="0" err="1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fooContext.VO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中找到，因此返回</a:t>
            </a:r>
            <a:r>
              <a:rPr lang="en-US" altLang="zh-CN" sz="1400" i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[10, 20]</a:t>
            </a:r>
          </a:p>
        </p:txBody>
      </p:sp>
    </p:spTree>
    <p:extLst>
      <p:ext uri="{BB962C8B-B14F-4D97-AF65-F5344CB8AC3E}">
        <p14:creationId xmlns:p14="http://schemas.microsoft.com/office/powerpoint/2010/main" val="168552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077200" y="1198841"/>
            <a:ext cx="3257550" cy="249299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66D9EF"/>
                </a:solidFill>
                <a:latin typeface="Consolas"/>
              </a:rPr>
              <a:t>function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A6E22E"/>
                </a:solidFill>
                <a:latin typeface="Consolas"/>
              </a:rPr>
              <a:t>factory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() {</a:t>
            </a:r>
          </a:p>
          <a:p>
            <a:r>
              <a:rPr lang="en-US" altLang="zh-CN" sz="1200" i="1" dirty="0" smtClean="0">
                <a:solidFill>
                  <a:srgbClr val="66D9EF"/>
                </a:solidFill>
                <a:latin typeface="Consolas"/>
              </a:rPr>
              <a:t>  </a:t>
            </a:r>
            <a:r>
              <a:rPr lang="en-US" altLang="zh-CN" sz="1200" i="1" dirty="0" err="1" smtClean="0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name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E6DB74"/>
                </a:solidFill>
                <a:latin typeface="Consolas"/>
              </a:rPr>
              <a:t>'</a:t>
            </a:r>
            <a:r>
              <a:rPr lang="en-US" altLang="zh-CN" sz="1200" dirty="0" err="1">
                <a:solidFill>
                  <a:srgbClr val="E6DB74"/>
                </a:solidFill>
                <a:latin typeface="Consolas"/>
              </a:rPr>
              <a:t>laruence</a:t>
            </a:r>
            <a:r>
              <a:rPr lang="en-US" altLang="zh-CN" sz="1200" dirty="0">
                <a:solidFill>
                  <a:srgbClr val="E6DB74"/>
                </a:solidFill>
                <a:latin typeface="Consolas"/>
              </a:rPr>
              <a:t>'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;</a:t>
            </a:r>
          </a:p>
          <a:p>
            <a:r>
              <a:rPr lang="en-US" altLang="zh-CN" sz="1200" i="1" dirty="0" smtClean="0">
                <a:solidFill>
                  <a:srgbClr val="66D9EF"/>
                </a:solidFill>
                <a:latin typeface="Consolas"/>
              </a:rPr>
              <a:t>  </a:t>
            </a:r>
            <a:r>
              <a:rPr lang="en-US" altLang="zh-CN" sz="1200" i="1" dirty="0" err="1" smtClean="0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A6E22E"/>
                </a:solidFill>
                <a:latin typeface="Consolas"/>
              </a:rPr>
              <a:t>intro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i="1" dirty="0">
                <a:solidFill>
                  <a:srgbClr val="66D9EF"/>
                </a:solidFill>
                <a:latin typeface="Consolas"/>
              </a:rPr>
              <a:t>function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(){</a:t>
            </a:r>
          </a:p>
          <a:p>
            <a:r>
              <a:rPr lang="en-US" altLang="zh-CN" sz="1200" dirty="0" smtClean="0">
                <a:solidFill>
                  <a:srgbClr val="A6E22E"/>
                </a:solidFill>
                <a:latin typeface="Consolas"/>
              </a:rPr>
              <a:t>    alert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</a:t>
            </a:r>
            <a:r>
              <a:rPr lang="en-US" altLang="zh-CN" sz="1200" dirty="0">
                <a:solidFill>
                  <a:srgbClr val="E6DB74"/>
                </a:solidFill>
                <a:latin typeface="Consolas"/>
              </a:rPr>
              <a:t>'I am '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+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name);</a:t>
            </a:r>
          </a:p>
          <a:p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 }</a:t>
            </a:r>
            <a:endParaRPr lang="en-US" altLang="zh-CN" sz="1200" dirty="0">
              <a:solidFill>
                <a:srgbClr val="F8F8F2"/>
              </a:solidFill>
              <a:latin typeface="Consolas"/>
            </a:endParaRPr>
          </a:p>
          <a:p>
            <a:r>
              <a:rPr lang="en-US" altLang="zh-CN" sz="1200" dirty="0" smtClean="0">
                <a:solidFill>
                  <a:srgbClr val="F92672"/>
                </a:solidFill>
                <a:latin typeface="Consolas"/>
              </a:rPr>
              <a:t>  return</a:t>
            </a:r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intro;</a:t>
            </a:r>
          </a:p>
          <a:p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}</a:t>
            </a:r>
          </a:p>
          <a:p>
            <a:r>
              <a:rPr lang="en-US" altLang="zh-CN" sz="1200" i="1" dirty="0">
                <a:solidFill>
                  <a:srgbClr val="66D9EF"/>
                </a:solidFill>
                <a:latin typeface="Consolas"/>
              </a:rPr>
              <a:t>function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A6E22E"/>
                </a:solidFill>
                <a:latin typeface="Consolas"/>
              </a:rPr>
              <a:t>app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</a:t>
            </a:r>
            <a:r>
              <a:rPr lang="en-US" altLang="zh-CN" sz="1200" i="1" dirty="0">
                <a:solidFill>
                  <a:srgbClr val="FD971F"/>
                </a:solidFill>
                <a:latin typeface="Consolas"/>
              </a:rPr>
              <a:t>para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){</a:t>
            </a:r>
          </a:p>
          <a:p>
            <a:r>
              <a:rPr lang="en-US" altLang="zh-CN" sz="1200" i="1" dirty="0" smtClean="0">
                <a:solidFill>
                  <a:srgbClr val="66D9EF"/>
                </a:solidFill>
                <a:latin typeface="Consolas"/>
              </a:rPr>
              <a:t>  </a:t>
            </a:r>
            <a:r>
              <a:rPr lang="en-US" altLang="zh-CN" sz="1200" i="1" dirty="0" err="1" smtClean="0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name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para;</a:t>
            </a:r>
          </a:p>
          <a:p>
            <a:r>
              <a:rPr lang="en-US" altLang="zh-CN" sz="1200" i="1" dirty="0" smtClean="0">
                <a:solidFill>
                  <a:srgbClr val="66D9EF"/>
                </a:solidFill>
                <a:latin typeface="Consolas"/>
              </a:rPr>
              <a:t>  </a:t>
            </a:r>
            <a:r>
              <a:rPr lang="en-US" altLang="zh-CN" sz="1200" i="1" dirty="0" err="1" smtClean="0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 err="1">
                <a:solidFill>
                  <a:srgbClr val="F8F8F2"/>
                </a:solidFill>
                <a:latin typeface="Consolas"/>
              </a:rPr>
              <a:t>func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A6E22E"/>
                </a:solidFill>
                <a:latin typeface="Consolas"/>
              </a:rPr>
              <a:t>factory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();</a:t>
            </a:r>
          </a:p>
          <a:p>
            <a:r>
              <a:rPr lang="en-US" altLang="zh-CN" sz="1200" dirty="0" smtClean="0">
                <a:solidFill>
                  <a:srgbClr val="A6E22E"/>
                </a:solidFill>
                <a:latin typeface="Consolas"/>
              </a:rPr>
              <a:t>  </a:t>
            </a:r>
            <a:r>
              <a:rPr lang="en-US" altLang="zh-CN" sz="1200" dirty="0" err="1" smtClean="0">
                <a:solidFill>
                  <a:srgbClr val="A6E22E"/>
                </a:solidFill>
                <a:latin typeface="Consolas"/>
              </a:rPr>
              <a:t>func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();</a:t>
            </a:r>
          </a:p>
          <a:p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}</a:t>
            </a:r>
          </a:p>
          <a:p>
            <a:r>
              <a:rPr lang="en-US" altLang="zh-CN" sz="1200" dirty="0">
                <a:solidFill>
                  <a:srgbClr val="A6E22E"/>
                </a:solidFill>
                <a:latin typeface="Consolas"/>
              </a:rPr>
              <a:t>app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</a:t>
            </a:r>
            <a:r>
              <a:rPr lang="en-US" altLang="zh-CN" sz="1200" dirty="0">
                <a:solidFill>
                  <a:srgbClr val="E6DB74"/>
                </a:solidFill>
                <a:latin typeface="Consolas"/>
              </a:rPr>
              <a:t>'eve'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);</a:t>
            </a:r>
            <a:endParaRPr lang="en-US" altLang="zh-CN" sz="1200" b="0" dirty="0">
              <a:solidFill>
                <a:srgbClr val="F8F8F2"/>
              </a:solidFill>
              <a:effectLst/>
              <a:latin typeface="Consola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7150" y="404197"/>
            <a:ext cx="220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IV.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作用域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1311" y="1228253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）进入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全局上下文：</a:t>
            </a:r>
          </a:p>
        </p:txBody>
      </p:sp>
      <p:sp>
        <p:nvSpPr>
          <p:cNvPr id="6" name="矩形 5"/>
          <p:cNvSpPr/>
          <p:nvPr/>
        </p:nvSpPr>
        <p:spPr>
          <a:xfrm>
            <a:off x="1772003" y="1676044"/>
            <a:ext cx="3657600" cy="1104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globalContext.VO =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factory: 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指向函数声明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factory,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app: 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指向函数声明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1311" y="2961802"/>
            <a:ext cx="2839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factory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函数和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函数创建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时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2003" y="3398096"/>
            <a:ext cx="3657600" cy="5874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factory.[[scope]] = [globalContext.VO]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app.[[scope]] = [globalContext.VO]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1311" y="4123852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）调用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2003" y="4555454"/>
            <a:ext cx="5085998" cy="19020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appContext.AO =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para: 'eve',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name: 'eve',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指向函数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factory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appContext.Scope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= [appContext.AO, globalContext.VO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ECStack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400" dirty="0" err="1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appContext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globalContext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49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077200" y="1198841"/>
            <a:ext cx="3257550" cy="249299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66D9EF"/>
                </a:solidFill>
                <a:latin typeface="Consolas"/>
              </a:rPr>
              <a:t>function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A6E22E"/>
                </a:solidFill>
                <a:latin typeface="Consolas"/>
              </a:rPr>
              <a:t>factory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() {</a:t>
            </a:r>
          </a:p>
          <a:p>
            <a:r>
              <a:rPr lang="en-US" altLang="zh-CN" sz="1200" i="1" dirty="0" smtClean="0">
                <a:solidFill>
                  <a:srgbClr val="66D9EF"/>
                </a:solidFill>
                <a:latin typeface="Consolas"/>
              </a:rPr>
              <a:t>  </a:t>
            </a:r>
            <a:r>
              <a:rPr lang="en-US" altLang="zh-CN" sz="1200" i="1" dirty="0" err="1" smtClean="0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name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E6DB74"/>
                </a:solidFill>
                <a:latin typeface="Consolas"/>
              </a:rPr>
              <a:t>'</a:t>
            </a:r>
            <a:r>
              <a:rPr lang="en-US" altLang="zh-CN" sz="1200" dirty="0" err="1">
                <a:solidFill>
                  <a:srgbClr val="E6DB74"/>
                </a:solidFill>
                <a:latin typeface="Consolas"/>
              </a:rPr>
              <a:t>laruence</a:t>
            </a:r>
            <a:r>
              <a:rPr lang="en-US" altLang="zh-CN" sz="1200" dirty="0">
                <a:solidFill>
                  <a:srgbClr val="E6DB74"/>
                </a:solidFill>
                <a:latin typeface="Consolas"/>
              </a:rPr>
              <a:t>'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;</a:t>
            </a:r>
          </a:p>
          <a:p>
            <a:r>
              <a:rPr lang="en-US" altLang="zh-CN" sz="1200" i="1" dirty="0" smtClean="0">
                <a:solidFill>
                  <a:srgbClr val="66D9EF"/>
                </a:solidFill>
                <a:latin typeface="Consolas"/>
              </a:rPr>
              <a:t>  </a:t>
            </a:r>
            <a:r>
              <a:rPr lang="en-US" altLang="zh-CN" sz="1200" i="1" dirty="0" err="1" smtClean="0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A6E22E"/>
                </a:solidFill>
                <a:latin typeface="Consolas"/>
              </a:rPr>
              <a:t>intro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i="1" dirty="0">
                <a:solidFill>
                  <a:srgbClr val="66D9EF"/>
                </a:solidFill>
                <a:latin typeface="Consolas"/>
              </a:rPr>
              <a:t>function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(){</a:t>
            </a:r>
          </a:p>
          <a:p>
            <a:r>
              <a:rPr lang="en-US" altLang="zh-CN" sz="1200" dirty="0" smtClean="0">
                <a:solidFill>
                  <a:srgbClr val="A6E22E"/>
                </a:solidFill>
                <a:latin typeface="Consolas"/>
              </a:rPr>
              <a:t>    alert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</a:t>
            </a:r>
            <a:r>
              <a:rPr lang="en-US" altLang="zh-CN" sz="1200" dirty="0">
                <a:solidFill>
                  <a:srgbClr val="E6DB74"/>
                </a:solidFill>
                <a:latin typeface="Consolas"/>
              </a:rPr>
              <a:t>'I am '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+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name);</a:t>
            </a:r>
          </a:p>
          <a:p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 }</a:t>
            </a:r>
            <a:endParaRPr lang="en-US" altLang="zh-CN" sz="1200" dirty="0">
              <a:solidFill>
                <a:srgbClr val="F8F8F2"/>
              </a:solidFill>
              <a:latin typeface="Consolas"/>
            </a:endParaRPr>
          </a:p>
          <a:p>
            <a:r>
              <a:rPr lang="en-US" altLang="zh-CN" sz="1200" dirty="0" smtClean="0">
                <a:solidFill>
                  <a:srgbClr val="F92672"/>
                </a:solidFill>
                <a:latin typeface="Consolas"/>
              </a:rPr>
              <a:t>  return</a:t>
            </a:r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intro;</a:t>
            </a:r>
          </a:p>
          <a:p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}</a:t>
            </a:r>
          </a:p>
          <a:p>
            <a:r>
              <a:rPr lang="en-US" altLang="zh-CN" sz="1200" i="1" dirty="0">
                <a:solidFill>
                  <a:srgbClr val="66D9EF"/>
                </a:solidFill>
                <a:latin typeface="Consolas"/>
              </a:rPr>
              <a:t>function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A6E22E"/>
                </a:solidFill>
                <a:latin typeface="Consolas"/>
              </a:rPr>
              <a:t>app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</a:t>
            </a:r>
            <a:r>
              <a:rPr lang="en-US" altLang="zh-CN" sz="1200" i="1" dirty="0">
                <a:solidFill>
                  <a:srgbClr val="FD971F"/>
                </a:solidFill>
                <a:latin typeface="Consolas"/>
              </a:rPr>
              <a:t>para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){</a:t>
            </a:r>
          </a:p>
          <a:p>
            <a:r>
              <a:rPr lang="en-US" altLang="zh-CN" sz="1200" i="1" dirty="0" smtClean="0">
                <a:solidFill>
                  <a:srgbClr val="66D9EF"/>
                </a:solidFill>
                <a:latin typeface="Consolas"/>
              </a:rPr>
              <a:t>  </a:t>
            </a:r>
            <a:r>
              <a:rPr lang="en-US" altLang="zh-CN" sz="1200" i="1" dirty="0" err="1" smtClean="0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name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para;</a:t>
            </a:r>
          </a:p>
          <a:p>
            <a:r>
              <a:rPr lang="en-US" altLang="zh-CN" sz="1200" i="1" dirty="0" smtClean="0">
                <a:solidFill>
                  <a:srgbClr val="66D9EF"/>
                </a:solidFill>
                <a:latin typeface="Consolas"/>
              </a:rPr>
              <a:t>  </a:t>
            </a:r>
            <a:r>
              <a:rPr lang="en-US" altLang="zh-CN" sz="1200" i="1" dirty="0" err="1" smtClean="0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 err="1">
                <a:solidFill>
                  <a:srgbClr val="F8F8F2"/>
                </a:solidFill>
                <a:latin typeface="Consolas"/>
              </a:rPr>
              <a:t>func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A6E22E"/>
                </a:solidFill>
                <a:latin typeface="Consolas"/>
              </a:rPr>
              <a:t>factory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();</a:t>
            </a:r>
          </a:p>
          <a:p>
            <a:r>
              <a:rPr lang="en-US" altLang="zh-CN" sz="1200" dirty="0" smtClean="0">
                <a:solidFill>
                  <a:srgbClr val="A6E22E"/>
                </a:solidFill>
                <a:latin typeface="Consolas"/>
              </a:rPr>
              <a:t>  </a:t>
            </a:r>
            <a:r>
              <a:rPr lang="en-US" altLang="zh-CN" sz="1200" dirty="0" err="1" smtClean="0">
                <a:solidFill>
                  <a:srgbClr val="A6E22E"/>
                </a:solidFill>
                <a:latin typeface="Consolas"/>
              </a:rPr>
              <a:t>func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();</a:t>
            </a:r>
          </a:p>
          <a:p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}</a:t>
            </a:r>
          </a:p>
          <a:p>
            <a:r>
              <a:rPr lang="en-US" altLang="zh-CN" sz="1200" dirty="0">
                <a:solidFill>
                  <a:srgbClr val="A6E22E"/>
                </a:solidFill>
                <a:latin typeface="Consolas"/>
              </a:rPr>
              <a:t>app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</a:t>
            </a:r>
            <a:r>
              <a:rPr lang="en-US" altLang="zh-CN" sz="1200" dirty="0">
                <a:solidFill>
                  <a:srgbClr val="E6DB74"/>
                </a:solidFill>
                <a:latin typeface="Consolas"/>
              </a:rPr>
              <a:t>'eve'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);</a:t>
            </a:r>
            <a:endParaRPr lang="en-US" altLang="zh-CN" sz="1200" b="0" dirty="0">
              <a:solidFill>
                <a:srgbClr val="F8F8F2"/>
              </a:solidFill>
              <a:effectLst/>
              <a:latin typeface="Consola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7150" y="404197"/>
            <a:ext cx="220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IV.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作用域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1310" y="1228253"/>
            <a:ext cx="4188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factory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函数被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调用，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factory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函数上下文：</a:t>
            </a:r>
          </a:p>
        </p:txBody>
      </p:sp>
      <p:sp>
        <p:nvSpPr>
          <p:cNvPr id="6" name="矩形 5"/>
          <p:cNvSpPr/>
          <p:nvPr/>
        </p:nvSpPr>
        <p:spPr>
          <a:xfrm>
            <a:off x="1772002" y="1676044"/>
            <a:ext cx="5657497" cy="16435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factoryContext.AO =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name: '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laruence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',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intro: 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指向匿名函数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factoryContext.Scope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= [factoryContext.AO, globalContext.VO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ECStack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= [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factoryContext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appContext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globalContext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1310" y="3596938"/>
            <a:ext cx="4490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）其中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intro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指向了一个匿名函数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[[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scope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]]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属性为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2002" y="4108187"/>
            <a:ext cx="6305198" cy="3508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anonymousContext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.[[scope]] = [factoryContext.AO, globalContext.VO]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1310" y="4628900"/>
            <a:ext cx="604486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factory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函数返回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intro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所指向的匿名函数，回到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函数赋值给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。但由于返回的匿名函数有变量引用了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factory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函数中的变量，因此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factory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函数的上下文不能被销毁</a:t>
            </a:r>
          </a:p>
        </p:txBody>
      </p:sp>
      <p:sp>
        <p:nvSpPr>
          <p:cNvPr id="11" name="矩形 10"/>
          <p:cNvSpPr/>
          <p:nvPr/>
        </p:nvSpPr>
        <p:spPr>
          <a:xfrm>
            <a:off x="1772002" y="5660354"/>
            <a:ext cx="5085998" cy="328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ECStack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= [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factoryContext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appContext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globalContext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4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58200" y="3104857"/>
            <a:ext cx="3257550" cy="249299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66D9EF"/>
                </a:solidFill>
                <a:latin typeface="Consolas"/>
              </a:rPr>
              <a:t>function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A6E22E"/>
                </a:solidFill>
                <a:latin typeface="Consolas"/>
              </a:rPr>
              <a:t>factory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() {</a:t>
            </a:r>
          </a:p>
          <a:p>
            <a:r>
              <a:rPr lang="en-US" altLang="zh-CN" sz="1200" i="1" dirty="0" smtClean="0">
                <a:solidFill>
                  <a:srgbClr val="66D9EF"/>
                </a:solidFill>
                <a:latin typeface="Consolas"/>
              </a:rPr>
              <a:t>  </a:t>
            </a:r>
            <a:r>
              <a:rPr lang="en-US" altLang="zh-CN" sz="1200" i="1" dirty="0" err="1" smtClean="0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name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E6DB74"/>
                </a:solidFill>
                <a:latin typeface="Consolas"/>
              </a:rPr>
              <a:t>'</a:t>
            </a:r>
            <a:r>
              <a:rPr lang="en-US" altLang="zh-CN" sz="1200" dirty="0" err="1">
                <a:solidFill>
                  <a:srgbClr val="E6DB74"/>
                </a:solidFill>
                <a:latin typeface="Consolas"/>
              </a:rPr>
              <a:t>laruence</a:t>
            </a:r>
            <a:r>
              <a:rPr lang="en-US" altLang="zh-CN" sz="1200" dirty="0">
                <a:solidFill>
                  <a:srgbClr val="E6DB74"/>
                </a:solidFill>
                <a:latin typeface="Consolas"/>
              </a:rPr>
              <a:t>'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;</a:t>
            </a:r>
          </a:p>
          <a:p>
            <a:r>
              <a:rPr lang="en-US" altLang="zh-CN" sz="1200" i="1" dirty="0" smtClean="0">
                <a:solidFill>
                  <a:srgbClr val="66D9EF"/>
                </a:solidFill>
                <a:latin typeface="Consolas"/>
              </a:rPr>
              <a:t>  </a:t>
            </a:r>
            <a:r>
              <a:rPr lang="en-US" altLang="zh-CN" sz="1200" i="1" dirty="0" err="1" smtClean="0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A6E22E"/>
                </a:solidFill>
                <a:latin typeface="Consolas"/>
              </a:rPr>
              <a:t>intro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i="1" dirty="0">
                <a:solidFill>
                  <a:srgbClr val="66D9EF"/>
                </a:solidFill>
                <a:latin typeface="Consolas"/>
              </a:rPr>
              <a:t>function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(){</a:t>
            </a:r>
          </a:p>
          <a:p>
            <a:r>
              <a:rPr lang="en-US" altLang="zh-CN" sz="1200" dirty="0" smtClean="0">
                <a:solidFill>
                  <a:srgbClr val="A6E22E"/>
                </a:solidFill>
                <a:latin typeface="Consolas"/>
              </a:rPr>
              <a:t>    alert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</a:t>
            </a:r>
            <a:r>
              <a:rPr lang="en-US" altLang="zh-CN" sz="1200" dirty="0">
                <a:solidFill>
                  <a:srgbClr val="E6DB74"/>
                </a:solidFill>
                <a:latin typeface="Consolas"/>
              </a:rPr>
              <a:t>'I am '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+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name);</a:t>
            </a:r>
          </a:p>
          <a:p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 }</a:t>
            </a:r>
            <a:endParaRPr lang="en-US" altLang="zh-CN" sz="1200" dirty="0">
              <a:solidFill>
                <a:srgbClr val="F8F8F2"/>
              </a:solidFill>
              <a:latin typeface="Consolas"/>
            </a:endParaRPr>
          </a:p>
          <a:p>
            <a:r>
              <a:rPr lang="en-US" altLang="zh-CN" sz="1200" dirty="0" smtClean="0">
                <a:solidFill>
                  <a:srgbClr val="F92672"/>
                </a:solidFill>
                <a:latin typeface="Consolas"/>
              </a:rPr>
              <a:t>  return</a:t>
            </a:r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intro;</a:t>
            </a:r>
          </a:p>
          <a:p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}</a:t>
            </a:r>
          </a:p>
          <a:p>
            <a:r>
              <a:rPr lang="en-US" altLang="zh-CN" sz="1200" i="1" dirty="0">
                <a:solidFill>
                  <a:srgbClr val="66D9EF"/>
                </a:solidFill>
                <a:latin typeface="Consolas"/>
              </a:rPr>
              <a:t>function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A6E22E"/>
                </a:solidFill>
                <a:latin typeface="Consolas"/>
              </a:rPr>
              <a:t>app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</a:t>
            </a:r>
            <a:r>
              <a:rPr lang="en-US" altLang="zh-CN" sz="1200" i="1" dirty="0">
                <a:solidFill>
                  <a:srgbClr val="FD971F"/>
                </a:solidFill>
                <a:latin typeface="Consolas"/>
              </a:rPr>
              <a:t>para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){</a:t>
            </a:r>
          </a:p>
          <a:p>
            <a:r>
              <a:rPr lang="en-US" altLang="zh-CN" sz="1200" i="1" dirty="0" smtClean="0">
                <a:solidFill>
                  <a:srgbClr val="66D9EF"/>
                </a:solidFill>
                <a:latin typeface="Consolas"/>
              </a:rPr>
              <a:t>  </a:t>
            </a:r>
            <a:r>
              <a:rPr lang="en-US" altLang="zh-CN" sz="1200" i="1" dirty="0" err="1" smtClean="0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name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para;</a:t>
            </a:r>
          </a:p>
          <a:p>
            <a:r>
              <a:rPr lang="en-US" altLang="zh-CN" sz="1200" i="1" dirty="0" smtClean="0">
                <a:solidFill>
                  <a:srgbClr val="66D9EF"/>
                </a:solidFill>
                <a:latin typeface="Consolas"/>
              </a:rPr>
              <a:t>  </a:t>
            </a:r>
            <a:r>
              <a:rPr lang="en-US" altLang="zh-CN" sz="1200" i="1" dirty="0" err="1" smtClean="0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2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 err="1">
                <a:solidFill>
                  <a:srgbClr val="F8F8F2"/>
                </a:solidFill>
                <a:latin typeface="Consolas"/>
              </a:rPr>
              <a:t>func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200" dirty="0">
                <a:solidFill>
                  <a:srgbClr val="A6E22E"/>
                </a:solidFill>
                <a:latin typeface="Consolas"/>
              </a:rPr>
              <a:t>factory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();</a:t>
            </a:r>
          </a:p>
          <a:p>
            <a:r>
              <a:rPr lang="en-US" altLang="zh-CN" sz="1200" dirty="0" smtClean="0">
                <a:solidFill>
                  <a:srgbClr val="A6E22E"/>
                </a:solidFill>
                <a:latin typeface="Consolas"/>
              </a:rPr>
              <a:t>  </a:t>
            </a:r>
            <a:r>
              <a:rPr lang="en-US" altLang="zh-CN" sz="1200" dirty="0" err="1" smtClean="0">
                <a:solidFill>
                  <a:srgbClr val="A6E22E"/>
                </a:solidFill>
                <a:latin typeface="Consolas"/>
              </a:rPr>
              <a:t>func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();</a:t>
            </a:r>
          </a:p>
          <a:p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}</a:t>
            </a:r>
          </a:p>
          <a:p>
            <a:r>
              <a:rPr lang="en-US" altLang="zh-CN" sz="1200" dirty="0">
                <a:solidFill>
                  <a:srgbClr val="A6E22E"/>
                </a:solidFill>
                <a:latin typeface="Consolas"/>
              </a:rPr>
              <a:t>app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(</a:t>
            </a:r>
            <a:r>
              <a:rPr lang="en-US" altLang="zh-CN" sz="1200" dirty="0">
                <a:solidFill>
                  <a:srgbClr val="E6DB74"/>
                </a:solidFill>
                <a:latin typeface="Consolas"/>
              </a:rPr>
              <a:t>'eve'</a:t>
            </a:r>
            <a:r>
              <a:rPr lang="en-US" altLang="zh-CN" sz="1200" dirty="0">
                <a:solidFill>
                  <a:srgbClr val="F8F8F2"/>
                </a:solidFill>
                <a:latin typeface="Consolas"/>
              </a:rPr>
              <a:t>);</a:t>
            </a:r>
            <a:endParaRPr lang="en-US" altLang="zh-CN" sz="1200" b="0" dirty="0">
              <a:solidFill>
                <a:srgbClr val="F8F8F2"/>
              </a:solidFill>
              <a:effectLst/>
              <a:latin typeface="Consola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7150" y="404197"/>
            <a:ext cx="220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IV.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作用域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8122" y="2961803"/>
            <a:ext cx="6867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）匿名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函数查找变量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`name`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factoryContext.VO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中找到，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因此输出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</a:rPr>
              <a:t>laruence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27641" y="3914419"/>
            <a:ext cx="5657497" cy="328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ECStack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= [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factoryContext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appContext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globalContext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8122" y="4609627"/>
            <a:ext cx="4115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 app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函数执行结束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后，销毁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函数的执行环境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27641" y="5047715"/>
            <a:ext cx="6305198" cy="328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ECStack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= [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globalContext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8122" y="3504844"/>
            <a:ext cx="3522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）执行结束后，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销毁匿名函数的执行环境</a:t>
            </a:r>
            <a:endParaRPr lang="zh-CN" altLang="en-US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58122" y="1527688"/>
            <a:ext cx="3655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）执行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又进入到匿名函数的上下文</a:t>
            </a:r>
          </a:p>
        </p:txBody>
      </p:sp>
      <p:sp>
        <p:nvSpPr>
          <p:cNvPr id="15" name="矩形 14"/>
          <p:cNvSpPr/>
          <p:nvPr/>
        </p:nvSpPr>
        <p:spPr>
          <a:xfrm>
            <a:off x="1627641" y="2006915"/>
            <a:ext cx="8552790" cy="6093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anonymousContext.Scope = [anonymousContext.AO,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factoryContext.VO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globalContext.VO]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ECStack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= [anonymousContext.AO,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factoryContext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appContext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globalContext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68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2" grpId="0"/>
      <p:bldP spid="1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5227814" y="3105835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Thanks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5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7150" y="40419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0.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引子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62471" y="455183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？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51496" y="4443095"/>
            <a:ext cx="286353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aruence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//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取到全局变量的值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eve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//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取到局部变量的值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[age is not defined]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//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未定义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65986" y="4443095"/>
            <a:ext cx="218151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undefined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eve</a:t>
            </a:r>
          </a:p>
          <a:p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[age is not defined]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0" y="1760488"/>
            <a:ext cx="6096000" cy="181588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spAutoFit/>
          </a:bodyPr>
          <a:lstStyle/>
          <a:p>
            <a:r>
              <a:rPr lang="en-US" altLang="zh-CN" sz="1400" i="1" dirty="0" err="1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 name </a:t>
            </a:r>
            <a:r>
              <a:rPr lang="en-US" altLang="zh-CN" sz="14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400" dirty="0">
                <a:solidFill>
                  <a:srgbClr val="E6DB74"/>
                </a:solidFill>
                <a:latin typeface="Consolas"/>
              </a:rPr>
              <a:t>'</a:t>
            </a:r>
            <a:r>
              <a:rPr lang="en-US" altLang="zh-CN" sz="1400" dirty="0" err="1">
                <a:solidFill>
                  <a:srgbClr val="E6DB74"/>
                </a:solidFill>
                <a:latin typeface="Consolas"/>
              </a:rPr>
              <a:t>laruence</a:t>
            </a:r>
            <a:r>
              <a:rPr lang="en-US" altLang="zh-CN" sz="1400" dirty="0">
                <a:solidFill>
                  <a:srgbClr val="E6DB74"/>
                </a:solidFill>
                <a:latin typeface="Consolas"/>
              </a:rPr>
              <a:t>'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;</a:t>
            </a:r>
          </a:p>
          <a:p>
            <a:r>
              <a:rPr lang="en-US" altLang="zh-CN" sz="1400" i="1" dirty="0">
                <a:solidFill>
                  <a:srgbClr val="66D9EF"/>
                </a:solidFill>
                <a:latin typeface="Consolas"/>
              </a:rPr>
              <a:t>function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400" dirty="0">
                <a:solidFill>
                  <a:srgbClr val="A6E22E"/>
                </a:solidFill>
                <a:latin typeface="Consolas"/>
              </a:rPr>
              <a:t>echo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(){</a:t>
            </a:r>
          </a:p>
          <a:p>
            <a:r>
              <a:rPr lang="en-US" altLang="zh-CN" sz="1400" dirty="0" smtClean="0">
                <a:solidFill>
                  <a:srgbClr val="A6E22E"/>
                </a:solidFill>
                <a:latin typeface="Consolas"/>
              </a:rPr>
              <a:t>  alert</a:t>
            </a:r>
            <a:r>
              <a:rPr lang="en-US" altLang="zh-CN" sz="1400" dirty="0" smtClean="0">
                <a:solidFill>
                  <a:srgbClr val="F8F8F2"/>
                </a:solidFill>
                <a:latin typeface="Consolas"/>
              </a:rPr>
              <a:t>(name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);</a:t>
            </a:r>
          </a:p>
          <a:p>
            <a:r>
              <a:rPr lang="en-US" altLang="zh-CN" sz="1400" i="1" dirty="0" smtClean="0">
                <a:solidFill>
                  <a:srgbClr val="66D9EF"/>
                </a:solidFill>
                <a:latin typeface="Consolas"/>
              </a:rPr>
              <a:t>  </a:t>
            </a:r>
            <a:r>
              <a:rPr lang="en-US" altLang="zh-CN" sz="1400" i="1" dirty="0" err="1" smtClean="0">
                <a:solidFill>
                  <a:srgbClr val="66D9EF"/>
                </a:solidFill>
                <a:latin typeface="Consolas"/>
              </a:rPr>
              <a:t>var</a:t>
            </a:r>
            <a:r>
              <a:rPr lang="en-US" altLang="zh-CN" sz="1400" dirty="0" smtClean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name </a:t>
            </a:r>
            <a:r>
              <a:rPr lang="en-US" altLang="zh-CN" sz="1400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US" altLang="zh-CN" sz="1400" dirty="0">
                <a:solidFill>
                  <a:srgbClr val="E6DB74"/>
                </a:solidFill>
                <a:latin typeface="Consolas"/>
              </a:rPr>
              <a:t>'eve'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;</a:t>
            </a:r>
          </a:p>
          <a:p>
            <a:r>
              <a:rPr lang="en-US" altLang="zh-CN" sz="1400" dirty="0" smtClean="0">
                <a:solidFill>
                  <a:srgbClr val="A6E22E"/>
                </a:solidFill>
                <a:latin typeface="Consolas"/>
              </a:rPr>
              <a:t>  alert</a:t>
            </a:r>
            <a:r>
              <a:rPr lang="en-US" altLang="zh-CN" sz="1400" dirty="0" smtClean="0">
                <a:solidFill>
                  <a:srgbClr val="F8F8F2"/>
                </a:solidFill>
                <a:latin typeface="Consolas"/>
              </a:rPr>
              <a:t>(name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);</a:t>
            </a:r>
          </a:p>
          <a:p>
            <a:r>
              <a:rPr lang="en-US" altLang="zh-CN" sz="1400" dirty="0" smtClean="0">
                <a:solidFill>
                  <a:srgbClr val="A6E22E"/>
                </a:solidFill>
                <a:latin typeface="Consolas"/>
              </a:rPr>
              <a:t>  alert</a:t>
            </a:r>
            <a:r>
              <a:rPr lang="en-US" altLang="zh-CN" sz="1400" dirty="0" smtClean="0">
                <a:solidFill>
                  <a:srgbClr val="F8F8F2"/>
                </a:solidFill>
                <a:latin typeface="Consolas"/>
              </a:rPr>
              <a:t>(age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);</a:t>
            </a:r>
          </a:p>
          <a:p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}</a:t>
            </a:r>
          </a:p>
          <a:p>
            <a:r>
              <a:rPr lang="en-US" altLang="zh-CN" sz="1400" dirty="0">
                <a:solidFill>
                  <a:srgbClr val="A6E22E"/>
                </a:solidFill>
                <a:latin typeface="Consolas"/>
              </a:rPr>
              <a:t>echo</a:t>
            </a:r>
            <a:r>
              <a:rPr lang="en-US" altLang="zh-CN" sz="1400" dirty="0">
                <a:solidFill>
                  <a:srgbClr val="F8F8F2"/>
                </a:solidFill>
                <a:latin typeface="Consolas"/>
              </a:rPr>
              <a:t>();</a:t>
            </a:r>
            <a:endParaRPr lang="en-US" altLang="zh-CN" sz="1400" b="0" dirty="0">
              <a:solidFill>
                <a:srgbClr val="F8F8F2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0598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7150" y="404197"/>
            <a:ext cx="4556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Execution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Context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4510" y="1540270"/>
            <a:ext cx="9642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lang="zh-CN" altLang="en-US" sz="1600" b="1" dirty="0" smtClean="0">
                <a:latin typeface="Microsoft YaHei" charset="-122"/>
                <a:ea typeface="Microsoft YaHei" charset="-122"/>
                <a:cs typeface="Microsoft YaHei" charset="-122"/>
              </a:rPr>
              <a:t> 定义：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当控制器达到ECMAScript</a:t>
            </a:r>
            <a:r>
              <a:rPr lang="zh-CN" altLang="en-US" sz="1400" b="1" dirty="0" smtClean="0">
                <a:latin typeface="Microsoft YaHei" charset="-122"/>
                <a:ea typeface="Microsoft YaHei" charset="-122"/>
                <a:cs typeface="Microsoft YaHei" charset="-122"/>
              </a:rPr>
              <a:t>可执行代码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的时候，控制器就进入了一个执行上下文(EC)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4510" y="2114015"/>
            <a:ext cx="1001164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lang="zh-CN" altLang="en-US" sz="1600" b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b="1" dirty="0" err="1" smtClean="0">
                <a:latin typeface="Microsoft YaHei" charset="-122"/>
                <a:ea typeface="Microsoft YaHei" charset="-122"/>
                <a:cs typeface="Microsoft YaHei" charset="-122"/>
              </a:rPr>
              <a:t>ECStack</a:t>
            </a:r>
            <a:r>
              <a:rPr lang="zh-CN" altLang="en-US" sz="1600" b="1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一系列活动的</a:t>
            </a:r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EC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从逻辑上形成一个上下文栈（</a:t>
            </a:r>
            <a:r>
              <a:rPr lang="en-US" altLang="zh-CN" sz="1400" dirty="0" err="1" smtClean="0">
                <a:latin typeface="Microsoft YaHei" charset="-122"/>
                <a:ea typeface="Microsoft YaHei" charset="-122"/>
                <a:cs typeface="Microsoft YaHei" charset="-122"/>
              </a:rPr>
              <a:t>ECStack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），栈底总是全局</a:t>
            </a:r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EC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，栈顶是当前的</a:t>
            </a:r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EC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4510" y="2810871"/>
            <a:ext cx="9642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en-US" altLang="zh-CN" sz="1600" b="1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zh-CN" altLang="en-US" sz="1600" b="1" dirty="0" smtClean="0">
                <a:latin typeface="Microsoft YaHei" charset="-122"/>
                <a:ea typeface="Microsoft YaHei" charset="-122"/>
                <a:cs typeface="Microsoft YaHei" charset="-122"/>
              </a:rPr>
              <a:t> 可执行代码的类型：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全局代码 函数代码 </a:t>
            </a:r>
            <a:r>
              <a:rPr lang="en-US" altLang="zh-CN" sz="1400" dirty="0" err="1" smtClean="0">
                <a:latin typeface="Microsoft YaHei" charset="-122"/>
                <a:ea typeface="Microsoft YaHei" charset="-122"/>
                <a:cs typeface="Microsoft YaHei" charset="-122"/>
              </a:rPr>
              <a:t>eval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代码</a:t>
            </a:r>
            <a:endParaRPr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4510" y="3384615"/>
            <a:ext cx="9642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lang="zh-CN" altLang="en-US" sz="1600" b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b="1" dirty="0" smtClean="0">
                <a:latin typeface="Microsoft YaHei" charset="-122"/>
                <a:ea typeface="Microsoft YaHei" charset="-122"/>
                <a:cs typeface="Microsoft YaHei" charset="-122"/>
              </a:rPr>
              <a:t>EC</a:t>
            </a:r>
            <a:r>
              <a:rPr lang="zh-CN" altLang="en-US" sz="1600" b="1" dirty="0" smtClean="0">
                <a:latin typeface="Microsoft YaHei" charset="-122"/>
                <a:ea typeface="Microsoft YaHei" charset="-122"/>
                <a:cs typeface="Microsoft YaHei" charset="-122"/>
              </a:rPr>
              <a:t>的三个属性</a:t>
            </a:r>
            <a:endParaRPr lang="en-US" altLang="zh-CN" sz="1600" b="1" dirty="0">
              <a:latin typeface="Microsoft YaHei" charset="-122"/>
              <a:ea typeface="Microsoft YaHei" charset="-122"/>
              <a:cs typeface="Microsoft YaHei" charset="-122"/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用</a:t>
            </a:r>
            <a:r>
              <a:rPr lang="en-US" altLang="zh-CN" sz="1400" dirty="0" err="1" smtClean="0">
                <a:latin typeface="Microsoft YaHei" charset="-122"/>
                <a:ea typeface="Microsoft YaHei" charset="-122"/>
                <a:cs typeface="Microsoft YaHei" charset="-122"/>
              </a:rPr>
              <a:t>js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的对象来表示</a:t>
            </a:r>
            <a:endParaRPr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97197" y="4215612"/>
            <a:ext cx="615051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activeExecutionContext = {   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VO: {...},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// 或者 AO   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this: this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Value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Scope: 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]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// 作用域链，所有变量对象的列表，用于标识符查询   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}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;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0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7150" y="404197"/>
            <a:ext cx="4065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II.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Variable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Object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3141" y="1217288"/>
            <a:ext cx="7511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每个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EC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都有与之相对应的变量对象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(VO)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EC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中定义的所有变量和函数都保存在这个对象中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VO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实现了数据的存储和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获取，声明新的变量和函数的过程其实就是在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VO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中创建新的和变量以及函数名对应的属性和属性值的过程。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268558" y="2305784"/>
            <a:ext cx="7142017" cy="1384995"/>
            <a:chOff x="1260764" y="2177629"/>
            <a:chExt cx="7142017" cy="1384995"/>
          </a:xfrm>
        </p:grpSpPr>
        <p:sp>
          <p:nvSpPr>
            <p:cNvPr id="5" name="矩形 4"/>
            <p:cNvSpPr/>
            <p:nvPr/>
          </p:nvSpPr>
          <p:spPr>
            <a:xfrm>
              <a:off x="1371600" y="2177629"/>
              <a:ext cx="7031181" cy="138499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0" dirty="0" smtClean="0"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 variable object is a special object related with an execution context and which stores: </a:t>
              </a:r>
              <a:endParaRPr lang="en-US" altLang="zh-CN" sz="1400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1400" b="0" dirty="0" smtClean="0"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variables (</a:t>
              </a:r>
              <a:r>
                <a:rPr lang="en-US" altLang="zh-CN" sz="1400" b="0" dirty="0" err="1" smtClean="0"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var</a:t>
              </a:r>
              <a:r>
                <a:rPr lang="en-US" altLang="zh-CN" sz="1400" b="0" dirty="0" smtClean="0"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, </a:t>
              </a:r>
              <a:r>
                <a:rPr lang="en-US" altLang="zh-CN" sz="1400" b="0" dirty="0" err="1" smtClean="0"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VariableDeclaration</a:t>
              </a:r>
              <a:r>
                <a:rPr lang="en-US" altLang="zh-CN" sz="1400" b="0" dirty="0" smtClean="0"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);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1400" b="0" dirty="0" smtClean="0"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function declarations (</a:t>
              </a:r>
              <a:r>
                <a:rPr lang="en-US" altLang="zh-CN" sz="1400" b="0" dirty="0" err="1" smtClean="0"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FunctionDeclaration</a:t>
              </a:r>
              <a:r>
                <a:rPr lang="en-US" altLang="zh-CN" sz="1400" b="0" dirty="0" smtClean="0"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); 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1400" b="0" dirty="0" smtClean="0"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function formal parameters declared in the context. </a:t>
              </a:r>
              <a:endParaRPr lang="en-US" altLang="zh-CN" sz="1400" dirty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60764" y="2177629"/>
              <a:ext cx="110836" cy="13478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8562976" y="2304448"/>
            <a:ext cx="3084366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mr-IN" altLang="zh-CN" sz="12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activeExecutionContext = {    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mr-IN" altLang="zh-CN" sz="12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VO: {        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1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</a:t>
            </a:r>
            <a:r>
              <a:rPr lang="zh-CN" altLang="mr-IN" sz="11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变量声明</a:t>
            </a:r>
            <a:r>
              <a:rPr lang="mr-IN" altLang="zh-CN" sz="11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mr-IN" altLang="zh-CN" sz="1100" dirty="0" err="1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var</a:t>
            </a:r>
            <a:r>
              <a:rPr lang="mr-IN" altLang="zh-CN" sz="11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),</a:t>
            </a:r>
            <a:endParaRPr lang="en-US" altLang="zh-CN" sz="1100" dirty="0">
              <a:solidFill>
                <a:schemeClr val="accent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1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</a:t>
            </a:r>
            <a:r>
              <a:rPr lang="zh-CN" altLang="mr-IN" sz="11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函数声明</a:t>
            </a:r>
            <a:r>
              <a:rPr lang="mr-IN" altLang="zh-CN" sz="11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(FD), </a:t>
            </a:r>
            <a:endParaRPr lang="en-US" altLang="zh-CN" sz="1100" dirty="0">
              <a:solidFill>
                <a:schemeClr val="accent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1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</a:t>
            </a:r>
            <a:r>
              <a:rPr lang="zh-CN" altLang="mr-IN" sz="11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函数形参</a:t>
            </a:r>
            <a:r>
              <a:rPr lang="mr-IN" altLang="zh-CN" sz="11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mr-IN" altLang="zh-CN" sz="1100" dirty="0" err="1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function</a:t>
            </a:r>
            <a:r>
              <a:rPr lang="mr-IN" altLang="zh-CN" sz="11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mr-IN" altLang="zh-CN" sz="1100" dirty="0" err="1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arguments</a:t>
            </a:r>
            <a:r>
              <a:rPr lang="mr-IN" altLang="zh-CN" sz="11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 </a:t>
            </a:r>
            <a:r>
              <a:rPr lang="mr-IN" altLang="zh-CN" sz="12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mr-IN" altLang="zh-CN" sz="12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}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mr-IN" altLang="zh-CN" sz="1200" dirty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};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268558" y="4022284"/>
            <a:ext cx="7142017" cy="2123658"/>
            <a:chOff x="1268558" y="4022284"/>
            <a:chExt cx="7142017" cy="2123658"/>
          </a:xfrm>
        </p:grpSpPr>
        <p:sp>
          <p:nvSpPr>
            <p:cNvPr id="9" name="矩形 8"/>
            <p:cNvSpPr/>
            <p:nvPr/>
          </p:nvSpPr>
          <p:spPr>
            <a:xfrm>
              <a:off x="1268558" y="4022284"/>
              <a:ext cx="2503342" cy="212365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200" i="1" dirty="0" err="1">
                  <a:solidFill>
                    <a:srgbClr val="66D9EF"/>
                  </a:solidFill>
                  <a:latin typeface="Consolas" pitchFamily="49" charset="0"/>
                </a:rPr>
                <a:t>var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 a </a:t>
              </a:r>
              <a:r>
                <a:rPr lang="en-US" altLang="zh-CN" sz="1200" dirty="0">
                  <a:solidFill>
                    <a:srgbClr val="F92672"/>
                  </a:solidFill>
                  <a:latin typeface="Consolas" pitchFamily="49" charset="0"/>
                </a:rPr>
                <a:t>=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 </a:t>
              </a:r>
              <a:r>
                <a:rPr lang="en-US" altLang="zh-CN" sz="1200" dirty="0">
                  <a:solidFill>
                    <a:srgbClr val="AE81FF"/>
                  </a:solidFill>
                  <a:latin typeface="Consolas" pitchFamily="49" charset="0"/>
                </a:rPr>
                <a:t>10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; </a:t>
              </a:r>
            </a:p>
            <a:p>
              <a:r>
                <a:rPr lang="en-US" altLang="zh-CN" sz="1200" i="1" dirty="0">
                  <a:solidFill>
                    <a:srgbClr val="66D9EF"/>
                  </a:solidFill>
                  <a:latin typeface="Consolas" pitchFamily="49" charset="0"/>
                </a:rPr>
                <a:t>function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 </a:t>
              </a:r>
              <a:r>
                <a:rPr lang="en-US" altLang="zh-CN" sz="1200" dirty="0">
                  <a:solidFill>
                    <a:srgbClr val="A6E22E"/>
                  </a:solidFill>
                  <a:latin typeface="Consolas" pitchFamily="49" charset="0"/>
                </a:rPr>
                <a:t>test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(</a:t>
              </a:r>
              <a:r>
                <a:rPr lang="en-US" altLang="zh-CN" sz="1200" i="1" dirty="0">
                  <a:solidFill>
                    <a:srgbClr val="FD971F"/>
                  </a:solidFill>
                  <a:latin typeface="Consolas" pitchFamily="49" charset="0"/>
                </a:rPr>
                <a:t>x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) {</a:t>
              </a:r>
            </a:p>
            <a:p>
              <a:r>
                <a:rPr lang="en-US" altLang="zh-CN" sz="1200" i="1" dirty="0" smtClean="0">
                  <a:solidFill>
                    <a:srgbClr val="66D9EF"/>
                  </a:solidFill>
                  <a:latin typeface="Consolas" pitchFamily="49" charset="0"/>
                </a:rPr>
                <a:t>  </a:t>
              </a:r>
              <a:r>
                <a:rPr lang="en-US" altLang="zh-CN" sz="1200" i="1" dirty="0" err="1" smtClean="0">
                  <a:solidFill>
                    <a:srgbClr val="66D9EF"/>
                  </a:solidFill>
                  <a:latin typeface="Consolas" pitchFamily="49" charset="0"/>
                </a:rPr>
                <a:t>var</a:t>
              </a:r>
              <a:r>
                <a:rPr lang="en-US" altLang="zh-CN" sz="1200" dirty="0" smtClean="0">
                  <a:solidFill>
                    <a:srgbClr val="F8F8F2"/>
                  </a:solidFill>
                  <a:latin typeface="Consolas" pitchFamily="49" charset="0"/>
                </a:rPr>
                <a:t> 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b </a:t>
              </a:r>
              <a:r>
                <a:rPr lang="en-US" altLang="zh-CN" sz="1200" dirty="0">
                  <a:solidFill>
                    <a:srgbClr val="F92672"/>
                  </a:solidFill>
                  <a:latin typeface="Consolas" pitchFamily="49" charset="0"/>
                </a:rPr>
                <a:t>=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 </a:t>
              </a:r>
              <a:r>
                <a:rPr lang="en-US" altLang="zh-CN" sz="1200" dirty="0">
                  <a:solidFill>
                    <a:srgbClr val="AE81FF"/>
                  </a:solidFill>
                  <a:latin typeface="Consolas" pitchFamily="49" charset="0"/>
                </a:rPr>
                <a:t>20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; </a:t>
              </a:r>
            </a:p>
            <a:p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}; </a:t>
              </a:r>
            </a:p>
            <a:p>
              <a:r>
                <a:rPr lang="en-US" altLang="zh-CN" sz="1200" dirty="0">
                  <a:solidFill>
                    <a:srgbClr val="A6E22E"/>
                  </a:solidFill>
                  <a:latin typeface="Consolas" pitchFamily="49" charset="0"/>
                </a:rPr>
                <a:t>test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(</a:t>
              </a:r>
              <a:r>
                <a:rPr lang="en-US" altLang="zh-CN" sz="1200" dirty="0">
                  <a:solidFill>
                    <a:srgbClr val="AE81FF"/>
                  </a:solidFill>
                  <a:latin typeface="Consolas" pitchFamily="49" charset="0"/>
                </a:rPr>
                <a:t>30</a:t>
              </a:r>
              <a:r>
                <a:rPr lang="en-US" altLang="zh-CN" sz="1200" dirty="0" smtClean="0">
                  <a:solidFill>
                    <a:srgbClr val="F8F8F2"/>
                  </a:solidFill>
                  <a:latin typeface="Consolas" pitchFamily="49" charset="0"/>
                </a:rPr>
                <a:t>);</a:t>
              </a:r>
            </a:p>
            <a:p>
              <a:endParaRPr lang="en-US" altLang="zh-CN" sz="1200" dirty="0" smtClean="0">
                <a:solidFill>
                  <a:srgbClr val="F8F8F2"/>
                </a:solidFill>
                <a:latin typeface="Consolas" pitchFamily="49" charset="0"/>
              </a:endParaRPr>
            </a:p>
            <a:p>
              <a:endParaRPr lang="en-US" altLang="zh-CN" sz="1200" dirty="0">
                <a:solidFill>
                  <a:srgbClr val="F8F8F2"/>
                </a:solidFill>
                <a:latin typeface="Consolas" pitchFamily="49" charset="0"/>
              </a:endParaRPr>
            </a:p>
            <a:p>
              <a:endParaRPr lang="en-US" altLang="zh-CN" sz="1200" dirty="0" smtClean="0">
                <a:solidFill>
                  <a:srgbClr val="F8F8F2"/>
                </a:solidFill>
                <a:latin typeface="Consolas" pitchFamily="49" charset="0"/>
              </a:endParaRPr>
            </a:p>
            <a:p>
              <a:endParaRPr lang="en-US" altLang="zh-CN" sz="1200" dirty="0">
                <a:solidFill>
                  <a:srgbClr val="F8F8F2"/>
                </a:solidFill>
                <a:latin typeface="Consolas" pitchFamily="49" charset="0"/>
              </a:endParaRPr>
            </a:p>
            <a:p>
              <a:endParaRPr lang="en-US" altLang="zh-CN" sz="1200" dirty="0" smtClean="0">
                <a:solidFill>
                  <a:srgbClr val="F8F8F2"/>
                </a:solidFill>
                <a:latin typeface="Consolas" pitchFamily="49" charset="0"/>
              </a:endParaRPr>
            </a:p>
            <a:p>
              <a:endParaRPr lang="en-US" altLang="zh-CN" sz="1200" dirty="0">
                <a:solidFill>
                  <a:srgbClr val="F8F8F2"/>
                </a:solidFill>
                <a:latin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71900" y="4022284"/>
              <a:ext cx="4638675" cy="212365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1200" dirty="0">
                  <a:solidFill>
                    <a:srgbClr val="75715E"/>
                  </a:solidFill>
                  <a:latin typeface="Consolas" pitchFamily="49" charset="0"/>
                </a:rPr>
                <a:t>//</a:t>
              </a:r>
              <a:r>
                <a:rPr lang="zh-CN" altLang="en-US" sz="1200" dirty="0">
                  <a:solidFill>
                    <a:srgbClr val="75715E"/>
                  </a:solidFill>
                  <a:latin typeface="Consolas" pitchFamily="49" charset="0"/>
                </a:rPr>
                <a:t>全局上下文中的变量对象 </a:t>
              </a:r>
              <a:endParaRPr lang="zh-CN" altLang="en-US" sz="1200" dirty="0">
                <a:solidFill>
                  <a:srgbClr val="F8F8F2"/>
                </a:solidFill>
                <a:latin typeface="Consolas" pitchFamily="49" charset="0"/>
              </a:endParaRPr>
            </a:p>
            <a:p>
              <a:pPr lvl="0"/>
              <a:r>
                <a:rPr lang="en-US" altLang="zh-CN" sz="1200" dirty="0">
                  <a:solidFill>
                    <a:srgbClr val="A6E22E"/>
                  </a:solidFill>
                  <a:latin typeface="Consolas" pitchFamily="49" charset="0"/>
                </a:rPr>
                <a:t>VO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(</a:t>
              </a:r>
              <a:r>
                <a:rPr lang="en-US" altLang="zh-CN" sz="1200" dirty="0" err="1">
                  <a:solidFill>
                    <a:srgbClr val="F8F8F2"/>
                  </a:solidFill>
                  <a:latin typeface="Consolas" pitchFamily="49" charset="0"/>
                </a:rPr>
                <a:t>globalContext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) </a:t>
              </a:r>
              <a:r>
                <a:rPr lang="en-US" altLang="zh-CN" sz="1200" dirty="0">
                  <a:solidFill>
                    <a:srgbClr val="F92672"/>
                  </a:solidFill>
                  <a:latin typeface="Consolas" pitchFamily="49" charset="0"/>
                </a:rPr>
                <a:t>=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 { </a:t>
              </a:r>
            </a:p>
            <a:p>
              <a:pPr lvl="0"/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  a: </a:t>
              </a:r>
              <a:r>
                <a:rPr lang="en-US" altLang="zh-CN" sz="1200" dirty="0">
                  <a:solidFill>
                    <a:srgbClr val="AE81FF"/>
                  </a:solidFill>
                  <a:latin typeface="Consolas" pitchFamily="49" charset="0"/>
                </a:rPr>
                <a:t>10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, </a:t>
              </a:r>
            </a:p>
            <a:p>
              <a:pPr lvl="0"/>
              <a:r>
                <a:rPr lang="en-US" altLang="zh-CN" sz="1200" dirty="0">
                  <a:solidFill>
                    <a:srgbClr val="A6E22E"/>
                  </a:solidFill>
                  <a:latin typeface="Consolas" pitchFamily="49" charset="0"/>
                </a:rPr>
                <a:t>  test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: </a:t>
              </a:r>
              <a:r>
                <a:rPr lang="en-US" altLang="zh-CN" sz="1200" i="1" dirty="0">
                  <a:solidFill>
                    <a:srgbClr val="66D9EF"/>
                  </a:solidFill>
                  <a:latin typeface="Consolas" pitchFamily="49" charset="0"/>
                </a:rPr>
                <a:t>function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 </a:t>
              </a:r>
            </a:p>
            <a:p>
              <a:pPr lvl="0"/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}; </a:t>
              </a:r>
            </a:p>
            <a:p>
              <a:pPr lvl="0"/>
              <a:endParaRPr lang="en-US" altLang="zh-CN" sz="1200" dirty="0">
                <a:solidFill>
                  <a:srgbClr val="F8F8F2"/>
                </a:solidFill>
                <a:latin typeface="Consolas" pitchFamily="49" charset="0"/>
              </a:endParaRPr>
            </a:p>
            <a:p>
              <a:pPr lvl="0"/>
              <a:r>
                <a:rPr lang="en-US" altLang="zh-CN" sz="1200" dirty="0">
                  <a:solidFill>
                    <a:srgbClr val="75715E"/>
                  </a:solidFill>
                  <a:latin typeface="Consolas" pitchFamily="49" charset="0"/>
                </a:rPr>
                <a:t>//test</a:t>
              </a:r>
              <a:r>
                <a:rPr lang="zh-CN" altLang="en-US" sz="1200" dirty="0">
                  <a:solidFill>
                    <a:srgbClr val="75715E"/>
                  </a:solidFill>
                  <a:latin typeface="Consolas" pitchFamily="49" charset="0"/>
                </a:rPr>
                <a:t>函数中的变量对象 </a:t>
              </a:r>
              <a:endParaRPr lang="zh-CN" altLang="en-US" sz="1200" dirty="0">
                <a:solidFill>
                  <a:srgbClr val="F8F8F2"/>
                </a:solidFill>
                <a:latin typeface="Consolas" pitchFamily="49" charset="0"/>
              </a:endParaRPr>
            </a:p>
            <a:p>
              <a:pPr lvl="0"/>
              <a:r>
                <a:rPr lang="en-US" altLang="zh-CN" sz="1200" dirty="0">
                  <a:solidFill>
                    <a:srgbClr val="A6E22E"/>
                  </a:solidFill>
                  <a:latin typeface="Consolas" pitchFamily="49" charset="0"/>
                </a:rPr>
                <a:t>VO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(</a:t>
              </a:r>
              <a:r>
                <a:rPr lang="en-US" altLang="zh-CN" sz="1200" dirty="0" err="1">
                  <a:solidFill>
                    <a:srgbClr val="F8F8F2"/>
                  </a:solidFill>
                  <a:latin typeface="Consolas" pitchFamily="49" charset="0"/>
                </a:rPr>
                <a:t>testContext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) </a:t>
              </a:r>
              <a:r>
                <a:rPr lang="en-US" altLang="zh-CN" sz="1200" dirty="0">
                  <a:solidFill>
                    <a:srgbClr val="F92672"/>
                  </a:solidFill>
                  <a:latin typeface="Consolas" pitchFamily="49" charset="0"/>
                </a:rPr>
                <a:t>=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 { </a:t>
              </a:r>
            </a:p>
            <a:p>
              <a:pPr lvl="0"/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  x: </a:t>
              </a:r>
              <a:r>
                <a:rPr lang="en-US" altLang="zh-CN" sz="1200" dirty="0">
                  <a:solidFill>
                    <a:srgbClr val="AE81FF"/>
                  </a:solidFill>
                  <a:latin typeface="Consolas" pitchFamily="49" charset="0"/>
                </a:rPr>
                <a:t>30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, </a:t>
              </a:r>
            </a:p>
            <a:p>
              <a:pPr lvl="0"/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  b: </a:t>
              </a:r>
              <a:r>
                <a:rPr lang="en-US" altLang="zh-CN" sz="1200" dirty="0">
                  <a:solidFill>
                    <a:srgbClr val="AE81FF"/>
                  </a:solidFill>
                  <a:latin typeface="Consolas" pitchFamily="49" charset="0"/>
                </a:rPr>
                <a:t>20</a:t>
              </a:r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 </a:t>
              </a:r>
            </a:p>
            <a:p>
              <a:pPr lvl="0"/>
              <a:r>
                <a:rPr lang="en-US" altLang="zh-CN" sz="1200" dirty="0">
                  <a:solidFill>
                    <a:srgbClr val="F8F8F2"/>
                  </a:solidFill>
                  <a:latin typeface="Consolas" pitchFamily="49" charset="0"/>
                </a:rPr>
                <a:t>}</a:t>
              </a:r>
              <a:endParaRPr lang="en-US" altLang="zh-CN" sz="1200" dirty="0">
                <a:solidFill>
                  <a:srgbClr val="F8F8F2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8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7150" y="404197"/>
            <a:ext cx="4065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II.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Variable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Object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7474" y="1232839"/>
            <a:ext cx="34349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全局上下文中的变量对象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1927800" y="1976020"/>
            <a:ext cx="341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全局上下文的变量对象就是全局对象本身</a:t>
            </a:r>
          </a:p>
        </p:txBody>
      </p:sp>
      <p:sp>
        <p:nvSpPr>
          <p:cNvPr id="5" name="矩形 4"/>
          <p:cNvSpPr/>
          <p:nvPr/>
        </p:nvSpPr>
        <p:spPr>
          <a:xfrm>
            <a:off x="5595053" y="1945243"/>
            <a:ext cx="289213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VO(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globalContext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=== global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92979" y="2422712"/>
            <a:ext cx="649421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是一个在进入任何执行上下文前就创建出来的对象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；它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的属性在程序任何地方都可以直接访问，其生命周期随着程序的结束而终止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中，全局对象上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i="1" dirty="0" smtClean="0"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就指向了全局对象本身</a:t>
            </a:r>
          </a:p>
        </p:txBody>
      </p:sp>
      <p:sp>
        <p:nvSpPr>
          <p:cNvPr id="7" name="矩形 6"/>
          <p:cNvSpPr/>
          <p:nvPr/>
        </p:nvSpPr>
        <p:spPr>
          <a:xfrm>
            <a:off x="1992979" y="3182045"/>
            <a:ext cx="64175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* 当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在全局上下文中声明一个变量时，可以通过全局对象上的属性来间地引用该变量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7474" y="3930134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函数上下文中的变量对象</a:t>
            </a:r>
          </a:p>
        </p:txBody>
      </p:sp>
      <p:sp>
        <p:nvSpPr>
          <p:cNvPr id="9" name="矩形 8"/>
          <p:cNvSpPr/>
          <p:nvPr/>
        </p:nvSpPr>
        <p:spPr>
          <a:xfrm>
            <a:off x="2007482" y="4525745"/>
            <a:ext cx="6673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在函数上下文中，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VO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是不能直接访问的，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扮演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活跃对象</a:t>
            </a:r>
            <a:r>
              <a:rPr lang="en-US" altLang="zh-CN" sz="1400" i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Active Object)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的角色。 </a:t>
            </a:r>
          </a:p>
        </p:txBody>
      </p:sp>
      <p:sp>
        <p:nvSpPr>
          <p:cNvPr id="10" name="矩形 9"/>
          <p:cNvSpPr/>
          <p:nvPr/>
        </p:nvSpPr>
        <p:spPr>
          <a:xfrm>
            <a:off x="2227561" y="4895494"/>
            <a:ext cx="28167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VO(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functionContext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=== AO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07482" y="535352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AO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在进入函数上下文时会被创建，初始化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en-US" altLang="zh-CN" sz="1400" i="1" dirty="0" smtClean="0">
                <a:latin typeface="微软雅黑" pitchFamily="34" charset="-122"/>
                <a:ea typeface="微软雅黑" pitchFamily="34" charset="-122"/>
              </a:rPr>
              <a:t>arguments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7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7150" y="404197"/>
            <a:ext cx="638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III.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处理执行上下文的两个阶段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7474" y="1347139"/>
            <a:ext cx="343495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1. 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进入执行上下文</a:t>
            </a:r>
            <a:endParaRPr lang="zh-CN" altLang="en-US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93979" y="1992095"/>
            <a:ext cx="69356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进入执行上下文，即预编译过程，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VO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会按照顺序被一些属性填充：</a:t>
            </a:r>
          </a:p>
        </p:txBody>
      </p:sp>
      <p:sp>
        <p:nvSpPr>
          <p:cNvPr id="5" name="矩形 4"/>
          <p:cNvSpPr/>
          <p:nvPr/>
        </p:nvSpPr>
        <p:spPr>
          <a:xfrm>
            <a:off x="1893978" y="2527975"/>
            <a:ext cx="9193121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函数的形参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（仅在进入函数执行上下文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其属性名就是形参的名字，其值就是实参的值；对于没有传递的参数，其值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200" i="1" dirty="0" smtClean="0">
                <a:latin typeface="微软雅黑" pitchFamily="34" charset="-122"/>
                <a:ea typeface="微软雅黑" pitchFamily="34" charset="-122"/>
              </a:rPr>
              <a:t>undefined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声明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如果变量对象已经包含了相同名字的属性，则替换它的值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变量声明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其属性名即为变量名，其值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200" i="1" dirty="0" smtClean="0">
                <a:latin typeface="微软雅黑" pitchFamily="34" charset="-122"/>
                <a:ea typeface="微软雅黑" pitchFamily="34" charset="-122"/>
              </a:rPr>
              <a:t>undefined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如果和已经声明的函数名或者函数的参数名相同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不会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影响已存在的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43124" y="4317484"/>
            <a:ext cx="7991477" cy="1865126"/>
            <a:chOff x="2009774" y="4441309"/>
            <a:chExt cx="7991477" cy="1865126"/>
          </a:xfrm>
        </p:grpSpPr>
        <p:sp>
          <p:nvSpPr>
            <p:cNvPr id="11" name="矩形 10"/>
            <p:cNvSpPr/>
            <p:nvPr/>
          </p:nvSpPr>
          <p:spPr>
            <a:xfrm>
              <a:off x="2009774" y="4441309"/>
              <a:ext cx="4391025" cy="1865126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i="1" kern="0" dirty="0">
                  <a:solidFill>
                    <a:srgbClr val="66D9EF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function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lang="en-US" altLang="zh-CN" sz="1200" kern="0" dirty="0">
                  <a:solidFill>
                    <a:srgbClr val="A6E22E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test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(</a:t>
              </a:r>
              <a:r>
                <a:rPr lang="en-US" altLang="zh-CN" sz="1200" i="1" kern="0" dirty="0">
                  <a:solidFill>
                    <a:srgbClr val="FD971F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, </a:t>
              </a:r>
              <a:r>
                <a:rPr lang="en-US" altLang="zh-CN" sz="1200" i="1" kern="0" dirty="0">
                  <a:solidFill>
                    <a:srgbClr val="FD971F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) {</a:t>
              </a:r>
              <a:endParaRPr lang="zh-CN" altLang="zh-CN" sz="1200" kern="100" dirty="0">
                <a:latin typeface="Consolas" pitchFamily="49" charset="0"/>
                <a:ea typeface="Arial Unicode MS" pitchFamily="34" charset="-122"/>
                <a:cs typeface="Arial Unicode MS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 </a:t>
              </a:r>
              <a:r>
                <a:rPr lang="en-US" altLang="zh-CN" sz="1200" i="1" kern="0" dirty="0" err="1">
                  <a:solidFill>
                    <a:srgbClr val="66D9EF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var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c </a:t>
              </a:r>
              <a:r>
                <a:rPr lang="en-US" altLang="zh-CN" sz="1200" kern="0" dirty="0">
                  <a:solidFill>
                    <a:srgbClr val="F9267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=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lang="en-US" altLang="zh-CN" sz="1200" kern="0" dirty="0">
                  <a:solidFill>
                    <a:srgbClr val="AE81FF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10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;</a:t>
              </a:r>
              <a:endParaRPr lang="zh-CN" altLang="zh-CN" sz="1200" kern="100" dirty="0">
                <a:latin typeface="Consolas" pitchFamily="49" charset="0"/>
                <a:ea typeface="Arial Unicode MS" pitchFamily="34" charset="-122"/>
                <a:cs typeface="Arial Unicode MS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 </a:t>
              </a:r>
              <a:r>
                <a:rPr lang="en-US" altLang="zh-CN" sz="1200" i="1" kern="0" dirty="0">
                  <a:solidFill>
                    <a:srgbClr val="66D9EF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function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lang="en-US" altLang="zh-CN" sz="1200" kern="0" dirty="0">
                  <a:solidFill>
                    <a:srgbClr val="A6E22E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d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() {}</a:t>
              </a:r>
              <a:endParaRPr lang="zh-CN" altLang="zh-CN" sz="1200" kern="100" dirty="0">
                <a:latin typeface="Consolas" pitchFamily="49" charset="0"/>
                <a:ea typeface="Arial Unicode MS" pitchFamily="34" charset="-122"/>
                <a:cs typeface="Arial Unicode MS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 </a:t>
              </a:r>
              <a:r>
                <a:rPr lang="en-US" altLang="zh-CN" sz="1200" i="1" kern="0" dirty="0" err="1">
                  <a:solidFill>
                    <a:srgbClr val="66D9EF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var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lang="en-US" altLang="zh-CN" sz="1200" kern="0" dirty="0">
                  <a:solidFill>
                    <a:srgbClr val="A6E22E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e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lang="en-US" altLang="zh-CN" sz="1200" kern="0" dirty="0">
                  <a:solidFill>
                    <a:srgbClr val="F9267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=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lang="en-US" altLang="zh-CN" sz="1200" i="1" kern="0" dirty="0">
                  <a:solidFill>
                    <a:srgbClr val="66D9EF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function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lang="en-US" altLang="zh-CN" sz="1200" kern="0" dirty="0">
                  <a:solidFill>
                    <a:srgbClr val="A6E22E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_e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() {};</a:t>
              </a:r>
              <a:endParaRPr lang="zh-CN" altLang="zh-CN" sz="1200" kern="100" dirty="0">
                <a:latin typeface="Consolas" pitchFamily="49" charset="0"/>
                <a:ea typeface="Arial Unicode MS" pitchFamily="34" charset="-122"/>
                <a:cs typeface="Arial Unicode MS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 (</a:t>
              </a:r>
              <a:r>
                <a:rPr lang="en-US" altLang="zh-CN" sz="1200" i="1" kern="0" dirty="0">
                  <a:solidFill>
                    <a:srgbClr val="66D9EF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function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lang="en-US" altLang="zh-CN" sz="1200" kern="0" dirty="0">
                  <a:solidFill>
                    <a:srgbClr val="A6E22E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x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() {});</a:t>
              </a:r>
              <a:endParaRPr lang="zh-CN" altLang="zh-CN" sz="1200" kern="100" dirty="0">
                <a:latin typeface="Consolas" pitchFamily="49" charset="0"/>
                <a:ea typeface="Arial Unicode MS" pitchFamily="34" charset="-122"/>
                <a:cs typeface="Arial Unicode MS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kern="0" dirty="0" smtClean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}</a:t>
              </a:r>
              <a:endParaRPr lang="zh-CN" altLang="zh-CN" sz="1200" kern="100" dirty="0">
                <a:latin typeface="Consolas" pitchFamily="49" charset="0"/>
                <a:ea typeface="Arial Unicode MS" pitchFamily="34" charset="-122"/>
                <a:cs typeface="Arial Unicode MS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kern="0" dirty="0">
                  <a:solidFill>
                    <a:srgbClr val="A6E22E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test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(</a:t>
              </a:r>
              <a:r>
                <a:rPr lang="en-US" altLang="zh-CN" sz="1200" kern="0" dirty="0">
                  <a:solidFill>
                    <a:srgbClr val="AE81FF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10</a:t>
              </a:r>
              <a:r>
                <a:rPr lang="en-US" altLang="zh-CN" sz="1200" kern="0" dirty="0" smtClean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);</a:t>
              </a:r>
            </a:p>
            <a:p>
              <a:pPr>
                <a:lnSpc>
                  <a:spcPct val="120000"/>
                </a:lnSpc>
              </a:pPr>
              <a:endParaRPr lang="en-US" altLang="zh-CN" sz="1200" kern="0" dirty="0" smtClean="0">
                <a:solidFill>
                  <a:srgbClr val="F8F8F2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572125" y="4441309"/>
              <a:ext cx="4429126" cy="1865126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 </a:t>
              </a:r>
              <a:r>
                <a:rPr lang="en-US" altLang="zh-CN" sz="1200" kern="0" dirty="0" smtClean="0">
                  <a:solidFill>
                    <a:srgbClr val="75715E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//</a:t>
              </a:r>
              <a:r>
                <a:rPr lang="zh-CN" altLang="zh-CN" sz="1200" kern="0" dirty="0">
                  <a:solidFill>
                    <a:srgbClr val="75715E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以</a:t>
              </a:r>
              <a:r>
                <a:rPr lang="en-US" altLang="zh-CN" sz="1200" kern="0" dirty="0">
                  <a:solidFill>
                    <a:srgbClr val="75715E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10</a:t>
              </a:r>
              <a:r>
                <a:rPr lang="zh-CN" altLang="zh-CN" sz="1200" kern="0" dirty="0">
                  <a:solidFill>
                    <a:srgbClr val="75715E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为参数进入</a:t>
              </a:r>
              <a:r>
                <a:rPr lang="en-US" altLang="zh-CN" sz="1200" kern="0" dirty="0">
                  <a:solidFill>
                    <a:srgbClr val="75715E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test</a:t>
              </a:r>
              <a:r>
                <a:rPr lang="zh-CN" altLang="zh-CN" sz="1200" kern="0" dirty="0">
                  <a:solidFill>
                    <a:srgbClr val="75715E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函数的上下文时</a:t>
              </a:r>
              <a:endParaRPr lang="zh-CN" altLang="zh-CN" sz="1200" kern="100" dirty="0">
                <a:latin typeface="Consolas" pitchFamily="49" charset="0"/>
                <a:ea typeface="Arial Unicode MS" pitchFamily="34" charset="-122"/>
                <a:cs typeface="Arial Unicode MS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kern="0" dirty="0">
                  <a:solidFill>
                    <a:srgbClr val="A6E22E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AO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(test)</a:t>
              </a:r>
              <a:r>
                <a:rPr lang="en-US" altLang="zh-CN" sz="1200" kern="0" dirty="0">
                  <a:solidFill>
                    <a:srgbClr val="F9267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=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{</a:t>
              </a:r>
              <a:endParaRPr lang="zh-CN" altLang="zh-CN" sz="1200" kern="100" dirty="0">
                <a:latin typeface="Consolas" pitchFamily="49" charset="0"/>
                <a:ea typeface="Arial Unicode MS" pitchFamily="34" charset="-122"/>
                <a:cs typeface="Arial Unicode MS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 a: </a:t>
              </a:r>
              <a:r>
                <a:rPr lang="en-US" altLang="zh-CN" sz="1200" kern="0" dirty="0">
                  <a:solidFill>
                    <a:srgbClr val="AE81FF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10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, </a:t>
              </a:r>
              <a:r>
                <a:rPr lang="en-US" altLang="zh-CN" sz="1200" kern="0" dirty="0">
                  <a:solidFill>
                    <a:srgbClr val="75715E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//</a:t>
              </a:r>
              <a:r>
                <a:rPr lang="zh-CN" altLang="zh-CN" sz="1200" kern="0" dirty="0">
                  <a:solidFill>
                    <a:srgbClr val="75715E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直接赋为实参的值</a:t>
              </a:r>
              <a:endParaRPr lang="zh-CN" altLang="zh-CN" sz="1200" kern="100" dirty="0">
                <a:latin typeface="Consolas" pitchFamily="49" charset="0"/>
                <a:ea typeface="Arial Unicode MS" pitchFamily="34" charset="-122"/>
                <a:cs typeface="Arial Unicode MS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 b: </a:t>
              </a:r>
              <a:r>
                <a:rPr lang="en-US" altLang="zh-CN" sz="1200" kern="0" dirty="0">
                  <a:solidFill>
                    <a:srgbClr val="AE81FF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undefined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,</a:t>
              </a:r>
              <a:endParaRPr lang="zh-CN" altLang="zh-CN" sz="1200" kern="100" dirty="0">
                <a:latin typeface="Consolas" pitchFamily="49" charset="0"/>
                <a:ea typeface="Arial Unicode MS" pitchFamily="34" charset="-122"/>
                <a:cs typeface="Arial Unicode MS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 c: </a:t>
              </a:r>
              <a:r>
                <a:rPr lang="en-US" altLang="zh-CN" sz="1200" kern="0" dirty="0">
                  <a:solidFill>
                    <a:srgbClr val="AE81FF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undefined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,</a:t>
              </a:r>
              <a:endParaRPr lang="zh-CN" altLang="zh-CN" sz="1200" kern="100" dirty="0">
                <a:latin typeface="Consolas" pitchFamily="49" charset="0"/>
                <a:ea typeface="Arial Unicode MS" pitchFamily="34" charset="-122"/>
                <a:cs typeface="Arial Unicode MS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 d: </a:t>
              </a:r>
              <a:r>
                <a:rPr lang="zh-CN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指向函数声明</a:t>
              </a: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d,</a:t>
              </a:r>
              <a:endParaRPr lang="zh-CN" altLang="zh-CN" sz="1200" kern="100" dirty="0">
                <a:latin typeface="Consolas" pitchFamily="49" charset="0"/>
                <a:ea typeface="Arial Unicode MS" pitchFamily="34" charset="-122"/>
                <a:cs typeface="Arial Unicode MS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  e: </a:t>
              </a:r>
              <a:r>
                <a:rPr lang="en-US" altLang="zh-CN" sz="1200" kern="0" dirty="0">
                  <a:solidFill>
                    <a:srgbClr val="AE81FF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undefined</a:t>
              </a:r>
              <a:endParaRPr lang="zh-CN" altLang="zh-CN" sz="1200" kern="100" dirty="0">
                <a:latin typeface="Consolas" pitchFamily="49" charset="0"/>
                <a:ea typeface="Arial Unicode MS" pitchFamily="34" charset="-122"/>
                <a:cs typeface="Arial Unicode MS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kern="0" dirty="0">
                  <a:solidFill>
                    <a:srgbClr val="F8F8F2"/>
                  </a:solidFill>
                  <a:latin typeface="Consolas" pitchFamily="49" charset="0"/>
                  <a:ea typeface="Arial Unicode MS" pitchFamily="34" charset="-122"/>
                  <a:cs typeface="Arial Unicode MS" pitchFamily="34" charset="-122"/>
                </a:rPr>
                <a:t>}</a:t>
              </a:r>
              <a:endParaRPr lang="zh-CN" altLang="zh-CN" sz="1200" kern="100" dirty="0">
                <a:latin typeface="Consolas" pitchFamily="49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7150" y="404197"/>
            <a:ext cx="638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III.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处理执行上下文的两个阶段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7474" y="1347139"/>
            <a:ext cx="343495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执行代码</a:t>
            </a:r>
            <a:endParaRPr lang="zh-CN" altLang="en-US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1828" y="2464880"/>
            <a:ext cx="3491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到了执行代码阶段，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AO/VO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就会修改为：</a:t>
            </a:r>
          </a:p>
        </p:txBody>
      </p:sp>
      <p:sp>
        <p:nvSpPr>
          <p:cNvPr id="6" name="矩形 5"/>
          <p:cNvSpPr/>
          <p:nvPr/>
        </p:nvSpPr>
        <p:spPr>
          <a:xfrm>
            <a:off x="5793964" y="1806047"/>
            <a:ext cx="4038600" cy="162544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kern="0" dirty="0">
                <a:solidFill>
                  <a:srgbClr val="A6E22E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AO</a:t>
            </a: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(test) </a:t>
            </a:r>
            <a:r>
              <a:rPr lang="en-US" altLang="zh-CN" sz="1200" kern="0" dirty="0">
                <a:solidFill>
                  <a:srgbClr val="F92672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sz="1200" kern="100" dirty="0">
              <a:latin typeface="Consolas" pitchFamily="49" charset="0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    a: </a:t>
            </a:r>
            <a:r>
              <a:rPr lang="en-US" altLang="zh-CN" sz="1200" kern="0" dirty="0">
                <a:solidFill>
                  <a:srgbClr val="AE81FF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10</a:t>
            </a: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,</a:t>
            </a:r>
            <a:endParaRPr lang="zh-CN" altLang="zh-CN" sz="1200" kern="100" dirty="0">
              <a:latin typeface="Consolas" pitchFamily="49" charset="0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    b: </a:t>
            </a:r>
            <a:r>
              <a:rPr lang="en-US" altLang="zh-CN" sz="1200" kern="0" dirty="0">
                <a:solidFill>
                  <a:srgbClr val="AE81FF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undefined</a:t>
            </a: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,</a:t>
            </a:r>
            <a:endParaRPr lang="zh-CN" altLang="zh-CN" sz="1200" kern="100" dirty="0">
              <a:latin typeface="Consolas" pitchFamily="49" charset="0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    c: </a:t>
            </a:r>
            <a:r>
              <a:rPr lang="en-US" altLang="zh-CN" sz="1200" kern="0" dirty="0">
                <a:solidFill>
                  <a:srgbClr val="AE81FF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10</a:t>
            </a: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,</a:t>
            </a:r>
            <a:endParaRPr lang="zh-CN" altLang="zh-CN" sz="1200" kern="100" dirty="0">
              <a:latin typeface="Consolas" pitchFamily="49" charset="0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    d: </a:t>
            </a:r>
            <a:r>
              <a:rPr lang="zh-CN" altLang="zh-CN" sz="1200" kern="0" dirty="0">
                <a:solidFill>
                  <a:srgbClr val="F8F8F2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指向函数声明</a:t>
            </a: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d,</a:t>
            </a:r>
            <a:endParaRPr lang="zh-CN" altLang="zh-CN" sz="1200" kern="100" dirty="0">
              <a:latin typeface="Consolas" pitchFamily="49" charset="0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    e: </a:t>
            </a:r>
            <a:r>
              <a:rPr lang="zh-CN" altLang="zh-CN" sz="1200" kern="0" dirty="0">
                <a:solidFill>
                  <a:srgbClr val="F8F8F2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指向函数声明</a:t>
            </a: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_e</a:t>
            </a:r>
            <a:endParaRPr lang="zh-CN" altLang="zh-CN" sz="1200" kern="100" dirty="0">
              <a:latin typeface="Consolas" pitchFamily="49" charset="0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sz="1200" kern="100" dirty="0">
              <a:effectLst/>
              <a:latin typeface="Consolas" pitchFamily="49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7474" y="3580103"/>
            <a:ext cx="343495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* 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变量提升</a:t>
            </a: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hoisting</a:t>
            </a:r>
            <a:endParaRPr lang="zh-CN" altLang="en-US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93964" y="4173260"/>
            <a:ext cx="4038600" cy="14219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kern="0" dirty="0">
                <a:solidFill>
                  <a:srgbClr val="A6E22E"/>
                </a:solidFill>
                <a:latin typeface="Consolas" pitchFamily="49" charset="0"/>
                <a:ea typeface="微软雅黑" pitchFamily="34" charset="-122"/>
                <a:cs typeface="宋体"/>
              </a:rPr>
              <a:t>alert</a:t>
            </a: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微软雅黑" pitchFamily="34" charset="-122"/>
                <a:cs typeface="宋体"/>
              </a:rPr>
              <a:t>(x</a:t>
            </a:r>
            <a:r>
              <a:rPr lang="en-US" altLang="zh-CN" sz="1200" kern="0" dirty="0" smtClean="0">
                <a:solidFill>
                  <a:srgbClr val="F8F8F2"/>
                </a:solidFill>
                <a:latin typeface="Consolas" pitchFamily="49" charset="0"/>
                <a:ea typeface="微软雅黑" pitchFamily="34" charset="-122"/>
                <a:cs typeface="宋体"/>
              </a:rPr>
              <a:t>); </a:t>
            </a:r>
            <a:r>
              <a:rPr lang="en-US" altLang="zh-CN" sz="1200" kern="0" dirty="0" smtClean="0">
                <a:solidFill>
                  <a:srgbClr val="75715E"/>
                </a:solidFill>
                <a:latin typeface="Consolas" pitchFamily="49" charset="0"/>
                <a:ea typeface="宋体"/>
                <a:cs typeface="宋体"/>
              </a:rPr>
              <a:t>//function</a:t>
            </a:r>
            <a:endParaRPr lang="zh-CN" altLang="zh-CN" sz="1200" kern="100" dirty="0">
              <a:latin typeface="Consolas" pitchFamily="49" charset="0"/>
              <a:ea typeface="微软雅黑" pitchFamily="34" charset="-122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altLang="zh-CN" sz="1200" i="1" kern="0" dirty="0" err="1">
                <a:solidFill>
                  <a:srgbClr val="66D9EF"/>
                </a:solidFill>
                <a:latin typeface="Consolas" pitchFamily="49" charset="0"/>
                <a:ea typeface="微软雅黑" pitchFamily="34" charset="-122"/>
                <a:cs typeface="宋体"/>
              </a:rPr>
              <a:t>var</a:t>
            </a: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微软雅黑" pitchFamily="34" charset="-122"/>
                <a:cs typeface="宋体"/>
              </a:rPr>
              <a:t> x </a:t>
            </a:r>
            <a:r>
              <a:rPr lang="en-US" altLang="zh-CN" sz="1200" kern="0" dirty="0">
                <a:solidFill>
                  <a:srgbClr val="F92672"/>
                </a:solidFill>
                <a:latin typeface="Consolas" pitchFamily="49" charset="0"/>
                <a:ea typeface="微软雅黑" pitchFamily="34" charset="-122"/>
                <a:cs typeface="宋体"/>
              </a:rPr>
              <a:t>=</a:t>
            </a: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微软雅黑" pitchFamily="34" charset="-122"/>
                <a:cs typeface="宋体"/>
              </a:rPr>
              <a:t> </a:t>
            </a:r>
            <a:r>
              <a:rPr lang="en-US" altLang="zh-CN" sz="1200" kern="0" dirty="0">
                <a:solidFill>
                  <a:srgbClr val="AE81FF"/>
                </a:solidFill>
                <a:latin typeface="Consolas" pitchFamily="49" charset="0"/>
                <a:ea typeface="微软雅黑" pitchFamily="34" charset="-122"/>
                <a:cs typeface="宋体"/>
              </a:rPr>
              <a:t>10</a:t>
            </a: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微软雅黑" pitchFamily="34" charset="-122"/>
                <a:cs typeface="宋体"/>
              </a:rPr>
              <a:t>;</a:t>
            </a:r>
            <a:endParaRPr lang="zh-CN" altLang="zh-CN" sz="1200" kern="100" dirty="0">
              <a:latin typeface="Consolas" pitchFamily="49" charset="0"/>
              <a:ea typeface="微软雅黑" pitchFamily="34" charset="-122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altLang="zh-CN" sz="1200" kern="0" dirty="0">
                <a:solidFill>
                  <a:srgbClr val="A6E22E"/>
                </a:solidFill>
                <a:latin typeface="Consolas" pitchFamily="49" charset="0"/>
                <a:ea typeface="微软雅黑" pitchFamily="34" charset="-122"/>
                <a:cs typeface="宋体"/>
              </a:rPr>
              <a:t>alert</a:t>
            </a: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微软雅黑" pitchFamily="34" charset="-122"/>
                <a:cs typeface="宋体"/>
              </a:rPr>
              <a:t>(x</a:t>
            </a:r>
            <a:r>
              <a:rPr lang="en-US" altLang="zh-CN" sz="1200" kern="0" dirty="0" smtClean="0">
                <a:solidFill>
                  <a:srgbClr val="F8F8F2"/>
                </a:solidFill>
                <a:latin typeface="Consolas" pitchFamily="49" charset="0"/>
                <a:ea typeface="微软雅黑" pitchFamily="34" charset="-122"/>
                <a:cs typeface="宋体"/>
              </a:rPr>
              <a:t>); </a:t>
            </a:r>
            <a:r>
              <a:rPr lang="en-US" altLang="zh-CN" sz="1200" kern="0" dirty="0" smtClean="0">
                <a:solidFill>
                  <a:srgbClr val="75715E"/>
                </a:solidFill>
                <a:latin typeface="Consolas" pitchFamily="49" charset="0"/>
                <a:ea typeface="宋体"/>
                <a:cs typeface="宋体"/>
              </a:rPr>
              <a:t>//10</a:t>
            </a:r>
            <a:endParaRPr lang="zh-CN" altLang="zh-CN" sz="1200" kern="100" dirty="0">
              <a:latin typeface="Consolas" pitchFamily="49" charset="0"/>
              <a:ea typeface="微软雅黑" pitchFamily="34" charset="-122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微软雅黑" pitchFamily="34" charset="-122"/>
                <a:cs typeface="宋体"/>
              </a:rPr>
              <a:t>x </a:t>
            </a:r>
            <a:r>
              <a:rPr lang="en-US" altLang="zh-CN" sz="1200" kern="0" dirty="0">
                <a:solidFill>
                  <a:srgbClr val="F92672"/>
                </a:solidFill>
                <a:latin typeface="Consolas" pitchFamily="49" charset="0"/>
                <a:ea typeface="微软雅黑" pitchFamily="34" charset="-122"/>
                <a:cs typeface="宋体"/>
              </a:rPr>
              <a:t>=</a:t>
            </a: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微软雅黑" pitchFamily="34" charset="-122"/>
                <a:cs typeface="宋体"/>
              </a:rPr>
              <a:t> </a:t>
            </a:r>
            <a:r>
              <a:rPr lang="en-US" altLang="zh-CN" sz="1200" kern="0" dirty="0">
                <a:solidFill>
                  <a:srgbClr val="AE81FF"/>
                </a:solidFill>
                <a:latin typeface="Consolas" pitchFamily="49" charset="0"/>
                <a:ea typeface="微软雅黑" pitchFamily="34" charset="-122"/>
                <a:cs typeface="宋体"/>
              </a:rPr>
              <a:t>20</a:t>
            </a: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微软雅黑" pitchFamily="34" charset="-122"/>
                <a:cs typeface="宋体"/>
              </a:rPr>
              <a:t>;</a:t>
            </a:r>
            <a:endParaRPr lang="zh-CN" altLang="zh-CN" sz="1200" kern="100" dirty="0">
              <a:latin typeface="Consolas" pitchFamily="49" charset="0"/>
              <a:ea typeface="微软雅黑" pitchFamily="34" charset="-122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altLang="zh-CN" sz="1200" i="1" kern="0" dirty="0">
                <a:solidFill>
                  <a:srgbClr val="66D9EF"/>
                </a:solidFill>
                <a:latin typeface="Consolas" pitchFamily="49" charset="0"/>
                <a:ea typeface="微软雅黑" pitchFamily="34" charset="-122"/>
                <a:cs typeface="宋体"/>
              </a:rPr>
              <a:t>function</a:t>
            </a: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微软雅黑" pitchFamily="34" charset="-122"/>
                <a:cs typeface="宋体"/>
              </a:rPr>
              <a:t> </a:t>
            </a:r>
            <a:r>
              <a:rPr lang="en-US" altLang="zh-CN" sz="1200" kern="0" dirty="0">
                <a:solidFill>
                  <a:srgbClr val="A6E22E"/>
                </a:solidFill>
                <a:latin typeface="Consolas" pitchFamily="49" charset="0"/>
                <a:ea typeface="微软雅黑" pitchFamily="34" charset="-122"/>
                <a:cs typeface="宋体"/>
              </a:rPr>
              <a:t>x</a:t>
            </a: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微软雅黑" pitchFamily="34" charset="-122"/>
                <a:cs typeface="宋体"/>
              </a:rPr>
              <a:t>() {};</a:t>
            </a:r>
            <a:endParaRPr lang="zh-CN" altLang="zh-CN" sz="1200" kern="100" dirty="0">
              <a:latin typeface="Consolas" pitchFamily="49" charset="0"/>
              <a:ea typeface="微软雅黑" pitchFamily="34" charset="-122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altLang="zh-CN" sz="1200" kern="0" dirty="0">
                <a:solidFill>
                  <a:srgbClr val="A6E22E"/>
                </a:solidFill>
                <a:latin typeface="Consolas" pitchFamily="49" charset="0"/>
                <a:ea typeface="微软雅黑" pitchFamily="34" charset="-122"/>
                <a:cs typeface="宋体"/>
              </a:rPr>
              <a:t>alert</a:t>
            </a:r>
            <a:r>
              <a:rPr lang="en-US" altLang="zh-CN" sz="1200" kern="0" dirty="0">
                <a:solidFill>
                  <a:srgbClr val="F8F8F2"/>
                </a:solidFill>
                <a:latin typeface="Consolas" pitchFamily="49" charset="0"/>
                <a:ea typeface="微软雅黑" pitchFamily="34" charset="-122"/>
                <a:cs typeface="宋体"/>
              </a:rPr>
              <a:t>(x</a:t>
            </a:r>
            <a:r>
              <a:rPr lang="en-US" altLang="zh-CN" sz="1200" kern="0" dirty="0" smtClean="0">
                <a:solidFill>
                  <a:srgbClr val="F8F8F2"/>
                </a:solidFill>
                <a:latin typeface="Consolas" pitchFamily="49" charset="0"/>
                <a:ea typeface="微软雅黑" pitchFamily="34" charset="-122"/>
                <a:cs typeface="宋体"/>
              </a:rPr>
              <a:t>); </a:t>
            </a:r>
            <a:r>
              <a:rPr lang="en-US" altLang="zh-CN" sz="1200" kern="0" dirty="0" smtClean="0">
                <a:solidFill>
                  <a:srgbClr val="75715E"/>
                </a:solidFill>
                <a:latin typeface="Consolas" pitchFamily="49" charset="0"/>
                <a:ea typeface="宋体"/>
                <a:cs typeface="宋体"/>
              </a:rPr>
              <a:t>//20</a:t>
            </a:r>
            <a:endParaRPr lang="zh-CN" altLang="zh-CN" sz="1200" kern="100" dirty="0">
              <a:latin typeface="Consolas" pitchFamily="49" charset="0"/>
              <a:ea typeface="微软雅黑" pitchFamily="34" charset="-122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7474" y="4173260"/>
            <a:ext cx="3931751" cy="684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在进入上下文的时候，按照顺序，函数声明先填充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VO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。后虽然有变量声明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，但不会对有相同名字的函数声明和函数形参发生冲突，因此刚进入上下文时，填充为：</a:t>
            </a:r>
          </a:p>
        </p:txBody>
      </p:sp>
      <p:sp>
        <p:nvSpPr>
          <p:cNvPr id="10" name="矩形 9"/>
          <p:cNvSpPr/>
          <p:nvPr/>
        </p:nvSpPr>
        <p:spPr>
          <a:xfrm>
            <a:off x="2062156" y="4884224"/>
            <a:ext cx="187968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VO['x'] = 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指向函数声明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x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97475" y="5299169"/>
            <a:ext cx="3644052" cy="278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执行代码阶段，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VO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被修改为</a:t>
            </a:r>
          </a:p>
        </p:txBody>
      </p:sp>
      <p:sp>
        <p:nvSpPr>
          <p:cNvPr id="13" name="矩形 12"/>
          <p:cNvSpPr/>
          <p:nvPr/>
        </p:nvSpPr>
        <p:spPr>
          <a:xfrm>
            <a:off x="2075111" y="5633288"/>
            <a:ext cx="187968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VO['x'] = 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10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VO['x'] = </a:t>
            </a:r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20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3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7150" y="404197"/>
            <a:ext cx="220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IV.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作用域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7474" y="1347139"/>
            <a:ext cx="343495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作用域链</a:t>
            </a:r>
            <a:endParaRPr lang="zh-CN" altLang="en-US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6424" y="1971586"/>
            <a:ext cx="700087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每一段代码都有一个与之关联的作用域链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EC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Scope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。它的用途是保证对执行环境有权访问的所有变量和函数的有序访问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作用域链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变量对象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，用于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在处理标识符时候进行变量查询。</a:t>
            </a:r>
          </a:p>
        </p:txBody>
      </p:sp>
      <p:sp>
        <p:nvSpPr>
          <p:cNvPr id="5" name="矩形 4"/>
          <p:cNvSpPr/>
          <p:nvPr/>
        </p:nvSpPr>
        <p:spPr>
          <a:xfrm>
            <a:off x="2228849" y="3169326"/>
            <a:ext cx="664845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activeExecutionContext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= {</a:t>
            </a:r>
          </a:p>
          <a:p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 VO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: {...},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//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或者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AO</a:t>
            </a:r>
          </a:p>
          <a:p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 this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: 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thisValue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,</a:t>
            </a:r>
          </a:p>
          <a:p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 Scope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: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[ ]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//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作用域链，所有变量对象的列表，用于标识符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查询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]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};</a:t>
            </a:r>
          </a:p>
        </p:txBody>
      </p:sp>
      <p:sp>
        <p:nvSpPr>
          <p:cNvPr id="6" name="矩形 5"/>
          <p:cNvSpPr/>
          <p:nvPr/>
        </p:nvSpPr>
        <p:spPr>
          <a:xfrm>
            <a:off x="1876424" y="480051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Scope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作用域链的抽象定义是一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对象列表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用数组来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表示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28849" y="5253594"/>
            <a:ext cx="295882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Scope = [VO1, VO2, ..., 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VOn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1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7150" y="404197"/>
            <a:ext cx="220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IV.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作用域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7474" y="1347139"/>
            <a:ext cx="34349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. [[scope]]</a:t>
            </a:r>
            <a:endParaRPr lang="zh-CN" altLang="en-US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 6"/>
          <p:cNvGrpSpPr/>
          <p:nvPr/>
        </p:nvGrpSpPr>
        <p:grpSpPr>
          <a:xfrm>
            <a:off x="1636569" y="2039084"/>
            <a:ext cx="9227127" cy="701475"/>
            <a:chOff x="1260764" y="2177629"/>
            <a:chExt cx="9227127" cy="701475"/>
          </a:xfrm>
        </p:grpSpPr>
        <p:sp>
          <p:nvSpPr>
            <p:cNvPr id="5" name="矩形 4"/>
            <p:cNvSpPr/>
            <p:nvPr/>
          </p:nvSpPr>
          <p:spPr>
            <a:xfrm>
              <a:off x="1371600" y="2177629"/>
              <a:ext cx="9116291" cy="70147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[[</a:t>
              </a:r>
              <a:r>
                <a:rPr lang="en-US" altLang="zh-CN" sz="14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Scope</a:t>
              </a:r>
              <a:r>
                <a:rPr lang="en-US" altLang="zh-CN" sz="1400" b="1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]] </a:t>
              </a:r>
              <a:r>
                <a:rPr lang="en-US" altLang="zh-CN" sz="14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is a hierarchical chain of all parent variable objects, which are above the current function context; the chain is saved to the function at its </a:t>
              </a:r>
              <a:r>
                <a:rPr lang="en-US" altLang="zh-CN" sz="1400" b="1" i="1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creation</a:t>
              </a:r>
              <a:r>
                <a:rPr lang="en-US" altLang="zh-CN" sz="14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.</a:t>
              </a:r>
              <a:endParaRPr lang="en-US" altLang="zh-CN" sz="1400" dirty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60764" y="2177630"/>
              <a:ext cx="110837" cy="7014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36568" y="2885986"/>
            <a:ext cx="8154895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[[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scope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]]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包含了函数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时作用域链中所有的变量对象，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是函数的内部属性。即使函数一直没有调用，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[[scope]]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属性也一直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存在并且不会变化，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直到函数销毁。</a:t>
            </a:r>
          </a:p>
        </p:txBody>
      </p:sp>
      <p:sp>
        <p:nvSpPr>
          <p:cNvPr id="8" name="矩形 7"/>
          <p:cNvSpPr/>
          <p:nvPr/>
        </p:nvSpPr>
        <p:spPr>
          <a:xfrm>
            <a:off x="1449874" y="3890313"/>
            <a:ext cx="34349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. 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作用域</a:t>
            </a:r>
            <a:endParaRPr lang="zh-CN" altLang="en-US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2003" y="5127874"/>
            <a:ext cx="81548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个函数被定义的时候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会将它定义时刻的作用域链链接到这个函数对象的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[[scope]]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在一个函数被调用的时候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，函数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作用域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链会被初始化为该函数的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[[scope]]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属性，然后将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AO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链到作用域链的顶端，即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EC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Scope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属性会被填充为：</a:t>
            </a:r>
          </a:p>
        </p:txBody>
      </p:sp>
      <p:grpSp>
        <p:nvGrpSpPr>
          <p:cNvPr id="10" name="组 6"/>
          <p:cNvGrpSpPr/>
          <p:nvPr/>
        </p:nvGrpSpPr>
        <p:grpSpPr>
          <a:xfrm>
            <a:off x="1636570" y="4500517"/>
            <a:ext cx="9227127" cy="377412"/>
            <a:chOff x="1260764" y="2177629"/>
            <a:chExt cx="9227127" cy="305860"/>
          </a:xfrm>
        </p:grpSpPr>
        <p:sp>
          <p:nvSpPr>
            <p:cNvPr id="11" name="矩形 10"/>
            <p:cNvSpPr/>
            <p:nvPr/>
          </p:nvSpPr>
          <p:spPr>
            <a:xfrm>
              <a:off x="1371600" y="2177629"/>
              <a:ext cx="9116291" cy="30585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JavaScript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中的函数运行在它们被定义的作用域里，而不是它们被执行的作用域里</a:t>
              </a:r>
              <a:endParaRPr lang="en-US" altLang="zh-CN" sz="1400" dirty="0">
                <a:effectLst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60764" y="2177630"/>
              <a:ext cx="135434" cy="3058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603597" y="5705005"/>
            <a:ext cx="249170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Scope = AO + [[scope]]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1912</Words>
  <Application>Microsoft Office PowerPoint</Application>
  <PresentationFormat>自定义</PresentationFormat>
  <Paragraphs>275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Zelda</dc:creator>
  <cp:lastModifiedBy>Shiqi Han(Chloe)</cp:lastModifiedBy>
  <cp:revision>38</cp:revision>
  <dcterms:created xsi:type="dcterms:W3CDTF">2018-09-20T11:51:02Z</dcterms:created>
  <dcterms:modified xsi:type="dcterms:W3CDTF">2018-09-21T05:01:52Z</dcterms:modified>
</cp:coreProperties>
</file>