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3"/>
  </p:notesMasterIdLst>
  <p:sldIdLst>
    <p:sldId id="276" r:id="rId2"/>
    <p:sldId id="261" r:id="rId3"/>
    <p:sldId id="263" r:id="rId4"/>
    <p:sldId id="277" r:id="rId5"/>
    <p:sldId id="260" r:id="rId6"/>
    <p:sldId id="278" r:id="rId7"/>
    <p:sldId id="262" r:id="rId8"/>
    <p:sldId id="264" r:id="rId9"/>
    <p:sldId id="280" r:id="rId10"/>
    <p:sldId id="282" r:id="rId11"/>
    <p:sldId id="279" r:id="rId12"/>
    <p:sldId id="265" r:id="rId13"/>
    <p:sldId id="284" r:id="rId14"/>
    <p:sldId id="266" r:id="rId15"/>
    <p:sldId id="285" r:id="rId16"/>
    <p:sldId id="269" r:id="rId17"/>
    <p:sldId id="272" r:id="rId18"/>
    <p:sldId id="267" r:id="rId19"/>
    <p:sldId id="274" r:id="rId20"/>
    <p:sldId id="286"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6"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4B28B-6C4B-40F4-A80E-AA5494566599}"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B857A-B0F7-4563-A2DD-F429136913D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DB857A-B0F7-4563-A2DD-F429136913DA}" type="slidenum">
              <a:rPr lang="zh-CN" altLang="en-US" smtClean="0"/>
              <a:t>3</a:t>
            </a:fld>
            <a:endParaRPr lang="zh-CN" altLang="en-US"/>
          </a:p>
        </p:txBody>
      </p:sp>
    </p:spTree>
    <p:extLst>
      <p:ext uri="{BB962C8B-B14F-4D97-AF65-F5344CB8AC3E}">
        <p14:creationId xmlns:p14="http://schemas.microsoft.com/office/powerpoint/2010/main" val="331783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4DB857A-B0F7-4563-A2DD-F429136913DA}"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39164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13951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492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5C309E-57C0-45ED-B6C8-174B51663A47}"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8822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495994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842160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622247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362709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929455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116704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24948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13390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91195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235749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153151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74550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61944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D29973E-0569-4693-882D-1C6A8C7E5689}" type="datetimeFigureOut">
              <a:rPr lang="zh-CN" altLang="en-US" smtClean="0"/>
              <a:t>2018/10/16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87697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D29973E-0569-4693-882D-1C6A8C7E5689}" type="datetimeFigureOut">
              <a:rPr lang="zh-CN" altLang="en-US" smtClean="0"/>
              <a:t>2018/10/16</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5C309E-57C0-45ED-B6C8-174B51663A47}" type="slidenum">
              <a:rPr lang="zh-CN" altLang="en-US" smtClean="0"/>
              <a:t>‹#›</a:t>
            </a:fld>
            <a:endParaRPr lang="zh-CN" altLang="en-US"/>
          </a:p>
        </p:txBody>
      </p:sp>
    </p:spTree>
    <p:extLst>
      <p:ext uri="{BB962C8B-B14F-4D97-AF65-F5344CB8AC3E}">
        <p14:creationId xmlns:p14="http://schemas.microsoft.com/office/powerpoint/2010/main" val="33247788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69186" y="2554692"/>
            <a:ext cx="5066831" cy="3707295"/>
          </a:xfrm>
        </p:spPr>
        <p:txBody>
          <a:bodyPr>
            <a:normAutofit/>
          </a:bodyPr>
          <a:lstStyle/>
          <a:p>
            <a:r>
              <a:rPr lang="en-US" altLang="zh-CN" sz="2400" dirty="0"/>
              <a:t>Speaker</a:t>
            </a:r>
            <a:r>
              <a:rPr lang="zh-CN" altLang="en-US" sz="2400" dirty="0"/>
              <a:t>：</a:t>
            </a:r>
            <a:r>
              <a:rPr lang="en-US" altLang="zh-CN" sz="2400" dirty="0"/>
              <a:t>Yang </a:t>
            </a:r>
            <a:r>
              <a:rPr lang="en-US" altLang="zh-CN" sz="2400" dirty="0" err="1"/>
              <a:t>chen</a:t>
            </a:r>
            <a:endParaRPr lang="en-US" altLang="zh-CN" sz="2400" dirty="0"/>
          </a:p>
          <a:p>
            <a:r>
              <a:rPr lang="en-US" altLang="zh-CN" sz="2400" dirty="0"/>
              <a:t>                     Hong </a:t>
            </a:r>
            <a:r>
              <a:rPr lang="en-US" altLang="zh-CN" sz="2400" dirty="0" err="1"/>
              <a:t>yi</a:t>
            </a:r>
            <a:r>
              <a:rPr lang="en-US" altLang="zh-CN" sz="2400" dirty="0"/>
              <a:t> tian</a:t>
            </a:r>
          </a:p>
          <a:p>
            <a:pPr marL="0" indent="0">
              <a:buNone/>
            </a:pPr>
            <a:endParaRPr lang="en-US" altLang="zh-CN" sz="2400" dirty="0"/>
          </a:p>
          <a:p>
            <a:r>
              <a:rPr lang="en-US" altLang="zh-CN" sz="2400" dirty="0"/>
              <a:t>Members</a:t>
            </a:r>
            <a:r>
              <a:rPr lang="zh-CN" altLang="en-US" sz="2400" dirty="0"/>
              <a:t>：</a:t>
            </a:r>
            <a:r>
              <a:rPr lang="en-US" altLang="zh-CN" sz="2400" dirty="0"/>
              <a:t>Zhao </a:t>
            </a:r>
            <a:r>
              <a:rPr lang="en-US" altLang="zh-CN" sz="2400" dirty="0" err="1"/>
              <a:t>jun</a:t>
            </a:r>
            <a:endParaRPr lang="en-US" altLang="zh-CN" sz="2400" dirty="0"/>
          </a:p>
          <a:p>
            <a:r>
              <a:rPr lang="en-US" altLang="zh-CN" sz="2400" dirty="0"/>
              <a:t>                      Wang </a:t>
            </a:r>
            <a:r>
              <a:rPr lang="en-US" altLang="zh-CN" sz="2400" dirty="0" err="1"/>
              <a:t>zhi</a:t>
            </a:r>
            <a:r>
              <a:rPr lang="en-US" altLang="zh-CN" sz="2400" dirty="0"/>
              <a:t> </a:t>
            </a:r>
            <a:r>
              <a:rPr lang="en-US" altLang="zh-CN" sz="2400" dirty="0" err="1"/>
              <a:t>hao</a:t>
            </a:r>
            <a:endParaRPr lang="en-US" altLang="zh-CN" sz="2400" dirty="0"/>
          </a:p>
          <a:p>
            <a:r>
              <a:rPr lang="en-US" altLang="zh-CN" sz="2400" dirty="0"/>
              <a:t>                       Cao </a:t>
            </a:r>
            <a:r>
              <a:rPr lang="en-US" altLang="zh-CN" sz="2400" dirty="0" err="1"/>
              <a:t>jin</a:t>
            </a:r>
            <a:r>
              <a:rPr lang="en-US" altLang="zh-CN" sz="2400" dirty="0"/>
              <a:t> </a:t>
            </a:r>
            <a:r>
              <a:rPr lang="en-US" altLang="zh-CN" sz="2400" dirty="0" err="1"/>
              <a:t>yu</a:t>
            </a:r>
            <a:endParaRPr lang="zh-CN" altLang="en-US" sz="2400" dirty="0"/>
          </a:p>
        </p:txBody>
      </p:sp>
      <p:sp>
        <p:nvSpPr>
          <p:cNvPr id="4" name="文本框 3"/>
          <p:cNvSpPr txBox="1"/>
          <p:nvPr/>
        </p:nvSpPr>
        <p:spPr>
          <a:xfrm>
            <a:off x="1769164" y="386955"/>
            <a:ext cx="8994913" cy="1323439"/>
          </a:xfrm>
          <a:prstGeom prst="rect">
            <a:avLst/>
          </a:prstGeom>
          <a:noFill/>
        </p:spPr>
        <p:txBody>
          <a:bodyPr wrap="square" rtlCol="0">
            <a:spAutoFit/>
          </a:bodyPr>
          <a:lstStyle/>
          <a:p>
            <a:r>
              <a:rPr lang="en-US" altLang="zh-CN" sz="4000" dirty="0"/>
              <a:t>Application of Regular Expressions in Network Data Acquisition</a:t>
            </a:r>
            <a:endParaRPr lang="zh-CN" altLang="en-US" sz="4000" dirty="0"/>
          </a:p>
        </p:txBody>
      </p:sp>
      <p:pic>
        <p:nvPicPr>
          <p:cNvPr id="1026" name="Picture 2" descr="âmatlabâçå¾çæç´¢ç»æ">
            <a:extLst>
              <a:ext uri="{FF2B5EF4-FFF2-40B4-BE49-F238E27FC236}">
                <a16:creationId xmlns:a16="http://schemas.microsoft.com/office/drawing/2014/main" id="{5B6F52E3-D00D-4D7A-AE24-359CE34BB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983" y="2046697"/>
            <a:ext cx="5195310" cy="4034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92200" y="2058481"/>
            <a:ext cx="10617200" cy="3925759"/>
          </a:xfrm>
          <a:prstGeom prst="rect">
            <a:avLst/>
          </a:prstGeom>
        </p:spPr>
      </p:pic>
      <p:sp>
        <p:nvSpPr>
          <p:cNvPr id="5" name="文本框 4"/>
          <p:cNvSpPr txBox="1"/>
          <p:nvPr/>
        </p:nvSpPr>
        <p:spPr>
          <a:xfrm>
            <a:off x="1836530" y="731741"/>
            <a:ext cx="8405443" cy="1077218"/>
          </a:xfrm>
          <a:prstGeom prst="rect">
            <a:avLst/>
          </a:prstGeom>
          <a:noFill/>
        </p:spPr>
        <p:txBody>
          <a:bodyPr wrap="none" rtlCol="0">
            <a:spAutoFit/>
          </a:bodyPr>
          <a:lstStyle/>
          <a:p>
            <a:r>
              <a:rPr lang="en-US" altLang="zh-CN" sz="3200" b="1" dirty="0"/>
              <a:t>An example of how to use it in a real Web page</a:t>
            </a:r>
            <a:br>
              <a:rPr lang="en-US" altLang="zh-CN" sz="3200" dirty="0"/>
            </a:br>
            <a:endParaRPr lang="en-US" altLang="zh-C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029487" y="265418"/>
            <a:ext cx="8911687" cy="1280890"/>
          </a:xfrm>
        </p:spPr>
        <p:txBody>
          <a:bodyPr>
            <a:normAutofit fontScale="90000"/>
          </a:bodyPr>
          <a:lstStyle/>
          <a:p>
            <a:r>
              <a:rPr lang="en-US" altLang="zh-CN" b="1" dirty="0"/>
              <a:t>So what do we get when we run the code in a similar example</a:t>
            </a:r>
            <a:r>
              <a:rPr lang="zh-CN" altLang="en-US" b="1" dirty="0"/>
              <a:t>？</a:t>
            </a:r>
            <a:br>
              <a:rPr lang="en-US" altLang="zh-CN" b="1" dirty="0"/>
            </a:br>
            <a:endParaRPr lang="en-US" altLang="zh-CN" b="1" dirty="0"/>
          </a:p>
        </p:txBody>
      </p:sp>
      <p:sp>
        <p:nvSpPr>
          <p:cNvPr id="4" name="文本框 3"/>
          <p:cNvSpPr txBox="1"/>
          <p:nvPr/>
        </p:nvSpPr>
        <p:spPr>
          <a:xfrm>
            <a:off x="2029487" y="1461052"/>
            <a:ext cx="7505130" cy="2670579"/>
          </a:xfrm>
          <a:prstGeom prst="rect">
            <a:avLst/>
          </a:prstGeom>
          <a:noFill/>
        </p:spPr>
        <p:txBody>
          <a:bodyPr wrap="square" rtlCol="0">
            <a:spAutoFit/>
          </a:bodyPr>
          <a:lstStyle/>
          <a:p>
            <a:r>
              <a:rPr lang="en-US" altLang="zh-CN" dirty="0"/>
              <a:t>We have written such a line of code that leads to the following (note that there is no. + here</a:t>
            </a:r>
            <a:r>
              <a:rPr lang="zh-CN" altLang="en-US" dirty="0"/>
              <a:t>？</a:t>
            </a:r>
            <a:r>
              <a:rPr lang="en-US" altLang="zh-CN" dirty="0"/>
              <a:t>).</a:t>
            </a:r>
            <a:br>
              <a:rPr lang="en-US" altLang="zh-CN" dirty="0"/>
            </a:br>
            <a:endParaRPr lang="en-US" altLang="zh-CN" dirty="0"/>
          </a:p>
          <a:p>
            <a:r>
              <a:rPr lang="en-US" altLang="zh-CN" dirty="0">
                <a:latin typeface="Courier New" panose="02070309020205020404" pitchFamily="49" charset="0"/>
                <a:cs typeface="Courier New" panose="02070309020205020404" pitchFamily="49" charset="0"/>
              </a:rPr>
              <a:t>expr={'class="title"&gt;.+&lt;/a&gt;';</a:t>
            </a:r>
          </a:p>
          <a:p>
            <a:r>
              <a:rPr lang="en-US" altLang="zh-CN" dirty="0">
                <a:latin typeface="Courier New" panose="02070309020205020404" pitchFamily="49" charset="0"/>
                <a:cs typeface="Courier New" panose="02070309020205020404" pitchFamily="49" charset="0"/>
              </a:rPr>
              <a:t>    '&lt;div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-info"&gt;.+&lt;/span&gt;';</a:t>
            </a:r>
          </a:p>
          <a:p>
            <a:r>
              <a:rPr lang="en-US" altLang="zh-CN" dirty="0">
                <a:latin typeface="Courier New" panose="02070309020205020404" pitchFamily="49" charset="0"/>
                <a:cs typeface="Courier New" panose="02070309020205020404" pitchFamily="49" charset="0"/>
              </a:rPr>
              <a:t>    '&lt;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class="fav"&gt;&lt;/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&gt;.+&lt;/span&gt;';</a:t>
            </a:r>
          </a:p>
          <a:p>
            <a:r>
              <a:rPr lang="en-US" altLang="zh-CN" dirty="0">
                <a:latin typeface="Courier New" panose="02070309020205020404" pitchFamily="49" charset="0"/>
                <a:cs typeface="Courier New" panose="02070309020205020404" pitchFamily="49" charset="0"/>
              </a:rPr>
              <a:t>    '&lt;div&gt;[0-9]+&lt;/div&gt;';</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endParaRPr lang="zh-CN" altLang="en-US" dirty="0"/>
          </a:p>
        </p:txBody>
      </p:sp>
      <p:pic>
        <p:nvPicPr>
          <p:cNvPr id="5" name="图片 4"/>
          <p:cNvPicPr>
            <a:picLocks noChangeAspect="1"/>
          </p:cNvPicPr>
          <p:nvPr/>
        </p:nvPicPr>
        <p:blipFill>
          <a:blip r:embed="rId2"/>
          <a:stretch>
            <a:fillRect/>
          </a:stretch>
        </p:blipFill>
        <p:spPr>
          <a:xfrm>
            <a:off x="2029486" y="3830955"/>
            <a:ext cx="6587739" cy="2761628"/>
          </a:xfrm>
          <a:prstGeom prst="rect">
            <a:avLst/>
          </a:prstGeom>
        </p:spPr>
      </p:pic>
      <p:sp>
        <p:nvSpPr>
          <p:cNvPr id="6" name="文本框 5"/>
          <p:cNvSpPr txBox="1"/>
          <p:nvPr/>
        </p:nvSpPr>
        <p:spPr>
          <a:xfrm>
            <a:off x="9287869" y="4323425"/>
            <a:ext cx="2155448" cy="1200329"/>
          </a:xfrm>
          <a:prstGeom prst="rect">
            <a:avLst/>
          </a:prstGeom>
          <a:noFill/>
        </p:spPr>
        <p:txBody>
          <a:bodyPr wrap="square" rtlCol="0">
            <a:spAutoFit/>
          </a:bodyPr>
          <a:lstStyle/>
          <a:p>
            <a:r>
              <a:rPr lang="en-US" altLang="zh-CN" b="1" dirty="0">
                <a:solidFill>
                  <a:srgbClr val="FF0000"/>
                </a:solidFill>
              </a:rPr>
              <a:t>There's too much to match!</a:t>
            </a:r>
          </a:p>
          <a:p>
            <a:br>
              <a:rPr lang="en-US" altLang="zh-CN" dirty="0"/>
            </a:br>
            <a:endParaRPr lang="en-US" altLang="zh-CN" dirty="0"/>
          </a:p>
        </p:txBody>
      </p:sp>
      <p:sp>
        <p:nvSpPr>
          <p:cNvPr id="3" name="箭头: 左 2">
            <a:extLst>
              <a:ext uri="{FF2B5EF4-FFF2-40B4-BE49-F238E27FC236}">
                <a16:creationId xmlns:a16="http://schemas.microsoft.com/office/drawing/2014/main" id="{FBC9B73F-F4B1-4E38-925B-B2C84D924BA4}"/>
              </a:ext>
            </a:extLst>
          </p:cNvPr>
          <p:cNvSpPr/>
          <p:nvPr/>
        </p:nvSpPr>
        <p:spPr>
          <a:xfrm>
            <a:off x="9462052" y="5211769"/>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298900" y="231919"/>
            <a:ext cx="6634560" cy="1077218"/>
          </a:xfrm>
          <a:prstGeom prst="rect">
            <a:avLst/>
          </a:prstGeom>
          <a:noFill/>
        </p:spPr>
        <p:txBody>
          <a:bodyPr wrap="square" rtlCol="0">
            <a:spAutoFit/>
          </a:bodyPr>
          <a:lstStyle/>
          <a:p>
            <a:r>
              <a:rPr lang="en-US" altLang="zh-CN" sz="3200" dirty="0"/>
              <a:t>Patterns of regular expressions: positive and negative expressions </a:t>
            </a:r>
          </a:p>
        </p:txBody>
      </p:sp>
      <p:sp>
        <p:nvSpPr>
          <p:cNvPr id="11" name="Rectangle 3"/>
          <p:cNvSpPr>
            <a:spLocks noChangeArrowheads="1"/>
          </p:cNvSpPr>
          <p:nvPr/>
        </p:nvSpPr>
        <p:spPr bwMode="auto">
          <a:xfrm>
            <a:off x="1074354" y="15232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692684180"/>
              </p:ext>
            </p:extLst>
          </p:nvPr>
        </p:nvGraphicFramePr>
        <p:xfrm>
          <a:off x="5592891" y="2075284"/>
          <a:ext cx="5407726" cy="1920240"/>
        </p:xfrm>
        <a:graphic>
          <a:graphicData uri="http://schemas.openxmlformats.org/drawingml/2006/table">
            <a:tbl>
              <a:tblPr/>
              <a:tblGrid>
                <a:gridCol w="5407726">
                  <a:extLst>
                    <a:ext uri="{9D8B030D-6E8A-4147-A177-3AD203B41FA5}">
                      <a16:colId xmlns:a16="http://schemas.microsoft.com/office/drawing/2014/main" val="20000"/>
                    </a:ext>
                  </a:extLst>
                </a:gridCol>
              </a:tblGrid>
              <a:tr h="1606314">
                <a:tc>
                  <a:txBody>
                    <a:bodyPr/>
                    <a:lstStyle/>
                    <a:p>
                      <a:r>
                        <a:rPr lang="en-US" sz="4000" b="0" i="0" dirty="0">
                          <a:solidFill>
                            <a:srgbClr val="000000"/>
                          </a:solidFill>
                          <a:effectLst/>
                          <a:latin typeface="CenturySchoolbook"/>
                        </a:rPr>
                        <a:t>Lazy expression</a:t>
                      </a:r>
                      <a:r>
                        <a:rPr lang="zh-CN" altLang="en-US" sz="4000" b="0" i="0" dirty="0">
                          <a:solidFill>
                            <a:srgbClr val="000000"/>
                          </a:solidFill>
                          <a:effectLst/>
                          <a:latin typeface="CenturySchoolbook"/>
                        </a:rPr>
                        <a:t>：</a:t>
                      </a:r>
                      <a:r>
                        <a:rPr lang="en-US" altLang="zh-CN" sz="4000" b="0" i="0" dirty="0">
                          <a:solidFill>
                            <a:srgbClr val="000000"/>
                          </a:solidFill>
                          <a:effectLst/>
                          <a:latin typeface="CenturySchoolbook"/>
                        </a:rPr>
                        <a:t>match as many characters as possible.</a:t>
                      </a:r>
                      <a:endParaRPr lang="en-US" sz="72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05500419"/>
              </p:ext>
            </p:extLst>
          </p:nvPr>
        </p:nvGraphicFramePr>
        <p:xfrm>
          <a:off x="5592891" y="4374668"/>
          <a:ext cx="5407726" cy="1920240"/>
        </p:xfrm>
        <a:graphic>
          <a:graphicData uri="http://schemas.openxmlformats.org/drawingml/2006/table">
            <a:tbl>
              <a:tblPr/>
              <a:tblGrid>
                <a:gridCol w="5407726">
                  <a:extLst>
                    <a:ext uri="{9D8B030D-6E8A-4147-A177-3AD203B41FA5}">
                      <a16:colId xmlns:a16="http://schemas.microsoft.com/office/drawing/2014/main" val="20000"/>
                    </a:ext>
                  </a:extLst>
                </a:gridCol>
              </a:tblGrid>
              <a:tr h="1339766">
                <a:tc>
                  <a:txBody>
                    <a:bodyPr/>
                    <a:lstStyle/>
                    <a:p>
                      <a:r>
                        <a:rPr lang="en-US" sz="4000" b="0" i="0" kern="1200" dirty="0">
                          <a:solidFill>
                            <a:srgbClr val="000000"/>
                          </a:solidFill>
                          <a:effectLst/>
                          <a:latin typeface="CenturySchoolbook"/>
                          <a:ea typeface="+mn-ea"/>
                          <a:cs typeface="+mn-cs"/>
                        </a:rPr>
                        <a:t>Greedy expression</a:t>
                      </a:r>
                      <a:r>
                        <a:rPr lang="zh-CN" altLang="en-US" sz="4000" b="0" i="0" kern="1200" dirty="0">
                          <a:solidFill>
                            <a:srgbClr val="000000"/>
                          </a:solidFill>
                          <a:effectLst/>
                          <a:latin typeface="CenturySchoolbook"/>
                          <a:ea typeface="+mn-ea"/>
                          <a:cs typeface="+mn-cs"/>
                        </a:rPr>
                        <a:t>：</a:t>
                      </a:r>
                      <a:r>
                        <a:rPr lang="en-US" altLang="zh-CN" sz="4000" b="0" i="0" kern="1200" dirty="0">
                          <a:solidFill>
                            <a:srgbClr val="000000"/>
                          </a:solidFill>
                          <a:effectLst/>
                          <a:latin typeface="CenturySchoolbook"/>
                          <a:ea typeface="+mn-ea"/>
                          <a:cs typeface="+mn-cs"/>
                        </a:rPr>
                        <a:t>match as few characters as necessary</a:t>
                      </a:r>
                      <a:endParaRPr lang="en-US" sz="4000" b="0" i="0" kern="1200" dirty="0">
                        <a:solidFill>
                          <a:srgbClr val="000000"/>
                        </a:solidFill>
                        <a:effectLst/>
                        <a:latin typeface="CenturySchoolbook"/>
                        <a:ea typeface="+mn-ea"/>
                        <a:cs typeface="+mn-cs"/>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文本框 14"/>
          <p:cNvSpPr txBox="1"/>
          <p:nvPr/>
        </p:nvSpPr>
        <p:spPr>
          <a:xfrm>
            <a:off x="7570610" y="1103808"/>
            <a:ext cx="2562589" cy="646331"/>
          </a:xfrm>
          <a:prstGeom prst="rect">
            <a:avLst/>
          </a:prstGeom>
          <a:noFill/>
        </p:spPr>
        <p:txBody>
          <a:bodyPr wrap="square" rtlCol="0">
            <a:spAutoFit/>
          </a:bodyPr>
          <a:lstStyle/>
          <a:p>
            <a:r>
              <a:rPr lang="en-US" altLang="zh-CN" sz="3600" b="1" dirty="0"/>
              <a:t>Mode</a:t>
            </a:r>
            <a:endParaRPr lang="zh-CN" altLang="en-US" sz="3600" b="1" dirty="0"/>
          </a:p>
        </p:txBody>
      </p:sp>
      <p:sp>
        <p:nvSpPr>
          <p:cNvPr id="19" name="文本框 18"/>
          <p:cNvSpPr txBox="1"/>
          <p:nvPr/>
        </p:nvSpPr>
        <p:spPr>
          <a:xfrm>
            <a:off x="1648287" y="2418018"/>
            <a:ext cx="3139440" cy="707886"/>
          </a:xfrm>
          <a:prstGeom prst="rect">
            <a:avLst/>
          </a:prstGeom>
          <a:noFill/>
        </p:spPr>
        <p:txBody>
          <a:bodyPr wrap="square" rtlCol="0">
            <a:spAutoFit/>
          </a:bodyPr>
          <a:lstStyle/>
          <a:p>
            <a:r>
              <a:rPr lang="en-US" altLang="zh-CN" sz="4000" dirty="0" err="1">
                <a:solidFill>
                  <a:srgbClr val="000000"/>
                </a:solidFill>
                <a:latin typeface="CenturySchoolbook"/>
              </a:rPr>
              <a:t>exprq</a:t>
            </a:r>
            <a:endParaRPr lang="zh-CN" altLang="en-US" sz="4000" dirty="0">
              <a:solidFill>
                <a:srgbClr val="000000"/>
              </a:solidFill>
              <a:latin typeface="CenturySchoolbook"/>
            </a:endParaRPr>
          </a:p>
        </p:txBody>
      </p:sp>
      <p:sp>
        <p:nvSpPr>
          <p:cNvPr id="20" name="文本框 19"/>
          <p:cNvSpPr txBox="1"/>
          <p:nvPr/>
        </p:nvSpPr>
        <p:spPr>
          <a:xfrm>
            <a:off x="1719309" y="4728595"/>
            <a:ext cx="3139440" cy="707886"/>
          </a:xfrm>
          <a:prstGeom prst="rect">
            <a:avLst/>
          </a:prstGeom>
          <a:noFill/>
        </p:spPr>
        <p:txBody>
          <a:bodyPr wrap="square" rtlCol="0">
            <a:spAutoFit/>
          </a:bodyPr>
          <a:lstStyle/>
          <a:p>
            <a:r>
              <a:rPr lang="en-US" altLang="zh-CN" sz="4000" dirty="0" err="1">
                <a:solidFill>
                  <a:srgbClr val="000000"/>
                </a:solidFill>
                <a:latin typeface="CenturySchoolbook"/>
              </a:rPr>
              <a:t>exprq</a:t>
            </a:r>
            <a:r>
              <a:rPr lang="zh-CN" altLang="en-US" sz="4000" dirty="0">
                <a:solidFill>
                  <a:srgbClr val="000000"/>
                </a:solidFill>
                <a:latin typeface="CenturySchoolbook"/>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04210" y="257466"/>
            <a:ext cx="10574877" cy="1280890"/>
          </a:xfrm>
        </p:spPr>
        <p:txBody>
          <a:bodyPr>
            <a:normAutofit fontScale="90000"/>
          </a:bodyPr>
          <a:lstStyle/>
          <a:p>
            <a:r>
              <a:rPr lang="en-US" altLang="zh-CN" dirty="0"/>
              <a:t>Now that we've covered the regular expression pattern, let's take a look at an improved piece of code</a:t>
            </a:r>
            <a:br>
              <a:rPr lang="en-US" altLang="zh-CN" dirty="0"/>
            </a:br>
            <a:endParaRPr lang="en-US" altLang="zh-CN" dirty="0"/>
          </a:p>
        </p:txBody>
      </p:sp>
      <p:sp>
        <p:nvSpPr>
          <p:cNvPr id="4" name="文本框 3"/>
          <p:cNvSpPr txBox="1"/>
          <p:nvPr/>
        </p:nvSpPr>
        <p:spPr>
          <a:xfrm>
            <a:off x="1660192" y="1538356"/>
            <a:ext cx="8944859" cy="5632311"/>
          </a:xfrm>
          <a:prstGeom prst="rect">
            <a:avLst/>
          </a:prstGeom>
          <a:noFill/>
        </p:spPr>
        <p:txBody>
          <a:bodyPr wrap="square" rtlCol="0">
            <a:spAutoFit/>
          </a:bodyPr>
          <a:lstStyle/>
          <a:p>
            <a:r>
              <a:rPr lang="en-US" altLang="zh-CN" dirty="0"/>
              <a:t>This leads to the following code (note the. + followed by?, which is a negative expression)</a:t>
            </a:r>
            <a:br>
              <a:rPr lang="en-US" altLang="zh-CN" dirty="0"/>
            </a:br>
            <a:endParaRPr lang="en-US" altLang="zh-CN" dirty="0"/>
          </a:p>
          <a:p>
            <a:r>
              <a:rPr lang="en-US" altLang="zh-CN" dirty="0">
                <a:latin typeface="Courier New" panose="02070309020205020404" pitchFamily="49" charset="0"/>
                <a:cs typeface="Courier New" panose="02070309020205020404" pitchFamily="49" charset="0"/>
              </a:rPr>
              <a:t>expr={'class="title"&gt;.+</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&lt;/a&gt;';</a:t>
            </a:r>
          </a:p>
          <a:p>
            <a:r>
              <a:rPr lang="en-US" altLang="zh-CN" dirty="0">
                <a:latin typeface="Courier New" panose="02070309020205020404" pitchFamily="49" charset="0"/>
                <a:cs typeface="Courier New" panose="02070309020205020404" pitchFamily="49" charset="0"/>
              </a:rPr>
              <a:t>    '&lt;div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-info"&gt;.+</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&lt;/span&gt;';</a:t>
            </a:r>
          </a:p>
          <a:p>
            <a:r>
              <a:rPr lang="en-US" altLang="zh-CN" dirty="0">
                <a:latin typeface="Courier New" panose="02070309020205020404" pitchFamily="49" charset="0"/>
                <a:cs typeface="Courier New" panose="02070309020205020404" pitchFamily="49" charset="0"/>
              </a:rPr>
              <a:t>    '&lt;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class="fav"&gt;&lt;/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&gt;.+</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&lt;/span&gt;';</a:t>
            </a:r>
          </a:p>
          <a:p>
            <a:r>
              <a:rPr lang="en-US" altLang="zh-CN" dirty="0">
                <a:latin typeface="Courier New" panose="02070309020205020404" pitchFamily="49" charset="0"/>
                <a:cs typeface="Courier New" panose="02070309020205020404" pitchFamily="49" charset="0"/>
              </a:rPr>
              <a:t>    '&lt;div&gt;[0-9]+&lt;/div&gt;';</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expr1='&gt;.*&lt;‘;</a:t>
            </a:r>
          </a:p>
          <a:p>
            <a:endParaRPr lang="en-US" altLang="zh-CN" dirty="0">
              <a:latin typeface="Courier New" panose="02070309020205020404" pitchFamily="49" charset="0"/>
              <a:cs typeface="Courier New" panose="02070309020205020404" pitchFamily="49" charset="0"/>
            </a:endParaRPr>
          </a:p>
          <a:p>
            <a:r>
              <a:rPr lang="en-US" altLang="zh-CN" dirty="0"/>
              <a:t>result</a:t>
            </a:r>
            <a:r>
              <a:rPr lang="zh-CN" altLang="en-US" dirty="0"/>
              <a:t>：</a:t>
            </a:r>
            <a:endParaRPr lang="en-US" altLang="zh-CN" dirty="0"/>
          </a:p>
          <a:p>
            <a:r>
              <a:rPr lang="en-US" altLang="zh-CN" dirty="0">
                <a:latin typeface="Courier New" panose="02070309020205020404" pitchFamily="49" charset="0"/>
                <a:cs typeface="Courier New" panose="02070309020205020404" pitchFamily="49" charset="0"/>
              </a:rPr>
              <a:t>class="title"&gt;</a:t>
            </a:r>
            <a:r>
              <a:rPr lang="zh-CN" altLang="en-US" dirty="0">
                <a:latin typeface="Courier New" panose="02070309020205020404" pitchFamily="49" charset="0"/>
                <a:cs typeface="Courier New" panose="02070309020205020404" pitchFamily="49" charset="0"/>
              </a:rPr>
              <a:t>青春猪头少年不会梦到兔女郎学姐</a:t>
            </a:r>
            <a:r>
              <a:rPr lang="en-US" altLang="zh-CN" dirty="0">
                <a:latin typeface="Courier New" panose="02070309020205020404" pitchFamily="49" charset="0"/>
                <a:cs typeface="Courier New" panose="02070309020205020404" pitchFamily="49" charset="0"/>
              </a:rPr>
              <a:t>&lt;/a&gt;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&lt;div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-info"&gt;</a:t>
            </a:r>
            <a:r>
              <a:rPr lang="zh-CN" altLang="en-US" dirty="0">
                <a:latin typeface="Courier New" panose="02070309020205020404" pitchFamily="49" charset="0"/>
                <a:cs typeface="Courier New" panose="02070309020205020404" pitchFamily="49" charset="0"/>
              </a:rPr>
              <a:t>连载中，更新至第</a:t>
            </a:r>
            <a:endParaRPr lang="en-US" altLang="zh-CN" dirty="0"/>
          </a:p>
          <a:p>
            <a:r>
              <a:rPr lang="en-US" altLang="zh-CN" dirty="0">
                <a:latin typeface="Courier New" panose="02070309020205020404" pitchFamily="49" charset="0"/>
                <a:cs typeface="Courier New" panose="02070309020205020404" pitchFamily="49" charset="0"/>
              </a:rPr>
              <a:t>&lt;span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-num"&gt;2&lt;/span&gt;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class="fav"&gt;&lt;/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&gt;128.3</a:t>
            </a:r>
            <a:r>
              <a:rPr lang="zh-CN" altLang="en-US" dirty="0">
                <a:latin typeface="Courier New" panose="02070309020205020404" pitchFamily="49" charset="0"/>
                <a:cs typeface="Courier New" panose="02070309020205020404" pitchFamily="49" charset="0"/>
              </a:rPr>
              <a:t>万</a:t>
            </a:r>
            <a:r>
              <a:rPr lang="en-US" altLang="zh-CN" dirty="0">
                <a:latin typeface="Courier New" panose="02070309020205020404" pitchFamily="49" charset="0"/>
                <a:cs typeface="Courier New" panose="02070309020205020404" pitchFamily="49" charset="0"/>
              </a:rPr>
              <a:t>&lt;/span&gt;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&lt;div&gt;1735423&lt;/div&gt;</a:t>
            </a:r>
            <a:endParaRPr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57451" y="201101"/>
            <a:ext cx="5838549" cy="646331"/>
          </a:xfrm>
          <a:prstGeom prst="rect">
            <a:avLst/>
          </a:prstGeom>
          <a:noFill/>
        </p:spPr>
        <p:txBody>
          <a:bodyPr wrap="square" rtlCol="0">
            <a:spAutoFit/>
          </a:bodyPr>
          <a:lstStyle/>
          <a:p>
            <a:r>
              <a:rPr lang="en-US" altLang="zh-CN" dirty="0"/>
              <a:t>Matching function of regular expression:</a:t>
            </a:r>
          </a:p>
          <a:p>
            <a:r>
              <a:rPr lang="zh-CN" altLang="zh-CN" dirty="0">
                <a:latin typeface="Courier New" panose="02070309020205020404" pitchFamily="49" charset="0"/>
                <a:cs typeface="Courier New" panose="02070309020205020404" pitchFamily="49" charset="0"/>
              </a:rPr>
              <a:t>regexp</a:t>
            </a:r>
            <a:r>
              <a:rPr lang="en-US" altLang="zh-CN" dirty="0">
                <a:latin typeface="Courier New" panose="02070309020205020404" pitchFamily="49" charset="0"/>
                <a:cs typeface="Courier New" panose="02070309020205020404" pitchFamily="49" charset="0"/>
              </a:rPr>
              <a:t>,</a:t>
            </a:r>
            <a:r>
              <a:rPr lang="zh-CN" altLang="zh-CN" dirty="0">
                <a:latin typeface="Courier New" panose="02070309020205020404" pitchFamily="49" charset="0"/>
                <a:cs typeface="Courier New" panose="02070309020205020404" pitchFamily="49" charset="0"/>
              </a:rPr>
              <a:t>regexpi</a:t>
            </a:r>
            <a:r>
              <a:rPr lang="en-US" altLang="zh-CN" dirty="0">
                <a:latin typeface="Courier New" panose="02070309020205020404" pitchFamily="49" charset="0"/>
                <a:cs typeface="Courier New" panose="02070309020205020404" pitchFamily="49" charset="0"/>
              </a:rPr>
              <a:t>,</a:t>
            </a:r>
            <a:r>
              <a:rPr lang="zh-CN" altLang="zh-CN" dirty="0">
                <a:latin typeface="Courier New" panose="02070309020205020404" pitchFamily="49" charset="0"/>
                <a:cs typeface="Courier New" panose="02070309020205020404" pitchFamily="49" charset="0"/>
              </a:rPr>
              <a:t>regexprep </a:t>
            </a:r>
          </a:p>
        </p:txBody>
      </p:sp>
      <p:sp>
        <p:nvSpPr>
          <p:cNvPr id="3" name="文本框 2">
            <a:extLst>
              <a:ext uri="{FF2B5EF4-FFF2-40B4-BE49-F238E27FC236}">
                <a16:creationId xmlns:a16="http://schemas.microsoft.com/office/drawing/2014/main" id="{995B8133-C3EA-43A6-AF02-7326CA6816AF}"/>
              </a:ext>
            </a:extLst>
          </p:cNvPr>
          <p:cNvSpPr txBox="1"/>
          <p:nvPr/>
        </p:nvSpPr>
        <p:spPr>
          <a:xfrm>
            <a:off x="257451" y="1071457"/>
            <a:ext cx="6358855" cy="923330"/>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r</a:t>
            </a:r>
            <a:r>
              <a:rPr lang="zh-CN" altLang="zh-CN" dirty="0">
                <a:latin typeface="Courier New" panose="02070309020205020404" pitchFamily="49" charset="0"/>
                <a:cs typeface="Courier New" panose="02070309020205020404" pitchFamily="49" charset="0"/>
              </a:rPr>
              <a:t>egexp</a:t>
            </a:r>
            <a:r>
              <a:rPr lang="en-US" altLang="zh-CN" dirty="0">
                <a:latin typeface="Courier New" panose="02070309020205020404" pitchFamily="49" charset="0"/>
                <a:cs typeface="Courier New" panose="02070309020205020404" pitchFamily="49" charset="0"/>
              </a:rPr>
              <a:t>:</a:t>
            </a:r>
            <a:r>
              <a:rPr lang="en-US" altLang="zh-CN" dirty="0"/>
              <a:t>Match regular expression (</a:t>
            </a:r>
            <a:r>
              <a:rPr lang="en-US" altLang="zh-CN" dirty="0">
                <a:solidFill>
                  <a:srgbClr val="FF0000"/>
                </a:solidFill>
              </a:rPr>
              <a:t>case sensitive</a:t>
            </a:r>
            <a:r>
              <a:rPr lang="en-US" altLang="zh-CN" dirty="0"/>
              <a:t>)</a:t>
            </a:r>
          </a:p>
          <a:p>
            <a:r>
              <a:rPr lang="en-US" altLang="zh-CN" dirty="0">
                <a:latin typeface="Courier New" panose="02070309020205020404" pitchFamily="49" charset="0"/>
                <a:cs typeface="Courier New" panose="02070309020205020404" pitchFamily="49" charset="0"/>
              </a:rPr>
              <a:t>r</a:t>
            </a:r>
            <a:r>
              <a:rPr lang="zh-CN" altLang="zh-CN" dirty="0">
                <a:latin typeface="Courier New" panose="02070309020205020404" pitchFamily="49" charset="0"/>
                <a:cs typeface="Courier New" panose="02070309020205020404" pitchFamily="49" charset="0"/>
              </a:rPr>
              <a:t>egexpi</a:t>
            </a:r>
            <a:r>
              <a:rPr lang="en-US" altLang="zh-CN" dirty="0">
                <a:latin typeface="Courier New" panose="02070309020205020404" pitchFamily="49" charset="0"/>
                <a:cs typeface="Courier New" panose="02070309020205020404" pitchFamily="49" charset="0"/>
              </a:rPr>
              <a:t>:</a:t>
            </a:r>
            <a:r>
              <a:rPr lang="en-US" altLang="zh-CN" dirty="0"/>
              <a:t> Match regular expression (</a:t>
            </a:r>
            <a:r>
              <a:rPr lang="en-US" altLang="zh-CN" dirty="0">
                <a:solidFill>
                  <a:srgbClr val="FF0000"/>
                </a:solidFill>
              </a:rPr>
              <a:t>case insensitive</a:t>
            </a:r>
            <a:r>
              <a:rPr lang="en-US" altLang="zh-CN" dirty="0"/>
              <a:t>)</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r</a:t>
            </a:r>
            <a:r>
              <a:rPr lang="zh-CN" altLang="zh-CN" dirty="0">
                <a:latin typeface="Courier New" panose="02070309020205020404" pitchFamily="49" charset="0"/>
                <a:cs typeface="Courier New" panose="02070309020205020404" pitchFamily="49" charset="0"/>
              </a:rPr>
              <a:t>egexprep</a:t>
            </a:r>
            <a:r>
              <a:rPr lang="en-US" altLang="zh-CN" dirty="0">
                <a:latin typeface="Courier New" panose="02070309020205020404" pitchFamily="49" charset="0"/>
                <a:cs typeface="Courier New" panose="02070309020205020404" pitchFamily="49" charset="0"/>
              </a:rPr>
              <a:t>:</a:t>
            </a:r>
            <a:r>
              <a:rPr lang="en-US" altLang="zh-CN" dirty="0"/>
              <a:t> Replace text using regular expression</a:t>
            </a:r>
          </a:p>
        </p:txBody>
      </p:sp>
      <p:sp>
        <p:nvSpPr>
          <p:cNvPr id="4" name="文本框 3">
            <a:extLst>
              <a:ext uri="{FF2B5EF4-FFF2-40B4-BE49-F238E27FC236}">
                <a16:creationId xmlns:a16="http://schemas.microsoft.com/office/drawing/2014/main" id="{08BFC070-E7B1-4320-8023-5DB12B0CDDD7}"/>
              </a:ext>
            </a:extLst>
          </p:cNvPr>
          <p:cNvSpPr txBox="1"/>
          <p:nvPr/>
        </p:nvSpPr>
        <p:spPr>
          <a:xfrm>
            <a:off x="257451" y="2385612"/>
            <a:ext cx="8447583" cy="4955203"/>
          </a:xfrm>
          <a:prstGeom prst="rect">
            <a:avLst/>
          </a:prstGeom>
          <a:noFill/>
        </p:spPr>
        <p:txBody>
          <a:bodyPr wrap="square" rtlCol="0">
            <a:spAutoFit/>
          </a:bodyPr>
          <a:lstStyle/>
          <a:p>
            <a:r>
              <a:rPr lang="en-US" altLang="zh-CN" sz="2800" dirty="0">
                <a:solidFill>
                  <a:srgbClr val="FF0000"/>
                </a:solidFill>
              </a:rPr>
              <a:t>The difference between them</a:t>
            </a:r>
          </a:p>
          <a:p>
            <a:endParaRPr lang="en-US" altLang="zh-CN" dirty="0"/>
          </a:p>
          <a:p>
            <a:r>
              <a:rPr lang="en-US" altLang="zh-CN" dirty="0">
                <a:latin typeface="Courier New" panose="02070309020205020404" pitchFamily="49" charset="0"/>
                <a:cs typeface="Courier New" panose="02070309020205020404" pitchFamily="49" charset="0"/>
              </a:rPr>
              <a:t>&gt;&gt;</a:t>
            </a:r>
            <a:r>
              <a:rPr lang="zh-CN" altLang="zh-CN" dirty="0">
                <a:latin typeface="Courier New" panose="02070309020205020404" pitchFamily="49" charset="0"/>
                <a:cs typeface="Courier New" panose="02070309020205020404" pitchFamily="49" charset="0"/>
              </a:rPr>
              <a:t>str = 'bat cat can car coat court CUT ct CAT-scan</a:t>
            </a:r>
            <a:r>
              <a:rPr lang="zh-CN" altLang="en-US" dirty="0">
                <a:latin typeface="Courier New" panose="02070309020205020404" pitchFamily="49" charset="0"/>
                <a:cs typeface="Courier New" panose="02070309020205020404" pitchFamily="49" charset="0"/>
              </a:rPr>
              <a:t>’</a:t>
            </a:r>
            <a:r>
              <a:rPr lang="zh-CN"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zh-CN" altLang="zh-CN"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r>
              <a:rPr lang="zh-CN" altLang="zh-CN" dirty="0">
                <a:latin typeface="Courier New" panose="02070309020205020404" pitchFamily="49" charset="0"/>
                <a:cs typeface="Courier New" panose="02070309020205020404" pitchFamily="49" charset="0"/>
              </a:rPr>
              <a:t>expression = 'c[aeiou]+t</a:t>
            </a:r>
            <a:r>
              <a:rPr lang="zh-CN" altLang="en-US" dirty="0">
                <a:latin typeface="Courier New" panose="02070309020205020404" pitchFamily="49" charset="0"/>
                <a:cs typeface="Courier New" panose="02070309020205020404" pitchFamily="49" charset="0"/>
              </a:rPr>
              <a:t>’</a:t>
            </a:r>
            <a:r>
              <a:rPr lang="zh-CN" altLang="zh-CN" dirty="0">
                <a:latin typeface="Courier New" panose="02070309020205020404" pitchFamily="49" charset="0"/>
                <a:cs typeface="Courier New" panose="02070309020205020404" pitchFamily="49" charset="0"/>
              </a:rPr>
              <a:t>;</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zh-CN" dirty="0">
                <a:latin typeface="Courier New" panose="02070309020205020404" pitchFamily="49" charset="0"/>
                <a:cs typeface="Courier New" panose="02070309020205020404" pitchFamily="49" charset="0"/>
              </a:rPr>
              <a:t>replace = 'replace</a:t>
            </a:r>
            <a:r>
              <a:rPr lang="zh-CN" altLang="en-US" dirty="0">
                <a:latin typeface="Courier New" panose="02070309020205020404" pitchFamily="49" charset="0"/>
                <a:cs typeface="Courier New" panose="02070309020205020404" pitchFamily="49" charset="0"/>
              </a:rPr>
              <a:t>’</a:t>
            </a:r>
            <a:r>
              <a:rPr lang="zh-CN" altLang="zh-CN" dirty="0">
                <a:latin typeface="Courier New" panose="02070309020205020404" pitchFamily="49" charset="0"/>
                <a:cs typeface="Courier New" panose="02070309020205020404" pitchFamily="49" charset="0"/>
              </a:rPr>
              <a:t>; </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zh-CN" dirty="0">
                <a:latin typeface="Courier New" panose="02070309020205020404" pitchFamily="49" charset="0"/>
                <a:cs typeface="Courier New" panose="02070309020205020404" pitchFamily="49" charset="0"/>
              </a:rPr>
              <a:t>startIndex = </a:t>
            </a:r>
            <a:r>
              <a:rPr lang="zh-CN" altLang="zh-CN" dirty="0">
                <a:solidFill>
                  <a:srgbClr val="FF0000"/>
                </a:solidFill>
                <a:latin typeface="Courier New" panose="02070309020205020404" pitchFamily="49" charset="0"/>
                <a:cs typeface="Courier New" panose="02070309020205020404" pitchFamily="49" charset="0"/>
              </a:rPr>
              <a:t>regexp</a:t>
            </a:r>
            <a:r>
              <a:rPr lang="zh-CN" altLang="zh-CN" dirty="0">
                <a:latin typeface="Courier New" panose="02070309020205020404" pitchFamily="49" charset="0"/>
                <a:cs typeface="Courier New" panose="02070309020205020404" pitchFamily="49" charset="0"/>
              </a:rPr>
              <a:t>(str,expression)</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zh-CN" dirty="0">
                <a:latin typeface="Courier New" panose="02070309020205020404" pitchFamily="49" charset="0"/>
                <a:cs typeface="Courier New" panose="02070309020205020404" pitchFamily="49" charset="0"/>
              </a:rPr>
              <a:t>startIndex</a:t>
            </a:r>
            <a:r>
              <a:rPr lang="en-US" altLang="zh-CN" dirty="0">
                <a:latin typeface="Courier New" panose="02070309020205020404" pitchFamily="49" charset="0"/>
                <a:cs typeface="Courier New" panose="02070309020205020404" pitchFamily="49" charset="0"/>
              </a:rPr>
              <a:t>1</a:t>
            </a:r>
            <a:r>
              <a:rPr lang="zh-CN" altLang="zh-CN" dirty="0">
                <a:latin typeface="Courier New" panose="02070309020205020404" pitchFamily="49" charset="0"/>
                <a:cs typeface="Courier New" panose="02070309020205020404" pitchFamily="49" charset="0"/>
              </a:rPr>
              <a:t> = </a:t>
            </a:r>
            <a:r>
              <a:rPr lang="zh-CN" altLang="zh-CN" dirty="0">
                <a:solidFill>
                  <a:srgbClr val="FF0000"/>
                </a:solidFill>
                <a:latin typeface="Courier New" panose="02070309020205020404" pitchFamily="49" charset="0"/>
                <a:cs typeface="Courier New" panose="02070309020205020404" pitchFamily="49" charset="0"/>
              </a:rPr>
              <a:t>regexp</a:t>
            </a:r>
            <a:r>
              <a:rPr lang="en-US" altLang="zh-CN" dirty="0" err="1">
                <a:solidFill>
                  <a:srgbClr val="FF0000"/>
                </a:solidFill>
                <a:latin typeface="Courier New" panose="02070309020205020404" pitchFamily="49" charset="0"/>
                <a:cs typeface="Courier New" panose="02070309020205020404" pitchFamily="49" charset="0"/>
              </a:rPr>
              <a:t>i</a:t>
            </a:r>
            <a:r>
              <a:rPr lang="zh-CN" altLang="zh-CN" dirty="0">
                <a:latin typeface="Courier New" panose="02070309020205020404" pitchFamily="49" charset="0"/>
                <a:cs typeface="Courier New" panose="02070309020205020404" pitchFamily="49" charset="0"/>
              </a:rPr>
              <a:t>(str,expression)</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zh-CN" dirty="0">
                <a:latin typeface="Courier New" panose="02070309020205020404" pitchFamily="49" charset="0"/>
                <a:cs typeface="Courier New" panose="02070309020205020404" pitchFamily="49" charset="0"/>
              </a:rPr>
              <a:t>newStr = </a:t>
            </a:r>
            <a:r>
              <a:rPr lang="zh-CN" altLang="zh-CN" dirty="0">
                <a:solidFill>
                  <a:srgbClr val="FF0000"/>
                </a:solidFill>
                <a:latin typeface="Courier New" panose="02070309020205020404" pitchFamily="49" charset="0"/>
                <a:cs typeface="Courier New" panose="02070309020205020404" pitchFamily="49" charset="0"/>
              </a:rPr>
              <a:t>regexprep</a:t>
            </a:r>
            <a:r>
              <a:rPr lang="zh-CN" altLang="zh-CN" dirty="0">
                <a:latin typeface="Courier New" panose="02070309020205020404" pitchFamily="49" charset="0"/>
                <a:cs typeface="Courier New" panose="02070309020205020404" pitchFamily="49" charset="0"/>
              </a:rPr>
              <a:t>(str,expression,replace) </a:t>
            </a:r>
          </a:p>
          <a:p>
            <a:r>
              <a:rPr lang="en-US" altLang="zh-CN" dirty="0">
                <a:latin typeface="Courier New" panose="02070309020205020404" pitchFamily="49" charset="0"/>
                <a:cs typeface="Courier New" panose="02070309020205020404" pitchFamily="49" charset="0"/>
              </a:rPr>
              <a:t>&gt;&gt;</a:t>
            </a:r>
            <a:r>
              <a:rPr lang="en-US" altLang="zh-CN" dirty="0" err="1">
                <a:latin typeface="Courier New" panose="02070309020205020404" pitchFamily="49" charset="0"/>
                <a:cs typeface="Courier New" panose="02070309020205020404" pitchFamily="49" charset="0"/>
              </a:rPr>
              <a:t>startIndex</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5    17</a:t>
            </a:r>
          </a:p>
          <a:p>
            <a:r>
              <a:rPr lang="en-US" altLang="zh-CN" dirty="0">
                <a:latin typeface="Courier New" panose="02070309020205020404" pitchFamily="49" charset="0"/>
                <a:cs typeface="Courier New" panose="02070309020205020404" pitchFamily="49" charset="0"/>
              </a:rPr>
              <a:t>  startIndex1 =</a:t>
            </a:r>
          </a:p>
          <a:p>
            <a:r>
              <a:rPr lang="en-US" altLang="zh-CN" dirty="0">
                <a:latin typeface="Courier New" panose="02070309020205020404" pitchFamily="49" charset="0"/>
                <a:cs typeface="Courier New" panose="02070309020205020404" pitchFamily="49" charset="0"/>
              </a:rPr>
              <a:t>     5    17    28    35</a:t>
            </a:r>
            <a:endParaRPr lang="en-US" altLang="zh-CN" dirty="0"/>
          </a:p>
          <a:p>
            <a:r>
              <a:rPr lang="en-US" altLang="zh-CN" dirty="0">
                <a:latin typeface="Courier New" panose="02070309020205020404" pitchFamily="49" charset="0"/>
                <a:cs typeface="Courier New" panose="02070309020205020404" pitchFamily="49" charset="0"/>
              </a:rPr>
              <a:t>  </a:t>
            </a:r>
            <a:r>
              <a:rPr lang="zh-CN" altLang="zh-CN" dirty="0">
                <a:latin typeface="Courier New" panose="02070309020205020404" pitchFamily="49" charset="0"/>
                <a:cs typeface="Courier New" panose="02070309020205020404" pitchFamily="49" charset="0"/>
              </a:rPr>
              <a:t>newStr</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bat </a:t>
            </a:r>
            <a:r>
              <a:rPr lang="en-US" altLang="zh-CN" dirty="0">
                <a:solidFill>
                  <a:srgbClr val="FF0000"/>
                </a:solidFill>
                <a:latin typeface="Courier New" panose="02070309020205020404" pitchFamily="49" charset="0"/>
                <a:cs typeface="Courier New" panose="02070309020205020404" pitchFamily="49" charset="0"/>
              </a:rPr>
              <a:t>replace</a:t>
            </a:r>
            <a:r>
              <a:rPr lang="en-US" altLang="zh-CN" dirty="0">
                <a:latin typeface="Courier New" panose="02070309020205020404" pitchFamily="49" charset="0"/>
                <a:cs typeface="Courier New" panose="02070309020205020404" pitchFamily="49" charset="0"/>
              </a:rPr>
              <a:t> can car </a:t>
            </a:r>
            <a:r>
              <a:rPr lang="en-US" altLang="zh-CN" dirty="0">
                <a:solidFill>
                  <a:srgbClr val="FF0000"/>
                </a:solidFill>
                <a:latin typeface="Courier New" panose="02070309020205020404" pitchFamily="49" charset="0"/>
                <a:cs typeface="Courier New" panose="02070309020205020404" pitchFamily="49" charset="0"/>
              </a:rPr>
              <a:t>replace</a:t>
            </a:r>
            <a:r>
              <a:rPr lang="en-US" altLang="zh-CN" dirty="0">
                <a:latin typeface="Courier New" panose="02070309020205020404" pitchFamily="49" charset="0"/>
                <a:cs typeface="Courier New" panose="02070309020205020404" pitchFamily="49" charset="0"/>
              </a:rPr>
              <a:t> court CUT </a:t>
            </a:r>
            <a:r>
              <a:rPr lang="en-US" altLang="zh-CN" dirty="0" err="1">
                <a:latin typeface="Courier New" panose="02070309020205020404" pitchFamily="49" charset="0"/>
                <a:cs typeface="Courier New" panose="02070309020205020404" pitchFamily="49" charset="0"/>
              </a:rPr>
              <a:t>ct</a:t>
            </a:r>
            <a:r>
              <a:rPr lang="en-US" altLang="zh-CN" dirty="0">
                <a:latin typeface="Courier New" panose="02070309020205020404" pitchFamily="49" charset="0"/>
                <a:cs typeface="Courier New" panose="02070309020205020404" pitchFamily="49" charset="0"/>
              </a:rPr>
              <a:t> CAT-scan</a:t>
            </a:r>
          </a:p>
          <a:p>
            <a:endParaRPr lang="en-US" altLang="zh-CN" dirty="0"/>
          </a:p>
          <a:p>
            <a:endParaRPr lang="en-US" altLang="zh-CN" dirty="0"/>
          </a:p>
          <a:p>
            <a:endParaRPr lang="zh-CN" altLang="en-US" dirty="0"/>
          </a:p>
        </p:txBody>
      </p:sp>
      <p:sp>
        <p:nvSpPr>
          <p:cNvPr id="5" name="Rectangle 1">
            <a:extLst>
              <a:ext uri="{FF2B5EF4-FFF2-40B4-BE49-F238E27FC236}">
                <a16:creationId xmlns:a16="http://schemas.microsoft.com/office/drawing/2014/main" id="{C343DE3D-CD59-4CE9-905F-6E0917CCEA40}"/>
              </a:ext>
            </a:extLst>
          </p:cNvPr>
          <p:cNvSpPr>
            <a:spLocks noChangeArrowheads="1"/>
          </p:cNvSpPr>
          <p:nvPr/>
        </p:nvSpPr>
        <p:spPr bwMode="auto">
          <a:xfrm>
            <a:off x="595618" y="3646167"/>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E50F56B-A549-4D6A-958A-41813FFC4B84}"/>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563162" y="259668"/>
            <a:ext cx="9065675" cy="1280890"/>
          </a:xfrm>
        </p:spPr>
        <p:txBody>
          <a:bodyPr/>
          <a:lstStyle/>
          <a:p>
            <a:r>
              <a:rPr lang="en-US" altLang="zh-CN" dirty="0"/>
              <a:t>Let's take a look at an example of using a matching function. </a:t>
            </a:r>
          </a:p>
        </p:txBody>
      </p:sp>
      <p:sp>
        <p:nvSpPr>
          <p:cNvPr id="6" name="文本框 5"/>
          <p:cNvSpPr txBox="1"/>
          <p:nvPr/>
        </p:nvSpPr>
        <p:spPr>
          <a:xfrm>
            <a:off x="2592925" y="1905000"/>
            <a:ext cx="6261652" cy="2308324"/>
          </a:xfrm>
          <a:prstGeom prst="rect">
            <a:avLst/>
          </a:prstGeom>
          <a:noFill/>
        </p:spPr>
        <p:txBody>
          <a:bodyPr wrap="square" rtlCol="0">
            <a:spAutoFit/>
          </a:bodyPr>
          <a:lstStyle/>
          <a:p>
            <a:r>
              <a:rPr lang="en-US" altLang="zh-CN" dirty="0"/>
              <a:t>To elicit this code</a:t>
            </a:r>
          </a:p>
          <a:p>
            <a:r>
              <a:rPr lang="en-US" altLang="zh-CN" dirty="0">
                <a:latin typeface="Courier New" panose="02070309020205020404" pitchFamily="49" charset="0"/>
                <a:cs typeface="Courier New" panose="02070309020205020404" pitchFamily="49" charset="0"/>
              </a:rPr>
              <a:t>for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=1:4</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ori</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regexp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aim,expr</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},'match');</a:t>
            </a:r>
          </a:p>
          <a:p>
            <a:r>
              <a:rPr lang="en-US" altLang="zh-CN" dirty="0">
                <a:latin typeface="Courier New" panose="02070309020205020404" pitchFamily="49" charset="0"/>
                <a:cs typeface="Courier New" panose="02070309020205020404" pitchFamily="49" charset="0"/>
              </a:rPr>
              <a:t>end</a:t>
            </a:r>
          </a:p>
          <a:p>
            <a:r>
              <a:rPr lang="en-US" altLang="zh-CN" dirty="0"/>
              <a:t>At this point, you can see the results by looking at the ori1 variable, but not intuitively enough</a:t>
            </a:r>
            <a:br>
              <a:rPr lang="en-US" altLang="zh-CN" dirty="0"/>
            </a:br>
            <a:endParaRPr lang="en-US" altLang="zh-CN" dirty="0"/>
          </a:p>
          <a:p>
            <a:endParaRPr lang="zh-CN" altLang="en-US" dirty="0"/>
          </a:p>
        </p:txBody>
      </p:sp>
      <p:pic>
        <p:nvPicPr>
          <p:cNvPr id="7" name="图片 6"/>
          <p:cNvPicPr>
            <a:picLocks noChangeAspect="1"/>
          </p:cNvPicPr>
          <p:nvPr/>
        </p:nvPicPr>
        <p:blipFill>
          <a:blip r:embed="rId2"/>
          <a:stretch>
            <a:fillRect/>
          </a:stretch>
        </p:blipFill>
        <p:spPr>
          <a:xfrm>
            <a:off x="2695575" y="3914775"/>
            <a:ext cx="5429250" cy="1771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90715" y="151778"/>
            <a:ext cx="4591678" cy="523220"/>
          </a:xfrm>
          <a:prstGeom prst="rect">
            <a:avLst/>
          </a:prstGeom>
          <a:noFill/>
        </p:spPr>
        <p:txBody>
          <a:bodyPr wrap="square" rtlCol="0">
            <a:spAutoFit/>
          </a:bodyPr>
          <a:lstStyle/>
          <a:p>
            <a:r>
              <a:rPr lang="en-US" altLang="zh-CN" sz="2800" dirty="0"/>
              <a:t>Data cleaning and saving</a:t>
            </a:r>
          </a:p>
        </p:txBody>
      </p:sp>
      <p:sp>
        <p:nvSpPr>
          <p:cNvPr id="4" name="文本框 3"/>
          <p:cNvSpPr txBox="1"/>
          <p:nvPr/>
        </p:nvSpPr>
        <p:spPr>
          <a:xfrm>
            <a:off x="1798982" y="1182757"/>
            <a:ext cx="8040757" cy="923330"/>
          </a:xfrm>
          <a:prstGeom prst="rect">
            <a:avLst/>
          </a:prstGeom>
          <a:noFill/>
        </p:spPr>
        <p:txBody>
          <a:bodyPr wrap="square" rtlCol="0">
            <a:spAutoFit/>
          </a:bodyPr>
          <a:lstStyle/>
          <a:p>
            <a:r>
              <a:rPr lang="en-US" altLang="zh-CN" dirty="0"/>
              <a:t>Now we have extracted the part that contains the required data, but now the data is not "pure" enough. Because that's what they are now.</a:t>
            </a:r>
            <a:br>
              <a:rPr lang="en-US" altLang="zh-CN" dirty="0"/>
            </a:br>
            <a:endParaRPr lang="en-US" altLang="zh-CN" dirty="0"/>
          </a:p>
        </p:txBody>
      </p:sp>
      <p:sp>
        <p:nvSpPr>
          <p:cNvPr id="5" name="文本框 4"/>
          <p:cNvSpPr txBox="1"/>
          <p:nvPr/>
        </p:nvSpPr>
        <p:spPr>
          <a:xfrm>
            <a:off x="1798982" y="2767734"/>
            <a:ext cx="6808304" cy="2585323"/>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class="title"&gt;</a:t>
            </a:r>
            <a:r>
              <a:rPr lang="zh-CN" altLang="en-US" dirty="0">
                <a:latin typeface="Courier New" panose="02070309020205020404" pitchFamily="49" charset="0"/>
                <a:cs typeface="Courier New" panose="02070309020205020404" pitchFamily="49" charset="0"/>
              </a:rPr>
              <a:t>青春猪头少年不会梦到兔女郎学姐</a:t>
            </a:r>
            <a:r>
              <a:rPr lang="en-US" altLang="zh-CN" dirty="0">
                <a:latin typeface="Courier New" panose="02070309020205020404" pitchFamily="49" charset="0"/>
                <a:cs typeface="Courier New" panose="02070309020205020404" pitchFamily="49" charset="0"/>
              </a:rPr>
              <a:t>&lt;/a&gt;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&lt;div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-info"&gt;             </a:t>
            </a:r>
            <a:r>
              <a:rPr lang="zh-CN" altLang="en-US" dirty="0">
                <a:latin typeface="Courier New" panose="02070309020205020404" pitchFamily="49" charset="0"/>
                <a:cs typeface="Courier New" panose="02070309020205020404" pitchFamily="49" charset="0"/>
              </a:rPr>
              <a:t>连载中，更新至第             </a:t>
            </a:r>
            <a:r>
              <a:rPr lang="en-US" altLang="zh-CN" dirty="0">
                <a:latin typeface="Courier New" panose="02070309020205020404" pitchFamily="49" charset="0"/>
                <a:cs typeface="Courier New" panose="02070309020205020404" pitchFamily="49" charset="0"/>
              </a:rPr>
              <a:t>&lt;span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-num"&gt;2&lt;/span&gt;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class="fav"&gt;&lt;/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&gt;128.3</a:t>
            </a:r>
            <a:r>
              <a:rPr lang="zh-CN" altLang="en-US" dirty="0">
                <a:latin typeface="Courier New" panose="02070309020205020404" pitchFamily="49" charset="0"/>
                <a:cs typeface="Courier New" panose="02070309020205020404" pitchFamily="49" charset="0"/>
              </a:rPr>
              <a:t>万</a:t>
            </a:r>
            <a:r>
              <a:rPr lang="en-US" altLang="zh-CN" dirty="0">
                <a:latin typeface="Courier New" panose="02070309020205020404" pitchFamily="49" charset="0"/>
                <a:cs typeface="Courier New" panose="02070309020205020404" pitchFamily="49" charset="0"/>
              </a:rPr>
              <a:t>&lt;/span&gt;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&lt;div&gt;1735423&lt;/div&gt;</a:t>
            </a:r>
            <a:endParaRPr lang="zh-CN" altLang="en-US" dirty="0">
              <a:latin typeface="Courier New" panose="02070309020205020404" pitchFamily="49" charset="0"/>
              <a:cs typeface="Courier New" panose="02070309020205020404" pitchFamily="49" charset="0"/>
            </a:endParaRPr>
          </a:p>
        </p:txBody>
      </p:sp>
      <p:sp>
        <p:nvSpPr>
          <p:cNvPr id="7" name="文本框 6"/>
          <p:cNvSpPr txBox="1"/>
          <p:nvPr/>
        </p:nvSpPr>
        <p:spPr>
          <a:xfrm>
            <a:off x="1908313" y="5774635"/>
            <a:ext cx="5734878" cy="923330"/>
          </a:xfrm>
          <a:prstGeom prst="rect">
            <a:avLst/>
          </a:prstGeom>
          <a:noFill/>
        </p:spPr>
        <p:txBody>
          <a:bodyPr wrap="square" rtlCol="0">
            <a:spAutoFit/>
          </a:bodyPr>
          <a:lstStyle/>
          <a:p>
            <a:r>
              <a:rPr lang="en-US" altLang="zh-CN" dirty="0"/>
              <a:t>So</a:t>
            </a:r>
            <a:r>
              <a:rPr lang="zh-CN" altLang="en-US" dirty="0"/>
              <a:t> </a:t>
            </a:r>
            <a:r>
              <a:rPr lang="en-US" altLang="zh-CN" dirty="0"/>
              <a:t>what</a:t>
            </a:r>
            <a:r>
              <a:rPr lang="zh-CN" altLang="en-US" dirty="0"/>
              <a:t> </a:t>
            </a:r>
            <a:r>
              <a:rPr lang="en-US" altLang="zh-CN" dirty="0"/>
              <a:t>should</a:t>
            </a:r>
            <a:r>
              <a:rPr lang="zh-CN" altLang="en-US" dirty="0"/>
              <a:t> </a:t>
            </a:r>
            <a:r>
              <a:rPr lang="en-US" altLang="zh-CN" dirty="0"/>
              <a:t>we</a:t>
            </a:r>
            <a:r>
              <a:rPr lang="zh-CN" altLang="en-US" dirty="0"/>
              <a:t> </a:t>
            </a:r>
            <a:r>
              <a:rPr lang="en-US" altLang="zh-CN" dirty="0"/>
              <a:t>do</a:t>
            </a:r>
            <a:r>
              <a:rPr lang="zh-CN" altLang="en-US" dirty="0"/>
              <a:t> ，</a:t>
            </a:r>
            <a:r>
              <a:rPr lang="en-US" altLang="zh-CN" dirty="0"/>
              <a:t>Continue to use regular expressions, of course!</a:t>
            </a:r>
          </a:p>
          <a:p>
            <a:endParaRPr lang="zh-CN" altLang="en-US" dirty="0"/>
          </a:p>
        </p:txBody>
      </p:sp>
      <p:sp>
        <p:nvSpPr>
          <p:cNvPr id="9" name="箭头: 下 8"/>
          <p:cNvSpPr/>
          <p:nvPr/>
        </p:nvSpPr>
        <p:spPr>
          <a:xfrm>
            <a:off x="3617844" y="1844404"/>
            <a:ext cx="586409" cy="923330"/>
          </a:xfrm>
          <a:prstGeom prst="downArrow">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776328" y="939049"/>
            <a:ext cx="7891669" cy="1569660"/>
          </a:xfrm>
          <a:prstGeom prst="rect">
            <a:avLst/>
          </a:prstGeom>
          <a:noFill/>
        </p:spPr>
        <p:txBody>
          <a:bodyPr wrap="square" rtlCol="0">
            <a:spAutoFit/>
          </a:bodyPr>
          <a:lstStyle/>
          <a:p>
            <a:r>
              <a:rPr lang="en-US" altLang="zh-CN" sz="2400" dirty="0"/>
              <a:t>We can write this code easily from the previous study. </a:t>
            </a:r>
          </a:p>
          <a:p>
            <a:r>
              <a:rPr lang="en-US" altLang="zh-CN" dirty="0">
                <a:latin typeface="Courier New" panose="02070309020205020404" pitchFamily="49" charset="0"/>
                <a:cs typeface="Courier New" panose="02070309020205020404" pitchFamily="49" charset="0"/>
              </a:rPr>
              <a:t>name=</a:t>
            </a:r>
            <a:r>
              <a:rPr lang="en-US" altLang="zh-CN" dirty="0" err="1">
                <a:latin typeface="Courier New" panose="02070309020205020404" pitchFamily="49" charset="0"/>
                <a:cs typeface="Courier New" panose="02070309020205020404" pitchFamily="49" charset="0"/>
              </a:rPr>
              <a:t>regexp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ori</a:t>
            </a:r>
            <a:r>
              <a:rPr lang="en-US" altLang="zh-CN" dirty="0">
                <a:latin typeface="Courier New" panose="02070309020205020404" pitchFamily="49" charset="0"/>
                <a:cs typeface="Courier New" panose="02070309020205020404" pitchFamily="49" charset="0"/>
              </a:rPr>
              <a:t>{1,1},'&gt;.+?&lt;','match');%</a:t>
            </a:r>
            <a:r>
              <a:rPr lang="zh-CN" altLang="en-US" dirty="0">
                <a:latin typeface="Courier New" panose="02070309020205020404" pitchFamily="49" charset="0"/>
                <a:cs typeface="Courier New" panose="02070309020205020404" pitchFamily="49" charset="0"/>
              </a:rPr>
              <a:t>番剧名称</a:t>
            </a:r>
          </a:p>
          <a:p>
            <a:r>
              <a:rPr lang="en-US" altLang="zh-CN" dirty="0" err="1">
                <a:latin typeface="Courier New" panose="02070309020205020404" pitchFamily="49" charset="0"/>
                <a:cs typeface="Courier New" panose="02070309020205020404" pitchFamily="49" charset="0"/>
              </a:rPr>
              <a:t>gx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regexp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ori</a:t>
            </a:r>
            <a:r>
              <a:rPr lang="en-US" altLang="zh-CN" dirty="0">
                <a:latin typeface="Courier New" panose="02070309020205020404" pitchFamily="49" charset="0"/>
                <a:cs typeface="Courier New" panose="02070309020205020404" pitchFamily="49" charset="0"/>
              </a:rPr>
              <a:t>{1,2},'&gt;[0-9]+&lt;','match');%</a:t>
            </a:r>
            <a:r>
              <a:rPr lang="zh-CN" altLang="en-US" dirty="0">
                <a:latin typeface="Courier New" panose="02070309020205020404" pitchFamily="49" charset="0"/>
                <a:cs typeface="Courier New" panose="02070309020205020404" pitchFamily="49" charset="0"/>
              </a:rPr>
              <a:t>更新到第几话</a:t>
            </a:r>
          </a:p>
          <a:p>
            <a:r>
              <a:rPr lang="en-US" altLang="zh-CN" dirty="0">
                <a:latin typeface="Courier New" panose="02070309020205020404" pitchFamily="49" charset="0"/>
                <a:cs typeface="Courier New" panose="02070309020205020404" pitchFamily="49" charset="0"/>
              </a:rPr>
              <a:t>np=</a:t>
            </a:r>
            <a:r>
              <a:rPr lang="en-US" altLang="zh-CN" dirty="0" err="1">
                <a:latin typeface="Courier New" panose="02070309020205020404" pitchFamily="49" charset="0"/>
                <a:cs typeface="Courier New" panose="02070309020205020404" pitchFamily="49" charset="0"/>
              </a:rPr>
              <a:t>regexp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ori</a:t>
            </a:r>
            <a:r>
              <a:rPr lang="en-US" altLang="zh-CN" dirty="0">
                <a:latin typeface="Courier New" panose="02070309020205020404" pitchFamily="49" charset="0"/>
                <a:cs typeface="Courier New" panose="02070309020205020404" pitchFamily="49" charset="0"/>
              </a:rPr>
              <a:t>{1,3},'</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&gt;.+?&lt;','match');%</a:t>
            </a:r>
            <a:r>
              <a:rPr lang="zh-CN" altLang="en-US" dirty="0">
                <a:latin typeface="Courier New" panose="02070309020205020404" pitchFamily="49" charset="0"/>
                <a:cs typeface="Courier New" panose="02070309020205020404" pitchFamily="49" charset="0"/>
              </a:rPr>
              <a:t>追番人数</a:t>
            </a:r>
          </a:p>
          <a:p>
            <a:r>
              <a:rPr lang="en-US" altLang="zh-CN" dirty="0">
                <a:latin typeface="Courier New" panose="02070309020205020404" pitchFamily="49" charset="0"/>
                <a:cs typeface="Courier New" panose="02070309020205020404" pitchFamily="49" charset="0"/>
              </a:rPr>
              <a:t>hot=</a:t>
            </a:r>
            <a:r>
              <a:rPr lang="en-US" altLang="zh-CN" dirty="0" err="1">
                <a:latin typeface="Courier New" panose="02070309020205020404" pitchFamily="49" charset="0"/>
                <a:cs typeface="Courier New" panose="02070309020205020404" pitchFamily="49" charset="0"/>
              </a:rPr>
              <a:t>regexp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ori</a:t>
            </a:r>
            <a:r>
              <a:rPr lang="en-US" altLang="zh-CN" dirty="0">
                <a:latin typeface="Courier New" panose="02070309020205020404" pitchFamily="49" charset="0"/>
                <a:cs typeface="Courier New" panose="02070309020205020404" pitchFamily="49" charset="0"/>
              </a:rPr>
              <a:t>{1,4},'&gt;[0-9]+&lt;','match');%</a:t>
            </a:r>
            <a:r>
              <a:rPr lang="zh-CN" altLang="en-US" dirty="0">
                <a:latin typeface="Courier New" panose="02070309020205020404" pitchFamily="49" charset="0"/>
                <a:cs typeface="Courier New" panose="02070309020205020404" pitchFamily="49" charset="0"/>
              </a:rPr>
              <a:t>热度</a:t>
            </a:r>
          </a:p>
        </p:txBody>
      </p:sp>
      <p:sp>
        <p:nvSpPr>
          <p:cNvPr id="4" name="文本框 3"/>
          <p:cNvSpPr txBox="1"/>
          <p:nvPr/>
        </p:nvSpPr>
        <p:spPr>
          <a:xfrm>
            <a:off x="8418444" y="3979958"/>
            <a:ext cx="4005469" cy="1200329"/>
          </a:xfrm>
          <a:prstGeom prst="rect">
            <a:avLst/>
          </a:prstGeom>
          <a:noFill/>
        </p:spPr>
        <p:txBody>
          <a:bodyPr wrap="square" rtlCol="0">
            <a:spAutoFit/>
          </a:bodyPr>
          <a:lstStyle/>
          <a:p>
            <a:r>
              <a:rPr lang="en-US" altLang="zh-CN" dirty="0"/>
              <a:t>&gt;</a:t>
            </a:r>
            <a:r>
              <a:rPr lang="zh-CN" altLang="en-US" dirty="0"/>
              <a:t>青春猪头少年不会梦到兔女郎学姐</a:t>
            </a:r>
            <a:r>
              <a:rPr lang="en-US" altLang="zh-CN" dirty="0"/>
              <a:t>&lt;</a:t>
            </a:r>
          </a:p>
          <a:p>
            <a:r>
              <a:rPr lang="en-US" altLang="zh-CN" dirty="0"/>
              <a:t>&gt;2&lt;</a:t>
            </a:r>
          </a:p>
          <a:p>
            <a:r>
              <a:rPr lang="en-US" altLang="zh-CN" dirty="0" err="1"/>
              <a:t>i</a:t>
            </a:r>
            <a:r>
              <a:rPr lang="en-US" altLang="zh-CN" dirty="0"/>
              <a:t>&gt;128.3</a:t>
            </a:r>
            <a:r>
              <a:rPr lang="zh-CN" altLang="en-US" dirty="0"/>
              <a:t>万</a:t>
            </a:r>
            <a:r>
              <a:rPr lang="en-US" altLang="zh-CN" dirty="0"/>
              <a:t>&lt;</a:t>
            </a:r>
          </a:p>
          <a:p>
            <a:r>
              <a:rPr lang="en-US" altLang="zh-CN" dirty="0"/>
              <a:t>&gt;1735423&lt;</a:t>
            </a:r>
            <a:endParaRPr lang="zh-CN" altLang="en-US" dirty="0"/>
          </a:p>
        </p:txBody>
      </p:sp>
      <p:sp>
        <p:nvSpPr>
          <p:cNvPr id="5" name="箭头: 下 4"/>
          <p:cNvSpPr/>
          <p:nvPr/>
        </p:nvSpPr>
        <p:spPr>
          <a:xfrm rot="16200000">
            <a:off x="7386139" y="3947043"/>
            <a:ext cx="695739" cy="1266161"/>
          </a:xfrm>
          <a:prstGeom prst="downArrow">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FF0000"/>
              </a:solidFill>
            </a:endParaRPr>
          </a:p>
        </p:txBody>
      </p:sp>
      <p:sp>
        <p:nvSpPr>
          <p:cNvPr id="6" name="文本框 5"/>
          <p:cNvSpPr txBox="1"/>
          <p:nvPr/>
        </p:nvSpPr>
        <p:spPr>
          <a:xfrm>
            <a:off x="241270" y="3702961"/>
            <a:ext cx="6808304" cy="1754326"/>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class="title"&gt;</a:t>
            </a:r>
            <a:r>
              <a:rPr lang="zh-CN" altLang="en-US" dirty="0">
                <a:latin typeface="Courier New" panose="02070309020205020404" pitchFamily="49" charset="0"/>
                <a:cs typeface="Courier New" panose="02070309020205020404" pitchFamily="49" charset="0"/>
              </a:rPr>
              <a:t>青春猪头少年不会梦到兔女郎学姐</a:t>
            </a:r>
            <a:r>
              <a:rPr lang="en-US" altLang="zh-CN" dirty="0">
                <a:latin typeface="Courier New" panose="02070309020205020404" pitchFamily="49" charset="0"/>
                <a:cs typeface="Courier New" panose="02070309020205020404" pitchFamily="49" charset="0"/>
              </a:rPr>
              <a:t>&lt;/a&gt;</a:t>
            </a:r>
          </a:p>
          <a:p>
            <a:r>
              <a:rPr lang="en-US" altLang="zh-CN" dirty="0">
                <a:latin typeface="Courier New" panose="02070309020205020404" pitchFamily="49" charset="0"/>
                <a:cs typeface="Courier New" panose="02070309020205020404" pitchFamily="49" charset="0"/>
              </a:rPr>
              <a:t>&lt;div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-info"&gt;             </a:t>
            </a:r>
            <a:r>
              <a:rPr lang="zh-CN" altLang="en-US" dirty="0">
                <a:latin typeface="Courier New" panose="02070309020205020404" pitchFamily="49" charset="0"/>
                <a:cs typeface="Courier New" panose="02070309020205020404" pitchFamily="49" charset="0"/>
              </a:rPr>
              <a:t>连载中，更新至第             </a:t>
            </a:r>
            <a:r>
              <a:rPr lang="en-US" altLang="zh-CN" dirty="0">
                <a:latin typeface="Courier New" panose="02070309020205020404" pitchFamily="49" charset="0"/>
                <a:cs typeface="Courier New" panose="02070309020205020404" pitchFamily="49" charset="0"/>
              </a:rPr>
              <a:t>&lt;span class="</a:t>
            </a:r>
            <a:r>
              <a:rPr lang="en-US" altLang="zh-CN" dirty="0" err="1">
                <a:latin typeface="Courier New" panose="02070309020205020404" pitchFamily="49" charset="0"/>
                <a:cs typeface="Courier New" panose="02070309020205020404" pitchFamily="49" charset="0"/>
              </a:rPr>
              <a:t>bangumi</a:t>
            </a:r>
            <a:r>
              <a:rPr lang="en-US" altLang="zh-CN" dirty="0">
                <a:latin typeface="Courier New" panose="02070309020205020404" pitchFamily="49" charset="0"/>
                <a:cs typeface="Courier New" panose="02070309020205020404" pitchFamily="49" charset="0"/>
              </a:rPr>
              <a:t>-num"&gt;2&lt;/span&gt;</a:t>
            </a:r>
          </a:p>
          <a:p>
            <a:r>
              <a:rPr lang="en-US" altLang="zh-CN" dirty="0">
                <a:latin typeface="Courier New" panose="02070309020205020404" pitchFamily="49" charset="0"/>
                <a:cs typeface="Courier New" panose="02070309020205020404" pitchFamily="49" charset="0"/>
              </a:rPr>
              <a: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class="fav"&gt;&lt;/</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&gt;128.3</a:t>
            </a:r>
            <a:r>
              <a:rPr lang="zh-CN" altLang="en-US" dirty="0">
                <a:latin typeface="Courier New" panose="02070309020205020404" pitchFamily="49" charset="0"/>
                <a:cs typeface="Courier New" panose="02070309020205020404" pitchFamily="49" charset="0"/>
              </a:rPr>
              <a:t>万</a:t>
            </a:r>
            <a:r>
              <a:rPr lang="en-US" altLang="zh-CN" dirty="0">
                <a:latin typeface="Courier New" panose="02070309020205020404" pitchFamily="49" charset="0"/>
                <a:cs typeface="Courier New" panose="02070309020205020404" pitchFamily="49" charset="0"/>
              </a:rPr>
              <a:t>&lt;/span&gt;</a:t>
            </a:r>
          </a:p>
          <a:p>
            <a:r>
              <a:rPr lang="en-US" altLang="zh-CN" dirty="0">
                <a:latin typeface="Courier New" panose="02070309020205020404" pitchFamily="49" charset="0"/>
                <a:cs typeface="Courier New" panose="02070309020205020404" pitchFamily="49" charset="0"/>
              </a:rPr>
              <a:t>&lt;div&gt;1735423&lt;/div&gt;</a:t>
            </a:r>
            <a:endParaRPr lang="zh-CN"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269099" y="48507"/>
            <a:ext cx="4395180" cy="523220"/>
          </a:xfrm>
          <a:prstGeom prst="rect">
            <a:avLst/>
          </a:prstGeom>
          <a:noFill/>
        </p:spPr>
        <p:txBody>
          <a:bodyPr wrap="square" rtlCol="0">
            <a:spAutoFit/>
          </a:bodyPr>
          <a:lstStyle/>
          <a:p>
            <a:r>
              <a:rPr lang="en-US" altLang="zh-CN" sz="2800" dirty="0"/>
              <a:t>Data cleaning and saving</a:t>
            </a:r>
          </a:p>
        </p:txBody>
      </p:sp>
      <p:sp>
        <p:nvSpPr>
          <p:cNvPr id="3" name="文本框 2"/>
          <p:cNvSpPr txBox="1"/>
          <p:nvPr/>
        </p:nvSpPr>
        <p:spPr>
          <a:xfrm>
            <a:off x="621437" y="479394"/>
            <a:ext cx="10708858" cy="707886"/>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Now that the data is still in memory, we should save it. Save the filename with the current time </a:t>
            </a:r>
          </a:p>
        </p:txBody>
      </p:sp>
      <p:sp>
        <p:nvSpPr>
          <p:cNvPr id="5" name="文本框 4"/>
          <p:cNvSpPr txBox="1"/>
          <p:nvPr/>
        </p:nvSpPr>
        <p:spPr>
          <a:xfrm>
            <a:off x="621437" y="1187280"/>
            <a:ext cx="11167529" cy="5632311"/>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now</a:t>
            </a:r>
          </a:p>
          <a:p>
            <a:r>
              <a:rPr lang="en-US" altLang="zh-CN" sz="2000" dirty="0">
                <a:latin typeface="黑体" panose="02010609060101010101" pitchFamily="49" charset="-122"/>
                <a:ea typeface="黑体" panose="02010609060101010101" pitchFamily="49" charset="-122"/>
              </a:rPr>
              <a:t>Current date and time as serial date number</a:t>
            </a:r>
            <a:endParaRPr lang="en-US" altLang="zh-CN" sz="2000" b="1" dirty="0">
              <a:latin typeface="黑体" panose="02010609060101010101" pitchFamily="49" charset="-122"/>
              <a:ea typeface="黑体" panose="02010609060101010101" pitchFamily="49" charset="-122"/>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t = now </a:t>
            </a:r>
            <a:r>
              <a:rPr lang="en-US" altLang="zh-CN" sz="2000" dirty="0">
                <a:latin typeface="黑体" panose="02010609060101010101" pitchFamily="49" charset="-122"/>
                <a:ea typeface="黑体" panose="02010609060101010101" pitchFamily="49" charset="-122"/>
              </a:rPr>
              <a:t>returns the current date and time as a serial date number. A serial date number represents the whole and fractional number of days from a fixed, preset date (January 0, 0000).</a:t>
            </a:r>
          </a:p>
          <a:p>
            <a:r>
              <a:rPr lang="en-US" altLang="zh-CN" sz="2000" dirty="0">
                <a:latin typeface="黑体" panose="02010609060101010101" pitchFamily="49" charset="-122"/>
                <a:ea typeface="黑体" panose="02010609060101010101" pitchFamily="49" charset="-122"/>
              </a:rPr>
              <a:t>But that's not enough, because now returns a number, which isn't intuitive enough for humans, so we can use the </a:t>
            </a:r>
            <a:r>
              <a:rPr lang="en-US" altLang="zh-CN" sz="2000" dirty="0" err="1">
                <a:latin typeface="黑体" panose="02010609060101010101" pitchFamily="49" charset="-122"/>
                <a:ea typeface="黑体" panose="02010609060101010101" pitchFamily="49" charset="-122"/>
              </a:rPr>
              <a:t>datestr</a:t>
            </a:r>
            <a:r>
              <a:rPr lang="en-US" altLang="zh-CN" sz="2000" dirty="0">
                <a:latin typeface="黑体" panose="02010609060101010101" pitchFamily="49" charset="-122"/>
                <a:ea typeface="黑体" panose="02010609060101010101" pitchFamily="49" charset="-122"/>
              </a:rPr>
              <a:t> function.</a:t>
            </a:r>
            <a:endParaRPr lang="en-US" altLang="zh-CN" sz="2000" dirty="0">
              <a:latin typeface="黑体" panose="02010609060101010101" pitchFamily="49" charset="-122"/>
              <a:ea typeface="黑体" panose="02010609060101010101" pitchFamily="49" charset="-122"/>
              <a:cs typeface="Courier New" panose="02070309020205020404" pitchFamily="49" charset="0"/>
            </a:endParaRPr>
          </a:p>
          <a:p>
            <a:r>
              <a:rPr lang="en-US" altLang="zh-CN" dirty="0" err="1">
                <a:latin typeface="Courier New" panose="02070309020205020404" pitchFamily="49" charset="0"/>
                <a:cs typeface="Courier New" panose="02070309020205020404" pitchFamily="49" charset="0"/>
              </a:rPr>
              <a:t>Datestr</a:t>
            </a:r>
            <a:endParaRPr lang="en-US" altLang="zh-CN" dirty="0">
              <a:latin typeface="Courier New" panose="02070309020205020404" pitchFamily="49" charset="0"/>
              <a:cs typeface="Courier New" panose="02070309020205020404" pitchFamily="49" charset="0"/>
            </a:endParaRPr>
          </a:p>
          <a:p>
            <a:r>
              <a:rPr lang="en-US" altLang="zh-CN" sz="2000" dirty="0">
                <a:latin typeface="黑体" panose="02010609060101010101" pitchFamily="49" charset="-122"/>
                <a:ea typeface="黑体" panose="02010609060101010101" pitchFamily="49" charset="-122"/>
              </a:rPr>
              <a:t>The </a:t>
            </a:r>
            <a:r>
              <a:rPr lang="en-US" altLang="zh-CN" sz="2000" dirty="0" err="1">
                <a:latin typeface="黑体" panose="02010609060101010101" pitchFamily="49" charset="-122"/>
                <a:ea typeface="黑体" panose="02010609060101010101" pitchFamily="49" charset="-122"/>
              </a:rPr>
              <a:t>datestr</a:t>
            </a:r>
            <a:r>
              <a:rPr lang="en-US" altLang="zh-CN" sz="2000" dirty="0">
                <a:latin typeface="黑体" panose="02010609060101010101" pitchFamily="49" charset="-122"/>
                <a:ea typeface="黑体" panose="02010609060101010101" pitchFamily="49" charset="-122"/>
              </a:rPr>
              <a:t> function creates a character array that displays one or more points in time. However, the best way to represent points in time is by using the datetime data type.</a:t>
            </a:r>
          </a:p>
          <a:p>
            <a:r>
              <a:rPr lang="en-US" altLang="zh-CN" dirty="0">
                <a:latin typeface="Courier New" panose="02070309020205020404" pitchFamily="49" charset="0"/>
                <a:cs typeface="Courier New" panose="02070309020205020404" pitchFamily="49" charset="0"/>
              </a:rPr>
              <a:t>&gt;&gt; </a:t>
            </a:r>
            <a:r>
              <a:rPr lang="en-US" altLang="zh-CN" dirty="0" err="1">
                <a:latin typeface="Courier New" panose="02070309020205020404" pitchFamily="49" charset="0"/>
                <a:cs typeface="Courier New" panose="02070309020205020404" pitchFamily="49" charset="0"/>
              </a:rPr>
              <a:t>datestr</a:t>
            </a:r>
            <a:r>
              <a:rPr lang="en-US" altLang="zh-CN" dirty="0">
                <a:latin typeface="Courier New" panose="02070309020205020404" pitchFamily="49" charset="0"/>
                <a:cs typeface="Courier New" panose="02070309020205020404" pitchFamily="49" charset="0"/>
              </a:rPr>
              <a:t>(now)</a:t>
            </a:r>
          </a:p>
          <a:p>
            <a:r>
              <a:rPr lang="en-US" altLang="zh-CN" dirty="0" err="1">
                <a:latin typeface="Courier New" panose="02070309020205020404" pitchFamily="49" charset="0"/>
                <a:cs typeface="Courier New" panose="02070309020205020404" pitchFamily="49" charset="0"/>
              </a:rPr>
              <a:t>ans</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14-Oct-2018 15:05:49</a:t>
            </a:r>
          </a:p>
          <a:p>
            <a:r>
              <a:rPr lang="en-US" altLang="zh-CN" sz="2000" dirty="0">
                <a:latin typeface="黑体" panose="02010609060101010101" pitchFamily="49" charset="-122"/>
                <a:ea typeface="黑体" panose="02010609060101010101" pitchFamily="49" charset="-122"/>
              </a:rPr>
              <a:t>At this point we get a nice filename, but on windows you can't include: in the filename, so replace the: with another character with the previously mentioned </a:t>
            </a:r>
            <a:r>
              <a:rPr lang="en-US" altLang="zh-CN" sz="2000" dirty="0" err="1">
                <a:latin typeface="黑体" panose="02010609060101010101" pitchFamily="49" charset="-122"/>
                <a:ea typeface="黑体" panose="02010609060101010101" pitchFamily="49" charset="-122"/>
              </a:rPr>
              <a:t>regexprep</a:t>
            </a:r>
            <a:r>
              <a:rPr lang="en-US" altLang="zh-CN" sz="2000" dirty="0">
                <a:latin typeface="黑体" panose="02010609060101010101" pitchFamily="49" charset="-122"/>
                <a:ea typeface="黑体" panose="02010609060101010101" pitchFamily="49" charset="-122"/>
              </a:rPr>
              <a:t> function, as shown below</a:t>
            </a:r>
          </a:p>
          <a:p>
            <a:r>
              <a:rPr lang="en-US" altLang="zh-CN" dirty="0">
                <a:latin typeface="Courier New" panose="02070309020205020404" pitchFamily="49" charset="0"/>
                <a:cs typeface="Courier New" panose="02070309020205020404" pitchFamily="49" charset="0"/>
              </a:rPr>
              <a:t>filename = [</a:t>
            </a:r>
            <a:r>
              <a:rPr lang="en-US" altLang="zh-CN" dirty="0" err="1">
                <a:latin typeface="Courier New" panose="02070309020205020404" pitchFamily="49" charset="0"/>
                <a:cs typeface="Courier New" panose="02070309020205020404" pitchFamily="49" charset="0"/>
              </a:rPr>
              <a:t>regexprep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datestr</a:t>
            </a:r>
            <a:r>
              <a:rPr lang="en-US" altLang="zh-CN" dirty="0">
                <a:latin typeface="Courier New" panose="02070309020205020404" pitchFamily="49" charset="0"/>
                <a:cs typeface="Courier New" panose="02070309020205020404" pitchFamily="49" charset="0"/>
              </a:rPr>
              <a:t>(now),':','_'),'.xlsx'];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669774" y="1123121"/>
            <a:ext cx="9044609" cy="2308324"/>
          </a:xfrm>
          <a:prstGeom prst="rect">
            <a:avLst/>
          </a:prstGeom>
          <a:noFill/>
        </p:spPr>
        <p:txBody>
          <a:bodyPr wrap="square" rtlCol="0">
            <a:spAutoFit/>
          </a:bodyPr>
          <a:lstStyle/>
          <a:p>
            <a:r>
              <a:rPr lang="en-US" altLang="zh-CN" dirty="0"/>
              <a:t>We use the </a:t>
            </a:r>
            <a:r>
              <a:rPr lang="en-US" altLang="zh-CN" dirty="0" err="1"/>
              <a:t>xlswrite</a:t>
            </a:r>
            <a:r>
              <a:rPr lang="en-US" altLang="zh-CN" dirty="0"/>
              <a:t> function to write the data to the excel file. Let's first take a look at the function prototype </a:t>
            </a:r>
          </a:p>
          <a:p>
            <a:r>
              <a:rPr lang="en-US" altLang="zh-CN" dirty="0" err="1">
                <a:latin typeface="Courier New" panose="02070309020205020404" pitchFamily="49" charset="0"/>
                <a:cs typeface="Courier New" panose="02070309020205020404" pitchFamily="49" charset="0"/>
              </a:rPr>
              <a:t>xlswrite</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filename,A</a:t>
            </a:r>
            <a:r>
              <a:rPr lang="en-US" altLang="zh-CN" dirty="0">
                <a:latin typeface="Courier New" panose="02070309020205020404" pitchFamily="49" charset="0"/>
                <a:cs typeface="Courier New" panose="02070309020205020404" pitchFamily="49" charset="0"/>
              </a:rPr>
              <a:t>) </a:t>
            </a:r>
            <a:r>
              <a:rPr lang="en-US" altLang="zh-CN" dirty="0"/>
              <a:t>writes matrix A to the first worksheet in the Microsoft® Excel® spreadsheet workbook filename starting at cell A1.</a:t>
            </a:r>
          </a:p>
          <a:p>
            <a:endParaRPr lang="en-US" altLang="zh-CN" dirty="0">
              <a:latin typeface="Courier New" panose="02070309020205020404" pitchFamily="49" charset="0"/>
              <a:cs typeface="Courier New" panose="02070309020205020404" pitchFamily="49" charset="0"/>
            </a:endParaRPr>
          </a:p>
          <a:p>
            <a:r>
              <a:rPr lang="en-US" altLang="zh-CN" dirty="0" err="1">
                <a:latin typeface="Courier New" panose="02070309020205020404" pitchFamily="49" charset="0"/>
                <a:cs typeface="Courier New" panose="02070309020205020404" pitchFamily="49" charset="0"/>
              </a:rPr>
              <a:t>xlswrite</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filename,A,sheet,xlRange</a:t>
            </a:r>
            <a:r>
              <a:rPr lang="en-US" altLang="zh-CN" dirty="0">
                <a:latin typeface="Courier New" panose="02070309020205020404" pitchFamily="49" charset="0"/>
                <a:cs typeface="Courier New" panose="02070309020205020404" pitchFamily="49" charset="0"/>
              </a:rPr>
              <a:t>) </a:t>
            </a:r>
            <a:r>
              <a:rPr lang="en-US" altLang="zh-CN" dirty="0"/>
              <a:t>writes to the specified worksheet and range.</a:t>
            </a:r>
          </a:p>
          <a:p>
            <a:endParaRPr lang="en-US" altLang="zh-CN" dirty="0">
              <a:latin typeface="+mn-ea"/>
            </a:endParaRPr>
          </a:p>
        </p:txBody>
      </p:sp>
      <p:sp>
        <p:nvSpPr>
          <p:cNvPr id="5" name="文本框 4"/>
          <p:cNvSpPr txBox="1"/>
          <p:nvPr/>
        </p:nvSpPr>
        <p:spPr>
          <a:xfrm>
            <a:off x="281287" y="215379"/>
            <a:ext cx="4449161" cy="523220"/>
          </a:xfrm>
          <a:prstGeom prst="rect">
            <a:avLst/>
          </a:prstGeom>
          <a:noFill/>
        </p:spPr>
        <p:txBody>
          <a:bodyPr wrap="square" rtlCol="0">
            <a:spAutoFit/>
          </a:bodyPr>
          <a:lstStyle/>
          <a:p>
            <a:r>
              <a:rPr lang="en-US" altLang="zh-CN" sz="2800" dirty="0"/>
              <a:t>Data cleaning and saving</a:t>
            </a:r>
          </a:p>
        </p:txBody>
      </p:sp>
      <p:pic>
        <p:nvPicPr>
          <p:cNvPr id="2051" name="Picture 3" descr="http://img.ph.126.net/uKBj1deUQlj4Wbcy3zEPqQ==/27674619710361311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774" y="3677269"/>
            <a:ext cx="2447925" cy="2324100"/>
          </a:xfrm>
          <a:prstGeom prst="rect">
            <a:avLst/>
          </a:prstGeom>
          <a:noFill/>
          <a:extLst>
            <a:ext uri="{909E8E84-426E-40DD-AFC4-6F175D3DCCD1}">
              <a14:hiddenFill xmlns:a14="http://schemas.microsoft.com/office/drawing/2010/main">
                <a:solidFill>
                  <a:srgbClr val="FFFFFF"/>
                </a:solidFill>
              </a14:hiddenFill>
            </a:ext>
          </a:extLst>
        </p:spPr>
      </p:pic>
      <p:sp>
        <p:nvSpPr>
          <p:cNvPr id="7" name="箭头: 下 6"/>
          <p:cNvSpPr/>
          <p:nvPr/>
        </p:nvSpPr>
        <p:spPr>
          <a:xfrm rot="16200000">
            <a:off x="5212785" y="3960454"/>
            <a:ext cx="1013791" cy="1978465"/>
          </a:xfrm>
          <a:prstGeom prst="downArrow">
            <a:avLst/>
          </a:prstGeom>
          <a:solidFill>
            <a:schemeClr val="bg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053" name="Picture 5" descr="https://timgsa.baidu.com/timg?image&amp;quality=80&amp;size=b9999_10000&amp;sec=1540106433&amp;di=acaf6c7ef7e215ab20d6f24e8a82e338&amp;imgtype=jpg&amp;er=1&amp;src=http%3A%2F%2Fs14.sinaimg.cn%2Fmw690%2F0039gk0jzy6PEJ1eByt6d%26amp%3B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973" y="3610594"/>
            <a:ext cx="3286125" cy="2390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714563" y="936010"/>
            <a:ext cx="8762874" cy="5386090"/>
          </a:xfrm>
          <a:prstGeom prst="rect">
            <a:avLst/>
          </a:prstGeom>
          <a:noFill/>
        </p:spPr>
        <p:txBody>
          <a:bodyPr wrap="square" rtlCol="0">
            <a:spAutoFit/>
          </a:bodyPr>
          <a:lstStyle/>
          <a:p>
            <a:r>
              <a:rPr lang="en-US" altLang="zh-CN" sz="2400" dirty="0">
                <a:solidFill>
                  <a:srgbClr val="FF0000"/>
                </a:solidFill>
                <a:latin typeface="黑体" panose="02010609060101010101" pitchFamily="49" charset="-122"/>
                <a:ea typeface="黑体" panose="02010609060101010101" pitchFamily="49" charset="-122"/>
              </a:rPr>
              <a:t>Background of the problrm</a:t>
            </a:r>
            <a:r>
              <a:rPr lang="zh-CN" altLang="en-US" sz="2400" dirty="0">
                <a:solidFill>
                  <a:srgbClr val="FF0000"/>
                </a:solidFill>
                <a:latin typeface="黑体" panose="02010609060101010101" pitchFamily="49" charset="-122"/>
                <a:ea typeface="黑体" panose="02010609060101010101" pitchFamily="49" charset="-122"/>
              </a:rPr>
              <a:t>：</a:t>
            </a:r>
            <a:endParaRPr lang="en-US" altLang="zh-CN" sz="2400" dirty="0">
              <a:solidFill>
                <a:srgbClr val="FF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The </a:t>
            </a:r>
            <a:r>
              <a:rPr lang="en-US" altLang="zh-CN" sz="2400" dirty="0" err="1">
                <a:latin typeface="黑体" panose="02010609060101010101" pitchFamily="49" charset="-122"/>
                <a:ea typeface="黑体" panose="02010609060101010101" pitchFamily="49" charset="-122"/>
              </a:rPr>
              <a:t>bangumi</a:t>
            </a:r>
            <a:r>
              <a:rPr lang="en-US" altLang="zh-CN" sz="2400" dirty="0">
                <a:latin typeface="黑体" panose="02010609060101010101" pitchFamily="49" charset="-122"/>
                <a:ea typeface="黑体" panose="02010609060101010101" pitchFamily="49" charset="-122"/>
              </a:rPr>
              <a:t> in October is on,the Cinderella who loves quadratic element wants to know how hot bilibili's plays are, but as a programmer, she doesn't bother to click her mouse one by one, so she prepares to use programs to crawl the data on the web page. By reading the paper, she learned that one can use the urlread function to get the content of a Web page.</a:t>
            </a:r>
          </a:p>
          <a:p>
            <a:r>
              <a:rPr lang="en-US" altLang="zh-CN" sz="2000" dirty="0" err="1">
                <a:latin typeface="Courier New" panose="02070309020205020404" pitchFamily="49" charset="0"/>
                <a:cs typeface="Courier New" panose="02070309020205020404" pitchFamily="49" charset="0"/>
              </a:rPr>
              <a:t>fullURL</a:t>
            </a:r>
            <a:r>
              <a:rPr lang="en-US" altLang="zh-CN" sz="2000" dirty="0">
                <a:latin typeface="Courier New" panose="02070309020205020404" pitchFamily="49" charset="0"/>
                <a:cs typeface="Courier New" panose="02070309020205020404" pitchFamily="49" charset="0"/>
              </a:rPr>
              <a:t> = 'https://www.bilibili.com/ranking/bangumi/13/1/3/';</a:t>
            </a:r>
          </a:p>
          <a:p>
            <a:r>
              <a:rPr lang="en-US" altLang="zh-CN" sz="2000" dirty="0">
                <a:latin typeface="Courier New" panose="02070309020205020404" pitchFamily="49" charset="0"/>
                <a:cs typeface="Courier New" panose="02070309020205020404" pitchFamily="49" charset="0"/>
              </a:rPr>
              <a:t>aim = </a:t>
            </a:r>
            <a:r>
              <a:rPr lang="en-US" altLang="zh-CN" sz="2000" dirty="0" err="1">
                <a:latin typeface="Courier New" panose="02070309020205020404" pitchFamily="49" charset="0"/>
                <a:cs typeface="Courier New" panose="02070309020205020404" pitchFamily="49" charset="0"/>
              </a:rPr>
              <a:t>urlread</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fullURL</a:t>
            </a:r>
            <a:r>
              <a:rPr lang="en-US" altLang="zh-CN" sz="2000" dirty="0">
                <a:latin typeface="Courier New" panose="02070309020205020404" pitchFamily="49" charset="0"/>
                <a:cs typeface="Courier New" panose="02070309020205020404" pitchFamily="49" charset="0"/>
              </a:rPr>
              <a:t>);</a:t>
            </a:r>
          </a:p>
          <a:p>
            <a:endParaRPr lang="en-US" altLang="zh-CN" sz="2000" dirty="0">
              <a:latin typeface="Courier New" panose="02070309020205020404" pitchFamily="49" charset="0"/>
              <a:cs typeface="Courier New" panose="02070309020205020404" pitchFamily="49" charset="0"/>
            </a:endParaRPr>
          </a:p>
          <a:p>
            <a:r>
              <a:rPr lang="en-US" altLang="zh-CN" sz="2400" dirty="0">
                <a:latin typeface="黑体" panose="02010609060101010101" pitchFamily="49" charset="-122"/>
                <a:ea typeface="黑体" panose="02010609060101010101" pitchFamily="49" charset="-122"/>
              </a:rPr>
              <a:t>But she don’t know how to get data from the web page source code. Could you please help her to solve this problem?</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175"/>
            <a:ext cx="12192000" cy="65976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3452191" y="2767280"/>
            <a:ext cx="5287617" cy="1323439"/>
          </a:xfrm>
          <a:prstGeom prst="rect">
            <a:avLst/>
          </a:prstGeom>
          <a:noFill/>
        </p:spPr>
        <p:txBody>
          <a:bodyPr wrap="square" rtlCol="0">
            <a:spAutoFit/>
          </a:bodyPr>
          <a:lstStyle/>
          <a:p>
            <a:r>
              <a:rPr lang="en-US" altLang="zh-CN" sz="8000" dirty="0"/>
              <a:t>Thank you</a:t>
            </a:r>
            <a:endParaRPr lang="zh-CN" altLang="en-US" sz="8000" dirty="0"/>
          </a:p>
        </p:txBody>
      </p:sp>
      <p:sp>
        <p:nvSpPr>
          <p:cNvPr id="3" name="文本框 2">
            <a:extLst>
              <a:ext uri="{FF2B5EF4-FFF2-40B4-BE49-F238E27FC236}">
                <a16:creationId xmlns:a16="http://schemas.microsoft.com/office/drawing/2014/main" id="{B0FB7EE8-0609-4563-99BB-E3C3860D7FC7}"/>
              </a:ext>
            </a:extLst>
          </p:cNvPr>
          <p:cNvSpPr txBox="1"/>
          <p:nvPr/>
        </p:nvSpPr>
        <p:spPr>
          <a:xfrm>
            <a:off x="2892590" y="4663256"/>
            <a:ext cx="7617204" cy="923330"/>
          </a:xfrm>
          <a:prstGeom prst="rect">
            <a:avLst/>
          </a:prstGeom>
          <a:noFill/>
        </p:spPr>
        <p:txBody>
          <a:bodyPr wrap="square" rtlCol="0">
            <a:spAutoFit/>
          </a:bodyPr>
          <a:lstStyle/>
          <a:p>
            <a:r>
              <a:rPr lang="en-US" altLang="zh-CN" dirty="0">
                <a:solidFill>
                  <a:srgbClr val="FF0000"/>
                </a:solidFill>
              </a:rPr>
              <a:t>If you are interested in this, you can visit this URL below</a:t>
            </a:r>
          </a:p>
          <a:p>
            <a:r>
              <a:rPr lang="en-US" altLang="zh-CN" dirty="0">
                <a:solidFill>
                  <a:srgbClr val="FF0000"/>
                </a:solidFill>
                <a:latin typeface="Courier New" panose="02070309020205020404" pitchFamily="49" charset="0"/>
                <a:cs typeface="Courier New" panose="02070309020205020404" pitchFamily="49" charset="0"/>
              </a:rPr>
              <a:t>https://github.com/timelessnaive/matlab_re</a:t>
            </a:r>
            <a:endParaRPr lang="zh-CN" altLang="en-US" dirty="0">
              <a:solidFill>
                <a:srgbClr val="FF0000"/>
              </a:solidFill>
              <a:latin typeface="Courier New" panose="02070309020205020404" pitchFamily="49" charset="0"/>
              <a:cs typeface="Courier New" panose="02070309020205020404" pitchFamily="49" charset="0"/>
            </a:endParaRP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630037" y="-159306"/>
            <a:ext cx="11442693" cy="6278642"/>
          </a:xfrm>
          <a:prstGeom prst="rect">
            <a:avLst/>
          </a:prstGeom>
          <a:noFill/>
        </p:spPr>
        <p:txBody>
          <a:bodyPr wrap="square" rtlCol="0">
            <a:spAutoFit/>
          </a:bodyPr>
          <a:lstStyle/>
          <a:p>
            <a:endParaRPr lang="en-US" altLang="zh-CN" dirty="0">
              <a:latin typeface="Courier New" panose="02070309020205020404" pitchFamily="49" charset="0"/>
              <a:cs typeface="Courier New" panose="02070309020205020404" pitchFamily="49" charset="0"/>
            </a:endParaRPr>
          </a:p>
          <a:p>
            <a:r>
              <a:rPr sz="2400" dirty="0">
                <a:latin typeface="黑体" panose="02010609060101010101" pitchFamily="49" charset="-122"/>
                <a:ea typeface="黑体" panose="02010609060101010101" pitchFamily="49" charset="-122"/>
              </a:rPr>
              <a:t>Here</a:t>
            </a:r>
            <a:r>
              <a:rPr lang="en-US" altLang="zh-CN" sz="2400" dirty="0">
                <a:latin typeface="黑体" panose="02010609060101010101" pitchFamily="49" charset="-122"/>
                <a:ea typeface="黑体" panose="02010609060101010101" pitchFamily="49" charset="-122"/>
              </a:rPr>
              <a:t> i</a:t>
            </a:r>
            <a:r>
              <a:rPr sz="2400" dirty="0">
                <a:latin typeface="黑体" panose="02010609060101010101" pitchFamily="49" charset="-122"/>
                <a:ea typeface="黑体" panose="02010609060101010101" pitchFamily="49" charset="-122"/>
              </a:rPr>
              <a:t>s part of </a:t>
            </a:r>
            <a:r>
              <a:rPr lang="en-US" sz="2400" dirty="0">
                <a:latin typeface="黑体" panose="02010609060101010101" pitchFamily="49" charset="-122"/>
                <a:ea typeface="黑体" panose="02010609060101010101" pitchFamily="49" charset="-122"/>
              </a:rPr>
              <a:t>web page</a:t>
            </a:r>
          </a:p>
          <a:p>
            <a:r>
              <a:rPr lang="en-US" sz="2000" dirty="0">
                <a:latin typeface="Courier New" panose="02070309020205020404" pitchFamily="49" charset="0"/>
                <a:cs typeface="Courier New" panose="02070309020205020404" pitchFamily="49" charset="0"/>
              </a:rPr>
              <a:t>&lt;li class="rank-item"&gt;&lt;div class="num"&gt;1&lt;/div&gt;&lt;div class="content"&gt;&lt;div class="</a:t>
            </a:r>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"&gt;&lt;a </a:t>
            </a:r>
            <a:r>
              <a:rPr lang="en-US" sz="2000" dirty="0" err="1">
                <a:latin typeface="Courier New" panose="02070309020205020404" pitchFamily="49" charset="0"/>
                <a:cs typeface="Courier New" panose="02070309020205020404" pitchFamily="49" charset="0"/>
              </a:rPr>
              <a:t>href</a:t>
            </a:r>
            <a:r>
              <a:rPr lang="en-US" sz="2000" dirty="0">
                <a:latin typeface="Courier New" panose="02070309020205020404" pitchFamily="49" charset="0"/>
                <a:cs typeface="Courier New" panose="02070309020205020404" pitchFamily="49" charset="0"/>
              </a:rPr>
              <a:t>="//bangumi.bilibili.com/anime/25510" target="_blank"&gt;&lt;div class="lazy-</a:t>
            </a:r>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cover"&gt;&lt;</a:t>
            </a:r>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alt="</a:t>
            </a:r>
            <a:r>
              <a:rPr lang="zh-CN" altLang="en-US" sz="2000" dirty="0">
                <a:latin typeface="Courier New" panose="02070309020205020404" pitchFamily="49" charset="0"/>
                <a:cs typeface="Courier New" panose="02070309020205020404" pitchFamily="49" charset="0"/>
              </a:rPr>
              <a:t>刀剑神域 </a:t>
            </a:r>
            <a:r>
              <a:rPr lang="en-US" sz="2000" dirty="0" err="1">
                <a:latin typeface="Courier New" panose="02070309020205020404" pitchFamily="49" charset="0"/>
                <a:cs typeface="Courier New" panose="02070309020205020404" pitchFamily="49" charset="0"/>
              </a:rPr>
              <a:t>Alicization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src</a:t>
            </a:r>
            <a:r>
              <a:rPr lang="en-US" sz="2000" dirty="0">
                <a:latin typeface="Courier New" panose="02070309020205020404" pitchFamily="49" charset="0"/>
                <a:cs typeface="Courier New" panose="02070309020205020404" pitchFamily="49" charset="0"/>
              </a:rPr>
              <a:t>=""&gt;&lt;/div&gt;&lt;/a&gt;&lt;!----&gt;&lt;/div&gt;&lt;div class="info"&gt;&lt;a </a:t>
            </a:r>
            <a:r>
              <a:rPr lang="en-US" sz="2000" dirty="0" err="1">
                <a:latin typeface="Courier New" panose="02070309020205020404" pitchFamily="49" charset="0"/>
                <a:cs typeface="Courier New" panose="02070309020205020404" pitchFamily="49" charset="0"/>
              </a:rPr>
              <a:t>href</a:t>
            </a:r>
            <a:r>
              <a:rPr lang="en-US" sz="2000" dirty="0">
                <a:latin typeface="Courier New" panose="02070309020205020404" pitchFamily="49" charset="0"/>
                <a:cs typeface="Courier New" panose="02070309020205020404" pitchFamily="49" charset="0"/>
              </a:rPr>
              <a:t>="//bangumi.bilibili.com/anime/25510" target="_blank" class="title"&gt;</a:t>
            </a:r>
            <a:r>
              <a:rPr lang="zh-CN" altLang="en-US" sz="2000" dirty="0">
                <a:latin typeface="Courier New" panose="02070309020205020404" pitchFamily="49" charset="0"/>
                <a:cs typeface="Courier New" panose="02070309020205020404" pitchFamily="49" charset="0"/>
              </a:rPr>
              <a:t>刀剑神域 </a:t>
            </a:r>
            <a:r>
              <a:rPr lang="en-US" sz="2000" dirty="0" err="1">
                <a:latin typeface="Courier New" panose="02070309020205020404" pitchFamily="49" charset="0"/>
                <a:cs typeface="Courier New" panose="02070309020205020404" pitchFamily="49" charset="0"/>
              </a:rPr>
              <a:t>Alicization</a:t>
            </a:r>
            <a:r>
              <a:rPr lang="en-US" sz="2000" dirty="0">
                <a:latin typeface="Courier New" panose="02070309020205020404" pitchFamily="49" charset="0"/>
                <a:cs typeface="Courier New" panose="02070309020205020404" pitchFamily="49" charset="0"/>
              </a:rPr>
              <a:t>&lt;/a&gt;&lt;div class="</a:t>
            </a:r>
            <a:r>
              <a:rPr lang="en-US" sz="2000" dirty="0" err="1">
                <a:latin typeface="Courier New" panose="02070309020205020404" pitchFamily="49" charset="0"/>
                <a:cs typeface="Courier New" panose="02070309020205020404" pitchFamily="49" charset="0"/>
              </a:rPr>
              <a:t>bangumi</a:t>
            </a:r>
            <a:r>
              <a:rPr lang="en-US" sz="2000" dirty="0">
                <a:latin typeface="Courier New" panose="02070309020205020404" pitchFamily="49" charset="0"/>
                <a:cs typeface="Courier New" panose="02070309020205020404" pitchFamily="49" charset="0"/>
              </a:rPr>
              <a:t>-info"&gt;</a:t>
            </a:r>
          </a:p>
          <a:p>
            <a:r>
              <a:rPr lang="en-US"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连载中，更新至第</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span class="</a:t>
            </a:r>
            <a:r>
              <a:rPr lang="en-US" sz="2000" dirty="0" err="1">
                <a:latin typeface="Courier New" panose="02070309020205020404" pitchFamily="49" charset="0"/>
                <a:cs typeface="Courier New" panose="02070309020205020404" pitchFamily="49" charset="0"/>
              </a:rPr>
              <a:t>bangumi</a:t>
            </a:r>
            <a:r>
              <a:rPr lang="en-US" sz="2000" dirty="0">
                <a:latin typeface="Courier New" panose="02070309020205020404" pitchFamily="49" charset="0"/>
                <a:cs typeface="Courier New" panose="02070309020205020404" pitchFamily="49" charset="0"/>
              </a:rPr>
              <a:t>-num"&gt;1&lt;/span&gt; </a:t>
            </a:r>
            <a:r>
              <a:rPr lang="zh-CN" altLang="en-US" sz="2000" dirty="0">
                <a:latin typeface="Courier New" panose="02070309020205020404" pitchFamily="49" charset="0"/>
                <a:cs typeface="Courier New" panose="02070309020205020404" pitchFamily="49" charset="0"/>
              </a:rPr>
              <a:t>话</a:t>
            </a:r>
            <a:r>
              <a:rPr lang="en-US" altLang="zh-CN"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div&gt;&lt;!----&gt;&lt;div class="detail"&gt;&lt;span class="data-box"&gt;&lt;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class="b-icon view"&gt;&lt;/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&gt;32.6</a:t>
            </a:r>
            <a:r>
              <a:rPr lang="zh-CN" altLang="en-US" sz="2000" dirty="0">
                <a:latin typeface="Courier New" panose="02070309020205020404" pitchFamily="49" charset="0"/>
                <a:cs typeface="Courier New" panose="02070309020205020404" pitchFamily="49" charset="0"/>
              </a:rPr>
              <a:t>万</a:t>
            </a:r>
            <a:r>
              <a:rPr lang="en-US" altLang="zh-CN"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span&gt;&lt;span class="data-box"&gt;&lt;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class="fav"&gt;&lt;/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&gt;221.8</a:t>
            </a:r>
            <a:r>
              <a:rPr lang="zh-CN" altLang="en-US" sz="2000" dirty="0">
                <a:latin typeface="Courier New" panose="02070309020205020404" pitchFamily="49" charset="0"/>
                <a:cs typeface="Courier New" panose="02070309020205020404" pitchFamily="49" charset="0"/>
              </a:rPr>
              <a:t>万</a:t>
            </a:r>
            <a:r>
              <a:rPr lang="en-US" altLang="zh-CN"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span&gt;&lt;/div&gt;&lt;div class="pts"&gt;&lt;div&gt;8111250&lt;/div&gt;</a:t>
            </a:r>
            <a:r>
              <a:rPr lang="zh-CN" altLang="en-US" sz="2000" dirty="0">
                <a:latin typeface="Courier New" panose="02070309020205020404" pitchFamily="49" charset="0"/>
                <a:cs typeface="Courier New" panose="02070309020205020404" pitchFamily="49" charset="0"/>
              </a:rPr>
              <a:t>综合得分</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&lt;/</a:t>
            </a:r>
            <a:r>
              <a:rPr lang="en-US" sz="2000" dirty="0">
                <a:latin typeface="Courier New" panose="02070309020205020404" pitchFamily="49" charset="0"/>
                <a:cs typeface="Courier New" panose="02070309020205020404" pitchFamily="49" charset="0"/>
              </a:rPr>
              <a:t>div&gt;&lt;/div&gt;&lt;!----&gt;&lt;/div&gt;&lt;/li&gt;&lt;/a&gt;</a:t>
            </a:r>
            <a:endParaRPr sz="2000" dirty="0">
              <a:latin typeface="Courier New" panose="02070309020205020404" pitchFamily="49" charset="0"/>
              <a:cs typeface="Courier New" panose="02070309020205020404" pitchFamily="49" charset="0"/>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Do you feel confused when you look at it?</a:t>
            </a:r>
          </a:p>
          <a:p>
            <a:r>
              <a:rPr sz="2400" dirty="0">
                <a:latin typeface="黑体" panose="02010609060101010101" pitchFamily="49" charset="-122"/>
                <a:ea typeface="黑体" panose="02010609060101010101" pitchFamily="49" charset="-122"/>
              </a:rPr>
              <a:t>So how do you extract valid information, which is the separation of the JS (JAVASRIPT) statement from the required data, she came up with the regular expression</a:t>
            </a:r>
            <a:r>
              <a:rPr lang="en-US" altLang="zh-CN" sz="2400" dirty="0">
                <a:latin typeface="黑体" panose="02010609060101010101" pitchFamily="49" charset="-122"/>
                <a:ea typeface="黑体" panose="02010609060101010101" pitchFamily="49" charset="-122"/>
              </a:rPr>
              <a:t>.</a:t>
            </a:r>
            <a:endParaRPr sz="2400" dirty="0">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64296" y="266755"/>
            <a:ext cx="10509812" cy="2966936"/>
          </a:xfrm>
        </p:spPr>
        <p:txBody>
          <a:bodyPr>
            <a:normAutofit/>
          </a:bodyPr>
          <a:lstStyle/>
          <a:p>
            <a:r>
              <a:rPr lang="en-US" altLang="zh-CN" sz="4800" b="1" dirty="0"/>
              <a:t>So how do we use  regular expressions to crawl webpage data?</a:t>
            </a:r>
            <a:endParaRPr lang="zh-CN" altLang="en-US" sz="4800" b="1" dirty="0"/>
          </a:p>
        </p:txBody>
      </p:sp>
      <p:sp>
        <p:nvSpPr>
          <p:cNvPr id="3" name="内容占位符 2"/>
          <p:cNvSpPr>
            <a:spLocks noGrp="1"/>
          </p:cNvSpPr>
          <p:nvPr>
            <p:ph idx="1"/>
          </p:nvPr>
        </p:nvSpPr>
        <p:spPr>
          <a:xfrm>
            <a:off x="1089897" y="3544409"/>
            <a:ext cx="10594353" cy="1998562"/>
          </a:xfrm>
        </p:spPr>
        <p:txBody>
          <a:bodyPr>
            <a:normAutofit fontScale="92500"/>
          </a:bodyPr>
          <a:lstStyle/>
          <a:p>
            <a:r>
              <a:rPr lang="en-US" altLang="zh-CN" sz="4800" dirty="0"/>
              <a:t>First, let's first understand what a regular expression is.</a:t>
            </a:r>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601226" y="399747"/>
            <a:ext cx="10137495" cy="923330"/>
          </a:xfrm>
          <a:prstGeom prst="rect">
            <a:avLst/>
          </a:prstGeom>
          <a:noFill/>
        </p:spPr>
        <p:txBody>
          <a:bodyPr wrap="square" rtlCol="0">
            <a:spAutoFit/>
          </a:bodyPr>
          <a:lstStyle/>
          <a:p>
            <a:r>
              <a:rPr lang="en-US" altLang="zh-CN" sz="5400" b="1" dirty="0"/>
              <a:t>What Is a Regular Expression?</a:t>
            </a:r>
            <a:endParaRPr lang="zh-CN" altLang="en-US" sz="5400" dirty="0"/>
          </a:p>
        </p:txBody>
      </p:sp>
      <p:sp>
        <p:nvSpPr>
          <p:cNvPr id="5" name="文本框 4"/>
          <p:cNvSpPr txBox="1"/>
          <p:nvPr/>
        </p:nvSpPr>
        <p:spPr>
          <a:xfrm>
            <a:off x="1024016" y="2168675"/>
            <a:ext cx="8844694" cy="2862322"/>
          </a:xfrm>
          <a:prstGeom prst="rect">
            <a:avLst/>
          </a:prstGeom>
          <a:noFill/>
        </p:spPr>
        <p:txBody>
          <a:bodyPr wrap="square" rtlCol="0">
            <a:spAutoFit/>
          </a:bodyPr>
          <a:lstStyle/>
          <a:p>
            <a:r>
              <a:rPr lang="en-US" altLang="zh-CN" sz="3600" dirty="0">
                <a:latin typeface="Arial" panose="020B0604020202020204" pitchFamily="34" charset="0"/>
                <a:cs typeface="Arial" panose="020B0604020202020204" pitchFamily="34" charset="0"/>
              </a:rPr>
              <a:t>A regular expression is a string of characters that defines a certain pattern. You normally use a regular expression to search text for a group of words that matches the pattern.</a:t>
            </a:r>
            <a:endParaRPr lang="zh-CN" altLang="en-US" sz="36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91108" y="170935"/>
            <a:ext cx="10652372" cy="2066477"/>
          </a:xfrm>
        </p:spPr>
        <p:txBody>
          <a:bodyPr>
            <a:normAutofit/>
          </a:bodyPr>
          <a:lstStyle/>
          <a:p>
            <a:r>
              <a:rPr lang="en-US" altLang="zh-CN" b="1" dirty="0"/>
              <a:t>After knowing what is a regular expression </a:t>
            </a:r>
            <a:r>
              <a:rPr lang="zh-CN" altLang="en-US" b="1" dirty="0"/>
              <a:t>，</a:t>
            </a:r>
            <a:r>
              <a:rPr lang="en-US" altLang="zh-CN" b="1" dirty="0"/>
              <a:t> Let me introduce the following sections.</a:t>
            </a:r>
            <a:endParaRPr lang="zh-CN" altLang="en-US" b="1" dirty="0"/>
          </a:p>
        </p:txBody>
      </p:sp>
      <p:sp>
        <p:nvSpPr>
          <p:cNvPr id="3" name="内容占位符 2"/>
          <p:cNvSpPr>
            <a:spLocks noGrp="1"/>
          </p:cNvSpPr>
          <p:nvPr>
            <p:ph idx="1"/>
          </p:nvPr>
        </p:nvSpPr>
        <p:spPr>
          <a:xfrm>
            <a:off x="1450913" y="1926448"/>
            <a:ext cx="9726252" cy="4760617"/>
          </a:xfrm>
        </p:spPr>
        <p:txBody>
          <a:bodyPr>
            <a:normAutofit fontScale="62500" lnSpcReduction="20000"/>
          </a:bodyPr>
          <a:lstStyle/>
          <a:p>
            <a:r>
              <a:rPr lang="en-US" altLang="zh-CN" sz="4100" dirty="0"/>
              <a:t>Steps for Building Expressions</a:t>
            </a:r>
          </a:p>
          <a:p>
            <a:pPr marL="0" indent="0">
              <a:buNone/>
            </a:pPr>
            <a:endParaRPr lang="en-US" altLang="zh-CN" sz="4100" dirty="0"/>
          </a:p>
          <a:p>
            <a:r>
              <a:rPr lang="en-US" altLang="zh-CN" sz="4100" dirty="0"/>
              <a:t>Part of a regular expression </a:t>
            </a:r>
          </a:p>
          <a:p>
            <a:endParaRPr lang="en-US" altLang="zh-CN" sz="4100" dirty="0"/>
          </a:p>
          <a:p>
            <a:r>
              <a:rPr lang="en-US" altLang="zh-CN" sz="4100" dirty="0"/>
              <a:t>the model of Regular expression </a:t>
            </a:r>
          </a:p>
          <a:p>
            <a:endParaRPr lang="en-US" altLang="zh-CN" sz="4100" dirty="0"/>
          </a:p>
          <a:p>
            <a:r>
              <a:rPr lang="en-US" altLang="zh-CN" sz="4100" dirty="0"/>
              <a:t>Regular expression matching function</a:t>
            </a:r>
          </a:p>
          <a:p>
            <a:endParaRPr lang="en-US" altLang="zh-CN" sz="4100" dirty="0"/>
          </a:p>
          <a:p>
            <a:r>
              <a:rPr lang="en-US" altLang="zh-CN" sz="4100" dirty="0"/>
              <a:t>Data cleaning and saving</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232452" y="1469265"/>
            <a:ext cx="9816587" cy="1323439"/>
          </a:xfrm>
          <a:prstGeom prst="rect">
            <a:avLst/>
          </a:prstGeom>
          <a:noFill/>
        </p:spPr>
        <p:txBody>
          <a:bodyPr wrap="square" rtlCol="0">
            <a:spAutoFit/>
          </a:bodyPr>
          <a:lstStyle/>
          <a:p>
            <a:r>
              <a:rPr lang="en-US" altLang="zh-CN" sz="2000" b="1" dirty="0"/>
              <a:t>1 Identify unique patterns in the string</a:t>
            </a:r>
          </a:p>
          <a:p>
            <a:r>
              <a:rPr lang="en-US" altLang="zh-CN" sz="2000" dirty="0"/>
              <a:t>This entails breaking up the string you want to search for into groups of like character types. These character types could be a series of lowercase </a:t>
            </a:r>
            <a:r>
              <a:rPr lang="en-US" altLang="zh-CN" sz="2000" dirty="0" err="1"/>
              <a:t>letters,a</a:t>
            </a:r>
            <a:r>
              <a:rPr lang="en-US" altLang="zh-CN" sz="2000" dirty="0"/>
              <a:t> dollar sign followed by three numbers and then a decimal point, etc.</a:t>
            </a:r>
          </a:p>
        </p:txBody>
      </p:sp>
      <p:sp>
        <p:nvSpPr>
          <p:cNvPr id="4" name="文本框 3"/>
          <p:cNvSpPr txBox="1"/>
          <p:nvPr/>
        </p:nvSpPr>
        <p:spPr>
          <a:xfrm>
            <a:off x="1058626" y="361269"/>
            <a:ext cx="9367777" cy="1107996"/>
          </a:xfrm>
          <a:prstGeom prst="rect">
            <a:avLst/>
          </a:prstGeom>
          <a:noFill/>
        </p:spPr>
        <p:txBody>
          <a:bodyPr wrap="square" rtlCol="0">
            <a:spAutoFit/>
          </a:bodyPr>
          <a:lstStyle/>
          <a:p>
            <a:r>
              <a:rPr lang="en-US" altLang="zh-CN" sz="4800" b="1" dirty="0"/>
              <a:t>Steps for Building Expressions</a:t>
            </a:r>
          </a:p>
          <a:p>
            <a:endParaRPr lang="zh-CN" altLang="en-US" dirty="0"/>
          </a:p>
        </p:txBody>
      </p:sp>
      <p:sp>
        <p:nvSpPr>
          <p:cNvPr id="5" name="文本框 4"/>
          <p:cNvSpPr txBox="1"/>
          <p:nvPr/>
        </p:nvSpPr>
        <p:spPr>
          <a:xfrm>
            <a:off x="2604304" y="4190035"/>
            <a:ext cx="184731" cy="369332"/>
          </a:xfrm>
          <a:prstGeom prst="rect">
            <a:avLst/>
          </a:prstGeom>
          <a:noFill/>
        </p:spPr>
        <p:txBody>
          <a:bodyPr wrap="none" rtlCol="0">
            <a:spAutoFit/>
          </a:bodyPr>
          <a:lstStyle/>
          <a:p>
            <a:endParaRPr lang="zh-CN" altLang="en-US" dirty="0"/>
          </a:p>
        </p:txBody>
      </p:sp>
      <p:sp>
        <p:nvSpPr>
          <p:cNvPr id="6" name="矩形 5"/>
          <p:cNvSpPr/>
          <p:nvPr/>
        </p:nvSpPr>
        <p:spPr>
          <a:xfrm>
            <a:off x="1232452" y="3085092"/>
            <a:ext cx="9193951" cy="1631216"/>
          </a:xfrm>
          <a:prstGeom prst="rect">
            <a:avLst/>
          </a:prstGeom>
        </p:spPr>
        <p:txBody>
          <a:bodyPr wrap="square">
            <a:spAutoFit/>
          </a:bodyPr>
          <a:lstStyle/>
          <a:p>
            <a:r>
              <a:rPr lang="en-US" altLang="zh-CN" sz="2000" b="1" dirty="0"/>
              <a:t>2 Express each pattern as a regular expression</a:t>
            </a:r>
          </a:p>
          <a:p>
            <a:r>
              <a:rPr lang="en-US" altLang="zh-CN" sz="2000" dirty="0"/>
              <a:t>Use the metacharacters and operators described in this documentation to express each segment of your search string as a regular expression. Then combine these expression segments into the single expression to use in the search.</a:t>
            </a:r>
          </a:p>
        </p:txBody>
      </p:sp>
      <p:sp>
        <p:nvSpPr>
          <p:cNvPr id="7" name="矩形 6"/>
          <p:cNvSpPr/>
          <p:nvPr/>
        </p:nvSpPr>
        <p:spPr>
          <a:xfrm>
            <a:off x="1232452" y="5097095"/>
            <a:ext cx="10212458" cy="1015663"/>
          </a:xfrm>
          <a:prstGeom prst="rect">
            <a:avLst/>
          </a:prstGeom>
        </p:spPr>
        <p:txBody>
          <a:bodyPr wrap="square">
            <a:spAutoFit/>
          </a:bodyPr>
          <a:lstStyle/>
          <a:p>
            <a:r>
              <a:rPr lang="en-US" altLang="zh-CN" sz="2000" b="1" dirty="0"/>
              <a:t>3 Call the appropriate search function</a:t>
            </a:r>
          </a:p>
          <a:p>
            <a:r>
              <a:rPr lang="en-US" altLang="zh-CN" sz="2000" dirty="0"/>
              <a:t>Pass the string you want to parse to one of the search functions, such as </a:t>
            </a:r>
            <a:r>
              <a:rPr lang="en-US" altLang="zh-CN" sz="2000" dirty="0" err="1"/>
              <a:t>regexp</a:t>
            </a:r>
            <a:r>
              <a:rPr lang="en-US" altLang="zh-CN" sz="2000" dirty="0"/>
              <a:t> or </a:t>
            </a:r>
            <a:r>
              <a:rPr lang="en-US" altLang="zh-CN" sz="2000" dirty="0" err="1"/>
              <a:t>regexpi</a:t>
            </a:r>
            <a:r>
              <a:rPr lang="en-US" altLang="zh-CN" sz="2000" dirty="0"/>
              <a:t>, or to the string replacement function, </a:t>
            </a:r>
            <a:r>
              <a:rPr lang="en-US" altLang="zh-CN" sz="2000" dirty="0" err="1"/>
              <a:t>regexprep</a:t>
            </a:r>
            <a:r>
              <a:rPr lang="en-US" altLang="zh-CN"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305088" y="158292"/>
            <a:ext cx="3693111" cy="830997"/>
          </a:xfrm>
          <a:prstGeom prst="rect">
            <a:avLst/>
          </a:prstGeom>
          <a:noFill/>
        </p:spPr>
        <p:txBody>
          <a:bodyPr wrap="square" rtlCol="0">
            <a:spAutoFit/>
          </a:bodyPr>
          <a:lstStyle/>
          <a:p>
            <a:r>
              <a:rPr lang="en-US" altLang="zh-CN" sz="2400" dirty="0">
                <a:solidFill>
                  <a:srgbClr val="C00000"/>
                </a:solidFill>
              </a:rPr>
              <a:t>The most commonly used Part of a regular expression </a:t>
            </a:r>
          </a:p>
        </p:txBody>
      </p:sp>
      <p:sp>
        <p:nvSpPr>
          <p:cNvPr id="6" name="矩形 5"/>
          <p:cNvSpPr/>
          <p:nvPr/>
        </p:nvSpPr>
        <p:spPr>
          <a:xfrm>
            <a:off x="5472748" y="467259"/>
            <a:ext cx="3693111" cy="861774"/>
          </a:xfrm>
          <a:prstGeom prst="rect">
            <a:avLst/>
          </a:prstGeom>
        </p:spPr>
        <p:txBody>
          <a:bodyPr wrap="square">
            <a:spAutoFit/>
          </a:bodyPr>
          <a:lstStyle/>
          <a:p>
            <a:r>
              <a:rPr lang="en-US" altLang="zh-CN" sz="3200" b="1" dirty="0"/>
              <a:t>Metacharacters</a:t>
            </a:r>
            <a:r>
              <a:rPr lang="en-US" altLang="zh-CN" dirty="0"/>
              <a:t> </a:t>
            </a:r>
            <a:br>
              <a:rPr lang="en-US" altLang="zh-CN" dirty="0"/>
            </a:br>
            <a:endParaRPr lang="zh-CN" altLang="en-US" dirty="0"/>
          </a:p>
        </p:txBody>
      </p:sp>
      <p:pic>
        <p:nvPicPr>
          <p:cNvPr id="10" name="图片 9"/>
          <p:cNvPicPr>
            <a:picLocks noChangeAspect="1"/>
          </p:cNvPicPr>
          <p:nvPr/>
        </p:nvPicPr>
        <p:blipFill>
          <a:blip r:embed="rId2"/>
          <a:stretch>
            <a:fillRect/>
          </a:stretch>
        </p:blipFill>
        <p:spPr>
          <a:xfrm>
            <a:off x="2777567" y="1374010"/>
            <a:ext cx="8573915" cy="5313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a:xfrm>
            <a:off x="1814408" y="552768"/>
            <a:ext cx="8912225" cy="769441"/>
          </a:xfrm>
          <a:prstGeom prst="rect">
            <a:avLst/>
          </a:prstGeom>
        </p:spPr>
        <p:txBody>
          <a:bodyPr wrap="square">
            <a:spAutoFit/>
          </a:bodyPr>
          <a:lstStyle/>
          <a:p>
            <a:r>
              <a:rPr lang="en-US" altLang="zh-CN" sz="4400" b="1" dirty="0"/>
              <a:t>Quantifiers</a:t>
            </a:r>
            <a:r>
              <a:rPr lang="en-US" altLang="zh-CN" sz="4400" dirty="0"/>
              <a:t> </a:t>
            </a:r>
            <a:endParaRPr lang="zh-CN" altLang="en-US" sz="4400" dirty="0"/>
          </a:p>
        </p:txBody>
      </p:sp>
      <p:pic>
        <p:nvPicPr>
          <p:cNvPr id="5" name="图片 4"/>
          <p:cNvPicPr>
            <a:picLocks noChangeAspect="1"/>
          </p:cNvPicPr>
          <p:nvPr/>
        </p:nvPicPr>
        <p:blipFill>
          <a:blip r:embed="rId2"/>
          <a:stretch>
            <a:fillRect/>
          </a:stretch>
        </p:blipFill>
        <p:spPr>
          <a:xfrm>
            <a:off x="1464817" y="2041864"/>
            <a:ext cx="9644698" cy="38706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307</TotalTime>
  <Words>1049</Words>
  <Application>Microsoft Office PowerPoint</Application>
  <PresentationFormat>宽屏</PresentationFormat>
  <Paragraphs>153</Paragraphs>
  <Slides>21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CenturySchoolbook</vt:lpstr>
      <vt:lpstr>等线</vt:lpstr>
      <vt:lpstr>黑体</vt:lpstr>
      <vt:lpstr>宋体</vt:lpstr>
      <vt:lpstr>Arial</vt:lpstr>
      <vt:lpstr>Courier New</vt:lpstr>
      <vt:lpstr>Tw Cen MT</vt:lpstr>
      <vt:lpstr>水滴</vt:lpstr>
      <vt:lpstr>PowerPoint 演示文稿</vt:lpstr>
      <vt:lpstr>PowerPoint 演示文稿</vt:lpstr>
      <vt:lpstr>PowerPoint 演示文稿</vt:lpstr>
      <vt:lpstr>So how do we use  regular expressions to crawl webpage data?</vt:lpstr>
      <vt:lpstr>PowerPoint 演示文稿</vt:lpstr>
      <vt:lpstr>After knowing what is a regular expression ， Let me introduce the following sections.</vt:lpstr>
      <vt:lpstr>PowerPoint 演示文稿</vt:lpstr>
      <vt:lpstr>PowerPoint 演示文稿</vt:lpstr>
      <vt:lpstr>Quantifiers </vt:lpstr>
      <vt:lpstr>PowerPoint 演示文稿</vt:lpstr>
      <vt:lpstr>So what do we get when we run the code in a similar example？ </vt:lpstr>
      <vt:lpstr>PowerPoint 演示文稿</vt:lpstr>
      <vt:lpstr>Now that we've covered the regular expression pattern, let's take a look at an improved piece of code </vt:lpstr>
      <vt:lpstr>PowerPoint 演示文稿</vt:lpstr>
      <vt:lpstr>Let's take a look at an example of using a matching function.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之浩</dc:creator>
  <cp:lastModifiedBy>王 之浩</cp:lastModifiedBy>
  <cp:revision>84</cp:revision>
  <dcterms:created xsi:type="dcterms:W3CDTF">2018-10-07T08:52:00Z</dcterms:created>
  <dcterms:modified xsi:type="dcterms:W3CDTF">2018-10-16T04:36:26Z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