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61" r:id="rId3"/>
    <p:sldId id="260" r:id="rId4"/>
    <p:sldId id="274" r:id="rId5"/>
    <p:sldId id="262" r:id="rId6"/>
    <p:sldId id="26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66" r:id="rId27"/>
    <p:sldId id="272" r:id="rId28"/>
    <p:sldId id="273" r:id="rId29"/>
    <p:sldId id="267" r:id="rId30"/>
    <p:sldId id="268" r:id="rId31"/>
    <p:sldId id="269" r:id="rId32"/>
    <p:sldId id="270" r:id="rId33"/>
    <p:sldId id="27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6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7512270-EFE9-4568-B104-3878B592D828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A2F3CE4-CE53-4B09-9EBB-91520DEBE2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93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2270-EFE9-4568-B104-3878B592D828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3CE4-CE53-4B09-9EBB-91520DEBE2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34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7512270-EFE9-4568-B104-3878B592D828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A2F3CE4-CE53-4B09-9EBB-91520DEBE2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82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2270-EFE9-4568-B104-3878B592D828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A2F3CE4-CE53-4B09-9EBB-91520DEBE2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24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7512270-EFE9-4568-B104-3878B592D828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A2F3CE4-CE53-4B09-9EBB-91520DEBE2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92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2270-EFE9-4568-B104-3878B592D828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3CE4-CE53-4B09-9EBB-91520DEBE2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96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2270-EFE9-4568-B104-3878B592D828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3CE4-CE53-4B09-9EBB-91520DEBE2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98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2270-EFE9-4568-B104-3878B592D828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3CE4-CE53-4B09-9EBB-91520DEBE2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35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2270-EFE9-4568-B104-3878B592D828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3CE4-CE53-4B09-9EBB-91520DEBE2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60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7512270-EFE9-4568-B104-3878B592D828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A2F3CE4-CE53-4B09-9EBB-91520DEBE2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89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2270-EFE9-4568-B104-3878B592D828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3CE4-CE53-4B09-9EBB-91520DEBE2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51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7512270-EFE9-4568-B104-3878B592D828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A2F3CE4-CE53-4B09-9EBB-91520DEBE24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691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915C-4523-476C-78F4-CE88664EC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ME" dirty="0"/>
              <a:t>Rabin-Karp algoritem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17BFC-C5CB-9853-3F69-8E2BFA12F7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ME" dirty="0"/>
              <a:t>Avtorja:  Timen Bobnar in Milica Vukićević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8158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1527389-4173-6A9C-FF7B-8C9EF1960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8" y="2650067"/>
            <a:ext cx="11029615" cy="101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ME" sz="4800" dirty="0"/>
              <a:t> Izmisli si kratek stavek.</a:t>
            </a:r>
            <a:endParaRPr lang="en-GB" sz="4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68CA884-E7C4-C87F-EC9E-BF5C7C724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440" y="2742403"/>
            <a:ext cx="1097280" cy="8291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860ED1-9A01-EA44-28F1-345FDC4D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Algoritem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811286-FE3D-CDAD-FBB2-9BCB042FCD1C}"/>
                  </a:ext>
                </a:extLst>
              </p:cNvPr>
              <p:cNvSpPr txBox="1"/>
              <p:nvPr/>
            </p:nvSpPr>
            <p:spPr>
              <a:xfrm>
                <a:off x="745068" y="4360334"/>
                <a:ext cx="653626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Iščemo indekse kje se pojavi: „kratek“</a:t>
                </a:r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m = </a:t>
                </a:r>
                <a:r>
                  <a:rPr lang="en-GB" sz="2800" dirty="0"/>
                  <a:t>6</a:t>
                </a:r>
                <a:endParaRPr lang="sr-Latn-ME" sz="2800" dirty="0"/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H(„kratek“) = a</a:t>
                </a:r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H(„sl</a:t>
                </a:r>
                <a:r>
                  <a:rPr lang="en-GB" sz="2800" dirty="0" err="1"/>
                  <a:t>i</a:t>
                </a:r>
                <a:r>
                  <a:rPr lang="en-GB" sz="2800" dirty="0"/>
                  <a:t> </a:t>
                </a:r>
                <a:r>
                  <a:rPr lang="en-GB" sz="2800" dirty="0" err="1"/>
                  <a:t>si</a:t>
                </a:r>
                <a:r>
                  <a:rPr lang="sr-Latn-ME" sz="2800" dirty="0"/>
                  <a:t>“)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r-Latn-ME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ME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GB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811286-FE3D-CDAD-FBB2-9BCB042FC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68" y="4360334"/>
                <a:ext cx="6536265" cy="1815882"/>
              </a:xfrm>
              <a:prstGeom prst="rect">
                <a:avLst/>
              </a:prstGeom>
              <a:blipFill>
                <a:blip r:embed="rId3"/>
                <a:stretch>
                  <a:fillRect l="-1586" t="-3356" b="-83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884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1527389-4173-6A9C-FF7B-8C9EF1960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8" y="2650067"/>
            <a:ext cx="11029615" cy="101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ME" sz="4800" dirty="0"/>
              <a:t> Izmisli si kratek stavek.</a:t>
            </a:r>
            <a:endParaRPr lang="en-GB" sz="4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68CA884-E7C4-C87F-EC9E-BF5C7C724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2742403"/>
            <a:ext cx="1005840" cy="8291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860ED1-9A01-EA44-28F1-345FDC4D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Algoritem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811286-FE3D-CDAD-FBB2-9BCB042FCD1C}"/>
                  </a:ext>
                </a:extLst>
              </p:cNvPr>
              <p:cNvSpPr txBox="1"/>
              <p:nvPr/>
            </p:nvSpPr>
            <p:spPr>
              <a:xfrm>
                <a:off x="745068" y="4360334"/>
                <a:ext cx="653626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Iščemo indekse kje se pojavi: „kratek“</a:t>
                </a:r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m = </a:t>
                </a:r>
                <a:r>
                  <a:rPr lang="en-GB" sz="2800" dirty="0"/>
                  <a:t>6</a:t>
                </a:r>
                <a:endParaRPr lang="sr-Latn-ME" sz="2800" dirty="0"/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H(„kratek“) = a</a:t>
                </a:r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H(„</a:t>
                </a:r>
                <a:r>
                  <a:rPr lang="en-GB" sz="2800" dirty="0"/>
                  <a:t>li </a:t>
                </a:r>
                <a:r>
                  <a:rPr lang="en-GB" sz="2800" dirty="0" err="1"/>
                  <a:t>si</a:t>
                </a:r>
                <a:r>
                  <a:rPr lang="en-GB" sz="2800" dirty="0"/>
                  <a:t> </a:t>
                </a:r>
                <a:r>
                  <a:rPr lang="sr-Latn-ME" sz="2800" dirty="0"/>
                  <a:t>“)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r-Latn-ME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ME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GB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811286-FE3D-CDAD-FBB2-9BCB042FC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68" y="4360334"/>
                <a:ext cx="6536265" cy="1815882"/>
              </a:xfrm>
              <a:prstGeom prst="rect">
                <a:avLst/>
              </a:prstGeom>
              <a:blipFill>
                <a:blip r:embed="rId3"/>
                <a:stretch>
                  <a:fillRect l="-1586" t="-3356" b="-83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0718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1527389-4173-6A9C-FF7B-8C9EF1960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8" y="2650067"/>
            <a:ext cx="11029615" cy="101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ME" sz="4800" dirty="0"/>
              <a:t> Izmisli si kratek stavek.</a:t>
            </a:r>
            <a:endParaRPr lang="en-GB" sz="4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68CA884-E7C4-C87F-EC9E-BF5C7C724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360" y="2742403"/>
            <a:ext cx="1193800" cy="8291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860ED1-9A01-EA44-28F1-345FDC4D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Algoritem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811286-FE3D-CDAD-FBB2-9BCB042FCD1C}"/>
                  </a:ext>
                </a:extLst>
              </p:cNvPr>
              <p:cNvSpPr txBox="1"/>
              <p:nvPr/>
            </p:nvSpPr>
            <p:spPr>
              <a:xfrm>
                <a:off x="745068" y="4360334"/>
                <a:ext cx="653626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Iščemo indekse kje se pojavi: „kratek“</a:t>
                </a:r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m = </a:t>
                </a:r>
                <a:r>
                  <a:rPr lang="en-GB" sz="2800" dirty="0"/>
                  <a:t>6</a:t>
                </a:r>
                <a:endParaRPr lang="sr-Latn-ME" sz="2800" dirty="0"/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H(„kratek“) = a</a:t>
                </a:r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H(„</a:t>
                </a:r>
                <a:r>
                  <a:rPr lang="en-GB" sz="2800" dirty="0" err="1"/>
                  <a:t>i</a:t>
                </a:r>
                <a:r>
                  <a:rPr lang="en-GB" sz="2800" dirty="0"/>
                  <a:t> </a:t>
                </a:r>
                <a:r>
                  <a:rPr lang="en-GB" sz="2800" dirty="0" err="1"/>
                  <a:t>si</a:t>
                </a:r>
                <a:r>
                  <a:rPr lang="en-GB" sz="2800" dirty="0"/>
                  <a:t> k</a:t>
                </a:r>
                <a:r>
                  <a:rPr lang="sr-Latn-ME" sz="2800" dirty="0"/>
                  <a:t> “)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r-Latn-ME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ME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GB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811286-FE3D-CDAD-FBB2-9BCB042FC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68" y="4360334"/>
                <a:ext cx="6536265" cy="1815882"/>
              </a:xfrm>
              <a:prstGeom prst="rect">
                <a:avLst/>
              </a:prstGeom>
              <a:blipFill>
                <a:blip r:embed="rId3"/>
                <a:stretch>
                  <a:fillRect l="-1586" t="-3356" b="-83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39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1527389-4173-6A9C-FF7B-8C9EF1960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8" y="2650067"/>
            <a:ext cx="11029615" cy="101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ME" sz="4800" dirty="0"/>
              <a:t> Izmisli si kratek stavek.</a:t>
            </a:r>
            <a:endParaRPr lang="en-GB" sz="4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68CA884-E7C4-C87F-EC9E-BF5C7C724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20" y="2742403"/>
            <a:ext cx="1270000" cy="8291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860ED1-9A01-EA44-28F1-345FDC4D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Algoritem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811286-FE3D-CDAD-FBB2-9BCB042FCD1C}"/>
                  </a:ext>
                </a:extLst>
              </p:cNvPr>
              <p:cNvSpPr txBox="1"/>
              <p:nvPr/>
            </p:nvSpPr>
            <p:spPr>
              <a:xfrm>
                <a:off x="745068" y="4360334"/>
                <a:ext cx="653626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Iščemo indekse kje se pojavi: „kratek“</a:t>
                </a:r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m = </a:t>
                </a:r>
                <a:r>
                  <a:rPr lang="en-GB" sz="2800" dirty="0"/>
                  <a:t>6</a:t>
                </a:r>
                <a:endParaRPr lang="sr-Latn-ME" sz="2800" dirty="0"/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H(„kratek“) = a</a:t>
                </a:r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H(„</a:t>
                </a:r>
                <a:r>
                  <a:rPr lang="en-GB" sz="2800" dirty="0"/>
                  <a:t> </a:t>
                </a:r>
                <a:r>
                  <a:rPr lang="en-GB" sz="2800" dirty="0" err="1"/>
                  <a:t>si</a:t>
                </a:r>
                <a:r>
                  <a:rPr lang="en-GB" sz="2800" dirty="0"/>
                  <a:t> </a:t>
                </a:r>
                <a:r>
                  <a:rPr lang="en-GB" sz="2800" dirty="0" err="1"/>
                  <a:t>kr</a:t>
                </a:r>
                <a:r>
                  <a:rPr lang="sr-Latn-ME" sz="2800" dirty="0"/>
                  <a:t>“)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r-Latn-ME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ME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GB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811286-FE3D-CDAD-FBB2-9BCB042FC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68" y="4360334"/>
                <a:ext cx="6536265" cy="1815882"/>
              </a:xfrm>
              <a:prstGeom prst="rect">
                <a:avLst/>
              </a:prstGeom>
              <a:blipFill>
                <a:blip r:embed="rId3"/>
                <a:stretch>
                  <a:fillRect l="-1586" t="-3356" b="-83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886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1527389-4173-6A9C-FF7B-8C9EF1960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8" y="2650067"/>
            <a:ext cx="11029615" cy="101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ME" sz="4800" dirty="0"/>
              <a:t> Izmisli si kratek stavek.</a:t>
            </a:r>
            <a:endParaRPr lang="en-GB" sz="4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68CA884-E7C4-C87F-EC9E-BF5C7C724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680" y="2742403"/>
            <a:ext cx="1407160" cy="8291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860ED1-9A01-EA44-28F1-345FDC4D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Algoritem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811286-FE3D-CDAD-FBB2-9BCB042FCD1C}"/>
                  </a:ext>
                </a:extLst>
              </p:cNvPr>
              <p:cNvSpPr txBox="1"/>
              <p:nvPr/>
            </p:nvSpPr>
            <p:spPr>
              <a:xfrm>
                <a:off x="745068" y="4360334"/>
                <a:ext cx="653626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Iščemo indekse kje se pojavi: „kratek“</a:t>
                </a:r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m = </a:t>
                </a:r>
                <a:r>
                  <a:rPr lang="en-GB" sz="2800" dirty="0"/>
                  <a:t>6</a:t>
                </a:r>
                <a:endParaRPr lang="sr-Latn-ME" sz="2800" dirty="0"/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H(„kratek“) = a</a:t>
                </a:r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H(„</a:t>
                </a:r>
                <a:r>
                  <a:rPr lang="en-GB" sz="2800" dirty="0" err="1"/>
                  <a:t>si</a:t>
                </a:r>
                <a:r>
                  <a:rPr lang="en-GB" sz="2800" dirty="0"/>
                  <a:t> </a:t>
                </a:r>
                <a:r>
                  <a:rPr lang="en-GB" sz="2800" dirty="0" err="1"/>
                  <a:t>kra</a:t>
                </a:r>
                <a:r>
                  <a:rPr lang="sr-Latn-ME" sz="2800" dirty="0"/>
                  <a:t>“)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r-Latn-ME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ME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endParaRPr lang="en-GB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811286-FE3D-CDAD-FBB2-9BCB042FC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68" y="4360334"/>
                <a:ext cx="6536265" cy="1815882"/>
              </a:xfrm>
              <a:prstGeom prst="rect">
                <a:avLst/>
              </a:prstGeom>
              <a:blipFill>
                <a:blip r:embed="rId3"/>
                <a:stretch>
                  <a:fillRect l="-1586" t="-3356" b="-83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2769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1527389-4173-6A9C-FF7B-8C9EF1960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8" y="2650067"/>
            <a:ext cx="11029615" cy="101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ME" sz="4800" dirty="0"/>
              <a:t> Izmisli si kratek stavek.</a:t>
            </a:r>
            <a:endParaRPr lang="en-GB" sz="4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68CA884-E7C4-C87F-EC9E-BF5C7C724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920" y="2742403"/>
            <a:ext cx="1366520" cy="8291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860ED1-9A01-EA44-28F1-345FDC4D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Algoritem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811286-FE3D-CDAD-FBB2-9BCB042FCD1C}"/>
                  </a:ext>
                </a:extLst>
              </p:cNvPr>
              <p:cNvSpPr txBox="1"/>
              <p:nvPr/>
            </p:nvSpPr>
            <p:spPr>
              <a:xfrm>
                <a:off x="745068" y="4360334"/>
                <a:ext cx="653626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Iščemo indekse kje se pojavi: „kratek“</a:t>
                </a:r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m = </a:t>
                </a:r>
                <a:r>
                  <a:rPr lang="en-GB" sz="2800" dirty="0"/>
                  <a:t>6</a:t>
                </a:r>
                <a:endParaRPr lang="sr-Latn-ME" sz="2800" dirty="0"/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H(„kratek“) = a</a:t>
                </a:r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H(„</a:t>
                </a:r>
                <a:r>
                  <a:rPr lang="en-GB" sz="2800" dirty="0" err="1"/>
                  <a:t>i</a:t>
                </a:r>
                <a:r>
                  <a:rPr lang="en-GB" sz="2800" dirty="0"/>
                  <a:t> </a:t>
                </a:r>
                <a:r>
                  <a:rPr lang="en-GB" sz="2800" dirty="0" err="1"/>
                  <a:t>krat</a:t>
                </a:r>
                <a:r>
                  <a:rPr lang="sr-Latn-ME" sz="2800" dirty="0"/>
                  <a:t>“)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r-Latn-ME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ME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GB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811286-FE3D-CDAD-FBB2-9BCB042FC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68" y="4360334"/>
                <a:ext cx="6536265" cy="1815882"/>
              </a:xfrm>
              <a:prstGeom prst="rect">
                <a:avLst/>
              </a:prstGeom>
              <a:blipFill>
                <a:blip r:embed="rId3"/>
                <a:stretch>
                  <a:fillRect l="-1586" t="-3356" b="-83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175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1527389-4173-6A9C-FF7B-8C9EF1960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8" y="2650067"/>
            <a:ext cx="11029615" cy="101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ME" sz="4800" dirty="0"/>
              <a:t> Izmisli si kratek stavek.</a:t>
            </a:r>
            <a:endParaRPr lang="en-GB" sz="4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68CA884-E7C4-C87F-EC9E-BF5C7C724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240" y="2742403"/>
            <a:ext cx="1503680" cy="8291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860ED1-9A01-EA44-28F1-345FDC4D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Algoritem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811286-FE3D-CDAD-FBB2-9BCB042FCD1C}"/>
                  </a:ext>
                </a:extLst>
              </p:cNvPr>
              <p:cNvSpPr txBox="1"/>
              <p:nvPr/>
            </p:nvSpPr>
            <p:spPr>
              <a:xfrm>
                <a:off x="745068" y="4360334"/>
                <a:ext cx="653626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Iščemo indekse kje se pojavi: „kratek“</a:t>
                </a:r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m = </a:t>
                </a:r>
                <a:r>
                  <a:rPr lang="en-GB" sz="2800" dirty="0"/>
                  <a:t>6</a:t>
                </a:r>
                <a:endParaRPr lang="sr-Latn-ME" sz="2800" dirty="0"/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H(„kratek“) = a</a:t>
                </a:r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H(„</a:t>
                </a:r>
                <a:r>
                  <a:rPr lang="en-GB" sz="2800" dirty="0"/>
                  <a:t> </a:t>
                </a:r>
                <a:r>
                  <a:rPr lang="en-GB" sz="2800" dirty="0" err="1"/>
                  <a:t>krate</a:t>
                </a:r>
                <a:r>
                  <a:rPr lang="sr-Latn-ME" sz="2800" dirty="0"/>
                  <a:t> “)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r-Latn-ME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ME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r-Latn-M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811286-FE3D-CDAD-FBB2-9BCB042FC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68" y="4360334"/>
                <a:ext cx="6536265" cy="1815882"/>
              </a:xfrm>
              <a:prstGeom prst="rect">
                <a:avLst/>
              </a:prstGeom>
              <a:blipFill>
                <a:blip r:embed="rId3"/>
                <a:stretch>
                  <a:fillRect l="-1586" t="-3356" b="-83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364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1527389-4173-6A9C-FF7B-8C9EF1960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8" y="2650067"/>
            <a:ext cx="11029615" cy="101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ME" sz="4800" dirty="0"/>
              <a:t> Izmisli si kratek stavek.</a:t>
            </a:r>
            <a:endParaRPr lang="en-GB" sz="4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68CA884-E7C4-C87F-EC9E-BF5C7C724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480" y="2742403"/>
            <a:ext cx="1696720" cy="8291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860ED1-9A01-EA44-28F1-345FDC4D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Algoritem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811286-FE3D-CDAD-FBB2-9BCB042FCD1C}"/>
              </a:ext>
            </a:extLst>
          </p:cNvPr>
          <p:cNvSpPr txBox="1"/>
          <p:nvPr/>
        </p:nvSpPr>
        <p:spPr>
          <a:xfrm>
            <a:off x="745068" y="4360334"/>
            <a:ext cx="65362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sr-Latn-ME" sz="2800" dirty="0"/>
              <a:t>Iščemo indekse kje se pojavi: „kratek“</a:t>
            </a:r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sr-Latn-ME" sz="2800" dirty="0"/>
              <a:t>m = </a:t>
            </a:r>
            <a:r>
              <a:rPr lang="en-GB" sz="2800" dirty="0"/>
              <a:t>6</a:t>
            </a:r>
            <a:endParaRPr lang="sr-Latn-ME" sz="2800" dirty="0"/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sr-Latn-ME" sz="2800" dirty="0"/>
              <a:t>H(„kratek“) = a</a:t>
            </a:r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sr-Latn-ME" sz="2800" dirty="0"/>
              <a:t>H(„</a:t>
            </a:r>
            <a:r>
              <a:rPr lang="en-GB" sz="2800" dirty="0" err="1"/>
              <a:t>kratek</a:t>
            </a:r>
            <a:r>
              <a:rPr lang="sr-Latn-ME" sz="2800" dirty="0"/>
              <a:t>“) =</a:t>
            </a:r>
            <a:r>
              <a:rPr lang="en-GB" sz="2800" dirty="0"/>
              <a:t> a </a:t>
            </a:r>
          </a:p>
        </p:txBody>
      </p:sp>
    </p:spTree>
    <p:extLst>
      <p:ext uri="{BB962C8B-B14F-4D97-AF65-F5344CB8AC3E}">
        <p14:creationId xmlns:p14="http://schemas.microsoft.com/office/powerpoint/2010/main" val="3460219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1527389-4173-6A9C-FF7B-8C9EF1960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8" y="2650067"/>
            <a:ext cx="11029615" cy="101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ME" sz="4800" dirty="0"/>
              <a:t> Izmisli si kratek stavek.</a:t>
            </a:r>
            <a:endParaRPr lang="en-GB" sz="4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68CA884-E7C4-C87F-EC9E-BF5C7C724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360" y="2742403"/>
            <a:ext cx="1463040" cy="8291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860ED1-9A01-EA44-28F1-345FDC4D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Algoritem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811286-FE3D-CDAD-FBB2-9BCB042FCD1C}"/>
                  </a:ext>
                </a:extLst>
              </p:cNvPr>
              <p:cNvSpPr txBox="1"/>
              <p:nvPr/>
            </p:nvSpPr>
            <p:spPr>
              <a:xfrm>
                <a:off x="745068" y="4360334"/>
                <a:ext cx="653626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Iščemo indekse kje se pojavi: „kratek“</a:t>
                </a:r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m = </a:t>
                </a:r>
                <a:r>
                  <a:rPr lang="en-GB" sz="2800" dirty="0"/>
                  <a:t>6</a:t>
                </a:r>
                <a:endParaRPr lang="sr-Latn-ME" sz="2800" dirty="0"/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H(„kratek“) = a</a:t>
                </a:r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H(„</a:t>
                </a:r>
                <a:r>
                  <a:rPr lang="en-GB" sz="2800" dirty="0" err="1"/>
                  <a:t>ratek</a:t>
                </a:r>
                <a:r>
                  <a:rPr lang="en-GB" sz="2800" dirty="0"/>
                  <a:t> </a:t>
                </a:r>
                <a:r>
                  <a:rPr lang="sr-Latn-ME" sz="2800" dirty="0"/>
                  <a:t>“)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r-Latn-ME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ME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r-Latn-M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811286-FE3D-CDAD-FBB2-9BCB042FC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68" y="4360334"/>
                <a:ext cx="6536265" cy="1815882"/>
              </a:xfrm>
              <a:prstGeom prst="rect">
                <a:avLst/>
              </a:prstGeom>
              <a:blipFill>
                <a:blip r:embed="rId3"/>
                <a:stretch>
                  <a:fillRect l="-1586" t="-3356" b="-83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8184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1527389-4173-6A9C-FF7B-8C9EF1960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8" y="2650067"/>
            <a:ext cx="11029615" cy="101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ME" sz="4800" dirty="0"/>
              <a:t> Izmisli si kratek stavek.</a:t>
            </a:r>
            <a:endParaRPr lang="en-GB" sz="4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68CA884-E7C4-C87F-EC9E-BF5C7C724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40" y="2742403"/>
            <a:ext cx="1493520" cy="8291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860ED1-9A01-EA44-28F1-345FDC4D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Algoritem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811286-FE3D-CDAD-FBB2-9BCB042FCD1C}"/>
                  </a:ext>
                </a:extLst>
              </p:cNvPr>
              <p:cNvSpPr txBox="1"/>
              <p:nvPr/>
            </p:nvSpPr>
            <p:spPr>
              <a:xfrm>
                <a:off x="745068" y="4360334"/>
                <a:ext cx="653626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Iščemo indekse kje se pojavi: „kratek“</a:t>
                </a:r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m = </a:t>
                </a:r>
                <a:r>
                  <a:rPr lang="en-GB" sz="2800" dirty="0"/>
                  <a:t>6</a:t>
                </a:r>
                <a:endParaRPr lang="sr-Latn-ME" sz="2800" dirty="0"/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H(„kratek“) = a</a:t>
                </a:r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H(„</a:t>
                </a:r>
                <a:r>
                  <a:rPr lang="en-GB" sz="2800" dirty="0" err="1"/>
                  <a:t>atek</a:t>
                </a:r>
                <a:r>
                  <a:rPr lang="en-GB" sz="2800" dirty="0"/>
                  <a:t> s</a:t>
                </a:r>
                <a:r>
                  <a:rPr lang="sr-Latn-ME" sz="2800" dirty="0"/>
                  <a:t>“)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r-Latn-ME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ME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r-Latn-M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811286-FE3D-CDAD-FBB2-9BCB042FC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68" y="4360334"/>
                <a:ext cx="6536265" cy="1815882"/>
              </a:xfrm>
              <a:prstGeom prst="rect">
                <a:avLst/>
              </a:prstGeom>
              <a:blipFill>
                <a:blip r:embed="rId3"/>
                <a:stretch>
                  <a:fillRect l="-1586" t="-3356" b="-83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127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CB85-D236-CE11-9376-95DEF3F9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sr-Latn-ME" dirty="0"/>
              <a:t>Problem:</a:t>
            </a:r>
            <a:br>
              <a:rPr lang="sr-Latn-ME" dirty="0"/>
            </a:br>
            <a:endParaRPr lang="en-GB" dirty="0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E2133083-C261-F377-53FC-2A0DCE2BC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sr-Latn-ME" sz="2000" dirty="0">
                <a:solidFill>
                  <a:srgbClr val="366658"/>
                </a:solidFill>
              </a:rPr>
              <a:t>n – dolžina teksta</a:t>
            </a:r>
          </a:p>
          <a:p>
            <a:r>
              <a:rPr lang="sr-Latn-ME" sz="2000" dirty="0">
                <a:solidFill>
                  <a:srgbClr val="366658"/>
                </a:solidFill>
              </a:rPr>
              <a:t>m – dolžina vzorca</a:t>
            </a:r>
          </a:p>
          <a:p>
            <a:r>
              <a:rPr lang="sr-Latn-ME" sz="2000" dirty="0">
                <a:solidFill>
                  <a:srgbClr val="366658"/>
                </a:solidFill>
              </a:rPr>
              <a:t>Predpostavka: n ≥ m</a:t>
            </a:r>
          </a:p>
          <a:p>
            <a:r>
              <a:rPr lang="sr-Latn-ME" sz="2000" dirty="0">
                <a:solidFill>
                  <a:srgbClr val="366658"/>
                </a:solidFill>
              </a:rPr>
              <a:t>Izhod: 5 in 12</a:t>
            </a:r>
            <a:endParaRPr lang="en-US" sz="2000" dirty="0">
              <a:solidFill>
                <a:srgbClr val="366658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8A1F5C-10C3-F429-6812-03772F48E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2100790"/>
            <a:ext cx="6489819" cy="26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69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1527389-4173-6A9C-FF7B-8C9EF1960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8" y="2650067"/>
            <a:ext cx="11029615" cy="101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ME" sz="4800" dirty="0"/>
              <a:t> Izmisli si kratek stavek.</a:t>
            </a:r>
            <a:endParaRPr lang="en-GB" sz="4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68CA884-E7C4-C87F-EC9E-BF5C7C724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120" y="2742403"/>
            <a:ext cx="1442720" cy="8291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860ED1-9A01-EA44-28F1-345FDC4D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Algoritem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811286-FE3D-CDAD-FBB2-9BCB042FCD1C}"/>
                  </a:ext>
                </a:extLst>
              </p:cNvPr>
              <p:cNvSpPr txBox="1"/>
              <p:nvPr/>
            </p:nvSpPr>
            <p:spPr>
              <a:xfrm>
                <a:off x="745068" y="4360334"/>
                <a:ext cx="653626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Iščemo indekse kje se pojavi: „kratek“</a:t>
                </a:r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m = </a:t>
                </a:r>
                <a:r>
                  <a:rPr lang="en-GB" sz="2800" dirty="0"/>
                  <a:t>6</a:t>
                </a:r>
                <a:endParaRPr lang="sr-Latn-ME" sz="2800" dirty="0"/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H(„kratek“) = a</a:t>
                </a:r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H(„</a:t>
                </a:r>
                <a:r>
                  <a:rPr lang="en-GB" sz="2800" dirty="0" err="1"/>
                  <a:t>tek</a:t>
                </a:r>
                <a:r>
                  <a:rPr lang="en-GB" sz="2800" dirty="0"/>
                  <a:t> </a:t>
                </a:r>
                <a:r>
                  <a:rPr lang="en-GB" sz="2800" dirty="0" err="1"/>
                  <a:t>st</a:t>
                </a:r>
                <a:r>
                  <a:rPr lang="sr-Latn-ME" sz="2800" dirty="0"/>
                  <a:t>“)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r-Latn-ME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ME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r-Latn-M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GB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811286-FE3D-CDAD-FBB2-9BCB042FC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68" y="4360334"/>
                <a:ext cx="6536265" cy="1815882"/>
              </a:xfrm>
              <a:prstGeom prst="rect">
                <a:avLst/>
              </a:prstGeom>
              <a:blipFill>
                <a:blip r:embed="rId3"/>
                <a:stretch>
                  <a:fillRect l="-1586" t="-3356" b="-83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904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1527389-4173-6A9C-FF7B-8C9EF1960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8" y="2650067"/>
            <a:ext cx="11029615" cy="101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ME" sz="4800" dirty="0"/>
              <a:t> Izmisli si kratek stavek.</a:t>
            </a:r>
            <a:endParaRPr lang="en-GB" sz="4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68CA884-E7C4-C87F-EC9E-BF5C7C724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320" y="2742403"/>
            <a:ext cx="1463040" cy="8291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860ED1-9A01-EA44-28F1-345FDC4D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Algoritem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811286-FE3D-CDAD-FBB2-9BCB042FCD1C}"/>
                  </a:ext>
                </a:extLst>
              </p:cNvPr>
              <p:cNvSpPr txBox="1"/>
              <p:nvPr/>
            </p:nvSpPr>
            <p:spPr>
              <a:xfrm>
                <a:off x="745068" y="4360334"/>
                <a:ext cx="653626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Iščemo indekse kje se pojavi: „kratek“</a:t>
                </a:r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m = </a:t>
                </a:r>
                <a:r>
                  <a:rPr lang="en-GB" sz="2800" dirty="0"/>
                  <a:t>6</a:t>
                </a:r>
                <a:endParaRPr lang="sr-Latn-ME" sz="2800" dirty="0"/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H(„kratek“) = a</a:t>
                </a:r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H(„</a:t>
                </a:r>
                <a:r>
                  <a:rPr lang="en-GB" sz="2800" dirty="0"/>
                  <a:t>ek </a:t>
                </a:r>
                <a:r>
                  <a:rPr lang="en-GB" sz="2800" dirty="0" err="1"/>
                  <a:t>sta</a:t>
                </a:r>
                <a:r>
                  <a:rPr lang="sr-Latn-ME" sz="2800" dirty="0"/>
                  <a:t>“)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r-Latn-ME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ME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r-Latn-M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GB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811286-FE3D-CDAD-FBB2-9BCB042FC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68" y="4360334"/>
                <a:ext cx="6536265" cy="1815882"/>
              </a:xfrm>
              <a:prstGeom prst="rect">
                <a:avLst/>
              </a:prstGeom>
              <a:blipFill>
                <a:blip r:embed="rId3"/>
                <a:stretch>
                  <a:fillRect l="-1586" t="-3356" b="-83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388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1527389-4173-6A9C-FF7B-8C9EF1960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8" y="2650067"/>
            <a:ext cx="11029615" cy="101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ME" sz="4800" dirty="0"/>
              <a:t> Izmisli si kratek stavek.</a:t>
            </a:r>
            <a:endParaRPr lang="en-GB" sz="4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68CA884-E7C4-C87F-EC9E-BF5C7C724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040" y="2742403"/>
            <a:ext cx="1427480" cy="8291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860ED1-9A01-EA44-28F1-345FDC4D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Algoritem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811286-FE3D-CDAD-FBB2-9BCB042FCD1C}"/>
              </a:ext>
            </a:extLst>
          </p:cNvPr>
          <p:cNvSpPr txBox="1"/>
          <p:nvPr/>
        </p:nvSpPr>
        <p:spPr>
          <a:xfrm>
            <a:off x="745068" y="4360334"/>
            <a:ext cx="65362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sr-Latn-ME" sz="2800" dirty="0"/>
              <a:t>Iščemo indekse kje se pojavi: „kratek“</a:t>
            </a:r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sr-Latn-ME" sz="2800" dirty="0"/>
              <a:t>m = </a:t>
            </a:r>
            <a:r>
              <a:rPr lang="en-GB" sz="2800" dirty="0"/>
              <a:t>6</a:t>
            </a:r>
            <a:endParaRPr lang="sr-Latn-ME" sz="2800" dirty="0"/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sr-Latn-ME" sz="2800" dirty="0"/>
              <a:t>H(„kratek“) = a</a:t>
            </a:r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sr-Latn-ME" sz="2800" dirty="0"/>
              <a:t>H(„</a:t>
            </a:r>
            <a:r>
              <a:rPr lang="en-GB" sz="2800" dirty="0"/>
              <a:t>k </a:t>
            </a:r>
            <a:r>
              <a:rPr lang="en-GB" sz="2800" dirty="0" err="1"/>
              <a:t>stav</a:t>
            </a:r>
            <a:r>
              <a:rPr lang="sr-Latn-ME" sz="2800" dirty="0"/>
              <a:t>“) =</a:t>
            </a:r>
            <a:r>
              <a:rPr lang="en-GB" sz="2800" dirty="0"/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3468191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1527389-4173-6A9C-FF7B-8C9EF1960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8" y="2650067"/>
            <a:ext cx="11029615" cy="101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ME" sz="4800" dirty="0"/>
              <a:t> Izmisli si kratek stavek.</a:t>
            </a:r>
            <a:endParaRPr lang="en-GB" sz="4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68CA884-E7C4-C87F-EC9E-BF5C7C724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0" y="2742403"/>
            <a:ext cx="1402080" cy="8291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860ED1-9A01-EA44-28F1-345FDC4D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Algoritem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811286-FE3D-CDAD-FBB2-9BCB042FCD1C}"/>
                  </a:ext>
                </a:extLst>
              </p:cNvPr>
              <p:cNvSpPr txBox="1"/>
              <p:nvPr/>
            </p:nvSpPr>
            <p:spPr>
              <a:xfrm>
                <a:off x="745068" y="4360334"/>
                <a:ext cx="653626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Iščemo indekse kje se pojavi: „kratek“</a:t>
                </a:r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m = </a:t>
                </a:r>
                <a:r>
                  <a:rPr lang="en-GB" sz="2800" dirty="0"/>
                  <a:t>6</a:t>
                </a:r>
                <a:endParaRPr lang="sr-Latn-ME" sz="2800" dirty="0"/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H(„kratek“) = a</a:t>
                </a:r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H(„</a:t>
                </a:r>
                <a:r>
                  <a:rPr lang="en-GB" sz="2800" dirty="0"/>
                  <a:t> stave</a:t>
                </a:r>
                <a:r>
                  <a:rPr lang="sr-Latn-ME" sz="2800" dirty="0"/>
                  <a:t>“)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r-Latn-ME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ME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r-Latn-M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GB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811286-FE3D-CDAD-FBB2-9BCB042FC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68" y="4360334"/>
                <a:ext cx="6536265" cy="1815882"/>
              </a:xfrm>
              <a:prstGeom prst="rect">
                <a:avLst/>
              </a:prstGeom>
              <a:blipFill>
                <a:blip r:embed="rId3"/>
                <a:stretch>
                  <a:fillRect l="-1586" t="-3356" b="-83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7242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1527389-4173-6A9C-FF7B-8C9EF1960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8" y="2650067"/>
            <a:ext cx="11029615" cy="101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ME" sz="4800" dirty="0"/>
              <a:t> Izmisli si kratek stavek.</a:t>
            </a:r>
            <a:endParaRPr lang="en-GB" sz="4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68CA884-E7C4-C87F-EC9E-BF5C7C724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0" y="2742403"/>
            <a:ext cx="1595120" cy="8291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860ED1-9A01-EA44-28F1-345FDC4D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Algoritem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811286-FE3D-CDAD-FBB2-9BCB042FCD1C}"/>
                  </a:ext>
                </a:extLst>
              </p:cNvPr>
              <p:cNvSpPr txBox="1"/>
              <p:nvPr/>
            </p:nvSpPr>
            <p:spPr>
              <a:xfrm>
                <a:off x="745068" y="4360334"/>
                <a:ext cx="653626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Iščemo indekse kje se pojavi: „kratek“</a:t>
                </a:r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m = </a:t>
                </a:r>
                <a:r>
                  <a:rPr lang="en-GB" sz="2800" dirty="0"/>
                  <a:t>6</a:t>
                </a:r>
                <a:endParaRPr lang="sr-Latn-ME" sz="2800" dirty="0"/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H(„kratek“) = a</a:t>
                </a:r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H(„</a:t>
                </a:r>
                <a:r>
                  <a:rPr lang="en-GB" sz="2800" dirty="0" err="1"/>
                  <a:t>stavek</a:t>
                </a:r>
                <a:r>
                  <a:rPr lang="sr-Latn-ME" sz="2800" dirty="0"/>
                  <a:t>“)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r-Latn-ME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ME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r-Latn-M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GB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811286-FE3D-CDAD-FBB2-9BCB042FC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68" y="4360334"/>
                <a:ext cx="6536265" cy="1815882"/>
              </a:xfrm>
              <a:prstGeom prst="rect">
                <a:avLst/>
              </a:prstGeom>
              <a:blipFill>
                <a:blip r:embed="rId3"/>
                <a:stretch>
                  <a:fillRect l="-1586" t="-3356" b="-83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277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1527389-4173-6A9C-FF7B-8C9EF1960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8" y="2650067"/>
            <a:ext cx="11029615" cy="101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ME" sz="4800" dirty="0"/>
              <a:t> Izmisli si kratek stavek.</a:t>
            </a:r>
            <a:endParaRPr lang="en-GB" sz="4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68CA884-E7C4-C87F-EC9E-BF5C7C724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760" y="2742403"/>
            <a:ext cx="1513840" cy="8291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860ED1-9A01-EA44-28F1-345FDC4D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Algoritem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811286-FE3D-CDAD-FBB2-9BCB042FCD1C}"/>
                  </a:ext>
                </a:extLst>
              </p:cNvPr>
              <p:cNvSpPr txBox="1"/>
              <p:nvPr/>
            </p:nvSpPr>
            <p:spPr>
              <a:xfrm>
                <a:off x="745068" y="4360334"/>
                <a:ext cx="653626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Iščemo indekse kje se pojavi: „kratek“</a:t>
                </a:r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m = </a:t>
                </a:r>
                <a:r>
                  <a:rPr lang="en-GB" sz="2800" dirty="0"/>
                  <a:t>6</a:t>
                </a:r>
                <a:endParaRPr lang="sr-Latn-ME" sz="2800" dirty="0"/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H(„kratek“) = a</a:t>
                </a:r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H(„</a:t>
                </a:r>
                <a:r>
                  <a:rPr lang="en-GB" sz="2800" dirty="0" err="1"/>
                  <a:t>tavek</a:t>
                </a:r>
                <a:r>
                  <a:rPr lang="en-GB" sz="2800" dirty="0"/>
                  <a:t>.</a:t>
                </a:r>
                <a:r>
                  <a:rPr lang="sr-Latn-ME" sz="2800" dirty="0"/>
                  <a:t>“)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r-Latn-ME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ME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r-Latn-M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GB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811286-FE3D-CDAD-FBB2-9BCB042FC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68" y="4360334"/>
                <a:ext cx="6536265" cy="1815882"/>
              </a:xfrm>
              <a:prstGeom prst="rect">
                <a:avLst/>
              </a:prstGeom>
              <a:blipFill>
                <a:blip r:embed="rId3"/>
                <a:stretch>
                  <a:fillRect l="-1586" t="-3356" b="-83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9741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B81C-40AE-47C7-70C0-C17B2DCC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9873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r-Latn-ME" dirty="0"/>
              <a:t>Zgoščevalna (Hash) Funkcija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A29CA9-1028-D909-E017-FAFFD61FA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851" y="5502883"/>
            <a:ext cx="11029615" cy="66010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4DE5317-8C96-A10D-D0CD-A438346097B1}"/>
              </a:ext>
            </a:extLst>
          </p:cNvPr>
          <p:cNvSpPr/>
          <p:nvPr/>
        </p:nvSpPr>
        <p:spPr>
          <a:xfrm>
            <a:off x="4055270" y="2592207"/>
            <a:ext cx="3703320" cy="32407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ME" sz="2400" dirty="0"/>
              <a:t>ZGOŠČEVALNA </a:t>
            </a:r>
          </a:p>
          <a:p>
            <a:pPr algn="ctr"/>
            <a:r>
              <a:rPr lang="sr-Latn-ME" sz="2400" dirty="0"/>
              <a:t>FUNKCIJA</a:t>
            </a:r>
          </a:p>
          <a:p>
            <a:pPr algn="ctr"/>
            <a:r>
              <a:rPr lang="sr-Latn-ME" sz="2400" dirty="0"/>
              <a:t>(Hash function)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18D5B20-D8D0-429F-18B8-1D022621A3F7}"/>
              </a:ext>
            </a:extLst>
          </p:cNvPr>
          <p:cNvSpPr/>
          <p:nvPr/>
        </p:nvSpPr>
        <p:spPr>
          <a:xfrm>
            <a:off x="1281677" y="3846958"/>
            <a:ext cx="1491916" cy="7275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M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Niz</a:t>
            </a:r>
            <a:endParaRPr lang="en-GB" sz="28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E3AADC6-384D-E8F5-390A-F2B401F6D68E}"/>
              </a:ext>
            </a:extLst>
          </p:cNvPr>
          <p:cNvSpPr/>
          <p:nvPr/>
        </p:nvSpPr>
        <p:spPr>
          <a:xfrm>
            <a:off x="9089712" y="3772997"/>
            <a:ext cx="1785720" cy="85633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ME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Število</a:t>
            </a:r>
            <a:endParaRPr lang="en-GB" sz="28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58CBBD4-D717-72BE-B0AA-5AE48D997E01}"/>
              </a:ext>
            </a:extLst>
          </p:cNvPr>
          <p:cNvCxnSpPr>
            <a:cxnSpLocks/>
            <a:stCxn id="28" idx="3"/>
            <a:endCxn id="25" idx="2"/>
          </p:cNvCxnSpPr>
          <p:nvPr/>
        </p:nvCxnSpPr>
        <p:spPr>
          <a:xfrm>
            <a:off x="2773593" y="4210731"/>
            <a:ext cx="1281677" cy="184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D979E3-56B3-07DA-FD58-31EED8C04255}"/>
              </a:ext>
            </a:extLst>
          </p:cNvPr>
          <p:cNvCxnSpPr>
            <a:cxnSpLocks/>
          </p:cNvCxnSpPr>
          <p:nvPr/>
        </p:nvCxnSpPr>
        <p:spPr>
          <a:xfrm>
            <a:off x="7758590" y="4212569"/>
            <a:ext cx="1331122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508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D16B-679B-A827-541A-6438300E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Zgoščevalna (Hash) funkcija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AF98AE-3A48-7B18-404F-EE5552E17F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3705726"/>
                <a:ext cx="11029615" cy="231968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ME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r-Latn-M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r-Latn-ME" sz="2000" dirty="0"/>
                  <a:t> - ASCII vrednost črke </a:t>
                </a:r>
              </a:p>
              <a:p>
                <a:r>
                  <a:rPr lang="sr-Latn-ME" sz="2000" dirty="0"/>
                  <a:t>b – baza (običajno število znakov ki jih lahko uporabimo)</a:t>
                </a:r>
              </a:p>
              <a:p>
                <a:r>
                  <a:rPr lang="sr-Latn-ME" sz="2000" dirty="0"/>
                  <a:t>p – neko praštevilo</a:t>
                </a:r>
                <a:endParaRPr lang="en-GB" sz="2000" dirty="0"/>
              </a:p>
              <a:p>
                <a:endParaRPr lang="sr-Latn-M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AF98AE-3A48-7B18-404F-EE5552E17F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3705726"/>
                <a:ext cx="11029615" cy="2319689"/>
              </a:xfrm>
              <a:blipFill>
                <a:blip r:embed="rId2"/>
                <a:stretch>
                  <a:fillRect l="-2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49A126-7A8D-CFA8-4365-55BFEB4675C6}"/>
                  </a:ext>
                </a:extLst>
              </p:cNvPr>
              <p:cNvSpPr txBox="1"/>
              <p:nvPr/>
            </p:nvSpPr>
            <p:spPr>
              <a:xfrm>
                <a:off x="1231141" y="2628508"/>
                <a:ext cx="9900403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ME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sr-Latn-ME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ME" sz="3200" b="0" i="1" smtClean="0">
                              <a:latin typeface="Cambria Math" panose="02040503050406030204" pitchFamily="18" charset="0"/>
                            </a:rPr>
                            <m:t>𝑛𝑖𝑧</m:t>
                          </m:r>
                        </m:e>
                      </m:d>
                      <m:r>
                        <a:rPr lang="sr-Latn-ME" sz="32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sr-Latn-M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M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r-Latn-M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r-Latn-M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sr-Latn-M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r-Latn-M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sr-Latn-M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sr-Latn-M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sr-Latn-M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sr-Latn-M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M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r-Latn-M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r-Latn-M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sr-Latn-M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r-Latn-M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sr-Latn-M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sr-Latn-M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sr-Latn-M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… + </m:t>
                      </m:r>
                      <m:sSub>
                        <m:sSubPr>
                          <m:ctrlPr>
                            <a:rPr lang="sr-Latn-M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M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r-Latn-M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sr-Latn-M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) </m:t>
                      </m:r>
                      <m:r>
                        <a:rPr lang="sr-Latn-M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sr-Latn-M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sr-Latn-M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sr-Latn-ME" sz="3200" dirty="0"/>
              </a:p>
              <a:p>
                <a:endParaRPr lang="en-GB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49A126-7A8D-CFA8-4365-55BFEB467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141" y="2628508"/>
                <a:ext cx="9900403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096485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6239F-EA0E-2E35-9F30-20128DA7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ASCII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E2A9BA-2D4B-4053-9E1A-CD7C04FB1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9027" y="2114232"/>
            <a:ext cx="7533946" cy="358195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3B6072-5713-31CE-8D47-D2246FDB1D91}"/>
              </a:ext>
            </a:extLst>
          </p:cNvPr>
          <p:cNvSpPr txBox="1"/>
          <p:nvPr/>
        </p:nvSpPr>
        <p:spPr>
          <a:xfrm>
            <a:off x="3708366" y="5725131"/>
            <a:ext cx="6300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ME" dirty="0"/>
              <a:t>https://medium.com/@mdriyanabbas/ascii-unicode-51695cc9be00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5705815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9710-14F2-6746-C558-84A42742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Zgoščevalna (Hash) funkcija - primer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AF6F8-ED80-8923-6367-6C98971A9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ME" dirty="0"/>
              <a:t>b = 256 (velikost ASCII tabele)</a:t>
            </a:r>
          </a:p>
          <a:p>
            <a:r>
              <a:rPr lang="sr-Latn-ME" dirty="0"/>
              <a:t>p = 101</a:t>
            </a:r>
          </a:p>
          <a:p>
            <a:r>
              <a:rPr lang="sr-Latn-ME" dirty="0"/>
              <a:t>Primer1:  H(„abc“ ) = 90</a:t>
            </a:r>
          </a:p>
          <a:p>
            <a:r>
              <a:rPr lang="sr-Latn-ME" dirty="0"/>
              <a:t>Primer2:  H(„Python“) </a:t>
            </a:r>
            <a:r>
              <a:rPr lang="sr-Latn-ME" dirty="0">
                <a:latin typeface="Abadi" panose="020B0604020104020204" pitchFamily="34" charset="0"/>
              </a:rPr>
              <a:t>= 78</a:t>
            </a:r>
            <a:endParaRPr lang="sr-Latn-ME" dirty="0"/>
          </a:p>
          <a:p>
            <a:r>
              <a:rPr lang="sr-Latn-ME" dirty="0"/>
              <a:t>Primer3: H(„Algoritem“) </a:t>
            </a:r>
            <a:r>
              <a:rPr lang="sr-Latn-ME" dirty="0">
                <a:latin typeface="Abadi" panose="020B0604020104020204" pitchFamily="34" charset="0"/>
              </a:rPr>
              <a:t>= 57</a:t>
            </a:r>
          </a:p>
          <a:p>
            <a:r>
              <a:rPr lang="sr-Latn-ME" dirty="0">
                <a:latin typeface="Abadi" panose="020B0604020104020204" pitchFamily="34" charset="0"/>
              </a:rPr>
              <a:t>Primer4: H(„A B C“) = 63</a:t>
            </a:r>
            <a:endParaRPr lang="sr-Latn-ME" dirty="0"/>
          </a:p>
          <a:p>
            <a:endParaRPr lang="sr-Latn-ME" dirty="0"/>
          </a:p>
        </p:txBody>
      </p:sp>
    </p:spTree>
    <p:extLst>
      <p:ext uri="{BB962C8B-B14F-4D97-AF65-F5344CB8AC3E}">
        <p14:creationId xmlns:p14="http://schemas.microsoft.com/office/powerpoint/2010/main" val="2860149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9DC0-5551-A15B-B7AA-D328D1A8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Motivacija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CD990D-9532-B67B-A204-E72459D44C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Nekoč je </a:t>
                </a:r>
                <a:r>
                  <a:rPr lang="en-GB" dirty="0" err="1"/>
                  <a:t>živela</a:t>
                </a:r>
                <a:r>
                  <a:rPr lang="en-GB" dirty="0"/>
                  <a:t> </a:t>
                </a:r>
                <a:r>
                  <a:rPr lang="en-GB" dirty="0" err="1"/>
                  <a:t>majhna</a:t>
                </a:r>
                <a:r>
                  <a:rPr lang="en-GB" dirty="0"/>
                  <a:t> </a:t>
                </a:r>
                <a:r>
                  <a:rPr lang="en-GB" dirty="0" err="1"/>
                  <a:t>deklica</a:t>
                </a:r>
                <a:r>
                  <a:rPr lang="en-GB" dirty="0"/>
                  <a:t>. Bila je </a:t>
                </a:r>
                <a:r>
                  <a:rPr lang="en-GB" dirty="0" err="1"/>
                  <a:t>tako</a:t>
                </a:r>
                <a:r>
                  <a:rPr lang="en-GB" dirty="0"/>
                  <a:t> </a:t>
                </a:r>
                <a:r>
                  <a:rPr lang="en-GB" dirty="0" err="1"/>
                  <a:t>zelo</a:t>
                </a:r>
                <a:r>
                  <a:rPr lang="en-GB" dirty="0"/>
                  <a:t> </a:t>
                </a:r>
                <a:r>
                  <a:rPr lang="en-GB" dirty="0" err="1"/>
                  <a:t>ljubka</a:t>
                </a:r>
                <a:r>
                  <a:rPr lang="en-GB" dirty="0"/>
                  <a:t>, da jo je </a:t>
                </a:r>
                <a:r>
                  <a:rPr lang="en-GB" dirty="0" err="1"/>
                  <a:t>vsak</a:t>
                </a:r>
                <a:r>
                  <a:rPr lang="en-GB" dirty="0"/>
                  <a:t> </a:t>
                </a:r>
                <a:r>
                  <a:rPr lang="en-GB" dirty="0" err="1"/>
                  <a:t>že</a:t>
                </a:r>
                <a:r>
                  <a:rPr lang="en-GB" dirty="0"/>
                  <a:t> </a:t>
                </a:r>
                <a:r>
                  <a:rPr lang="en-GB" dirty="0" err="1"/>
                  <a:t>na</a:t>
                </a:r>
                <a:r>
                  <a:rPr lang="en-GB" dirty="0"/>
                  <a:t> </a:t>
                </a:r>
                <a:r>
                  <a:rPr lang="en-GB" dirty="0" err="1"/>
                  <a:t>prvi</a:t>
                </a:r>
                <a:r>
                  <a:rPr lang="en-GB" dirty="0"/>
                  <a:t> </a:t>
                </a:r>
                <a:r>
                  <a:rPr lang="en-GB" dirty="0" err="1"/>
                  <a:t>pogled</a:t>
                </a:r>
                <a:r>
                  <a:rPr lang="en-GB" dirty="0"/>
                  <a:t> </a:t>
                </a:r>
                <a:r>
                  <a:rPr lang="en-GB" dirty="0" err="1"/>
                  <a:t>vzljubil</a:t>
                </a:r>
                <a:r>
                  <a:rPr lang="en-GB" dirty="0"/>
                  <a:t>. </a:t>
                </a:r>
                <a:r>
                  <a:rPr lang="en-GB" dirty="0" err="1"/>
                  <a:t>Izmed</a:t>
                </a:r>
                <a:r>
                  <a:rPr lang="en-GB" dirty="0"/>
                  <a:t> </a:t>
                </a:r>
                <a:r>
                  <a:rPr lang="en-GB" dirty="0" err="1"/>
                  <a:t>vseh</a:t>
                </a:r>
                <a:r>
                  <a:rPr lang="en-GB" dirty="0"/>
                  <a:t> </a:t>
                </a:r>
                <a:r>
                  <a:rPr lang="en-GB" dirty="0" err="1"/>
                  <a:t>ljudi</a:t>
                </a:r>
                <a:r>
                  <a:rPr lang="en-GB" dirty="0"/>
                  <a:t> </a:t>
                </a:r>
                <a:r>
                  <a:rPr lang="en-GB" dirty="0" err="1"/>
                  <a:t>na</a:t>
                </a:r>
                <a:r>
                  <a:rPr lang="en-GB" dirty="0"/>
                  <a:t> </a:t>
                </a:r>
                <a:r>
                  <a:rPr lang="en-GB" dirty="0" err="1"/>
                  <a:t>tem</a:t>
                </a:r>
                <a:r>
                  <a:rPr lang="en-GB" dirty="0"/>
                  <a:t> </a:t>
                </a:r>
                <a:r>
                  <a:rPr lang="en-GB" dirty="0" err="1"/>
                  <a:t>svetu</a:t>
                </a:r>
                <a:r>
                  <a:rPr lang="en-GB" dirty="0"/>
                  <a:t> pa jo je </a:t>
                </a:r>
                <a:r>
                  <a:rPr lang="en-GB" dirty="0" err="1"/>
                  <a:t>imela</a:t>
                </a:r>
                <a:r>
                  <a:rPr lang="en-GB" dirty="0"/>
                  <a:t> </a:t>
                </a:r>
                <a:r>
                  <a:rPr lang="en-GB" dirty="0" err="1"/>
                  <a:t>najraje</a:t>
                </a:r>
                <a:r>
                  <a:rPr lang="en-GB" dirty="0"/>
                  <a:t> </a:t>
                </a:r>
                <a:r>
                  <a:rPr lang="en-GB" dirty="0" err="1"/>
                  <a:t>njena</a:t>
                </a:r>
                <a:r>
                  <a:rPr lang="en-GB" dirty="0"/>
                  <a:t> </a:t>
                </a:r>
                <a:r>
                  <a:rPr lang="en-GB" dirty="0" err="1"/>
                  <a:t>babica</a:t>
                </a:r>
                <a:r>
                  <a:rPr lang="en-GB" dirty="0"/>
                  <a:t>. Ni je </a:t>
                </a:r>
                <a:r>
                  <a:rPr lang="en-GB" dirty="0" err="1"/>
                  <a:t>bilo</a:t>
                </a:r>
                <a:r>
                  <a:rPr lang="en-GB" dirty="0"/>
                  <a:t> </a:t>
                </a:r>
                <a:r>
                  <a:rPr lang="en-GB" dirty="0" err="1"/>
                  <a:t>stvari</a:t>
                </a:r>
                <a:r>
                  <a:rPr lang="en-GB" dirty="0"/>
                  <a:t>, ki je ne bi </a:t>
                </a:r>
                <a:r>
                  <a:rPr lang="en-GB" dirty="0" err="1"/>
                  <a:t>naredila</a:t>
                </a:r>
                <a:r>
                  <a:rPr lang="en-GB" dirty="0"/>
                  <a:t> </a:t>
                </a:r>
                <a:r>
                  <a:rPr lang="en-GB" dirty="0" err="1"/>
                  <a:t>zanjo</a:t>
                </a:r>
                <a:r>
                  <a:rPr lang="en-GB" dirty="0"/>
                  <a:t>. </a:t>
                </a:r>
                <a:r>
                  <a:rPr lang="en-GB" dirty="0" err="1"/>
                  <a:t>Nekega</a:t>
                </a:r>
                <a:r>
                  <a:rPr lang="en-GB" dirty="0"/>
                  <a:t> </a:t>
                </a:r>
                <a:r>
                  <a:rPr lang="en-GB" dirty="0" err="1"/>
                  <a:t>dne</a:t>
                </a:r>
                <a:r>
                  <a:rPr lang="en-GB" dirty="0"/>
                  <a:t> ji je </a:t>
                </a:r>
                <a:r>
                  <a:rPr lang="en-GB" dirty="0" err="1"/>
                  <a:t>podarila</a:t>
                </a:r>
                <a:r>
                  <a:rPr lang="en-GB" dirty="0"/>
                  <a:t> </a:t>
                </a:r>
                <a:r>
                  <a:rPr lang="en-GB" dirty="0" err="1"/>
                  <a:t>žametno</a:t>
                </a:r>
                <a:r>
                  <a:rPr lang="en-GB" dirty="0"/>
                  <a:t> </a:t>
                </a:r>
                <a:r>
                  <a:rPr lang="en-GB" dirty="0" err="1"/>
                  <a:t>rdečo</a:t>
                </a:r>
                <a:r>
                  <a:rPr lang="en-GB" dirty="0"/>
                  <a:t> </a:t>
                </a:r>
                <a:r>
                  <a:rPr lang="en-GB" dirty="0" err="1"/>
                  <a:t>kapico</a:t>
                </a:r>
                <a:r>
                  <a:rPr lang="en-GB" dirty="0"/>
                  <a:t>. Ta je </a:t>
                </a:r>
                <a:r>
                  <a:rPr lang="en-GB" dirty="0" err="1"/>
                  <a:t>bila</a:t>
                </a:r>
                <a:r>
                  <a:rPr lang="en-GB" dirty="0"/>
                  <a:t> </a:t>
                </a:r>
                <a:r>
                  <a:rPr lang="en-GB" dirty="0" err="1"/>
                  <a:t>deklici</a:t>
                </a:r>
                <a:r>
                  <a:rPr lang="en-GB" dirty="0"/>
                  <a:t> </a:t>
                </a:r>
                <a:r>
                  <a:rPr lang="en-GB" dirty="0" err="1"/>
                  <a:t>tako</a:t>
                </a:r>
                <a:r>
                  <a:rPr lang="en-GB" dirty="0"/>
                  <a:t> </a:t>
                </a:r>
                <a:r>
                  <a:rPr lang="en-GB" dirty="0" err="1"/>
                  <a:t>zelo</a:t>
                </a:r>
                <a:r>
                  <a:rPr lang="en-GB" dirty="0"/>
                  <a:t> </a:t>
                </a:r>
                <a:r>
                  <a:rPr lang="en-GB" dirty="0" err="1"/>
                  <a:t>všeč</a:t>
                </a:r>
                <a:r>
                  <a:rPr lang="en-GB" dirty="0"/>
                  <a:t>, da jo je </a:t>
                </a:r>
                <a:r>
                  <a:rPr lang="en-GB" dirty="0" err="1"/>
                  <a:t>nosila</a:t>
                </a:r>
                <a:r>
                  <a:rPr lang="en-GB" dirty="0"/>
                  <a:t>, </a:t>
                </a:r>
                <a:r>
                  <a:rPr lang="en-GB" dirty="0" err="1"/>
                  <a:t>kamorkoli</a:t>
                </a:r>
                <a:r>
                  <a:rPr lang="en-GB" dirty="0"/>
                  <a:t> je </a:t>
                </a:r>
                <a:r>
                  <a:rPr lang="en-GB" dirty="0" err="1"/>
                  <a:t>šla</a:t>
                </a:r>
                <a:r>
                  <a:rPr lang="en-GB" dirty="0"/>
                  <a:t>. </a:t>
                </a:r>
                <a:r>
                  <a:rPr lang="en-GB" dirty="0" err="1"/>
                  <a:t>Zato</a:t>
                </a:r>
                <a:r>
                  <a:rPr lang="en-GB" dirty="0"/>
                  <a:t> so jo </a:t>
                </a:r>
                <a:r>
                  <a:rPr lang="en-GB" dirty="0" err="1"/>
                  <a:t>vsi</a:t>
                </a:r>
                <a:r>
                  <a:rPr lang="en-GB" dirty="0"/>
                  <a:t> </a:t>
                </a:r>
                <a:r>
                  <a:rPr lang="en-GB" dirty="0" err="1"/>
                  <a:t>klicali</a:t>
                </a:r>
                <a:r>
                  <a:rPr lang="en-GB" dirty="0"/>
                  <a:t> </a:t>
                </a:r>
                <a:r>
                  <a:rPr lang="en-GB" dirty="0" err="1"/>
                  <a:t>Rdeča</a:t>
                </a:r>
                <a:r>
                  <a:rPr lang="en-GB" dirty="0"/>
                  <a:t> </a:t>
                </a:r>
                <a:r>
                  <a:rPr lang="en-GB" dirty="0" err="1"/>
                  <a:t>kapica</a:t>
                </a:r>
                <a:r>
                  <a:rPr lang="en-GB" dirty="0"/>
                  <a:t>…</a:t>
                </a:r>
              </a:p>
              <a:p>
                <a:r>
                  <a:rPr lang="en-GB" dirty="0"/>
                  <a:t>O</a:t>
                </a:r>
                <a:r>
                  <a:rPr lang="sr-Latn-ME" dirty="0"/>
                  <a:t>(</a:t>
                </a:r>
                <a14:m>
                  <m:oMath xmlns:m="http://schemas.openxmlformats.org/officeDocument/2006/math">
                    <m:r>
                      <a:rPr lang="sr-Latn-M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r-Latn-M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sr-Latn-M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sr-Latn-ME" dirty="0"/>
                  <a:t>)</a:t>
                </a:r>
              </a:p>
              <a:p>
                <a:r>
                  <a:rPr lang="sr-Latn-ME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r-Latn-M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r-Latn-M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sr-Latn-M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r-Latn-ME" dirty="0"/>
                  <a:t>)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CD990D-9532-B67B-A204-E72459D44C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521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D16B-679B-A827-541A-6438300E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Sprehajajoča se zgoščevalna funkcija  (rolling hash)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AF98AE-3A48-7B18-404F-EE5552E17F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3705726"/>
                <a:ext cx="11029615" cy="231968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ME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r-Latn-M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r-Latn-ME" sz="2000" dirty="0"/>
                  <a:t> - ASCII vrednost črke </a:t>
                </a:r>
              </a:p>
              <a:p>
                <a:r>
                  <a:rPr lang="sr-Latn-ME" sz="2000" dirty="0"/>
                  <a:t>b – baza</a:t>
                </a:r>
              </a:p>
              <a:p>
                <a:r>
                  <a:rPr lang="sr-Latn-ME" sz="2000" dirty="0"/>
                  <a:t>p – neko praštevilo</a:t>
                </a:r>
                <a:endParaRPr lang="en-GB" sz="2000" dirty="0"/>
              </a:p>
              <a:p>
                <a:endParaRPr lang="sr-Latn-M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AF98AE-3A48-7B18-404F-EE5552E17F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3705726"/>
                <a:ext cx="11029615" cy="2319689"/>
              </a:xfrm>
              <a:blipFill>
                <a:blip r:embed="rId2"/>
                <a:stretch>
                  <a:fillRect l="-2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49A126-7A8D-CFA8-4365-55BFEB4675C6}"/>
                  </a:ext>
                </a:extLst>
              </p:cNvPr>
              <p:cNvSpPr txBox="1"/>
              <p:nvPr/>
            </p:nvSpPr>
            <p:spPr>
              <a:xfrm>
                <a:off x="1231141" y="2628508"/>
                <a:ext cx="10141302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ME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sr-Latn-ME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ME" sz="3200" b="0" i="1" smtClean="0">
                              <a:latin typeface="Cambria Math" panose="02040503050406030204" pitchFamily="18" charset="0"/>
                            </a:rPr>
                            <m:t>𝑛𝑜𝑣</m:t>
                          </m:r>
                          <m:r>
                            <a:rPr lang="sr-Latn-ME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r-Latn-ME" sz="3200" b="0" i="1" smtClean="0">
                              <a:latin typeface="Cambria Math" panose="02040503050406030204" pitchFamily="18" charset="0"/>
                            </a:rPr>
                            <m:t>𝑛𝑖𝑧</m:t>
                          </m:r>
                        </m:e>
                      </m:d>
                      <m:r>
                        <a:rPr lang="sr-Latn-ME" sz="3200" b="0" i="1" smtClean="0">
                          <a:latin typeface="Cambria Math" panose="02040503050406030204" pitchFamily="18" charset="0"/>
                        </a:rPr>
                        <m:t>=((</m:t>
                      </m:r>
                      <m:r>
                        <a:rPr lang="sr-Latn-ME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sr-Latn-ME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ME" sz="3200" b="0" i="1" smtClean="0">
                              <a:latin typeface="Cambria Math" panose="02040503050406030204" pitchFamily="18" charset="0"/>
                            </a:rPr>
                            <m:t>𝑛𝑖𝑧</m:t>
                          </m:r>
                        </m:e>
                      </m:d>
                      <m:r>
                        <a:rPr lang="sr-Latn-M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sr-Latn-M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sr-Latn-M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r-Latn-M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M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r-Latn-M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r-Latn-M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sr-Latn-M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r-Latn-M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sr-Latn-M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sr-Latn-M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 </m:t>
                      </m:r>
                      <m:sSub>
                        <m:sSubPr>
                          <m:ctrlPr>
                            <a:rPr lang="sr-Latn-M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M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r-Latn-M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sr-Latn-M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sr-Latn-M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) </m:t>
                      </m:r>
                      <m:r>
                        <a:rPr lang="sr-Latn-M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sr-Latn-M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sr-Latn-M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sr-Latn-ME" sz="3200" dirty="0"/>
              </a:p>
              <a:p>
                <a:endParaRPr lang="en-GB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49A126-7A8D-CFA8-4365-55BFEB467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141" y="2628508"/>
                <a:ext cx="10141302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120535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A426-0A24-F64C-11EE-F8F17D801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Sprehajajoča se zgoščevalna funkcija - Primer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44F05C-71B7-9455-BC24-B5CD142840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r-Latn-ME" dirty="0"/>
                  <a:t>b = 256 (velikost ASCII tabele)</a:t>
                </a:r>
              </a:p>
              <a:p>
                <a:r>
                  <a:rPr lang="sr-Latn-ME" dirty="0"/>
                  <a:t>p = 101</a:t>
                </a:r>
              </a:p>
              <a:p>
                <a:r>
                  <a:rPr lang="sr-Latn-ME" dirty="0"/>
                  <a:t>Primer1:  H(„abc“ ) </a:t>
                </a:r>
                <a:r>
                  <a:rPr lang="sr-Latn-ME" dirty="0">
                    <a:latin typeface="Abadi" panose="020B0604020104020204" pitchFamily="34" charset="0"/>
                  </a:rPr>
                  <a:t>→ H(„bcd“) , H(„abc“) = 90</a:t>
                </a:r>
              </a:p>
              <a:p>
                <a:r>
                  <a:rPr lang="sr-Latn-ME" dirty="0">
                    <a:latin typeface="Abadi" panose="020B0604020104020204" pitchFamily="34" charset="0"/>
                  </a:rPr>
                  <a:t>H(„bcd“)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r-Latn-ME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sr-Latn-ME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r-Latn-ME" b="0" i="1" smtClean="0">
                                <a:latin typeface="Cambria Math" panose="02040503050406030204" pitchFamily="18" charset="0"/>
                              </a:rPr>
                              <m:t>90</m:t>
                            </m:r>
                            <m:r>
                              <a:rPr lang="sr-Latn-M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×256−97 × </m:t>
                            </m:r>
                            <m:sSup>
                              <m:sSupPr>
                                <m:ctrlPr>
                                  <a:rPr lang="sr-Latn-M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r-Latn-M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256</m:t>
                                </m:r>
                              </m:e>
                              <m:sup>
                                <m:r>
                                  <a:rPr lang="sr-Latn-M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  <m:r>
                          <a:rPr lang="sr-Latn-M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+100</m:t>
                        </m:r>
                      </m:e>
                    </m:d>
                    <m:r>
                      <a:rPr lang="sr-Latn-M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r-Latn-M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sr-Latn-M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101 </m:t>
                    </m:r>
                  </m:oMath>
                </a14:m>
                <a:r>
                  <a:rPr lang="sr-Latn-ME" dirty="0"/>
                  <a:t> = 31</a:t>
                </a:r>
                <a:endParaRPr lang="en-GB" dirty="0"/>
              </a:p>
              <a:p>
                <a:r>
                  <a:rPr lang="sr-Latn-ME" dirty="0"/>
                  <a:t>Primer2:  H(„bcd“) </a:t>
                </a:r>
                <a:r>
                  <a:rPr lang="sr-Latn-ME" dirty="0">
                    <a:latin typeface="Abadi" panose="020B0604020104020204" pitchFamily="34" charset="0"/>
                  </a:rPr>
                  <a:t>→ H(„cde“) </a:t>
                </a:r>
              </a:p>
              <a:p>
                <a:r>
                  <a:rPr lang="sr-Latn-ME" dirty="0">
                    <a:latin typeface="Abadi" panose="020B0604020104020204" pitchFamily="34" charset="0"/>
                  </a:rPr>
                  <a:t>H(„cde“) = 68</a:t>
                </a:r>
                <a:endParaRPr lang="sr-Latn-ME" dirty="0"/>
              </a:p>
              <a:p>
                <a:endParaRPr lang="sr-Latn-ME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44F05C-71B7-9455-BC24-B5CD14284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503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6CE97-5AB7-9F5E-9A2D-0ADE3076D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Lažno ujemanje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CFBC69-AE6D-469F-3DB5-7D633DEF0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2855" y="2327973"/>
            <a:ext cx="1773275" cy="37295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C2F35C-1E71-F706-8DD7-C4A0AAE6F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84" y="2313897"/>
            <a:ext cx="1773275" cy="37435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6C0217-9825-5D67-7FBD-0AAF7A3957CE}"/>
              </a:ext>
            </a:extLst>
          </p:cNvPr>
          <p:cNvSpPr txBox="1"/>
          <p:nvPr/>
        </p:nvSpPr>
        <p:spPr>
          <a:xfrm>
            <a:off x="2370667" y="28363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484EB6-BA93-0C42-4EE3-917F442F74F0}"/>
              </a:ext>
            </a:extLst>
          </p:cNvPr>
          <p:cNvSpPr txBox="1"/>
          <p:nvPr/>
        </p:nvSpPr>
        <p:spPr>
          <a:xfrm>
            <a:off x="581192" y="2586026"/>
            <a:ext cx="6096000" cy="1188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CB64A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sr-Latn-ME" sz="1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 = 256 (velikost ASCII tabele)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CB64A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sr-Latn-ME" sz="1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 = 101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rgbClr val="8CB64A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sr-Latn-ME" sz="1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Primer1:  </a:t>
            </a:r>
            <a:r>
              <a:rPr lang="sr-Latn-ME" dirty="0">
                <a:solidFill>
                  <a:srgbClr val="3D3D3D"/>
                </a:solidFill>
                <a:latin typeface="Gill Sans MT" panose="020B0502020104020203"/>
              </a:rPr>
              <a:t>„</a:t>
            </a:r>
            <a:r>
              <a:rPr lang="en-GB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GB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for </a:t>
            </a:r>
            <a:r>
              <a:rPr lang="en-GB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elt</a:t>
            </a:r>
            <a:r>
              <a:rPr lang="en-GB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in range(5)</a:t>
            </a:r>
            <a:r>
              <a:rPr lang="sr-Latn-ME" dirty="0">
                <a:solidFill>
                  <a:srgbClr val="3D3D3D"/>
                </a:solidFill>
                <a:latin typeface="Abadi" panose="020B0604020104020204" pitchFamily="34" charset="0"/>
              </a:rPr>
              <a:t>“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524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EA94D-C6FF-1072-7832-81404F1F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sr-Latn-ME" sz="5400">
                <a:solidFill>
                  <a:srgbClr val="FFFFFF"/>
                </a:solidFill>
              </a:rPr>
              <a:t>Časovna zahtevnost</a:t>
            </a:r>
            <a:endParaRPr lang="en-GB" sz="5400">
              <a:solidFill>
                <a:srgbClr val="FFFFFF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5E5F4D-EA4B-2A0A-7DF8-77409FA4F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55769" y="1033390"/>
                <a:ext cx="4855037" cy="4825409"/>
              </a:xfrm>
              <a:ln w="57150">
                <a:noFill/>
              </a:ln>
            </p:spPr>
            <p:txBody>
              <a:bodyPr anchor="ctr">
                <a:normAutofit/>
              </a:bodyPr>
              <a:lstStyle/>
              <a:p>
                <a:r>
                  <a:rPr lang="sr-Latn-ME" sz="2000" dirty="0">
                    <a:solidFill>
                      <a:schemeClr val="accent2">
                        <a:lumMod val="50000"/>
                      </a:schemeClr>
                    </a:solidFill>
                  </a:rPr>
                  <a:t>Časovna zahtevnost Rabin-Karp algoritma je O(</a:t>
                </a:r>
                <a14:m>
                  <m:oMath xmlns:m="http://schemas.openxmlformats.org/officeDocument/2006/math">
                    <m:r>
                      <a:rPr lang="sr-Latn-ME" sz="20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sr-Latn-ME" sz="20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sr-Latn-ME" sz="20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sr-Latn-ME" sz="2000" dirty="0">
                    <a:solidFill>
                      <a:schemeClr val="accent2">
                        <a:lumMod val="50000"/>
                      </a:schemeClr>
                    </a:solidFill>
                  </a:rPr>
                  <a:t>)</a:t>
                </a:r>
              </a:p>
              <a:p>
                <a:endParaRPr lang="sr-Latn-ME" sz="20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r>
                  <a:rPr lang="sr-Latn-ME" sz="2000" dirty="0">
                    <a:solidFill>
                      <a:schemeClr val="accent2">
                        <a:lumMod val="50000"/>
                      </a:schemeClr>
                    </a:solidFill>
                  </a:rPr>
                  <a:t>V najgorem slučaju je časovna zahtevnost O(</a:t>
                </a:r>
                <a14:m>
                  <m:oMath xmlns:m="http://schemas.openxmlformats.org/officeDocument/2006/math">
                    <m:r>
                      <a:rPr lang="sr-Latn-ME" sz="20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sr-Latn-ME" sz="20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sr-Latn-ME" sz="20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sr-Latn-ME" sz="2000" dirty="0">
                    <a:solidFill>
                      <a:schemeClr val="accent2">
                        <a:lumMod val="50000"/>
                      </a:schemeClr>
                    </a:solidFill>
                  </a:rPr>
                  <a:t>)</a:t>
                </a:r>
                <a:endParaRPr lang="en-GB" sz="20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5E5F4D-EA4B-2A0A-7DF8-77409FA4F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55769" y="1033390"/>
                <a:ext cx="4855037" cy="4825409"/>
              </a:xfrm>
              <a:blipFill>
                <a:blip r:embed="rId2"/>
                <a:stretch>
                  <a:fillRect l="-627" r="-1129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43933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A29CA9-1028-D909-E017-FAFFD61FA7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62050" y="5283200"/>
            <a:ext cx="11029950" cy="660400"/>
          </a:xfrm>
        </p:spPr>
        <p:txBody>
          <a:bodyPr/>
          <a:lstStyle/>
          <a:p>
            <a:pPr marL="0" indent="0">
              <a:buNone/>
            </a:pPr>
            <a:r>
              <a:rPr lang="sr-Latn-ME" dirty="0"/>
              <a:t>Naprej jih bomo označili z H: niz </a:t>
            </a:r>
            <a:r>
              <a:rPr lang="sr-Latn-ME" dirty="0">
                <a:latin typeface="Abadi" panose="020F0502020204030204" pitchFamily="34" charset="0"/>
              </a:rPr>
              <a:t>→ število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4DE5317-8C96-A10D-D0CD-A438346097B1}"/>
              </a:ext>
            </a:extLst>
          </p:cNvPr>
          <p:cNvSpPr/>
          <p:nvPr/>
        </p:nvSpPr>
        <p:spPr>
          <a:xfrm>
            <a:off x="3962801" y="1388609"/>
            <a:ext cx="3703320" cy="32407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ME" sz="2400" dirty="0"/>
              <a:t>ZGOŠČEVALNA </a:t>
            </a:r>
          </a:p>
          <a:p>
            <a:pPr algn="ctr"/>
            <a:r>
              <a:rPr lang="sr-Latn-ME" sz="2400" dirty="0"/>
              <a:t>FUNKCIJA</a:t>
            </a:r>
          </a:p>
          <a:p>
            <a:pPr algn="ctr"/>
            <a:r>
              <a:rPr lang="sr-Latn-ME" sz="2400" dirty="0"/>
              <a:t>(Hash function)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18D5B20-D8D0-429F-18B8-1D022621A3F7}"/>
              </a:ext>
            </a:extLst>
          </p:cNvPr>
          <p:cNvSpPr/>
          <p:nvPr/>
        </p:nvSpPr>
        <p:spPr>
          <a:xfrm>
            <a:off x="1139763" y="2645200"/>
            <a:ext cx="1491916" cy="7275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M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Niz</a:t>
            </a:r>
            <a:endParaRPr lang="en-GB" sz="28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E3AADC6-384D-E8F5-390A-F2B401F6D68E}"/>
              </a:ext>
            </a:extLst>
          </p:cNvPr>
          <p:cNvSpPr/>
          <p:nvPr/>
        </p:nvSpPr>
        <p:spPr>
          <a:xfrm>
            <a:off x="8997243" y="2421972"/>
            <a:ext cx="1785720" cy="85633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ME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Število</a:t>
            </a:r>
            <a:endParaRPr lang="en-GB" sz="28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58CBBD4-D717-72BE-B0AA-5AE48D997E01}"/>
              </a:ext>
            </a:extLst>
          </p:cNvPr>
          <p:cNvCxnSpPr>
            <a:cxnSpLocks/>
            <a:stCxn id="28" idx="3"/>
            <a:endCxn id="25" idx="2"/>
          </p:cNvCxnSpPr>
          <p:nvPr/>
        </p:nvCxnSpPr>
        <p:spPr>
          <a:xfrm>
            <a:off x="2631679" y="3008973"/>
            <a:ext cx="133112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D979E3-56B3-07DA-FD58-31EED8C04255}"/>
              </a:ext>
            </a:extLst>
          </p:cNvPr>
          <p:cNvCxnSpPr>
            <a:cxnSpLocks/>
          </p:cNvCxnSpPr>
          <p:nvPr/>
        </p:nvCxnSpPr>
        <p:spPr>
          <a:xfrm>
            <a:off x="7666121" y="2893764"/>
            <a:ext cx="1331122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816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4BCE-B571-DF86-DC96-C909E997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ME"/>
              <a:t>Algoritem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0AECD3-E7BD-3088-F5B2-29704D7D4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sr-Latn-ME" dirty="0"/>
              <a:t>Izračunamo vrednost: x </a:t>
            </a:r>
            <a:r>
              <a:rPr lang="sr-Latn-ME" dirty="0">
                <a:latin typeface="Abadi" panose="020B0604020104020204" pitchFamily="34" charset="0"/>
              </a:rPr>
              <a:t>=:</a:t>
            </a:r>
            <a:r>
              <a:rPr lang="sr-Latn-ME" dirty="0"/>
              <a:t> H(vzorec)</a:t>
            </a:r>
          </a:p>
          <a:p>
            <a:r>
              <a:rPr lang="sr-Latn-ME" dirty="0"/>
              <a:t>Sprehajamo se po tekstu z oknom dolžine m</a:t>
            </a:r>
          </a:p>
          <a:p>
            <a:r>
              <a:rPr lang="sr-Latn-ME" dirty="0"/>
              <a:t>Vsakem podnizu izračuamo vrednost                      y = : H(podniz)</a:t>
            </a:r>
          </a:p>
          <a:p>
            <a:r>
              <a:rPr lang="sr-Latn-ME" dirty="0"/>
              <a:t>Če se x in y ujemata, preverimo če se podniz ujema z vzorcem „znak po znak“</a:t>
            </a:r>
          </a:p>
          <a:p>
            <a:endParaRPr lang="sr-Latn-ME" dirty="0"/>
          </a:p>
          <a:p>
            <a:endParaRPr lang="en-US" dirty="0"/>
          </a:p>
        </p:txBody>
      </p:sp>
      <p:pic>
        <p:nvPicPr>
          <p:cNvPr id="4" name="Content Placeholder 3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6E545BAF-8E56-397E-9DD2-474ACC8A2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3162145"/>
            <a:ext cx="4962525" cy="204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8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1527389-4173-6A9C-FF7B-8C9EF1960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8" y="2650067"/>
            <a:ext cx="11029615" cy="101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ME" sz="4800" dirty="0"/>
              <a:t> Izmisli si kratek stavek.</a:t>
            </a:r>
            <a:endParaRPr lang="en-GB" sz="4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68CA884-E7C4-C87F-EC9E-BF5C7C724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13" y="2742403"/>
            <a:ext cx="1488653" cy="8291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860ED1-9A01-EA44-28F1-345FDC4D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Algoritem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811286-FE3D-CDAD-FBB2-9BCB042FCD1C}"/>
                  </a:ext>
                </a:extLst>
              </p:cNvPr>
              <p:cNvSpPr txBox="1"/>
              <p:nvPr/>
            </p:nvSpPr>
            <p:spPr>
              <a:xfrm>
                <a:off x="745068" y="4360334"/>
                <a:ext cx="653626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Iščemo indekse kje se pojavi: „kratek“</a:t>
                </a:r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m = </a:t>
                </a:r>
                <a:r>
                  <a:rPr lang="en-GB" sz="2800" dirty="0"/>
                  <a:t>6</a:t>
                </a:r>
                <a:endParaRPr lang="sr-Latn-ME" sz="2800" dirty="0"/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H(„kratek“) = a</a:t>
                </a:r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H(„Izmisl“)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r-Latn-ME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ME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r-Latn-M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811286-FE3D-CDAD-FBB2-9BCB042FC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68" y="4360334"/>
                <a:ext cx="6536265" cy="1815882"/>
              </a:xfrm>
              <a:prstGeom prst="rect">
                <a:avLst/>
              </a:prstGeom>
              <a:blipFill>
                <a:blip r:embed="rId3"/>
                <a:stretch>
                  <a:fillRect l="-1586" t="-3356" b="-83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85314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1527389-4173-6A9C-FF7B-8C9EF1960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8" y="2650067"/>
            <a:ext cx="11029615" cy="101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ME" sz="4800" dirty="0"/>
              <a:t> Izmisli si kratek stavek.</a:t>
            </a:r>
            <a:endParaRPr lang="en-GB" sz="4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68CA884-E7C4-C87F-EC9E-BF5C7C724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840" y="2742403"/>
            <a:ext cx="1442720" cy="8291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860ED1-9A01-EA44-28F1-345FDC4D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Algoritem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811286-FE3D-CDAD-FBB2-9BCB042FCD1C}"/>
                  </a:ext>
                </a:extLst>
              </p:cNvPr>
              <p:cNvSpPr txBox="1"/>
              <p:nvPr/>
            </p:nvSpPr>
            <p:spPr>
              <a:xfrm>
                <a:off x="745068" y="4360334"/>
                <a:ext cx="653626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Iščemo indekse kje se pojavi: „kratek“</a:t>
                </a:r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m = </a:t>
                </a:r>
                <a:r>
                  <a:rPr lang="en-GB" sz="2800" dirty="0"/>
                  <a:t>6</a:t>
                </a:r>
                <a:endParaRPr lang="sr-Latn-ME" sz="2800" dirty="0"/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H(„kratek“) = a</a:t>
                </a:r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H(„zmisl</a:t>
                </a:r>
                <a:r>
                  <a:rPr lang="en-GB" sz="2800" dirty="0" err="1"/>
                  <a:t>i</a:t>
                </a:r>
                <a:r>
                  <a:rPr lang="sr-Latn-ME" sz="2800" dirty="0"/>
                  <a:t>“)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r-Latn-ME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ME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811286-FE3D-CDAD-FBB2-9BCB042FC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68" y="4360334"/>
                <a:ext cx="6536265" cy="1815882"/>
              </a:xfrm>
              <a:prstGeom prst="rect">
                <a:avLst/>
              </a:prstGeom>
              <a:blipFill>
                <a:blip r:embed="rId3"/>
                <a:stretch>
                  <a:fillRect l="-1586" t="-3356" b="-83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3165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1527389-4173-6A9C-FF7B-8C9EF1960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8" y="2650067"/>
            <a:ext cx="11029615" cy="101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ME" sz="4800" dirty="0"/>
              <a:t> Izmisli si kratek stavek.</a:t>
            </a:r>
            <a:endParaRPr lang="en-GB" sz="4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68CA884-E7C4-C87F-EC9E-BF5C7C724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320" y="2742403"/>
            <a:ext cx="1280160" cy="8291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860ED1-9A01-EA44-28F1-345FDC4D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Algoritem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811286-FE3D-CDAD-FBB2-9BCB042FCD1C}"/>
                  </a:ext>
                </a:extLst>
              </p:cNvPr>
              <p:cNvSpPr txBox="1"/>
              <p:nvPr/>
            </p:nvSpPr>
            <p:spPr>
              <a:xfrm>
                <a:off x="745068" y="4360334"/>
                <a:ext cx="653626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Iščemo indekse kje se pojavi: „kratek“</a:t>
                </a:r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m = </a:t>
                </a:r>
                <a:r>
                  <a:rPr lang="en-GB" sz="2800" dirty="0"/>
                  <a:t>6</a:t>
                </a:r>
                <a:endParaRPr lang="sr-Latn-ME" sz="2800" dirty="0"/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H(„kratek“) = a</a:t>
                </a:r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H(„misl</a:t>
                </a:r>
                <a:r>
                  <a:rPr lang="en-GB" sz="2800" dirty="0" err="1"/>
                  <a:t>i</a:t>
                </a:r>
                <a:r>
                  <a:rPr lang="en-GB" sz="2800" dirty="0"/>
                  <a:t> </a:t>
                </a:r>
                <a:r>
                  <a:rPr lang="sr-Latn-ME" sz="2800" dirty="0"/>
                  <a:t>“)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r-Latn-ME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ME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811286-FE3D-CDAD-FBB2-9BCB042FC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68" y="4360334"/>
                <a:ext cx="6536265" cy="1815882"/>
              </a:xfrm>
              <a:prstGeom prst="rect">
                <a:avLst/>
              </a:prstGeom>
              <a:blipFill>
                <a:blip r:embed="rId3"/>
                <a:stretch>
                  <a:fillRect l="-1586" t="-3356" b="-83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6957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1527389-4173-6A9C-FF7B-8C9EF1960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8" y="2650067"/>
            <a:ext cx="11029615" cy="101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ME" sz="4800" dirty="0"/>
              <a:t> Izmisli si kratek stavek.</a:t>
            </a:r>
            <a:endParaRPr lang="en-GB" sz="4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68CA884-E7C4-C87F-EC9E-BF5C7C724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520" y="2742403"/>
            <a:ext cx="1076960" cy="8291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860ED1-9A01-EA44-28F1-345FDC4D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Algoritem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811286-FE3D-CDAD-FBB2-9BCB042FCD1C}"/>
                  </a:ext>
                </a:extLst>
              </p:cNvPr>
              <p:cNvSpPr txBox="1"/>
              <p:nvPr/>
            </p:nvSpPr>
            <p:spPr>
              <a:xfrm>
                <a:off x="745068" y="4360334"/>
                <a:ext cx="653626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Iščemo indekse kje se pojavi: „kratek“</a:t>
                </a:r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m = </a:t>
                </a:r>
                <a:r>
                  <a:rPr lang="en-GB" sz="2800" dirty="0"/>
                  <a:t>6</a:t>
                </a:r>
                <a:endParaRPr lang="sr-Latn-ME" sz="2800" dirty="0"/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H(„kratek“) = a</a:t>
                </a:r>
              </a:p>
              <a:p>
                <a:pPr marL="457200" indent="-45720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sr-Latn-ME" sz="2800" dirty="0"/>
                  <a:t>H(„isl</a:t>
                </a:r>
                <a:r>
                  <a:rPr lang="en-GB" sz="2800" dirty="0" err="1"/>
                  <a:t>i</a:t>
                </a:r>
                <a:r>
                  <a:rPr lang="en-GB" sz="2800" dirty="0"/>
                  <a:t> s</a:t>
                </a:r>
                <a:r>
                  <a:rPr lang="sr-Latn-ME" sz="2800" dirty="0"/>
                  <a:t>“)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r-Latn-ME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ME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GB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811286-FE3D-CDAD-FBB2-9BCB042FC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68" y="4360334"/>
                <a:ext cx="6536265" cy="1815882"/>
              </a:xfrm>
              <a:prstGeom prst="rect">
                <a:avLst/>
              </a:prstGeom>
              <a:blipFill>
                <a:blip r:embed="rId3"/>
                <a:stretch>
                  <a:fillRect l="-1586" t="-3356" b="-83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5894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1712</TotalTime>
  <Words>1094</Words>
  <Application>Microsoft Office PowerPoint</Application>
  <PresentationFormat>Widescreen</PresentationFormat>
  <Paragraphs>182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Abadi</vt:lpstr>
      <vt:lpstr>Arial</vt:lpstr>
      <vt:lpstr>Cambria Math</vt:lpstr>
      <vt:lpstr>Consolas</vt:lpstr>
      <vt:lpstr>Gill Sans MT</vt:lpstr>
      <vt:lpstr>Wingdings</vt:lpstr>
      <vt:lpstr>Wingdings 2</vt:lpstr>
      <vt:lpstr>Dividend</vt:lpstr>
      <vt:lpstr>Rabin-Karp algoritem</vt:lpstr>
      <vt:lpstr>Problem: </vt:lpstr>
      <vt:lpstr>Motivacija</vt:lpstr>
      <vt:lpstr>PowerPoint Presentation</vt:lpstr>
      <vt:lpstr>Algoritem</vt:lpstr>
      <vt:lpstr>Algoritem</vt:lpstr>
      <vt:lpstr>Algoritem</vt:lpstr>
      <vt:lpstr>Algoritem</vt:lpstr>
      <vt:lpstr>Algoritem</vt:lpstr>
      <vt:lpstr>Algoritem</vt:lpstr>
      <vt:lpstr>Algoritem</vt:lpstr>
      <vt:lpstr>Algoritem</vt:lpstr>
      <vt:lpstr>Algoritem</vt:lpstr>
      <vt:lpstr>Algoritem</vt:lpstr>
      <vt:lpstr>Algoritem</vt:lpstr>
      <vt:lpstr>Algoritem</vt:lpstr>
      <vt:lpstr>Algoritem</vt:lpstr>
      <vt:lpstr>Algoritem</vt:lpstr>
      <vt:lpstr>Algoritem</vt:lpstr>
      <vt:lpstr>Algoritem</vt:lpstr>
      <vt:lpstr>Algoritem</vt:lpstr>
      <vt:lpstr>Algoritem</vt:lpstr>
      <vt:lpstr>Algoritem</vt:lpstr>
      <vt:lpstr>Algoritem</vt:lpstr>
      <vt:lpstr>Algoritem</vt:lpstr>
      <vt:lpstr>Zgoščevalna (Hash) Funkcija</vt:lpstr>
      <vt:lpstr>Zgoščevalna (Hash) funkcija</vt:lpstr>
      <vt:lpstr>ASCII</vt:lpstr>
      <vt:lpstr>Zgoščevalna (Hash) funkcija - primer</vt:lpstr>
      <vt:lpstr>Sprehajajoča se zgoščevalna funkcija  (rolling hash)</vt:lpstr>
      <vt:lpstr>Sprehajajoča se zgoščevalna funkcija - Primer</vt:lpstr>
      <vt:lpstr>Lažno ujemanje</vt:lpstr>
      <vt:lpstr>Časovna zahtevnost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Rabin-Karp algoritem</dc:title>
  <dc:creator>Milica Vukicevic</dc:creator>
  <cp:lastModifiedBy>Milica Vukicevic</cp:lastModifiedBy>
  <cp:revision>5</cp:revision>
  <dcterms:created xsi:type="dcterms:W3CDTF">2023-12-10T14:37:01Z</dcterms:created>
  <dcterms:modified xsi:type="dcterms:W3CDTF">2023-12-11T19:11:08Z</dcterms:modified>
</cp:coreProperties>
</file>