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4" r:id="rId14"/>
    <p:sldId id="263" r:id="rId15"/>
    <p:sldId id="262" r:id="rId1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25A3B-0773-448C-A21B-1912AD04CB0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6B1C01-16CB-41EF-A394-80C940EF7ECD}">
      <dgm:prSet/>
      <dgm:spPr/>
      <dgm:t>
        <a:bodyPr/>
        <a:lstStyle/>
        <a:p>
          <a:r>
            <a:rPr lang="sl-SI" dirty="0"/>
            <a:t>Najboljši primer(naraščajoči podatki) O(n)</a:t>
          </a:r>
          <a:endParaRPr lang="en-US" dirty="0"/>
        </a:p>
      </dgm:t>
    </dgm:pt>
    <dgm:pt modelId="{08F630DD-2E04-44FC-87DA-A15919AD8FCB}" type="parTrans" cxnId="{6DED5632-6982-4FE9-9003-B3ADCB75D851}">
      <dgm:prSet/>
      <dgm:spPr/>
      <dgm:t>
        <a:bodyPr/>
        <a:lstStyle/>
        <a:p>
          <a:endParaRPr lang="en-US"/>
        </a:p>
      </dgm:t>
    </dgm:pt>
    <dgm:pt modelId="{5DF6A2E1-4B29-4EF1-B441-1E19EDFFBD8E}" type="sibTrans" cxnId="{6DED5632-6982-4FE9-9003-B3ADCB75D851}">
      <dgm:prSet/>
      <dgm:spPr/>
      <dgm:t>
        <a:bodyPr/>
        <a:lstStyle/>
        <a:p>
          <a:endParaRPr lang="en-US"/>
        </a:p>
      </dgm:t>
    </dgm:pt>
    <dgm:pt modelId="{C177543D-7EFD-4999-9F4D-F159B4C11979}">
      <dgm:prSet/>
      <dgm:spPr/>
      <dgm:t>
        <a:bodyPr/>
        <a:lstStyle/>
        <a:p>
          <a:r>
            <a:rPr lang="sl-SI" dirty="0"/>
            <a:t>Najslabši primer(obratno urejeni, na vsakem koraku izpade maksimum) O(n²)</a:t>
          </a:r>
          <a:endParaRPr lang="en-US" dirty="0"/>
        </a:p>
      </dgm:t>
    </dgm:pt>
    <dgm:pt modelId="{6DB0FFA5-A10B-4350-8035-2160FF07915A}" type="parTrans" cxnId="{53E6340F-EF57-49B5-9864-6EAF0B5F05B0}">
      <dgm:prSet/>
      <dgm:spPr/>
      <dgm:t>
        <a:bodyPr/>
        <a:lstStyle/>
        <a:p>
          <a:endParaRPr lang="en-US"/>
        </a:p>
      </dgm:t>
    </dgm:pt>
    <dgm:pt modelId="{01AD0ECD-32D7-490C-9BDD-DBD88C4C422C}" type="sibTrans" cxnId="{53E6340F-EF57-49B5-9864-6EAF0B5F05B0}">
      <dgm:prSet/>
      <dgm:spPr/>
      <dgm:t>
        <a:bodyPr/>
        <a:lstStyle/>
        <a:p>
          <a:endParaRPr lang="en-US"/>
        </a:p>
      </dgm:t>
    </dgm:pt>
    <dgm:pt modelId="{8BD10939-295F-4B10-AC8A-48BF9F22B4A4}" type="pres">
      <dgm:prSet presAssocID="{6DC25A3B-0773-448C-A21B-1912AD04CB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238D43-19B1-4ADD-9C35-FD82ECEBAE82}" type="pres">
      <dgm:prSet presAssocID="{5F6B1C01-16CB-41EF-A394-80C940EF7ECD}" presName="hierRoot1" presStyleCnt="0"/>
      <dgm:spPr/>
    </dgm:pt>
    <dgm:pt modelId="{3122C704-B1AF-4ED9-A8F6-F991FD674A16}" type="pres">
      <dgm:prSet presAssocID="{5F6B1C01-16CB-41EF-A394-80C940EF7ECD}" presName="composite" presStyleCnt="0"/>
      <dgm:spPr/>
    </dgm:pt>
    <dgm:pt modelId="{096845BE-C83E-4142-887A-A64A1F0BCFAA}" type="pres">
      <dgm:prSet presAssocID="{5F6B1C01-16CB-41EF-A394-80C940EF7ECD}" presName="background" presStyleLbl="node0" presStyleIdx="0" presStyleCnt="2"/>
      <dgm:spPr/>
    </dgm:pt>
    <dgm:pt modelId="{10ABB16C-5A38-4D70-9AF8-FF0E0141CB7E}" type="pres">
      <dgm:prSet presAssocID="{5F6B1C01-16CB-41EF-A394-80C940EF7ECD}" presName="text" presStyleLbl="fgAcc0" presStyleIdx="0" presStyleCnt="2">
        <dgm:presLayoutVars>
          <dgm:chPref val="3"/>
        </dgm:presLayoutVars>
      </dgm:prSet>
      <dgm:spPr/>
    </dgm:pt>
    <dgm:pt modelId="{3E9513C1-7F8F-4133-AAD5-39588898DA38}" type="pres">
      <dgm:prSet presAssocID="{5F6B1C01-16CB-41EF-A394-80C940EF7ECD}" presName="hierChild2" presStyleCnt="0"/>
      <dgm:spPr/>
    </dgm:pt>
    <dgm:pt modelId="{E9DFD063-1F98-450A-90EA-952E7384B4F6}" type="pres">
      <dgm:prSet presAssocID="{C177543D-7EFD-4999-9F4D-F159B4C11979}" presName="hierRoot1" presStyleCnt="0"/>
      <dgm:spPr/>
    </dgm:pt>
    <dgm:pt modelId="{401615F4-8C46-4F5E-B3DF-6B09502B7E77}" type="pres">
      <dgm:prSet presAssocID="{C177543D-7EFD-4999-9F4D-F159B4C11979}" presName="composite" presStyleCnt="0"/>
      <dgm:spPr/>
    </dgm:pt>
    <dgm:pt modelId="{B70BCCF5-2F3C-421B-AF83-F7B153EB254E}" type="pres">
      <dgm:prSet presAssocID="{C177543D-7EFD-4999-9F4D-F159B4C11979}" presName="background" presStyleLbl="node0" presStyleIdx="1" presStyleCnt="2"/>
      <dgm:spPr/>
    </dgm:pt>
    <dgm:pt modelId="{0CD48A5D-4CA2-4C10-A5CE-A8B6B4A6A831}" type="pres">
      <dgm:prSet presAssocID="{C177543D-7EFD-4999-9F4D-F159B4C11979}" presName="text" presStyleLbl="fgAcc0" presStyleIdx="1" presStyleCnt="2">
        <dgm:presLayoutVars>
          <dgm:chPref val="3"/>
        </dgm:presLayoutVars>
      </dgm:prSet>
      <dgm:spPr/>
    </dgm:pt>
    <dgm:pt modelId="{B16E79FC-1003-4F4C-BB6D-5F5FE13EE40D}" type="pres">
      <dgm:prSet presAssocID="{C177543D-7EFD-4999-9F4D-F159B4C11979}" presName="hierChild2" presStyleCnt="0"/>
      <dgm:spPr/>
    </dgm:pt>
  </dgm:ptLst>
  <dgm:cxnLst>
    <dgm:cxn modelId="{53E6340F-EF57-49B5-9864-6EAF0B5F05B0}" srcId="{6DC25A3B-0773-448C-A21B-1912AD04CB06}" destId="{C177543D-7EFD-4999-9F4D-F159B4C11979}" srcOrd="1" destOrd="0" parTransId="{6DB0FFA5-A10B-4350-8035-2160FF07915A}" sibTransId="{01AD0ECD-32D7-490C-9BDD-DBD88C4C422C}"/>
    <dgm:cxn modelId="{152D472F-EB23-4193-B1C4-B91EE0C78B44}" type="presOf" srcId="{6DC25A3B-0773-448C-A21B-1912AD04CB06}" destId="{8BD10939-295F-4B10-AC8A-48BF9F22B4A4}" srcOrd="0" destOrd="0" presId="urn:microsoft.com/office/officeart/2005/8/layout/hierarchy1"/>
    <dgm:cxn modelId="{6DED5632-6982-4FE9-9003-B3ADCB75D851}" srcId="{6DC25A3B-0773-448C-A21B-1912AD04CB06}" destId="{5F6B1C01-16CB-41EF-A394-80C940EF7ECD}" srcOrd="0" destOrd="0" parTransId="{08F630DD-2E04-44FC-87DA-A15919AD8FCB}" sibTransId="{5DF6A2E1-4B29-4EF1-B441-1E19EDFFBD8E}"/>
    <dgm:cxn modelId="{E01850DD-6E30-42BA-B733-E76DC7BA47FC}" type="presOf" srcId="{C177543D-7EFD-4999-9F4D-F159B4C11979}" destId="{0CD48A5D-4CA2-4C10-A5CE-A8B6B4A6A831}" srcOrd="0" destOrd="0" presId="urn:microsoft.com/office/officeart/2005/8/layout/hierarchy1"/>
    <dgm:cxn modelId="{BE511FF3-5EC8-4EB4-8ED0-11706E1BAC3B}" type="presOf" srcId="{5F6B1C01-16CB-41EF-A394-80C940EF7ECD}" destId="{10ABB16C-5A38-4D70-9AF8-FF0E0141CB7E}" srcOrd="0" destOrd="0" presId="urn:microsoft.com/office/officeart/2005/8/layout/hierarchy1"/>
    <dgm:cxn modelId="{7EAE89FE-AC93-46FD-A1CA-07EE36955287}" type="presParOf" srcId="{8BD10939-295F-4B10-AC8A-48BF9F22B4A4}" destId="{2C238D43-19B1-4ADD-9C35-FD82ECEBAE82}" srcOrd="0" destOrd="0" presId="urn:microsoft.com/office/officeart/2005/8/layout/hierarchy1"/>
    <dgm:cxn modelId="{BAD61629-FD57-4CA2-8F9E-826AD5EC7E46}" type="presParOf" srcId="{2C238D43-19B1-4ADD-9C35-FD82ECEBAE82}" destId="{3122C704-B1AF-4ED9-A8F6-F991FD674A16}" srcOrd="0" destOrd="0" presId="urn:microsoft.com/office/officeart/2005/8/layout/hierarchy1"/>
    <dgm:cxn modelId="{11A7A1A5-4B55-425F-8CE3-8CBFE2AA17BF}" type="presParOf" srcId="{3122C704-B1AF-4ED9-A8F6-F991FD674A16}" destId="{096845BE-C83E-4142-887A-A64A1F0BCFAA}" srcOrd="0" destOrd="0" presId="urn:microsoft.com/office/officeart/2005/8/layout/hierarchy1"/>
    <dgm:cxn modelId="{64810B4E-7775-401D-A1EE-AA2DE65D82DD}" type="presParOf" srcId="{3122C704-B1AF-4ED9-A8F6-F991FD674A16}" destId="{10ABB16C-5A38-4D70-9AF8-FF0E0141CB7E}" srcOrd="1" destOrd="0" presId="urn:microsoft.com/office/officeart/2005/8/layout/hierarchy1"/>
    <dgm:cxn modelId="{B9C19F86-F3A7-4166-A8AF-96E1AEE4ADBA}" type="presParOf" srcId="{2C238D43-19B1-4ADD-9C35-FD82ECEBAE82}" destId="{3E9513C1-7F8F-4133-AAD5-39588898DA38}" srcOrd="1" destOrd="0" presId="urn:microsoft.com/office/officeart/2005/8/layout/hierarchy1"/>
    <dgm:cxn modelId="{4107C16E-6B02-43C2-8E37-3D824FE12458}" type="presParOf" srcId="{8BD10939-295F-4B10-AC8A-48BF9F22B4A4}" destId="{E9DFD063-1F98-450A-90EA-952E7384B4F6}" srcOrd="1" destOrd="0" presId="urn:microsoft.com/office/officeart/2005/8/layout/hierarchy1"/>
    <dgm:cxn modelId="{7340EAE6-D416-401E-A4D9-F2B33359F9B5}" type="presParOf" srcId="{E9DFD063-1F98-450A-90EA-952E7384B4F6}" destId="{401615F4-8C46-4F5E-B3DF-6B09502B7E77}" srcOrd="0" destOrd="0" presId="urn:microsoft.com/office/officeart/2005/8/layout/hierarchy1"/>
    <dgm:cxn modelId="{D05799E8-3689-4FB7-BF31-673EFCE720A2}" type="presParOf" srcId="{401615F4-8C46-4F5E-B3DF-6B09502B7E77}" destId="{B70BCCF5-2F3C-421B-AF83-F7B153EB254E}" srcOrd="0" destOrd="0" presId="urn:microsoft.com/office/officeart/2005/8/layout/hierarchy1"/>
    <dgm:cxn modelId="{387CFB1F-A624-4CB6-BA3A-28105DC485D6}" type="presParOf" srcId="{401615F4-8C46-4F5E-B3DF-6B09502B7E77}" destId="{0CD48A5D-4CA2-4C10-A5CE-A8B6B4A6A831}" srcOrd="1" destOrd="0" presId="urn:microsoft.com/office/officeart/2005/8/layout/hierarchy1"/>
    <dgm:cxn modelId="{D71BE653-5FE2-4FC1-A15A-ABE71BF049D7}" type="presParOf" srcId="{E9DFD063-1F98-450A-90EA-952E7384B4F6}" destId="{B16E79FC-1003-4F4C-BB6D-5F5FE13EE4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45BE-C83E-4142-887A-A64A1F0BCFA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BB16C-5A38-4D70-9AF8-FF0E0141CB7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 dirty="0"/>
            <a:t>Najboljši primer(naraščajoči podatki) O(n)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B70BCCF5-2F3C-421B-AF83-F7B153EB254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8A5D-4CA2-4C10-A5CE-A8B6B4A6A83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600" kern="1200" dirty="0"/>
            <a:t>Najslabši primer(obratno urejeni, na vsakem koraku izpade maksimum) O(n²)</a:t>
          </a:r>
          <a:endParaRPr lang="en-US" sz="36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C4C759-C86F-C7F1-2D2C-9A38D471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8A4FAD-E019-0C09-5DDB-96F682B1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41FAF1B-CE9E-9ABF-7186-75DA420E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2323381-B7DA-C9E4-9211-B78EE0C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4AC8977-FC85-2009-122F-A70001B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08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30206A-BE8E-4D33-1853-FB1A635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C752FBB-83CD-0B3D-5040-84EFC20D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E849717-1F95-4F40-6390-4AA4C8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91D916F-DF72-0150-F0C6-7C7852D2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FFF222F-32C9-C9ED-FF85-391ADA9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10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1674B7B-9E03-C850-C899-5400B4DCA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F561ED8-385D-B993-9BF8-B3BFC698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1438EAE-4AD1-C3C0-C14B-17F5CA42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7D466AC-4BB1-CA35-C902-D4386CAF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9273D23-ABBC-AA98-E287-23FECB7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83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2B9DB5-B692-A14C-534B-48CE2E5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D77DC9A-4BA6-BD28-630C-DE7AC4EB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DD58757-550C-3F7A-29FA-FB80089E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1769B44-03B3-4EFE-89C0-0779C913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6260EB-2FA4-485E-8ABD-B5B1D49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84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C397CA-1CC2-C1C9-7A32-5B400F55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5DFDDAF-9332-7BA8-C7C4-81DDABDE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0E0767-77DE-C694-FF05-4FCD017E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B6894AF-9993-0D78-67FC-3A63B15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3A8F15A-1658-B396-1571-B086FB9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24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62C0AD-846C-ACD4-DC6A-C024D466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1AFE457-F56F-F27A-0B70-0C92F24B3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89E271B-04AF-6724-29BD-4A65FE81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7B7ADE3-96E3-1C91-1060-B2A4FD4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B44F75B9-A05A-6E77-4D79-A450571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986E2BA-4BE3-1B52-F3D5-3C91B4D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0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8925EE-C943-DEA0-3A45-80681B7E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1A08506-A565-46BF-F42F-C7E772FB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5BFC203-08F6-EEAB-4BB1-F8EDD5F6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3562E1D3-033E-72A7-37CB-D94E560B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D95CB98-41A0-5D09-5435-DAE21C3DF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A3953397-5B01-1D44-4E8A-2AA9BDB2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2E18744-9E19-24E2-418E-C2E71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A495CC3A-71C2-BE37-F998-2594F17A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723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6A92F9-73A8-0542-18AB-92277687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2A886973-805E-1B79-F21A-40196CF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E8129DEF-FDBF-825F-69FA-276DC99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4844A73C-0686-2C51-EF92-FBE2655B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4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DDE0D37-EAC0-F6EC-7F70-1A79F28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787F8A3-46EC-DA87-775D-7AD093A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E4B849F9-F6A9-A12B-1A5F-68F4BA8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60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D4D2A7-A29B-DEC1-AE8C-349BE296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8D7662E-6F12-98AE-61BF-78CC160D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1D51B42-3DC3-D200-BA80-73F50F0E9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A521053-3EAD-9E57-33CA-68787114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8F21218-6F9B-D7CF-A4B6-4965A69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5111254-FEDB-2449-C127-FD45482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1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D2242A-5C55-76A2-7178-E59E2EEC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BEF28A0-03D8-AEF0-0294-4170BD8F3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1C1A2BF-BF4C-BBBC-E2FA-F22E7305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17D7FAF-3B48-062E-68B1-0F8EDEEB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C362F05-6611-D3B5-3D95-8F90ACE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A38A15C-90F2-25D0-A050-5A5C29C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76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11129A7-CC0C-F9F7-CCA2-7E86CF56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7276EEC-FCDA-9934-D788-921BA3E9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1289FDF-37A1-2CE2-B975-5261EB26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9F40-9FC6-4CCC-80E4-3DB750B7486C}" type="datetimeFigureOut">
              <a:rPr lang="sl-SI" smtClean="0"/>
              <a:t>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B2C1D57-7469-65D7-C01C-CE511EF73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4299069-92AC-3E15-BD99-B04AECAD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1BAE-F233-40D0-B4DA-4095C94897C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6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067720B-B208-A2EE-06B5-BEB94D9A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sl-SI" sz="4800" dirty="0">
                <a:solidFill>
                  <a:srgbClr val="FFFFFF"/>
                </a:solidFill>
              </a:rPr>
              <a:t>MAKSIMUM DRSEČEGA</a:t>
            </a:r>
            <a:br>
              <a:rPr lang="sl-SI" sz="4800" dirty="0">
                <a:solidFill>
                  <a:srgbClr val="FFFFFF"/>
                </a:solidFill>
              </a:rPr>
            </a:br>
            <a:r>
              <a:rPr lang="sl-SI" sz="4800" dirty="0">
                <a:solidFill>
                  <a:srgbClr val="FFFFFF"/>
                </a:solidFill>
              </a:rPr>
              <a:t>OKNA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183C33F-63A8-A7B6-D466-4469890E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364" y="1017038"/>
            <a:ext cx="5091282" cy="1248274"/>
          </a:xfrm>
        </p:spPr>
        <p:txBody>
          <a:bodyPr anchor="b">
            <a:normAutofit/>
          </a:bodyPr>
          <a:lstStyle/>
          <a:p>
            <a:pPr algn="l"/>
            <a:r>
              <a:rPr lang="sl-SI">
                <a:solidFill>
                  <a:srgbClr val="FFFFFF"/>
                </a:solidFill>
              </a:rPr>
              <a:t>Avtor: Timen Bobnar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FF543-0A83-056E-0D6A-E48323126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0" r="54951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5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BAF539-79DF-7F91-C721-FCF84639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D26AB2FA-8793-36B6-5185-AB75EA6E8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96458"/>
              </p:ext>
            </p:extLst>
          </p:nvPr>
        </p:nvGraphicFramePr>
        <p:xfrm>
          <a:off x="838200" y="365124"/>
          <a:ext cx="10515600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6">
                  <a:extLst>
                    <a:ext uri="{9D8B030D-6E8A-4147-A177-3AD203B41FA5}">
                      <a16:colId xmlns:a16="http://schemas.microsoft.com/office/drawing/2014/main" val="3545777778"/>
                    </a:ext>
                  </a:extLst>
                </a:gridCol>
                <a:gridCol w="3505587">
                  <a:extLst>
                    <a:ext uri="{9D8B030D-6E8A-4147-A177-3AD203B41FA5}">
                      <a16:colId xmlns:a16="http://schemas.microsoft.com/office/drawing/2014/main" val="1942239915"/>
                    </a:ext>
                  </a:extLst>
                </a:gridCol>
                <a:gridCol w="3505587">
                  <a:extLst>
                    <a:ext uri="{9D8B030D-6E8A-4147-A177-3AD203B41FA5}">
                      <a16:colId xmlns:a16="http://schemas.microsoft.com/office/drawing/2014/main" val="4163246372"/>
                    </a:ext>
                  </a:extLst>
                </a:gridCol>
              </a:tblGrid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327071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[5,4,3]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[4,3,4]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859234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281180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396258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457442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877895"/>
                  </a:ext>
                </a:extLst>
              </a:tr>
              <a:tr h="2965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[5,5,5,4]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907358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CED48CD-BD46-78E0-5A81-F82A38EA1931}"/>
              </a:ext>
            </a:extLst>
          </p:cNvPr>
          <p:cNvSpPr txBox="1"/>
          <p:nvPr/>
        </p:nvSpPr>
        <p:spPr>
          <a:xfrm>
            <a:off x="749410" y="2530728"/>
            <a:ext cx="10604389" cy="96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koraku nastopi 4. pogoj iz Ideja rešitve. Ker je izstopila 5, je števec padel na 0. Vstopila je tudi 4, ki je manjša od prejšnjega maksimuma. V tem koraku moramo pregledati celotno okno, da dobimo novi maksimum in njegovo število ponovitev.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2B58DB8-1BF3-338F-F9BE-575D8AEB3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23147"/>
              </p:ext>
            </p:extLst>
          </p:nvPr>
        </p:nvGraphicFramePr>
        <p:xfrm>
          <a:off x="838199" y="3438939"/>
          <a:ext cx="10515598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6">
                  <a:extLst>
                    <a:ext uri="{9D8B030D-6E8A-4147-A177-3AD203B41FA5}">
                      <a16:colId xmlns:a16="http://schemas.microsoft.com/office/drawing/2014/main" val="1169247160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176146790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94100601"/>
                    </a:ext>
                  </a:extLst>
                </a:gridCol>
              </a:tblGrid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37062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[4,3,4]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[3,4,9]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498958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994782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656322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001871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297471"/>
                  </a:ext>
                </a:extLst>
              </a:tr>
              <a:tr h="25841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[5,5,5,4,9]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06357"/>
                  </a:ext>
                </a:extLst>
              </a:tr>
            </a:tbl>
          </a:graphicData>
        </a:graphic>
      </p:graphicFrame>
      <p:sp>
        <p:nvSpPr>
          <p:cNvPr id="9" name="PoljeZBesedilom 8">
            <a:extLst>
              <a:ext uri="{FF2B5EF4-FFF2-40B4-BE49-F238E27FC236}">
                <a16:creationId xmlns:a16="http://schemas.microsoft.com/office/drawing/2014/main" id="{FA134B11-061F-2F2A-F3B1-EA0B8F583440}"/>
              </a:ext>
            </a:extLst>
          </p:cNvPr>
          <p:cNvSpPr txBox="1"/>
          <p:nvPr/>
        </p:nvSpPr>
        <p:spPr>
          <a:xfrm>
            <a:off x="838196" y="5589424"/>
            <a:ext cx="1051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tem koraku je stanje kot ga opisuje pogoj 1 iz razdelka Ideja rešitve. V okno dodamo element večji od maksimuma in postane novi maksimum. Hkrati se števec postavi na 1.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196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7B046B-8688-EDA4-FDAF-ABBF59B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4234E506-6C26-49C7-5136-713889EE0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86169"/>
              </p:ext>
            </p:extLst>
          </p:nvPr>
        </p:nvGraphicFramePr>
        <p:xfrm>
          <a:off x="838199" y="365124"/>
          <a:ext cx="10515598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6">
                  <a:extLst>
                    <a:ext uri="{9D8B030D-6E8A-4147-A177-3AD203B41FA5}">
                      <a16:colId xmlns:a16="http://schemas.microsoft.com/office/drawing/2014/main" val="862153656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2442280830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2367407199"/>
                    </a:ext>
                  </a:extLst>
                </a:gridCol>
              </a:tblGrid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10.korak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067507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[15,90,85]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[90,85,90]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538396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667136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421366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918619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018734"/>
                  </a:ext>
                </a:extLst>
              </a:tr>
              <a:tr h="27868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[5,5,5,4,9,9,9,15,90,90]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190246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66B2905-C521-BBA5-4C8D-9A332B6C55CC}"/>
              </a:ext>
            </a:extLst>
          </p:cNvPr>
          <p:cNvSpPr txBox="1"/>
          <p:nvPr/>
        </p:nvSpPr>
        <p:spPr>
          <a:xfrm>
            <a:off x="838196" y="2530728"/>
            <a:ext cx="10515598" cy="66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koraku nastopi pogoj 3 iz razdelka Ideja rešitve. Vstopi element, ki je enak maksimumu. , Zato  maksimum ostane enak in števec maksimalnih se poveča.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80958C3-DCBE-C16A-3480-A609628F9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9560"/>
              </p:ext>
            </p:extLst>
          </p:nvPr>
        </p:nvGraphicFramePr>
        <p:xfrm>
          <a:off x="838192" y="3197834"/>
          <a:ext cx="10515597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5">
                  <a:extLst>
                    <a:ext uri="{9D8B030D-6E8A-4147-A177-3AD203B41FA5}">
                      <a16:colId xmlns:a16="http://schemas.microsoft.com/office/drawing/2014/main" val="4083983030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3563002974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1851945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13.korak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87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[90,63,86]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[63,86,50]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595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74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14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90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86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04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0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45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[5,5,5,4,9,9,9,15,90,90,90,90,86]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457200"/>
                  </a:ext>
                </a:extLst>
              </a:tr>
            </a:tbl>
          </a:graphicData>
        </a:graphic>
      </p:graphicFrame>
      <p:sp>
        <p:nvSpPr>
          <p:cNvPr id="9" name="PoljeZBesedilom 8">
            <a:extLst>
              <a:ext uri="{FF2B5EF4-FFF2-40B4-BE49-F238E27FC236}">
                <a16:creationId xmlns:a16="http://schemas.microsoft.com/office/drawing/2014/main" id="{C96829A3-2553-915C-69F4-01F85A204B0F}"/>
              </a:ext>
            </a:extLst>
          </p:cNvPr>
          <p:cNvSpPr txBox="1"/>
          <p:nvPr/>
        </p:nvSpPr>
        <p:spPr>
          <a:xfrm>
            <a:off x="838187" y="5363438"/>
            <a:ext cx="10515596" cy="66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Spet smo prišli do stanja, ko je števec 0 in vstavimo element manjši od maksimuma (pogoj 4 iz razdelka Ideja rešitve), torej moramo pregledati vse elemente okna.</a:t>
            </a:r>
          </a:p>
        </p:txBody>
      </p:sp>
    </p:spTree>
    <p:extLst>
      <p:ext uri="{BB962C8B-B14F-4D97-AF65-F5344CB8AC3E}">
        <p14:creationId xmlns:p14="http://schemas.microsoft.com/office/powerpoint/2010/main" val="59827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A9F945-1C87-774D-4840-B0B5906B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sl-SI" sz="4000" dirty="0">
                <a:solidFill>
                  <a:srgbClr val="FFFFFF"/>
                </a:solidFill>
              </a:rPr>
              <a:t>Časovna zahtevnost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B9D597CF-9F8A-8736-382A-41BDA94CB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822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23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značba mesta vsebine 5">
            <a:extLst>
              <a:ext uri="{FF2B5EF4-FFF2-40B4-BE49-F238E27FC236}">
                <a16:creationId xmlns:a16="http://schemas.microsoft.com/office/drawing/2014/main" id="{60B07852-D437-F6C6-3EEF-88D9DFC5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5" b="1"/>
          <a:stretch/>
        </p:blipFill>
        <p:spPr>
          <a:xfrm>
            <a:off x="4040741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244D3B-BD29-47A4-F6A6-D990AE4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l-SI" sz="4000" dirty="0">
                <a:solidFill>
                  <a:srgbClr val="FFFFFF"/>
                </a:solidFill>
              </a:rPr>
              <a:t>Koda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5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EF1631A-5549-3274-97A6-5AB26AD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11" y="498642"/>
            <a:ext cx="7971211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ner restaurant">
            <a:extLst>
              <a:ext uri="{FF2B5EF4-FFF2-40B4-BE49-F238E27FC236}">
                <a16:creationId xmlns:a16="http://schemas.microsoft.com/office/drawing/2014/main" id="{077ABAD4-9685-8A87-65F3-5A67B8199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163E52-1965-9513-6618-4A51E459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Hvala</a:t>
            </a:r>
            <a:r>
              <a:rPr lang="en-US" sz="4800" dirty="0">
                <a:solidFill>
                  <a:schemeClr val="bg1"/>
                </a:solidFill>
              </a:rPr>
              <a:t> za </a:t>
            </a:r>
            <a:r>
              <a:rPr lang="en-US" sz="4800" dirty="0" err="1">
                <a:solidFill>
                  <a:schemeClr val="bg1"/>
                </a:solidFill>
              </a:rPr>
              <a:t>vašo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pozornost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4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642F48-F1FE-89F6-F4E8-65A4678B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sl-SI" sz="4000" dirty="0">
                <a:solidFill>
                  <a:srgbClr val="FFFFFF"/>
                </a:solidFill>
              </a:rPr>
              <a:t>Predstavitev problema na primeru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BC0B388-180A-DF1E-D70C-3FF8D155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t">
            <a:normAutofit/>
          </a:bodyPr>
          <a:lstStyle/>
          <a:p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 2, 1, 2, 4, 3, 5, 5, 3, 2], 3 </a:t>
            </a:r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r>
              <a:rPr lang="sl-SI" sz="1600" dirty="0"/>
              <a:t>Rešitev: [3, 2, 4, 4, 5, 5, 5, 5]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0A93A37-C487-FD39-BA1E-D53E2E8EF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58820"/>
              </p:ext>
            </p:extLst>
          </p:nvPr>
        </p:nvGraphicFramePr>
        <p:xfrm>
          <a:off x="4549872" y="1370500"/>
          <a:ext cx="7175406" cy="2985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7703">
                  <a:extLst>
                    <a:ext uri="{9D8B030D-6E8A-4147-A177-3AD203B41FA5}">
                      <a16:colId xmlns:a16="http://schemas.microsoft.com/office/drawing/2014/main" val="2136901741"/>
                    </a:ext>
                  </a:extLst>
                </a:gridCol>
                <a:gridCol w="3587703">
                  <a:extLst>
                    <a:ext uri="{9D8B030D-6E8A-4147-A177-3AD203B41FA5}">
                      <a16:colId xmlns:a16="http://schemas.microsoft.com/office/drawing/2014/main" val="97865939"/>
                    </a:ext>
                  </a:extLst>
                </a:gridCol>
              </a:tblGrid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Položaji drsečega okna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Maksimumi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547634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[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sl-SI" sz="1600" kern="100" dirty="0">
                          <a:effectLst/>
                        </a:rPr>
                        <a:t>  2  1]  2  4  3  5  5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14973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[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2 </a:t>
                      </a:r>
                      <a:r>
                        <a:rPr lang="sl-SI" sz="1600" kern="100" dirty="0">
                          <a:effectLst/>
                        </a:rPr>
                        <a:t> 1  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sl-SI" sz="1600" kern="100" dirty="0">
                          <a:effectLst/>
                        </a:rPr>
                        <a:t>]  4  3  5  5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2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605361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[1  2  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sl-SI" sz="1600" kern="100" dirty="0">
                          <a:effectLst/>
                        </a:rPr>
                        <a:t>]  3  5  5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4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038889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1  [2  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4 </a:t>
                      </a:r>
                      <a:r>
                        <a:rPr lang="sl-SI" sz="1600" kern="100" dirty="0">
                          <a:effectLst/>
                        </a:rPr>
                        <a:t> 3]  5  5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4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640740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1  2  [4  3  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sl-SI" sz="1600" kern="100" dirty="0">
                          <a:effectLst/>
                        </a:rPr>
                        <a:t>]  5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5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988601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1  2  4  [3  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5  5</a:t>
                      </a:r>
                      <a:r>
                        <a:rPr lang="sl-SI" sz="1600" kern="100" dirty="0">
                          <a:effectLst/>
                        </a:rPr>
                        <a:t>]  3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5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724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1  2  4  3  [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5  5  </a:t>
                      </a:r>
                      <a:r>
                        <a:rPr lang="sl-SI" sz="1600" kern="100" dirty="0">
                          <a:effectLst/>
                        </a:rPr>
                        <a:t>3]  2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>
                          <a:effectLst/>
                        </a:rPr>
                        <a:t>5</a:t>
                      </a:r>
                      <a:endParaRPr lang="sl-SI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087632"/>
                  </a:ext>
                </a:extLst>
              </a:tr>
              <a:tr h="33172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3  2  1  2  4  3  5  [</a:t>
                      </a:r>
                      <a:r>
                        <a:rPr lang="sl-SI" sz="1600" kern="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sl-SI" sz="1600" kern="100" dirty="0">
                          <a:effectLst/>
                        </a:rPr>
                        <a:t>  3  2]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dirty="0">
                          <a:effectLst/>
                        </a:rPr>
                        <a:t>5</a:t>
                      </a:r>
                      <a:endParaRPr lang="sl-SI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49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5FB3EE-CE35-B263-F773-F6B93AD0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Ideja reševanja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B562CCA-02FE-A44B-CD50-6A971B11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Okno shranjujemo v obliki vrste.</a:t>
            </a:r>
          </a:p>
          <a:p>
            <a:r>
              <a:rPr lang="sl-SI" dirty="0"/>
              <a:t>Imamo števec, ki vodi evidenco kolikokrat se maksimalni element ponovi.</a:t>
            </a:r>
          </a:p>
        </p:txBody>
      </p:sp>
    </p:spTree>
    <p:extLst>
      <p:ext uri="{BB962C8B-B14F-4D97-AF65-F5344CB8AC3E}">
        <p14:creationId xmlns:p14="http://schemas.microsoft.com/office/powerpoint/2010/main" val="346612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5F4AD6-0035-C1D0-FEB0-3C8719F4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okno (vrsto) vstopi element večji od trenutnega maksimuma</a:t>
            </a:r>
            <a:endParaRPr lang="sl-SI" sz="3200" dirty="0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4D9CE4D8-9A1C-1BD7-324A-3D851C728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897658"/>
              </p:ext>
            </p:extLst>
          </p:nvPr>
        </p:nvGraphicFramePr>
        <p:xfrm>
          <a:off x="838200" y="1504015"/>
          <a:ext cx="10365189" cy="2670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9644">
                  <a:extLst>
                    <a:ext uri="{9D8B030D-6E8A-4147-A177-3AD203B41FA5}">
                      <a16:colId xmlns:a16="http://schemas.microsoft.com/office/drawing/2014/main" val="109233318"/>
                    </a:ext>
                  </a:extLst>
                </a:gridCol>
                <a:gridCol w="3592083">
                  <a:extLst>
                    <a:ext uri="{9D8B030D-6E8A-4147-A177-3AD203B41FA5}">
                      <a16:colId xmlns:a16="http://schemas.microsoft.com/office/drawing/2014/main" val="2045972379"/>
                    </a:ext>
                  </a:extLst>
                </a:gridCol>
                <a:gridCol w="3313462">
                  <a:extLst>
                    <a:ext uri="{9D8B030D-6E8A-4147-A177-3AD203B41FA5}">
                      <a16:colId xmlns:a16="http://schemas.microsoft.com/office/drawing/2014/main" val="84962310"/>
                    </a:ext>
                  </a:extLst>
                </a:gridCol>
              </a:tblGrid>
              <a:tr h="438588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 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928404"/>
                  </a:ext>
                </a:extLst>
              </a:tr>
              <a:tr h="438588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Okno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[2,6,5,6]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[6,5,6,12]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565471"/>
                  </a:ext>
                </a:extLst>
              </a:tr>
              <a:tr h="1354655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Trenutni maksimalni element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12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760112"/>
                  </a:ext>
                </a:extLst>
              </a:tr>
              <a:tr h="438588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Števec maksimalnih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1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167077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642EA382-07EC-84D0-5CFC-43A438875FFB}"/>
              </a:ext>
            </a:extLst>
          </p:cNvPr>
          <p:cNvSpPr txBox="1"/>
          <p:nvPr/>
        </p:nvSpPr>
        <p:spPr>
          <a:xfrm>
            <a:off x="254443" y="4379631"/>
            <a:ext cx="11426024" cy="997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6410"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Dobili smo element, ki je večji od prejšnjega maksimuma, torej je to naš novi maksimum. Števec ponovitev maksimalnega elementa nastavimo na 1. </a:t>
            </a:r>
            <a:r>
              <a:rPr lang="sl-SI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sl-S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sl-S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36F9CE-7ABB-997B-5203-F583921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5"/>
            <a:ext cx="11012556" cy="1325563"/>
          </a:xfrm>
        </p:spPr>
        <p:txBody>
          <a:bodyPr>
            <a:normAutofit/>
          </a:bodyPr>
          <a:lstStyle/>
          <a:p>
            <a:r>
              <a:rPr lang="sl-SI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okno vstopi element manjši od maksimuma in števec ni enak 0</a:t>
            </a:r>
            <a:endParaRPr lang="sl-SI" sz="3200" dirty="0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235F1285-17D3-76DE-FC98-EC1263B09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02611"/>
              </p:ext>
            </p:extLst>
          </p:nvPr>
        </p:nvGraphicFramePr>
        <p:xfrm>
          <a:off x="838199" y="1690688"/>
          <a:ext cx="10515599" cy="2172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3611">
                  <a:extLst>
                    <a:ext uri="{9D8B030D-6E8A-4147-A177-3AD203B41FA5}">
                      <a16:colId xmlns:a16="http://schemas.microsoft.com/office/drawing/2014/main" val="689384797"/>
                    </a:ext>
                  </a:extLst>
                </a:gridCol>
                <a:gridCol w="2740444">
                  <a:extLst>
                    <a:ext uri="{9D8B030D-6E8A-4147-A177-3AD203B41FA5}">
                      <a16:colId xmlns:a16="http://schemas.microsoft.com/office/drawing/2014/main" val="475566789"/>
                    </a:ext>
                  </a:extLst>
                </a:gridCol>
                <a:gridCol w="3361544">
                  <a:extLst>
                    <a:ext uri="{9D8B030D-6E8A-4147-A177-3AD203B41FA5}">
                      <a16:colId xmlns:a16="http://schemas.microsoft.com/office/drawing/2014/main" val="3008277232"/>
                    </a:ext>
                  </a:extLst>
                </a:gridCol>
              </a:tblGrid>
              <a:tr h="430610">
                <a:tc>
                  <a:txBody>
                    <a:bodyPr/>
                    <a:lstStyle/>
                    <a:p>
                      <a:pPr marL="48641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 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prej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70268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[6,4,5,6]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[4,5,6,3]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735080"/>
                  </a:ext>
                </a:extLst>
              </a:tr>
              <a:tr h="880180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Trenutni maksimalni element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937723"/>
                  </a:ext>
                </a:extLst>
              </a:tr>
              <a:tr h="430610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1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391533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B627988F-5738-FEB4-0810-7F778C1EF621}"/>
              </a:ext>
            </a:extLst>
          </p:cNvPr>
          <p:cNvSpPr txBox="1"/>
          <p:nvPr/>
        </p:nvSpPr>
        <p:spPr>
          <a:xfrm>
            <a:off x="249853" y="4008304"/>
            <a:ext cx="11828178" cy="66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6410"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primeru se števec zmanjša za 1, saj izstopi ena šestica, vendar še zmeraj ni 0. Torej vemo, da je vsaj ena 6 še zmeraj v oknu, torej je 6 še zmeraj maksimum.</a:t>
            </a:r>
          </a:p>
        </p:txBody>
      </p:sp>
    </p:spTree>
    <p:extLst>
      <p:ext uri="{BB962C8B-B14F-4D97-AF65-F5344CB8AC3E}">
        <p14:creationId xmlns:p14="http://schemas.microsoft.com/office/powerpoint/2010/main" val="19666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EBD51B-6A43-1514-3BB5-39348CCA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okno vstopi element, enak maksimumu</a:t>
            </a:r>
            <a:endParaRPr lang="sl-SI" sz="3200" dirty="0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83928DFF-F470-3B7E-BF6F-7831DC29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80789"/>
              </p:ext>
            </p:extLst>
          </p:nvPr>
        </p:nvGraphicFramePr>
        <p:xfrm>
          <a:off x="838200" y="1690687"/>
          <a:ext cx="10515600" cy="193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9848">
                  <a:extLst>
                    <a:ext uri="{9D8B030D-6E8A-4147-A177-3AD203B41FA5}">
                      <a16:colId xmlns:a16="http://schemas.microsoft.com/office/drawing/2014/main" val="4146849396"/>
                    </a:ext>
                  </a:extLst>
                </a:gridCol>
                <a:gridCol w="3644208">
                  <a:extLst>
                    <a:ext uri="{9D8B030D-6E8A-4147-A177-3AD203B41FA5}">
                      <a16:colId xmlns:a16="http://schemas.microsoft.com/office/drawing/2014/main" val="657530920"/>
                    </a:ext>
                  </a:extLst>
                </a:gridCol>
                <a:gridCol w="3361544">
                  <a:extLst>
                    <a:ext uri="{9D8B030D-6E8A-4147-A177-3AD203B41FA5}">
                      <a16:colId xmlns:a16="http://schemas.microsoft.com/office/drawing/2014/main" val="2598194460"/>
                    </a:ext>
                  </a:extLst>
                </a:gridCol>
              </a:tblGrid>
              <a:tr h="317462">
                <a:tc>
                  <a:txBody>
                    <a:bodyPr/>
                    <a:lstStyle/>
                    <a:p>
                      <a:pPr marL="25781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238309"/>
                  </a:ext>
                </a:extLst>
              </a:tr>
              <a:tr h="317462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Okno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[2,4,5,6]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[4,5,6,6]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22761"/>
                  </a:ext>
                </a:extLst>
              </a:tr>
              <a:tr h="980342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Trenutni maksimalni element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6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966460"/>
                  </a:ext>
                </a:extLst>
              </a:tr>
              <a:tr h="317462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2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67354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373AB77-0E8E-665C-C40B-01AA2404DDA6}"/>
              </a:ext>
            </a:extLst>
          </p:cNvPr>
          <p:cNvSpPr txBox="1"/>
          <p:nvPr/>
        </p:nvSpPr>
        <p:spPr>
          <a:xfrm>
            <a:off x="750784" y="3855394"/>
            <a:ext cx="1060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primeru se števec poveča za ena, saj smo vstavili še eno 6 in nobene odstranili.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9840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6C0D43-98AB-1E5E-DFCD-4461E9DA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365125"/>
            <a:ext cx="11418073" cy="1325563"/>
          </a:xfrm>
        </p:spPr>
        <p:txBody>
          <a:bodyPr>
            <a:normAutofit/>
          </a:bodyPr>
          <a:lstStyle/>
          <a:p>
            <a:r>
              <a:rPr lang="sl-SI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okno vstavimo element manjši od maksimuma in števec je enak 0</a:t>
            </a:r>
            <a:endParaRPr lang="sl-SI" sz="3200" dirty="0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7D5B70DB-B229-FCCC-C975-99DA4B002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52015"/>
              </p:ext>
            </p:extLst>
          </p:nvPr>
        </p:nvGraphicFramePr>
        <p:xfrm>
          <a:off x="838199" y="1606564"/>
          <a:ext cx="10515599" cy="2059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9847">
                  <a:extLst>
                    <a:ext uri="{9D8B030D-6E8A-4147-A177-3AD203B41FA5}">
                      <a16:colId xmlns:a16="http://schemas.microsoft.com/office/drawing/2014/main" val="1890440372"/>
                    </a:ext>
                  </a:extLst>
                </a:gridCol>
                <a:gridCol w="3644208">
                  <a:extLst>
                    <a:ext uri="{9D8B030D-6E8A-4147-A177-3AD203B41FA5}">
                      <a16:colId xmlns:a16="http://schemas.microsoft.com/office/drawing/2014/main" val="356859813"/>
                    </a:ext>
                  </a:extLst>
                </a:gridCol>
                <a:gridCol w="3361544">
                  <a:extLst>
                    <a:ext uri="{9D8B030D-6E8A-4147-A177-3AD203B41FA5}">
                      <a16:colId xmlns:a16="http://schemas.microsoft.com/office/drawing/2014/main" val="3218206138"/>
                    </a:ext>
                  </a:extLst>
                </a:gridCol>
              </a:tblGrid>
              <a:tr h="346762">
                <a:tc>
                  <a:txBody>
                    <a:bodyPr/>
                    <a:lstStyle/>
                    <a:p>
                      <a:pPr marL="48641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015960"/>
                  </a:ext>
                </a:extLst>
              </a:tr>
              <a:tr h="346762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Okno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[8,4,5,6]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[4,5,6,5]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805775"/>
                  </a:ext>
                </a:extLst>
              </a:tr>
              <a:tr h="1019296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 dirty="0">
                          <a:effectLst/>
                        </a:rPr>
                        <a:t>Trenutni maksimalni element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8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6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174246"/>
                  </a:ext>
                </a:extLst>
              </a:tr>
              <a:tr h="346762"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1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807248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A2C0F5D-F48C-49EF-1F35-7CDFB98F3918}"/>
              </a:ext>
            </a:extLst>
          </p:cNvPr>
          <p:cNvSpPr txBox="1"/>
          <p:nvPr/>
        </p:nvSpPr>
        <p:spPr>
          <a:xfrm>
            <a:off x="305512" y="3786259"/>
            <a:ext cx="11048286" cy="96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primeru se števec zmanjša na 0, saj smo 8 odstranili. Vstavili smo 5, torej manjši podatek od trenutnega maksimuma. Ker ne moremo vedeti, kakšen je maksimum v oknu, moramo pregledati celotno okno, element po element. </a:t>
            </a:r>
          </a:p>
        </p:txBody>
      </p:sp>
    </p:spTree>
    <p:extLst>
      <p:ext uri="{BB962C8B-B14F-4D97-AF65-F5344CB8AC3E}">
        <p14:creationId xmlns:p14="http://schemas.microsoft.com/office/powerpoint/2010/main" val="250022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F60E89-193F-8497-8DA7-CF2AD7B5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Uporaba na primeru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8C965EA-7390-B4BE-EB0D-D42E11C7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[3,5,5,4,3,4,9,7,3,15,90,85,90,63,86,50] , 3</a:t>
            </a:r>
          </a:p>
          <a:p>
            <a:endParaRPr lang="sl-SI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6B85037-E0AC-0956-4D4C-14F44ABC9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3056"/>
              </p:ext>
            </p:extLst>
          </p:nvPr>
        </p:nvGraphicFramePr>
        <p:xfrm>
          <a:off x="838199" y="2387978"/>
          <a:ext cx="10515600" cy="2090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352451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10952649"/>
                    </a:ext>
                  </a:extLst>
                </a:gridCol>
              </a:tblGrid>
              <a:tr h="4180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podatki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504298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[3,5,5]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66224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314518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341166"/>
                  </a:ext>
                </a:extLst>
              </a:tr>
              <a:tr h="41800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751859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6F3B891-59EB-CD76-B9AD-2F9E3D3923F9}"/>
              </a:ext>
            </a:extLst>
          </p:cNvPr>
          <p:cNvSpPr txBox="1"/>
          <p:nvPr/>
        </p:nvSpPr>
        <p:spPr>
          <a:xfrm>
            <a:off x="838198" y="4660371"/>
            <a:ext cx="10515599" cy="37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prvem koraku pregledamo prvih k členov našega seznama in s tem določimo maksimum in števec. </a:t>
            </a:r>
          </a:p>
        </p:txBody>
      </p:sp>
    </p:spTree>
    <p:extLst>
      <p:ext uri="{BB962C8B-B14F-4D97-AF65-F5344CB8AC3E}">
        <p14:creationId xmlns:p14="http://schemas.microsoft.com/office/powerpoint/2010/main" val="6538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68A160-41C9-10DC-9B27-8D7EC7E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FE592D75-7FA7-9DBC-9BB3-5405BAB24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34598"/>
              </p:ext>
            </p:extLst>
          </p:nvPr>
        </p:nvGraphicFramePr>
        <p:xfrm>
          <a:off x="838197" y="365125"/>
          <a:ext cx="10515598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6">
                  <a:extLst>
                    <a:ext uri="{9D8B030D-6E8A-4147-A177-3AD203B41FA5}">
                      <a16:colId xmlns:a16="http://schemas.microsoft.com/office/drawing/2014/main" val="2457954986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4234830095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2304580784"/>
                    </a:ext>
                  </a:extLst>
                </a:gridCol>
              </a:tblGrid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prej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596331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[3,5,5]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[5,5,4]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22966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3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544896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4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303178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339136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2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622037"/>
                  </a:ext>
                </a:extLst>
              </a:tr>
              <a:tr h="26066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857087"/>
                  </a:ext>
                </a:extLst>
              </a:tr>
            </a:tbl>
          </a:graphicData>
        </a:graphic>
      </p:graphicFrame>
      <p:sp>
        <p:nvSpPr>
          <p:cNvPr id="6" name="PoljeZBesedilom 5">
            <a:extLst>
              <a:ext uri="{FF2B5EF4-FFF2-40B4-BE49-F238E27FC236}">
                <a16:creationId xmlns:a16="http://schemas.microsoft.com/office/drawing/2014/main" id="{284AFDDE-F197-A71F-BF35-B09B1A7CA522}"/>
              </a:ext>
            </a:extLst>
          </p:cNvPr>
          <p:cNvSpPr txBox="1"/>
          <p:nvPr/>
        </p:nvSpPr>
        <p:spPr>
          <a:xfrm>
            <a:off x="838197" y="2530729"/>
            <a:ext cx="10515597" cy="96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Iz okna odstranimo 3 (ki ni maksimalni element), torej se števec maksimuma ne zmanjša. Ker je števec maksimuma večji od 0 in vstavljamo element, manjši od maksimuma, maksimum ostane enak (drugi pogoj iz Ideja rešitve).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33B37C2-6815-B72D-608C-88519364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60567"/>
              </p:ext>
            </p:extLst>
          </p:nvPr>
        </p:nvGraphicFramePr>
        <p:xfrm>
          <a:off x="838196" y="3522962"/>
          <a:ext cx="10515597" cy="2165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25">
                  <a:extLst>
                    <a:ext uri="{9D8B030D-6E8A-4147-A177-3AD203B41FA5}">
                      <a16:colId xmlns:a16="http://schemas.microsoft.com/office/drawing/2014/main" val="2183829653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1694517204"/>
                    </a:ext>
                  </a:extLst>
                </a:gridCol>
                <a:gridCol w="3505586">
                  <a:extLst>
                    <a:ext uri="{9D8B030D-6E8A-4147-A177-3AD203B41FA5}">
                      <a16:colId xmlns:a16="http://schemas.microsoft.com/office/drawing/2014/main" val="4216453432"/>
                    </a:ext>
                  </a:extLst>
                </a:gridCol>
              </a:tblGrid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3.korak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prej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potem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761509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okno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[5,5,4]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[5,4,3]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453973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izstopi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722422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vstopi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///////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3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318092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maksimum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5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286550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števec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1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425629"/>
                  </a:ext>
                </a:extLst>
              </a:tr>
              <a:tr h="238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rešitev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>
                          <a:effectLst/>
                        </a:rPr>
                        <a:t> </a:t>
                      </a:r>
                      <a:endParaRPr lang="sl-SI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sl-SI" sz="2000" kern="100" dirty="0">
                          <a:effectLst/>
                        </a:rPr>
                        <a:t>[5,5,5]</a:t>
                      </a:r>
                      <a:endParaRPr lang="sl-SI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140225"/>
                  </a:ext>
                </a:extLst>
              </a:tr>
            </a:tbl>
          </a:graphicData>
        </a:graphic>
      </p:graphicFrame>
      <p:sp>
        <p:nvSpPr>
          <p:cNvPr id="9" name="PoljeZBesedilom 8">
            <a:extLst>
              <a:ext uri="{FF2B5EF4-FFF2-40B4-BE49-F238E27FC236}">
                <a16:creationId xmlns:a16="http://schemas.microsoft.com/office/drawing/2014/main" id="{2FC042A8-2595-280D-44A1-DD3517434B72}"/>
              </a:ext>
            </a:extLst>
          </p:cNvPr>
          <p:cNvSpPr txBox="1"/>
          <p:nvPr/>
        </p:nvSpPr>
        <p:spPr>
          <a:xfrm>
            <a:off x="838196" y="5720087"/>
            <a:ext cx="10515596" cy="66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tem koraku izstopi 5, zato se tudi števec zmanjša na 1. Števec je še zmeraj večji od 0, torej maksimum ostane enak.</a:t>
            </a:r>
          </a:p>
        </p:txBody>
      </p:sp>
    </p:spTree>
    <p:extLst>
      <p:ext uri="{BB962C8B-B14F-4D97-AF65-F5344CB8AC3E}">
        <p14:creationId xmlns:p14="http://schemas.microsoft.com/office/powerpoint/2010/main" val="392101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</TotalTime>
  <Words>889</Words>
  <Application>Microsoft Office PowerPoint</Application>
  <PresentationFormat>Širokozaslonsko</PresentationFormat>
  <Paragraphs>242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Officeova tema</vt:lpstr>
      <vt:lpstr>MAKSIMUM DRSEČEGA OKNA</vt:lpstr>
      <vt:lpstr>Predstavitev problema na primeru</vt:lpstr>
      <vt:lpstr>Ideja reševanja</vt:lpstr>
      <vt:lpstr>V okno (vrsto) vstopi element večji od trenutnega maksimuma</vt:lpstr>
      <vt:lpstr>V okno vstopi element manjši od maksimuma in števec ni enak 0</vt:lpstr>
      <vt:lpstr>V okno vstopi element, enak maksimumu</vt:lpstr>
      <vt:lpstr>V okno vstavimo element manjši od maksimuma in števec je enak 0</vt:lpstr>
      <vt:lpstr>Uporaba na primeru</vt:lpstr>
      <vt:lpstr>PowerPointova predstavitev</vt:lpstr>
      <vt:lpstr>PowerPointova predstavitev</vt:lpstr>
      <vt:lpstr>PowerPointova predstavitev</vt:lpstr>
      <vt:lpstr>Časovna zahtevnost</vt:lpstr>
      <vt:lpstr>Koda</vt:lpstr>
      <vt:lpstr>PowerPointova predstavitev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MAKSIMUM DRSEČEGA OKNA</dc:title>
  <dc:creator>timen bobnar</dc:creator>
  <cp:lastModifiedBy>timen bobnar</cp:lastModifiedBy>
  <cp:revision>3</cp:revision>
  <dcterms:created xsi:type="dcterms:W3CDTF">2023-11-26T14:30:01Z</dcterms:created>
  <dcterms:modified xsi:type="dcterms:W3CDTF">2024-05-05T13:22:18Z</dcterms:modified>
</cp:coreProperties>
</file>