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82" r:id="rId3"/>
    <p:sldId id="297" r:id="rId4"/>
    <p:sldId id="296" r:id="rId5"/>
    <p:sldId id="295" r:id="rId6"/>
    <p:sldId id="298" r:id="rId7"/>
    <p:sldId id="299" r:id="rId8"/>
    <p:sldId id="278" r:id="rId9"/>
    <p:sldId id="300" r:id="rId10"/>
    <p:sldId id="257" r:id="rId11"/>
    <p:sldId id="287" r:id="rId12"/>
    <p:sldId id="293" r:id="rId13"/>
    <p:sldId id="258" r:id="rId14"/>
  </p:sldIdLst>
  <p:sldSz cx="9144000" cy="5143500" type="screen16x9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Nixie One" panose="020B0604020202020204" charset="0"/>
      <p:regular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Ciampana - francesco.ciampana@studio.unibo.it" initials="FC-f" lastIdx="1" clrIdx="0">
    <p:extLst>
      <p:ext uri="{19B8F6BF-5375-455C-9EA6-DF929625EA0E}">
        <p15:presenceInfo xmlns:p15="http://schemas.microsoft.com/office/powerpoint/2012/main" userId="Francesco Ciampana - francesco.ciampan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E3F5F0-ED06-4733-AF61-17CBA8E2E299}">
  <a:tblStyle styleId="{1AE3F5F0-ED06-4733-AF61-17CBA8E2E2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07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50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54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6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16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41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8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250031" y="2506175"/>
            <a:ext cx="8643937" cy="579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Esercitazione</a:t>
            </a:r>
            <a:r>
              <a:rPr lang="en-US" dirty="0"/>
              <a:t> 8: RPC</a:t>
            </a:r>
            <a:br>
              <a:rPr lang="en-US" dirty="0"/>
            </a:b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Remote Procedure Call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3322883" y="387451"/>
            <a:ext cx="3724102" cy="6448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Il</a:t>
            </a:r>
            <a:r>
              <a:rPr lang="en-US" sz="2400" dirty="0"/>
              <a:t> </a:t>
            </a:r>
            <a:r>
              <a:rPr lang="en-US" sz="4400" b="1" dirty="0"/>
              <a:t>Client</a:t>
            </a:r>
            <a:endParaRPr sz="2400" b="1" dirty="0"/>
          </a:p>
        </p:txBody>
      </p:sp>
      <p:sp>
        <p:nvSpPr>
          <p:cNvPr id="344" name="Google Shape;344;p12"/>
          <p:cNvSpPr txBox="1"/>
          <p:nvPr/>
        </p:nvSpPr>
        <p:spPr>
          <a:xfrm>
            <a:off x="5407151" y="1883664"/>
            <a:ext cx="3279669" cy="258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17189" y="44709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F13E600-CD9E-4C91-8E7F-42BD43E95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6269"/>
            <a:ext cx="3811494" cy="3114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F23018-089C-4C32-8753-566AD7F5EBCB}"/>
              </a:ext>
            </a:extLst>
          </p:cNvPr>
          <p:cNvSpPr txBox="1"/>
          <p:nvPr/>
        </p:nvSpPr>
        <p:spPr>
          <a:xfrm>
            <a:off x="1064418" y="2171700"/>
            <a:ext cx="3204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Prima cosa da fare ovviamente è</a:t>
            </a:r>
          </a:p>
          <a:p>
            <a:r>
              <a:rPr lang="it-IT" dirty="0">
                <a:solidFill>
                  <a:schemeClr val="tx1"/>
                </a:solidFill>
              </a:rPr>
              <a:t>il controllo degli argomenti passati;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Solo successivamente viene inizializzato il gestore di trasporto ‘‘cl’’;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/>
          <p:nvPr/>
        </p:nvSpPr>
        <p:spPr>
          <a:xfrm>
            <a:off x="2293144" y="0"/>
            <a:ext cx="6707981" cy="514342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29514" cy="286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/>
              <a:pPr lvl="0"/>
              <a:t>11</a:t>
            </a:fld>
            <a:endParaRPr lang="en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E00053-3CB8-4E64-B786-77EE5A176ADA}"/>
              </a:ext>
            </a:extLst>
          </p:cNvPr>
          <p:cNvSpPr txBox="1"/>
          <p:nvPr/>
        </p:nvSpPr>
        <p:spPr>
          <a:xfrm>
            <a:off x="91346" y="1531131"/>
            <a:ext cx="213598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/>
                </a:solidFill>
              </a:rPr>
              <a:t>Body del Client:</a:t>
            </a:r>
          </a:p>
          <a:p>
            <a:pPr marL="342900" indent="-342900">
              <a:buFont typeface="+mj-lt"/>
              <a:buAutoNum type="alphaLcParenR"/>
            </a:pPr>
            <a:r>
              <a:rPr lang="it-IT" sz="1200" dirty="0">
                <a:solidFill>
                  <a:schemeClr val="tx1"/>
                </a:solidFill>
              </a:rPr>
              <a:t>Viene chiesto all’utente quale operazione eseguire</a:t>
            </a:r>
          </a:p>
          <a:p>
            <a:pPr marL="342900" indent="-342900">
              <a:buFont typeface="+mj-lt"/>
              <a:buAutoNum type="alphaLcParenR"/>
            </a:pPr>
            <a:endParaRPr lang="it-IT" sz="12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it-IT" sz="1200" dirty="0">
                <a:solidFill>
                  <a:schemeClr val="tx1"/>
                </a:solidFill>
              </a:rPr>
              <a:t>Vengono quindi richiesti i parametri da passare all’opportuno metodo</a:t>
            </a:r>
          </a:p>
          <a:p>
            <a:pPr marL="342900" indent="-342900">
              <a:buFont typeface="+mj-lt"/>
              <a:buAutoNum type="alphaLcParenR"/>
            </a:pPr>
            <a:endParaRPr lang="it-IT" sz="12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it-IT" sz="1200" dirty="0">
                <a:solidFill>
                  <a:schemeClr val="tx1"/>
                </a:solidFill>
              </a:rPr>
              <a:t>Si invoca il metodo</a:t>
            </a:r>
          </a:p>
          <a:p>
            <a:pPr marL="342900" indent="-342900">
              <a:buFont typeface="+mj-lt"/>
              <a:buAutoNum type="alphaLcParenR"/>
            </a:pPr>
            <a:endParaRPr lang="it-IT" sz="12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it-IT" sz="1200" dirty="0">
                <a:solidFill>
                  <a:schemeClr val="tx1"/>
                </a:solidFill>
              </a:rPr>
              <a:t>Se è andato tutto a buon fine, il risultato viene stampato a video; Al contrario sarà mostrato un messaggio di errore;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EF616C-BC46-4BCD-8967-6FEB9F9F3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418" y="284189"/>
            <a:ext cx="6127876" cy="3844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489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B7BC907-CDB0-4FEF-8490-23CD6C995D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12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C9E60E4-AF1F-4FD2-AC41-FB762163A6CA}"/>
              </a:ext>
            </a:extLst>
          </p:cNvPr>
          <p:cNvSpPr txBox="1"/>
          <p:nvPr/>
        </p:nvSpPr>
        <p:spPr>
          <a:xfrm>
            <a:off x="1651238" y="67595"/>
            <a:ext cx="5563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Un piccolo sguardo alle prestazioni: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Per il metodo </a:t>
            </a:r>
            <a:r>
              <a:rPr lang="it-IT" dirty="0" err="1">
                <a:solidFill>
                  <a:schemeClr val="tx1"/>
                </a:solidFill>
              </a:rPr>
              <a:t>FileScan</a:t>
            </a:r>
            <a:r>
              <a:rPr lang="it-IT" dirty="0">
                <a:solidFill>
                  <a:schemeClr val="tx1"/>
                </a:solidFill>
              </a:rPr>
              <a:t> sull’asse x è rappresentata la dimensione del file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Per il metodo </a:t>
            </a:r>
            <a:r>
              <a:rPr lang="it-IT" dirty="0" err="1">
                <a:solidFill>
                  <a:schemeClr val="tx1"/>
                </a:solidFill>
              </a:rPr>
              <a:t>DirScan</a:t>
            </a:r>
            <a:r>
              <a:rPr lang="it-IT" dirty="0">
                <a:solidFill>
                  <a:schemeClr val="tx1"/>
                </a:solidFill>
              </a:rPr>
              <a:t> sull’asse x è rappresentato il numero di file all’interno della directory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5A0B422-3582-445E-B27A-82FA45CA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36" y="1821921"/>
            <a:ext cx="3792527" cy="285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1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1843088" y="1361894"/>
            <a:ext cx="67433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dirty="0"/>
              <a:t>F</a:t>
            </a:r>
            <a:r>
              <a:rPr lang="en" sz="7200" dirty="0"/>
              <a:t>ine presentazione</a:t>
            </a:r>
            <a:endParaRPr sz="72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2214563" y="2400250"/>
            <a:ext cx="5634005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3600" b="1" dirty="0">
                <a:latin typeface="Arial" panose="020B0604020202020204" pitchFamily="34" charset="0"/>
                <a:cs typeface="Arial" panose="020B0604020202020204" pitchFamily="34" charset="0"/>
              </a:rPr>
              <a:t>Grazie per l’attenzione!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ctr"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Soluzione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di: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Francesco Ciampana, Francesco Scavello, Alessio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Troffei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Vladyslav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Tymofieiev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3600" b="1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title" idx="4294967295"/>
          </p:nvPr>
        </p:nvSpPr>
        <p:spPr>
          <a:xfrm>
            <a:off x="2165209" y="603501"/>
            <a:ext cx="695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 err="1"/>
              <a:t>Partiamo</a:t>
            </a:r>
            <a:r>
              <a:rPr lang="en-US" sz="2800" dirty="0"/>
              <a:t> dal </a:t>
            </a:r>
            <a:r>
              <a:rPr lang="en-US" sz="2800" dirty="0" err="1"/>
              <a:t>codice</a:t>
            </a:r>
            <a:r>
              <a:rPr lang="en-US" sz="2800" dirty="0"/>
              <a:t> del</a:t>
            </a:r>
            <a:br>
              <a:rPr lang="en-US" sz="2800" dirty="0"/>
            </a:br>
            <a:r>
              <a:rPr lang="en-US" sz="2800" dirty="0"/>
              <a:t>File </a:t>
            </a:r>
            <a:r>
              <a:rPr lang="en-US" sz="3600" b="1" dirty="0" err="1"/>
              <a:t>Operations.x</a:t>
            </a:r>
            <a:endParaRPr lang="en-US" sz="2800" b="1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body" idx="4294967295"/>
          </p:nvPr>
        </p:nvSpPr>
        <p:spPr>
          <a:xfrm>
            <a:off x="1418526" y="1091180"/>
            <a:ext cx="6954000" cy="1823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La cui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compilazione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attraverso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il commando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rpcgen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permette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creazione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degli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header 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dei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file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xdr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e stub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necessari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per una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corretta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comunicazione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C/S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0" name="Google Shape;590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A5527C-BA4B-45D3-AEBE-7929D12EA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885950"/>
            <a:ext cx="2990525" cy="3136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title" idx="4294967295"/>
          </p:nvPr>
        </p:nvSpPr>
        <p:spPr>
          <a:xfrm>
            <a:off x="2243790" y="167733"/>
            <a:ext cx="695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dirty="0" err="1"/>
              <a:t>Operations.h</a:t>
            </a:r>
            <a:endParaRPr lang="en-US" sz="3600" b="1" dirty="0"/>
          </a:p>
        </p:txBody>
      </p:sp>
      <p:sp>
        <p:nvSpPr>
          <p:cNvPr id="589" name="Google Shape;589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0" name="Google Shape;590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F2A9F43-C779-4D86-BD09-2CFB859A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915" y="1184161"/>
            <a:ext cx="2074919" cy="3332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C077A51-557E-4D4A-9024-BF5A3B6C8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300" y="807153"/>
            <a:ext cx="4259587" cy="4157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4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title" idx="4294967295"/>
          </p:nvPr>
        </p:nvSpPr>
        <p:spPr>
          <a:xfrm>
            <a:off x="2822434" y="88800"/>
            <a:ext cx="3392629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 err="1"/>
              <a:t>Operations_svc.c</a:t>
            </a:r>
            <a:endParaRPr lang="en-US" sz="2800" b="1" dirty="0"/>
          </a:p>
        </p:txBody>
      </p:sp>
      <p:sp>
        <p:nvSpPr>
          <p:cNvPr id="589" name="Google Shape;589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0" name="Google Shape;590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7538768-7052-4DEA-935A-855D524D2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43" y="1147130"/>
            <a:ext cx="3656157" cy="3899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C739A9F-6046-4F82-8356-C31DB15E6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412" y="1147130"/>
            <a:ext cx="3823113" cy="2580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F7AE2DA-C490-4122-9E18-DA72D623CEFD}"/>
              </a:ext>
            </a:extLst>
          </p:cNvPr>
          <p:cNvSpPr txBox="1"/>
          <p:nvPr/>
        </p:nvSpPr>
        <p:spPr>
          <a:xfrm>
            <a:off x="2459869" y="7322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37CF25-BB87-4CA3-B6A3-D533D518A7E7}"/>
              </a:ext>
            </a:extLst>
          </p:cNvPr>
          <p:cNvSpPr txBox="1"/>
          <p:nvPr/>
        </p:nvSpPr>
        <p:spPr>
          <a:xfrm>
            <a:off x="6858000" y="7322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468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title" idx="4294967295"/>
          </p:nvPr>
        </p:nvSpPr>
        <p:spPr>
          <a:xfrm>
            <a:off x="2243790" y="167733"/>
            <a:ext cx="695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dirty="0" err="1"/>
              <a:t>Operations_clnt.c</a:t>
            </a:r>
            <a:endParaRPr lang="en-US" sz="3600" b="1" dirty="0"/>
          </a:p>
        </p:txBody>
      </p:sp>
      <p:sp>
        <p:nvSpPr>
          <p:cNvPr id="589" name="Google Shape;589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0" name="Google Shape;590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537C7F-D5B1-407D-88D2-73E74E57A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122" y="1041406"/>
            <a:ext cx="3418384" cy="3858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782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title" idx="4294967295"/>
          </p:nvPr>
        </p:nvSpPr>
        <p:spPr>
          <a:xfrm>
            <a:off x="2243790" y="167733"/>
            <a:ext cx="695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dirty="0" err="1"/>
              <a:t>Operations_xdr.c</a:t>
            </a:r>
            <a:endParaRPr lang="en-US" sz="3600" b="1" dirty="0"/>
          </a:p>
        </p:txBody>
      </p:sp>
      <p:sp>
        <p:nvSpPr>
          <p:cNvPr id="589" name="Google Shape;589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0" name="Google Shape;590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C260D02-A278-4F88-9A4E-A9D958887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118" y="813033"/>
            <a:ext cx="4536151" cy="3946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3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607345" y="636951"/>
            <a:ext cx="6522264" cy="1907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   </a:t>
            </a:r>
            <a:r>
              <a:rPr lang="en-US" sz="2800" dirty="0" err="1"/>
              <a:t>Passiamo</a:t>
            </a:r>
            <a:r>
              <a:rPr lang="en-US" sz="2800" dirty="0"/>
              <a:t> </a:t>
            </a:r>
            <a:r>
              <a:rPr lang="en-US" sz="2800" dirty="0" err="1"/>
              <a:t>ora</a:t>
            </a:r>
            <a:r>
              <a:rPr lang="en-US" sz="2800" dirty="0"/>
              <a:t> al </a:t>
            </a:r>
            <a:r>
              <a:rPr lang="en-US" sz="2800" dirty="0" err="1"/>
              <a:t>codice</a:t>
            </a:r>
            <a:r>
              <a:rPr lang="en-US" sz="2800" dirty="0"/>
              <a:t> del </a:t>
            </a:r>
            <a:br>
              <a:rPr lang="en-US" sz="3600" dirty="0"/>
            </a:br>
            <a:r>
              <a:rPr lang="en-US" sz="3600" dirty="0"/>
              <a:t>             </a:t>
            </a:r>
            <a:r>
              <a:rPr lang="en-US" sz="4800" b="1" dirty="0"/>
              <a:t>Server</a:t>
            </a:r>
            <a:endParaRPr sz="3600" b="1"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2279089" y="2400300"/>
            <a:ext cx="4585821" cy="1732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Nel quale vengono implementati i metodi che fino ad ora erano solo stati definiti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dapprima nel file </a:t>
            </a:r>
            <a:r>
              <a:rPr lang="it-IT" sz="1600" dirty="0" err="1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operations.x</a:t>
            </a:r>
            <a:endParaRPr lang="it-IT" sz="1600" dirty="0">
              <a:solidFill>
                <a:schemeClr val="tx1"/>
              </a:solidFill>
              <a:latin typeface="+mn-lt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e successivamente </a:t>
            </a:r>
            <a:r>
              <a:rPr lang="it-IT" sz="1600" dirty="0" err="1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nel’header</a:t>
            </a:r>
            <a:r>
              <a:rPr lang="it-IT" sz="16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operations.h</a:t>
            </a:r>
            <a:r>
              <a:rPr lang="it-IT" sz="16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 che lo stesso server include;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tx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17189" y="44709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411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3"/>
          <p:cNvSpPr txBox="1">
            <a:spLocks noGrp="1"/>
          </p:cNvSpPr>
          <p:nvPr>
            <p:ph type="body" idx="4294967295"/>
          </p:nvPr>
        </p:nvSpPr>
        <p:spPr>
          <a:xfrm>
            <a:off x="138261" y="2131228"/>
            <a:ext cx="3333600" cy="28332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  <a:latin typeface="+mn-lt"/>
              </a:rPr>
              <a:t>Metodo </a:t>
            </a:r>
            <a:r>
              <a:rPr lang="it-IT" sz="1600" b="1" dirty="0" err="1">
                <a:solidFill>
                  <a:schemeClr val="tx1"/>
                </a:solidFill>
                <a:latin typeface="+mn-lt"/>
              </a:rPr>
              <a:t>file_scan</a:t>
            </a:r>
            <a:endParaRPr lang="it-IT" sz="1600" b="1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it-IT" sz="1600" dirty="0">
                <a:solidFill>
                  <a:schemeClr val="tx1"/>
                </a:solidFill>
                <a:latin typeface="+mn-lt"/>
              </a:rPr>
              <a:t>Apre il file passatogli tramite una </a:t>
            </a:r>
            <a:r>
              <a:rPr lang="it-IT" sz="1600" dirty="0" err="1">
                <a:solidFill>
                  <a:schemeClr val="tx1"/>
                </a:solidFill>
                <a:latin typeface="+mn-lt"/>
              </a:rPr>
              <a:t>struct</a:t>
            </a:r>
            <a:r>
              <a:rPr lang="it-IT" sz="1600" dirty="0">
                <a:solidFill>
                  <a:schemeClr val="tx1"/>
                </a:solidFill>
                <a:latin typeface="+mn-lt"/>
              </a:rPr>
              <a:t> come argomento</a:t>
            </a:r>
          </a:p>
          <a:p>
            <a:pPr marL="285750" indent="-285750">
              <a:buFontTx/>
              <a:buChar char="-"/>
            </a:pPr>
            <a:r>
              <a:rPr lang="it-IT" sz="1600" dirty="0">
                <a:solidFill>
                  <a:schemeClr val="tx1"/>
                </a:solidFill>
                <a:latin typeface="+mn-lt"/>
              </a:rPr>
              <a:t>Inizia una lettura bufferizzata</a:t>
            </a:r>
          </a:p>
          <a:p>
            <a:pPr marL="285750" indent="-285750">
              <a:buFontTx/>
              <a:buChar char="-"/>
            </a:pPr>
            <a:r>
              <a:rPr lang="it-IT" sz="1600" dirty="0">
                <a:solidFill>
                  <a:schemeClr val="tx1"/>
                </a:solidFill>
                <a:latin typeface="+mn-lt"/>
              </a:rPr>
              <a:t>Il buffer viene quindi analizzata per il conteggio dei caratteri, delle parole* e delle linee</a:t>
            </a:r>
          </a:p>
          <a:p>
            <a:pPr marL="285750" indent="-285750">
              <a:buFontTx/>
              <a:buChar char="-"/>
            </a:pPr>
            <a:r>
              <a:rPr lang="it-IT" sz="1600" dirty="0">
                <a:solidFill>
                  <a:schemeClr val="tx1"/>
                </a:solidFill>
                <a:latin typeface="+mn-lt"/>
              </a:rPr>
              <a:t>Ritorna il risultato tramite una </a:t>
            </a:r>
            <a:r>
              <a:rPr lang="it-IT" sz="1600" dirty="0" err="1">
                <a:solidFill>
                  <a:schemeClr val="tx1"/>
                </a:solidFill>
                <a:latin typeface="+mn-lt"/>
              </a:rPr>
              <a:t>struct</a:t>
            </a:r>
            <a:r>
              <a:rPr lang="it-IT" sz="1600" dirty="0">
                <a:solidFill>
                  <a:schemeClr val="tx1"/>
                </a:solidFill>
                <a:latin typeface="+mn-lt"/>
              </a:rPr>
              <a:t> che contiene i tre interi calcolati </a:t>
            </a:r>
            <a:endParaRPr lang="it-IT" sz="1600" b="1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it-IT" sz="18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it-IT" sz="1000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*Abbiamo considerato una parola come una qualunque sequenza di caratteri alfanumerici </a:t>
            </a:r>
          </a:p>
        </p:txBody>
      </p:sp>
      <p:sp>
        <p:nvSpPr>
          <p:cNvPr id="555" name="Google Shape;555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47AF5D-4282-4F46-B5B2-7B0177D2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75" y="378619"/>
            <a:ext cx="4780081" cy="415531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3"/>
          <p:cNvSpPr txBox="1">
            <a:spLocks noGrp="1"/>
          </p:cNvSpPr>
          <p:nvPr>
            <p:ph type="body" idx="4294967295"/>
          </p:nvPr>
        </p:nvSpPr>
        <p:spPr>
          <a:xfrm>
            <a:off x="5333582" y="1722554"/>
            <a:ext cx="3333600" cy="28332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  <a:latin typeface="+mn-lt"/>
              </a:rPr>
              <a:t>Metodo </a:t>
            </a:r>
            <a:r>
              <a:rPr lang="it-IT" sz="1800" b="1" dirty="0" err="1">
                <a:solidFill>
                  <a:schemeClr val="tx1"/>
                </a:solidFill>
                <a:latin typeface="+mn-lt"/>
              </a:rPr>
              <a:t>dir_scan</a:t>
            </a:r>
            <a:r>
              <a:rPr lang="it-IT" sz="1800" b="1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it-IT" sz="1800" dirty="0">
                <a:solidFill>
                  <a:schemeClr val="tx1"/>
                </a:solidFill>
                <a:latin typeface="+mn-lt"/>
              </a:rPr>
              <a:t>Entra nella directory passatogli come argomento attraverso una </a:t>
            </a:r>
            <a:r>
              <a:rPr lang="it-IT" sz="1800" dirty="0" err="1">
                <a:solidFill>
                  <a:schemeClr val="tx1"/>
                </a:solidFill>
                <a:latin typeface="+mn-lt"/>
              </a:rPr>
              <a:t>struct</a:t>
            </a:r>
            <a:endParaRPr lang="it-IT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it-IT" sz="1800" dirty="0">
                <a:solidFill>
                  <a:schemeClr val="tx1"/>
                </a:solidFill>
                <a:latin typeface="+mn-lt"/>
              </a:rPr>
              <a:t>Itera sui file presenti nella directory</a:t>
            </a:r>
          </a:p>
          <a:p>
            <a:pPr marL="285750" indent="-285750">
              <a:buFontTx/>
              <a:buChar char="-"/>
            </a:pPr>
            <a:r>
              <a:rPr lang="it-IT" sz="1800" dirty="0">
                <a:solidFill>
                  <a:schemeClr val="tx1"/>
                </a:solidFill>
                <a:latin typeface="+mn-lt"/>
              </a:rPr>
              <a:t>Attraverso l’uso di ‘‘</a:t>
            </a:r>
            <a:r>
              <a:rPr lang="it-IT" sz="1800" dirty="0" err="1">
                <a:solidFill>
                  <a:schemeClr val="tx1"/>
                </a:solidFill>
                <a:latin typeface="+mn-lt"/>
              </a:rPr>
              <a:t>stat</a:t>
            </a:r>
            <a:r>
              <a:rPr lang="it-IT" sz="1800" dirty="0">
                <a:solidFill>
                  <a:schemeClr val="tx1"/>
                </a:solidFill>
                <a:latin typeface="+mn-lt"/>
              </a:rPr>
              <a:t>’’ salva le info di ogni file (tra cui in particolare la dimensione)</a:t>
            </a:r>
          </a:p>
          <a:p>
            <a:pPr marL="285750" indent="-285750">
              <a:buFontTx/>
              <a:buChar char="-"/>
            </a:pPr>
            <a:r>
              <a:rPr lang="it-IT" sz="1800" dirty="0">
                <a:solidFill>
                  <a:schemeClr val="tx1"/>
                </a:solidFill>
                <a:latin typeface="+mn-lt"/>
              </a:rPr>
              <a:t>Se la dimensione è maggiore della soglia passata, aumenta il </a:t>
            </a:r>
            <a:r>
              <a:rPr lang="it-IT" sz="1800" dirty="0" err="1">
                <a:solidFill>
                  <a:schemeClr val="tx1"/>
                </a:solidFill>
                <a:latin typeface="+mn-lt"/>
              </a:rPr>
              <a:t>count</a:t>
            </a:r>
            <a:endParaRPr lang="it-IT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it-IT" sz="1800" dirty="0">
                <a:solidFill>
                  <a:schemeClr val="tx1"/>
                </a:solidFill>
                <a:latin typeface="+mn-lt"/>
              </a:rPr>
              <a:t>Ritorna il </a:t>
            </a:r>
            <a:r>
              <a:rPr lang="it-IT" sz="1800" dirty="0" err="1">
                <a:solidFill>
                  <a:schemeClr val="tx1"/>
                </a:solidFill>
                <a:latin typeface="+mn-lt"/>
              </a:rPr>
              <a:t>count</a:t>
            </a:r>
            <a:r>
              <a:rPr lang="it-IT" sz="1800" dirty="0">
                <a:solidFill>
                  <a:schemeClr val="tx1"/>
                </a:solidFill>
                <a:latin typeface="+mn-lt"/>
              </a:rPr>
              <a:t>;</a:t>
            </a:r>
          </a:p>
        </p:txBody>
      </p:sp>
      <p:sp>
        <p:nvSpPr>
          <p:cNvPr id="555" name="Google Shape;555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974F205-94DE-4883-86AE-B946683C7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8" y="842962"/>
            <a:ext cx="4596440" cy="37500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42882488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358</Words>
  <Application>Microsoft Office PowerPoint</Application>
  <PresentationFormat>Presentazione su schermo (16:9)</PresentationFormat>
  <Paragraphs>63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Nixie One</vt:lpstr>
      <vt:lpstr>Muli</vt:lpstr>
      <vt:lpstr>Segoe UI</vt:lpstr>
      <vt:lpstr>Arial</vt:lpstr>
      <vt:lpstr>Helvetica Neue</vt:lpstr>
      <vt:lpstr>Imogen template</vt:lpstr>
      <vt:lpstr>Esercitazione 8: RPC Remote Procedure Call </vt:lpstr>
      <vt:lpstr>Partiamo dal codice del File Operations.x</vt:lpstr>
      <vt:lpstr>Operations.h</vt:lpstr>
      <vt:lpstr>Operations_svc.c</vt:lpstr>
      <vt:lpstr>Operations_clnt.c</vt:lpstr>
      <vt:lpstr>Operations_xdr.c</vt:lpstr>
      <vt:lpstr>     Passiamo ora al codice del               Server</vt:lpstr>
      <vt:lpstr>Presentazione standard di PowerPoint</vt:lpstr>
      <vt:lpstr>Presentazione standard di PowerPoint</vt:lpstr>
      <vt:lpstr>Il Client</vt:lpstr>
      <vt:lpstr>Presentazione standard di PowerPoint</vt:lpstr>
      <vt:lpstr>Presentazione standard di PowerPoint</vt:lpstr>
      <vt:lpstr>Fine presentazione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2: Socket in C Con connessione (TCP) e senza connessione (UDP)</dc:title>
  <dc:creator>PF ciampana</dc:creator>
  <cp:lastModifiedBy>Francesco Ciampana - francesco.ciampana@studio.unibo.it</cp:lastModifiedBy>
  <cp:revision>47</cp:revision>
  <dcterms:modified xsi:type="dcterms:W3CDTF">2020-12-06T17:48:09Z</dcterms:modified>
</cp:coreProperties>
</file>