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2" r:id="rId3"/>
    <p:sldId id="261" r:id="rId4"/>
    <p:sldId id="278" r:id="rId5"/>
    <p:sldId id="257" r:id="rId6"/>
    <p:sldId id="279" r:id="rId7"/>
    <p:sldId id="287" r:id="rId8"/>
    <p:sldId id="288" r:id="rId9"/>
    <p:sldId id="259" r:id="rId10"/>
    <p:sldId id="289" r:id="rId11"/>
    <p:sldId id="290" r:id="rId12"/>
    <p:sldId id="291" r:id="rId13"/>
    <p:sldId id="292" r:id="rId14"/>
    <p:sldId id="293" r:id="rId15"/>
    <p:sldId id="258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Nixie One" panose="020B0604020202020204" charset="0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Ciampana - francesco.ciampana@studio.unibo.it" initials="FC-f" lastIdx="1" clrIdx="0">
    <p:extLst>
      <p:ext uri="{19B8F6BF-5375-455C-9EA6-DF929625EA0E}">
        <p15:presenceInfo xmlns:p15="http://schemas.microsoft.com/office/powerpoint/2012/main" userId="Francesco Ciampana - francesco.ciampan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3F5F0-ED06-4733-AF61-17CBA8E2E299}">
  <a:tblStyle styleId="{1AE3F5F0-ED06-4733-AF61-17CBA8E2E2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0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50031" y="2506175"/>
            <a:ext cx="8643937" cy="57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2: Socket in C</a:t>
            </a:r>
            <a:br>
              <a:rPr lang="en-US" dirty="0"/>
            </a:b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connessione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(TCP) e senza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connessione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(UDP)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294D2-28DA-46C3-9D8D-F5E81CB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81469"/>
            <a:ext cx="4944300" cy="652112"/>
          </a:xfrm>
        </p:spPr>
        <p:txBody>
          <a:bodyPr/>
          <a:lstStyle/>
          <a:p>
            <a:r>
              <a:rPr lang="it-IT" dirty="0"/>
              <a:t>Il Client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7A18BA-34AB-41CD-9021-8B533157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100" y="1333581"/>
            <a:ext cx="2839300" cy="3451944"/>
          </a:xfrm>
        </p:spPr>
        <p:txBody>
          <a:bodyPr/>
          <a:lstStyle/>
          <a:p>
            <a:r>
              <a:rPr lang="it-IT" sz="1200" dirty="0">
                <a:solidFill>
                  <a:schemeClr val="tx1"/>
                </a:solidFill>
                <a:latin typeface="+mn-lt"/>
              </a:rPr>
              <a:t>Setta l’indirizzo per la comunicazione e crea la </a:t>
            </a:r>
            <a:r>
              <a:rPr lang="it-IT" sz="1200" dirty="0" err="1">
                <a:solidFill>
                  <a:schemeClr val="tx1"/>
                </a:solidFill>
                <a:latin typeface="+mn-lt"/>
              </a:rPr>
              <a:t>socket</a:t>
            </a:r>
            <a:endParaRPr lang="it-IT" sz="1200" dirty="0">
              <a:solidFill>
                <a:schemeClr val="tx1"/>
              </a:solidFill>
              <a:latin typeface="+mn-lt"/>
            </a:endParaRPr>
          </a:p>
          <a:p>
            <a:r>
              <a:rPr lang="it-IT" sz="1200" dirty="0">
                <a:solidFill>
                  <a:schemeClr val="tx1"/>
                </a:solidFill>
                <a:latin typeface="+mn-lt"/>
              </a:rPr>
              <a:t>Ricava dallo </a:t>
            </a:r>
            <a:r>
              <a:rPr lang="it-IT" sz="1200" dirty="0" err="1">
                <a:solidFill>
                  <a:schemeClr val="tx1"/>
                </a:solidFill>
                <a:latin typeface="+mn-lt"/>
              </a:rPr>
              <a:t>stdIn</a:t>
            </a:r>
            <a:r>
              <a:rPr lang="it-IT" sz="1200" dirty="0">
                <a:solidFill>
                  <a:schemeClr val="tx1"/>
                </a:solidFill>
                <a:latin typeface="+mn-lt"/>
              </a:rPr>
              <a:t> il nome del file e numero della riga da eliminare</a:t>
            </a:r>
          </a:p>
          <a:p>
            <a:r>
              <a:rPr lang="it-IT" sz="1200" dirty="0">
                <a:solidFill>
                  <a:schemeClr val="tx1"/>
                </a:solidFill>
                <a:latin typeface="+mn-lt"/>
              </a:rPr>
              <a:t>Trasmette al Server dapprima il numero della riga richiesto e dopo tramite un buffer il contenuto del file</a:t>
            </a:r>
          </a:p>
          <a:p>
            <a:r>
              <a:rPr lang="it-IT" sz="1200" dirty="0">
                <a:solidFill>
                  <a:schemeClr val="tx1"/>
                </a:solidFill>
                <a:latin typeface="+mn-lt"/>
              </a:rPr>
              <a:t>Riceve dal Server il nuovo contenuto, che sovrascrive e stampa a video</a:t>
            </a:r>
          </a:p>
          <a:p>
            <a:r>
              <a:rPr lang="it-IT" sz="1200" dirty="0">
                <a:solidFill>
                  <a:schemeClr val="tx1"/>
                </a:solidFill>
                <a:latin typeface="+mn-lt"/>
              </a:rPr>
              <a:t>Termina chiudendo le risorse ancora aperte</a:t>
            </a:r>
          </a:p>
          <a:p>
            <a:endParaRPr lang="it-IT" sz="1200" dirty="0">
              <a:latin typeface="+mn-lt"/>
            </a:endParaRPr>
          </a:p>
          <a:p>
            <a:endParaRPr lang="it-IT" sz="1200" dirty="0">
              <a:latin typeface="+mn-lt"/>
            </a:endParaRPr>
          </a:p>
          <a:p>
            <a:endParaRPr lang="it-IT" dirty="0">
              <a:latin typeface="+mn-lt"/>
            </a:endParaRPr>
          </a:p>
          <a:p>
            <a:pPr marL="139700" indent="0">
              <a:buNone/>
            </a:pPr>
            <a:endParaRPr lang="it-IT" dirty="0">
              <a:latin typeface="+mn-lt"/>
            </a:endParaRPr>
          </a:p>
          <a:p>
            <a:endParaRPr lang="it-IT" dirty="0">
              <a:latin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57698D-0BE1-483A-B210-0B1D65FBD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973289-46E3-4C27-99A1-1C39B698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31" y="138033"/>
            <a:ext cx="4071938" cy="3557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36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E1416-6D4D-4153-9699-D2AB9CD8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075" y="84294"/>
            <a:ext cx="4944300" cy="645300"/>
          </a:xfrm>
        </p:spPr>
        <p:txBody>
          <a:bodyPr/>
          <a:lstStyle/>
          <a:p>
            <a:r>
              <a:rPr lang="it-IT" sz="4400" dirty="0"/>
              <a:t>Il Server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BFBC67-8F7F-4C29-B05B-38CBD004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0150" y="729594"/>
            <a:ext cx="3103619" cy="2963726"/>
          </a:xfrm>
        </p:spPr>
        <p:txBody>
          <a:bodyPr/>
          <a:lstStyle/>
          <a:p>
            <a:r>
              <a:rPr lang="it-IT" dirty="0"/>
              <a:t>Solita inizializzazione dell’indirizzo del Server</a:t>
            </a:r>
          </a:p>
          <a:p>
            <a:r>
              <a:rPr lang="it-IT" dirty="0"/>
              <a:t>Creazione e settaggio delle opzioni della </a:t>
            </a:r>
            <a:r>
              <a:rPr lang="it-IT" dirty="0" err="1"/>
              <a:t>socket</a:t>
            </a:r>
            <a:endParaRPr lang="it-IT" dirty="0"/>
          </a:p>
          <a:p>
            <a:r>
              <a:rPr lang="it-IT" dirty="0" err="1"/>
              <a:t>Binding</a:t>
            </a:r>
            <a:r>
              <a:rPr lang="it-IT" dirty="0"/>
              <a:t> </a:t>
            </a:r>
          </a:p>
          <a:p>
            <a:r>
              <a:rPr lang="it-IT" dirty="0"/>
              <a:t>Si mette in ascolto ed entra nel ciclo, nel quale accetta eventuali richieste e per ognuna di essa crea un processo figlio incaricato di elaborare e spedire la risposta al Client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579A8B-F0EC-4A9A-A7DE-70B5CF99C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5913727-AE25-4F14-BB25-B032A695F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8"/>
          <a:stretch/>
        </p:blipFill>
        <p:spPr>
          <a:xfrm>
            <a:off x="287907" y="1669256"/>
            <a:ext cx="3933825" cy="3017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40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44CF5E1-5E54-4C0E-9237-22091B2D8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9D32DB-85A7-4B3B-825D-737AC94B01CE}"/>
              </a:ext>
            </a:extLst>
          </p:cNvPr>
          <p:cNvSpPr txBox="1"/>
          <p:nvPr/>
        </p:nvSpPr>
        <p:spPr>
          <a:xfrm>
            <a:off x="562257" y="2021682"/>
            <a:ext cx="2988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Processo</a:t>
            </a:r>
            <a:r>
              <a:rPr lang="it-IT" dirty="0"/>
              <a:t> </a:t>
            </a:r>
            <a:r>
              <a:rPr lang="it-IT" b="1" dirty="0">
                <a:solidFill>
                  <a:schemeClr val="tx1"/>
                </a:solidFill>
              </a:rPr>
              <a:t>Figlio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Inizia a leggere dalla </a:t>
            </a:r>
            <a:r>
              <a:rPr lang="it-IT" dirty="0" err="1">
                <a:solidFill>
                  <a:schemeClr val="tx1"/>
                </a:solidFill>
              </a:rPr>
              <a:t>socket</a:t>
            </a:r>
            <a:r>
              <a:rPr lang="it-IT" dirty="0">
                <a:solidFill>
                  <a:schemeClr val="tx1"/>
                </a:solidFill>
              </a:rPr>
              <a:t> il contenuto del file tramite un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Invia sempre attraverso l’ausilio di un buffer il nuovo contenuto al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Termina</a:t>
            </a:r>
          </a:p>
          <a:p>
            <a:endParaRPr lang="it-IT" b="1" dirty="0">
              <a:solidFill>
                <a:schemeClr val="tx1"/>
              </a:solidFill>
            </a:endParaRPr>
          </a:p>
          <a:p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C92F50-5DAE-4C98-8203-4D20D6F9C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2"/>
          <a:stretch/>
        </p:blipFill>
        <p:spPr>
          <a:xfrm>
            <a:off x="4369875" y="411125"/>
            <a:ext cx="3770933" cy="278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19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81FC2CC-DDF8-4B5D-98AB-8FE7C5D98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FB7361-1863-4EDD-9480-766D4F116E1B}"/>
              </a:ext>
            </a:extLst>
          </p:cNvPr>
          <p:cNvSpPr txBox="1"/>
          <p:nvPr/>
        </p:nvSpPr>
        <p:spPr>
          <a:xfrm>
            <a:off x="2043113" y="-8323"/>
            <a:ext cx="67579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Maggiore è la dimensione del Buffer con il quale leggiamo il contenuto del file</a:t>
            </a:r>
          </a:p>
          <a:p>
            <a:r>
              <a:rPr lang="it-IT" dirty="0">
                <a:solidFill>
                  <a:schemeClr val="tx1"/>
                </a:solidFill>
              </a:rPr>
              <a:t>Maggiore è la velocità di esecuzione del codice,</a:t>
            </a:r>
          </a:p>
          <a:p>
            <a:r>
              <a:rPr lang="it-IT" dirty="0">
                <a:solidFill>
                  <a:schemeClr val="tx1"/>
                </a:solidFill>
              </a:rPr>
              <a:t>Quindi minore sarà il tempo che il Client dovrà aspettare per la risposta dal Server</a:t>
            </a:r>
          </a:p>
          <a:p>
            <a:r>
              <a:rPr lang="it-IT" dirty="0">
                <a:solidFill>
                  <a:schemeClr val="tx1"/>
                </a:solidFill>
              </a:rPr>
              <a:t>(ovviamente a discapito delle risorse della macchina)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Di seguito alcuni grafici esemplificativi a conferma di ciò: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9236A74-CFE9-4BE0-82B8-B4D33F153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3" t="4376" r="7970"/>
          <a:stretch/>
        </p:blipFill>
        <p:spPr>
          <a:xfrm>
            <a:off x="116457" y="1774579"/>
            <a:ext cx="4150519" cy="139635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6B9026D-B6ED-4CA5-A12E-DEB3DCC8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5" t="3650" r="7790"/>
          <a:stretch/>
        </p:blipFill>
        <p:spPr>
          <a:xfrm>
            <a:off x="116457" y="3286846"/>
            <a:ext cx="4150519" cy="149867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3BFEBB0-16AE-45C0-A74F-6D135708E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" t="4012" r="7570"/>
          <a:stretch/>
        </p:blipFill>
        <p:spPr>
          <a:xfrm>
            <a:off x="4572000" y="1774579"/>
            <a:ext cx="4150518" cy="138499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BE53BDB-3872-435C-94C2-9E19DA5E71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49" t="4014" r="7344"/>
          <a:stretch/>
        </p:blipFill>
        <p:spPr>
          <a:xfrm>
            <a:off x="4572000" y="3286846"/>
            <a:ext cx="4150518" cy="149867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A355CDC-85F4-46A2-86D3-DA6D63B83014}"/>
              </a:ext>
            </a:extLst>
          </p:cNvPr>
          <p:cNvSpPr txBox="1"/>
          <p:nvPr/>
        </p:nvSpPr>
        <p:spPr>
          <a:xfrm>
            <a:off x="1077291" y="14382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16 Byte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BA3D11D-B50D-4C43-A081-2AAEC5D31AF0}"/>
              </a:ext>
            </a:extLst>
          </p:cNvPr>
          <p:cNvSpPr txBox="1"/>
          <p:nvPr/>
        </p:nvSpPr>
        <p:spPr>
          <a:xfrm>
            <a:off x="7008521" y="139702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1024 Byte</a:t>
            </a:r>
          </a:p>
        </p:txBody>
      </p:sp>
    </p:spTree>
    <p:extLst>
      <p:ext uri="{BB962C8B-B14F-4D97-AF65-F5344CB8AC3E}">
        <p14:creationId xmlns:p14="http://schemas.microsoft.com/office/powerpoint/2010/main" val="1312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B7BC907-CDB0-4FEF-8490-23CD6C995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9E60E4-AF1F-4FD2-AC41-FB762163A6CA}"/>
              </a:ext>
            </a:extLst>
          </p:cNvPr>
          <p:cNvSpPr txBox="1"/>
          <p:nvPr/>
        </p:nvSpPr>
        <p:spPr>
          <a:xfrm>
            <a:off x="2952891" y="528638"/>
            <a:ext cx="222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2048 Byte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7F94EE-70C9-4D7A-B7CE-99CBE50C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3596" r="6953"/>
          <a:stretch/>
        </p:blipFill>
        <p:spPr>
          <a:xfrm>
            <a:off x="1683825" y="1033737"/>
            <a:ext cx="4759838" cy="15380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4B9B4D-C5BF-439F-B4D9-77796A590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8" t="3417" r="7109"/>
          <a:stretch/>
        </p:blipFill>
        <p:spPr>
          <a:xfrm>
            <a:off x="1683825" y="2769072"/>
            <a:ext cx="4759838" cy="15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843088" y="1361894"/>
            <a:ext cx="67433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F</a:t>
            </a:r>
            <a:r>
              <a:rPr lang="en" sz="7200" dirty="0"/>
              <a:t>ine presentazione</a:t>
            </a:r>
            <a:endParaRPr sz="72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214563" y="2400250"/>
            <a:ext cx="5634005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600" b="1" dirty="0">
                <a:latin typeface="Arial" panose="020B0604020202020204" pitchFamily="34" charset="0"/>
                <a:cs typeface="Arial" panose="020B0604020202020204" pitchFamily="34" charset="0"/>
              </a:rPr>
              <a:t>Grazie per l’attenzione!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ctr"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Francesco Ciampana, Francesco Scavello, Alessio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3600" b="1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368368" y="1374226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 err="1"/>
              <a:t>Partiamo</a:t>
            </a:r>
            <a:r>
              <a:rPr lang="en-US" sz="2800" dirty="0"/>
              <a:t> </a:t>
            </a:r>
            <a:r>
              <a:rPr lang="en-US" sz="2800" dirty="0" err="1"/>
              <a:t>dall’applicazione</a:t>
            </a:r>
            <a:r>
              <a:rPr lang="en-US" sz="2800" dirty="0"/>
              <a:t> C/S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fa </a:t>
            </a:r>
            <a:r>
              <a:rPr lang="en-US" sz="2800" dirty="0" err="1"/>
              <a:t>uso</a:t>
            </a:r>
            <a:r>
              <a:rPr lang="en-US" sz="2800" dirty="0"/>
              <a:t> del </a:t>
            </a:r>
            <a:r>
              <a:rPr lang="en-US" sz="2800" dirty="0" err="1"/>
              <a:t>protocollo</a:t>
            </a:r>
            <a:r>
              <a:rPr lang="en-US" sz="2800" dirty="0"/>
              <a:t> UDP  </a:t>
            </a: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225494" y="2221707"/>
            <a:ext cx="6954000" cy="1823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Riassunto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delle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specifiche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invia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nome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un file al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Il Server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apre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se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esiste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il file,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trova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parola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più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lunga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  ne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invia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lunghezza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al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Il Client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stampa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 video 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risultato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14438" y="1044072"/>
            <a:ext cx="3293268" cy="2670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Una volta effettuato il controllo sugli argomenti passati: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Inizializzo gli indirizzi del Client e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        del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Creo la </a:t>
            </a:r>
            <a:r>
              <a:rPr lang="it-IT" dirty="0" err="1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socket</a:t>
            </a: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Eseguiamo il </a:t>
            </a:r>
            <a:r>
              <a:rPr lang="it-IT" dirty="0" err="1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Binding</a:t>
            </a: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 tra la </a:t>
            </a:r>
            <a:r>
              <a:rPr lang="it-IT" dirty="0" err="1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socket</a:t>
            </a: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 e l’indirizzo del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Setto un </a:t>
            </a:r>
            <a:r>
              <a:rPr lang="it-IT" dirty="0" err="1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timeout</a:t>
            </a:r>
            <a:r>
              <a:rPr lang="it-IT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 il Client tramite il metodo </a:t>
            </a:r>
            <a:r>
              <a:rPr lang="it-IT" dirty="0" err="1">
                <a:solidFill>
                  <a:schemeClr val="tx1"/>
                </a:solidFill>
                <a:latin typeface="+mn-lt"/>
                <a:ea typeface="Microsoft Yi Baiti" panose="03000500000000000000" pitchFamily="66" charset="0"/>
              </a:rPr>
              <a:t>setsockopt</a:t>
            </a:r>
            <a:endParaRPr lang="it-IT" dirty="0">
              <a:solidFill>
                <a:schemeClr val="tx1"/>
              </a:solidFill>
              <a:latin typeface="+mn-lt"/>
              <a:ea typeface="Microsoft Yi Baiti" panose="03000500000000000000" pitchFamily="66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A02E2B-1262-4799-B83E-C472AF8C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866"/>
            <a:ext cx="4475349" cy="2144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BF717EE-A79A-4659-A754-A446BD34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4" y="3792544"/>
            <a:ext cx="6272213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41A245-21E5-4148-990B-5DBC01EBE07A}"/>
              </a:ext>
            </a:extLst>
          </p:cNvPr>
          <p:cNvSpPr txBox="1"/>
          <p:nvPr/>
        </p:nvSpPr>
        <p:spPr>
          <a:xfrm>
            <a:off x="2286000" y="489294"/>
            <a:ext cx="190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19BBD5"/>
                </a:solidFill>
                <a:latin typeface="Nixie One"/>
                <a:sym typeface="Nixie One"/>
              </a:rPr>
              <a:t>Il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188268" y="1928813"/>
            <a:ext cx="3333600" cy="22951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  <a:latin typeface="+mn-lt"/>
              </a:rPr>
              <a:t>Arriviamo cosi al body del Client</a:t>
            </a:r>
          </a:p>
          <a:p>
            <a:pPr marL="0" indent="0">
              <a:buNone/>
            </a:pPr>
            <a:endParaRPr lang="it-IT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it-IT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it-IT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it-IT" sz="1000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Al cui termine segue una </a:t>
            </a:r>
            <a:r>
              <a:rPr lang="it-IT" sz="1000" dirty="0" err="1">
                <a:solidFill>
                  <a:schemeClr val="tx1">
                    <a:lumMod val="65000"/>
                  </a:schemeClr>
                </a:solidFill>
                <a:latin typeface="+mn-lt"/>
              </a:rPr>
              <a:t>close</a:t>
            </a:r>
            <a:r>
              <a:rPr lang="it-IT" sz="1000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 della </a:t>
            </a:r>
            <a:r>
              <a:rPr lang="it-IT" sz="1000" dirty="0" err="1">
                <a:solidFill>
                  <a:schemeClr val="tx1">
                    <a:lumMod val="65000"/>
                  </a:schemeClr>
                </a:solidFill>
                <a:latin typeface="+mn-lt"/>
              </a:rPr>
              <a:t>socket</a:t>
            </a:r>
            <a:endParaRPr lang="it-IT" sz="10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2BD8D1-C846-4181-BB5E-381AA99C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04" y="585788"/>
            <a:ext cx="5286376" cy="346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90873" y="973238"/>
            <a:ext cx="3724102" cy="644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Passiamo</a:t>
            </a:r>
            <a:r>
              <a:rPr lang="en-US" sz="2400" dirty="0"/>
              <a:t> </a:t>
            </a:r>
            <a:r>
              <a:rPr lang="en-US" sz="2400" dirty="0" err="1"/>
              <a:t>ora</a:t>
            </a:r>
            <a:r>
              <a:rPr lang="en-US" sz="2400" dirty="0"/>
              <a:t> al Server</a:t>
            </a:r>
            <a:endParaRPr sz="2400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81663" y="1742991"/>
            <a:ext cx="3142315" cy="272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Come nel Client, anche qui successivamente al check degli argomenti: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Inizializziamo l’indirizzo del server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Creiamo la </a:t>
            </a:r>
            <a:r>
              <a:rPr lang="it-IT" sz="16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socket</a:t>
            </a: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        </a:t>
            </a:r>
            <a:r>
              <a:rPr lang="it-IT" sz="12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impostandone la opzione di REUSEADDR</a:t>
            </a:r>
            <a:endParaRPr lang="it-IT" sz="16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Facciamo il </a:t>
            </a:r>
            <a:r>
              <a:rPr lang="it-IT" sz="16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binding</a:t>
            </a:r>
            <a:endParaRPr lang="it-IT" sz="12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407151" y="1883664"/>
            <a:ext cx="3279669" cy="258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17189" y="44709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2EE48B-AB1E-4A83-B090-7F3D0AEC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47" y="1617496"/>
            <a:ext cx="4170861" cy="249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6</a:t>
            </a:fld>
            <a:endParaRPr lang="en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18B97D-E6D6-43F2-96EF-8435EA5BB826}"/>
              </a:ext>
            </a:extLst>
          </p:cNvPr>
          <p:cNvSpPr txBox="1"/>
          <p:nvPr/>
        </p:nvSpPr>
        <p:spPr>
          <a:xfrm>
            <a:off x="1750662" y="562832"/>
            <a:ext cx="657351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Server </a:t>
            </a:r>
            <a:r>
              <a:rPr lang="en-US" sz="2400" b="1" i="1" dirty="0" err="1">
                <a:solidFill>
                  <a:schemeClr val="tx1"/>
                </a:solidFill>
              </a:rPr>
              <a:t>Parallelo</a:t>
            </a:r>
            <a:r>
              <a:rPr lang="en-US" sz="2400" b="1" i="1" dirty="0">
                <a:solidFill>
                  <a:schemeClr val="tx1"/>
                </a:solidFill>
              </a:rPr>
              <a:t> o </a:t>
            </a:r>
            <a:r>
              <a:rPr lang="en-US" sz="2400" b="1" i="1" dirty="0" err="1">
                <a:solidFill>
                  <a:schemeClr val="tx1"/>
                </a:solidFill>
              </a:rPr>
              <a:t>Sequenziale</a:t>
            </a:r>
            <a:r>
              <a:rPr lang="en-US" sz="2400" b="1" i="1" dirty="0">
                <a:solidFill>
                  <a:schemeClr val="tx1"/>
                </a:solidFill>
              </a:rPr>
              <a:t>?</a:t>
            </a:r>
          </a:p>
          <a:p>
            <a:endParaRPr lang="en-US" sz="2400" b="1" i="1" dirty="0"/>
          </a:p>
          <a:p>
            <a:r>
              <a:rPr lang="en-US" sz="2400" dirty="0" err="1">
                <a:solidFill>
                  <a:schemeClr val="tx1"/>
                </a:solidFill>
              </a:rPr>
              <a:t>Noi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abbiamo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preferito</a:t>
            </a:r>
            <a:r>
              <a:rPr lang="en-US" sz="2400" dirty="0">
                <a:solidFill>
                  <a:schemeClr val="tx1"/>
                </a:solidFill>
              </a:rPr>
              <a:t> un server </a:t>
            </a:r>
            <a:r>
              <a:rPr lang="en-US" sz="2400" dirty="0" err="1">
                <a:solidFill>
                  <a:schemeClr val="tx1"/>
                </a:solidFill>
              </a:rPr>
              <a:t>parallelo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concorrente</a:t>
            </a:r>
            <a:r>
              <a:rPr lang="en-US" sz="2400" dirty="0">
                <a:solidFill>
                  <a:schemeClr val="tx1"/>
                </a:solidFill>
              </a:rPr>
              <a:t>, dove è un </a:t>
            </a:r>
            <a:r>
              <a:rPr lang="en-US" sz="2400" dirty="0" err="1">
                <a:solidFill>
                  <a:schemeClr val="tx1"/>
                </a:solidFill>
              </a:rPr>
              <a:t>processo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figlio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eseguire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richiesta</a:t>
            </a:r>
            <a:r>
              <a:rPr lang="en-US" sz="2400" dirty="0">
                <a:solidFill>
                  <a:schemeClr val="tx1"/>
                </a:solidFill>
              </a:rPr>
              <a:t> e a </a:t>
            </a:r>
            <a:r>
              <a:rPr lang="en-US" sz="2400" dirty="0" err="1">
                <a:solidFill>
                  <a:schemeClr val="tx1"/>
                </a:solidFill>
              </a:rPr>
              <a:t>rispondere</a:t>
            </a:r>
            <a:r>
              <a:rPr lang="en-US" sz="2400" dirty="0">
                <a:solidFill>
                  <a:schemeClr val="tx1"/>
                </a:solidFill>
              </a:rPr>
              <a:t> al Client.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1C5494E-A943-4E81-B7E5-C8954D02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7" y="3217027"/>
            <a:ext cx="7143750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2278856" y="0"/>
            <a:ext cx="6722269" cy="514342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29514" cy="286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7</a:t>
            </a:fld>
            <a:endParaRPr lang="en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E00053-3CB8-4E64-B786-77EE5A176ADA}"/>
              </a:ext>
            </a:extLst>
          </p:cNvPr>
          <p:cNvSpPr txBox="1"/>
          <p:nvPr/>
        </p:nvSpPr>
        <p:spPr>
          <a:xfrm>
            <a:off x="142875" y="2143125"/>
            <a:ext cx="21359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PROCESSO FIGLIO:</a:t>
            </a:r>
          </a:p>
          <a:p>
            <a:endParaRPr lang="it-IT" b="1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- </a:t>
            </a:r>
            <a:r>
              <a:rPr lang="it-IT" dirty="0">
                <a:solidFill>
                  <a:schemeClr val="tx1"/>
                </a:solidFill>
              </a:rPr>
              <a:t>ricava </a:t>
            </a:r>
            <a:r>
              <a:rPr lang="it-IT" dirty="0" err="1">
                <a:solidFill>
                  <a:schemeClr val="tx1"/>
                </a:solidFill>
              </a:rPr>
              <a:t>l’host</a:t>
            </a:r>
            <a:r>
              <a:rPr lang="it-IT" dirty="0">
                <a:solidFill>
                  <a:schemeClr val="tx1"/>
                </a:solidFill>
              </a:rPr>
              <a:t> dal suo     indirizzo</a:t>
            </a:r>
          </a:p>
          <a:p>
            <a:r>
              <a:rPr lang="it-IT" dirty="0">
                <a:solidFill>
                  <a:schemeClr val="tx1"/>
                </a:solidFill>
              </a:rPr>
              <a:t>- apre il file e ne inizia la lettura per trovare la lunghezza della parola con più caratteri </a:t>
            </a:r>
          </a:p>
          <a:p>
            <a:r>
              <a:rPr lang="it-IT" dirty="0">
                <a:solidFill>
                  <a:schemeClr val="tx1"/>
                </a:solidFill>
              </a:rPr>
              <a:t>- invia al Client il risultato dell’operazione</a:t>
            </a:r>
          </a:p>
          <a:p>
            <a:r>
              <a:rPr lang="it-IT" b="1" dirty="0">
                <a:solidFill>
                  <a:schemeClr val="tx1"/>
                </a:solidFill>
              </a:rPr>
              <a:t>- </a:t>
            </a:r>
            <a:r>
              <a:rPr lang="it-IT" dirty="0">
                <a:solidFill>
                  <a:schemeClr val="tx1"/>
                </a:solidFill>
              </a:rPr>
              <a:t>termina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2F0295-0F75-40AF-84FD-91E41BD9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92562"/>
            <a:ext cx="6103144" cy="38293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489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E5BD67C-D28E-4644-9CDF-492245621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89786C-943E-4E9C-AD39-47500A1A161D}"/>
              </a:ext>
            </a:extLst>
          </p:cNvPr>
          <p:cNvSpPr txBox="1"/>
          <p:nvPr/>
        </p:nvSpPr>
        <p:spPr>
          <a:xfrm>
            <a:off x="1017979" y="347085"/>
            <a:ext cx="697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PARALLELO                       VS                      SEQUENZIALE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9BD0875-C8AF-4A5C-B310-9B3CACA6E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5019" r="7258"/>
          <a:stretch/>
        </p:blipFill>
        <p:spPr>
          <a:xfrm>
            <a:off x="64293" y="780630"/>
            <a:ext cx="4336257" cy="140236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AC47A74-8162-4C3B-BDFB-1EBB3728A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7" t="5824" r="8750"/>
          <a:stretch/>
        </p:blipFill>
        <p:spPr>
          <a:xfrm>
            <a:off x="64292" y="2182993"/>
            <a:ext cx="4336257" cy="1267286"/>
          </a:xfrm>
          <a:prstGeom prst="rect">
            <a:avLst/>
          </a:prstGeom>
        </p:spPr>
      </p:pic>
      <p:pic>
        <p:nvPicPr>
          <p:cNvPr id="18" name="Immagine 17" descr="Immagine che contiene matita&#10;&#10;Descrizione generata automaticamente">
            <a:extLst>
              <a:ext uri="{FF2B5EF4-FFF2-40B4-BE49-F238E27FC236}">
                <a16:creationId xmlns:a16="http://schemas.microsoft.com/office/drawing/2014/main" id="{65029B59-C010-4D04-8FE3-9CC1DAA4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6" t="4662" r="8359"/>
          <a:stretch/>
        </p:blipFill>
        <p:spPr>
          <a:xfrm>
            <a:off x="64291" y="3453793"/>
            <a:ext cx="4336257" cy="140997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E1C16D7-81A4-4117-9007-5C2065EE67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49" t="4194" r="7969"/>
          <a:stretch/>
        </p:blipFill>
        <p:spPr>
          <a:xfrm>
            <a:off x="4507705" y="780630"/>
            <a:ext cx="4572002" cy="140236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B76CD1A-814E-4400-91B0-C58ACCEBE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9" t="4165" r="7423"/>
          <a:stretch/>
        </p:blipFill>
        <p:spPr>
          <a:xfrm>
            <a:off x="4507702" y="2182994"/>
            <a:ext cx="4572001" cy="126728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7BC440A-647B-48F3-914A-D237BD805F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78" t="3299" r="8047"/>
          <a:stretch/>
        </p:blipFill>
        <p:spPr>
          <a:xfrm>
            <a:off x="4507702" y="3447479"/>
            <a:ext cx="4572001" cy="1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90707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Socket in C con connessione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14550" y="2169899"/>
            <a:ext cx="5696100" cy="206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Riassunto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delle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specifiche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invia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numero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una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riga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 un file al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Il Server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leggerà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contenuto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del file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inviatogli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eliminerà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riga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specificata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nel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 ;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successivamente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spedisce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il nuovo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contenuto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al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Il Client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stamperà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 video 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risultato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salvandolo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anche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nel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proprio File System;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526</Words>
  <Application>Microsoft Office PowerPoint</Application>
  <PresentationFormat>Presentazione su schermo (16:9)</PresentationFormat>
  <Paragraphs>85</Paragraphs>
  <Slides>15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Muli</vt:lpstr>
      <vt:lpstr>Helvetica Neue</vt:lpstr>
      <vt:lpstr>Nixie One</vt:lpstr>
      <vt:lpstr>Segoe UI</vt:lpstr>
      <vt:lpstr>Imogen template</vt:lpstr>
      <vt:lpstr>Esercitazione 2: Socket in C Con connessione (TCP) e senza connessione (UDP) </vt:lpstr>
      <vt:lpstr>Partiamo dall’applicazione C/S  che fa uso del protocollo UDP  </vt:lpstr>
      <vt:lpstr>Presentazione standard di PowerPoint</vt:lpstr>
      <vt:lpstr>Presentazione standard di PowerPoint</vt:lpstr>
      <vt:lpstr>Passiamo ora al Server</vt:lpstr>
      <vt:lpstr>Presentazione standard di PowerPoint</vt:lpstr>
      <vt:lpstr>Presentazione standard di PowerPoint</vt:lpstr>
      <vt:lpstr>Presentazione standard di PowerPoint</vt:lpstr>
      <vt:lpstr>Socket in C con connessione</vt:lpstr>
      <vt:lpstr>Il Client</vt:lpstr>
      <vt:lpstr>Il Server</vt:lpstr>
      <vt:lpstr>Presentazione standard di PowerPoint</vt:lpstr>
      <vt:lpstr>Presentazione standard di PowerPoint</vt:lpstr>
      <vt:lpstr>Presentazione standard di PowerPoint</vt:lpstr>
      <vt:lpstr>Fine presentazione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2: Socket in C Con connessione (TCP) e senza connessione (UDP)</dc:title>
  <dc:creator>PF ciampana</dc:creator>
  <cp:lastModifiedBy>Francesco Ciampana - francesco.ciampana@studio.unibo.it</cp:lastModifiedBy>
  <cp:revision>30</cp:revision>
  <dcterms:modified xsi:type="dcterms:W3CDTF">2020-10-27T18:32:10Z</dcterms:modified>
</cp:coreProperties>
</file>