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2" r:id="rId1"/>
  </p:sldMasterIdLst>
  <p:notesMasterIdLst>
    <p:notesMasterId r:id="rId32"/>
  </p:notesMasterIdLst>
  <p:sldIdLst>
    <p:sldId id="256" r:id="rId2"/>
    <p:sldId id="257" r:id="rId3"/>
    <p:sldId id="274" r:id="rId4"/>
    <p:sldId id="292" r:id="rId5"/>
    <p:sldId id="279" r:id="rId6"/>
    <p:sldId id="290" r:id="rId7"/>
    <p:sldId id="258" r:id="rId8"/>
    <p:sldId id="286" r:id="rId9"/>
    <p:sldId id="287" r:id="rId10"/>
    <p:sldId id="280" r:id="rId11"/>
    <p:sldId id="284" r:id="rId12"/>
    <p:sldId id="283" r:id="rId13"/>
    <p:sldId id="259" r:id="rId14"/>
    <p:sldId id="260" r:id="rId15"/>
    <p:sldId id="263" r:id="rId16"/>
    <p:sldId id="271" r:id="rId17"/>
    <p:sldId id="262" r:id="rId18"/>
    <p:sldId id="264" r:id="rId19"/>
    <p:sldId id="272" r:id="rId20"/>
    <p:sldId id="265" r:id="rId21"/>
    <p:sldId id="266" r:id="rId22"/>
    <p:sldId id="267" r:id="rId23"/>
    <p:sldId id="268" r:id="rId24"/>
    <p:sldId id="281" r:id="rId25"/>
    <p:sldId id="293" r:id="rId26"/>
    <p:sldId id="291" r:id="rId27"/>
    <p:sldId id="282" r:id="rId28"/>
    <p:sldId id="278" r:id="rId29"/>
    <p:sldId id="275" r:id="rId30"/>
    <p:sldId id="27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94599"/>
  </p:normalViewPr>
  <p:slideViewPr>
    <p:cSldViewPr snapToGrid="0">
      <p:cViewPr varScale="1">
        <p:scale>
          <a:sx n="106" d="100"/>
          <a:sy n="106"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A056F-7F2C-BE49-820A-6D2990593EB5}"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FC2D3F6A-A1BE-2342-BE43-AD95872B9A27}">
      <dgm:prSet phldrT="[Text]"/>
      <dgm:spPr/>
      <dgm:t>
        <a:bodyPr/>
        <a:lstStyle/>
        <a:p>
          <a:r>
            <a:rPr lang="en-US" dirty="0" smtClean="0"/>
            <a:t>260 Million Data Points</a:t>
          </a:r>
          <a:endParaRPr lang="en-US" dirty="0"/>
        </a:p>
      </dgm:t>
    </dgm:pt>
    <dgm:pt modelId="{2D7BC847-903B-C349-BECF-3F71040561DF}" type="parTrans" cxnId="{DE9D4468-9819-1247-ACF6-53DD6CB53B66}">
      <dgm:prSet/>
      <dgm:spPr/>
      <dgm:t>
        <a:bodyPr/>
        <a:lstStyle/>
        <a:p>
          <a:endParaRPr lang="en-US"/>
        </a:p>
      </dgm:t>
    </dgm:pt>
    <dgm:pt modelId="{58E858B3-C066-C44F-A73C-5795F8AD81BE}" type="sibTrans" cxnId="{DE9D4468-9819-1247-ACF6-53DD6CB53B66}">
      <dgm:prSet/>
      <dgm:spPr/>
      <dgm:t>
        <a:bodyPr/>
        <a:lstStyle/>
        <a:p>
          <a:endParaRPr lang="en-US"/>
        </a:p>
      </dgm:t>
    </dgm:pt>
    <dgm:pt modelId="{D38104EF-6F0F-2F4B-9801-569B2F0BD0FD}">
      <dgm:prSet phldrT="[Text]"/>
      <dgm:spPr/>
      <dgm:t>
        <a:bodyPr/>
        <a:lstStyle/>
        <a:p>
          <a:r>
            <a:rPr lang="en-US" dirty="0" smtClean="0"/>
            <a:t>7,700 Institutions</a:t>
          </a:r>
          <a:endParaRPr lang="en-US" dirty="0"/>
        </a:p>
      </dgm:t>
    </dgm:pt>
    <dgm:pt modelId="{34861E52-A64C-C541-9196-3504684268B6}" type="parTrans" cxnId="{0F9C4C0A-29C8-0646-AEAF-CF837917ABB2}">
      <dgm:prSet/>
      <dgm:spPr/>
      <dgm:t>
        <a:bodyPr/>
        <a:lstStyle/>
        <a:p>
          <a:endParaRPr lang="en-US"/>
        </a:p>
      </dgm:t>
    </dgm:pt>
    <dgm:pt modelId="{4773CBB7-8CE6-EA4C-AD5E-DC6211FF6666}" type="sibTrans" cxnId="{0F9C4C0A-29C8-0646-AEAF-CF837917ABB2}">
      <dgm:prSet/>
      <dgm:spPr/>
      <dgm:t>
        <a:bodyPr/>
        <a:lstStyle/>
        <a:p>
          <a:endParaRPr lang="en-US"/>
        </a:p>
      </dgm:t>
    </dgm:pt>
    <dgm:pt modelId="{2D1BD9C4-95EB-3547-AC48-A249544B3CC2}">
      <dgm:prSet phldrT="[Text]"/>
      <dgm:spPr/>
      <dgm:t>
        <a:bodyPr/>
        <a:lstStyle/>
        <a:p>
          <a:r>
            <a:rPr lang="en-US" dirty="0" smtClean="0"/>
            <a:t>1,700 Features</a:t>
          </a:r>
          <a:endParaRPr lang="en-US" dirty="0"/>
        </a:p>
      </dgm:t>
    </dgm:pt>
    <dgm:pt modelId="{8DCD014A-BED1-CC48-96D0-20043447E667}" type="parTrans" cxnId="{65E88BAC-4465-1545-BCB7-3782F0F3DF6A}">
      <dgm:prSet/>
      <dgm:spPr/>
      <dgm:t>
        <a:bodyPr/>
        <a:lstStyle/>
        <a:p>
          <a:endParaRPr lang="en-US"/>
        </a:p>
      </dgm:t>
    </dgm:pt>
    <dgm:pt modelId="{D1126EDD-849B-CB41-9D0E-0A88B3D11AC6}" type="sibTrans" cxnId="{65E88BAC-4465-1545-BCB7-3782F0F3DF6A}">
      <dgm:prSet/>
      <dgm:spPr/>
      <dgm:t>
        <a:bodyPr/>
        <a:lstStyle/>
        <a:p>
          <a:endParaRPr lang="en-US"/>
        </a:p>
      </dgm:t>
    </dgm:pt>
    <dgm:pt modelId="{2FB4B23F-C199-9C43-AF80-99D02AE03474}">
      <dgm:prSet phldrT="[Text]"/>
      <dgm:spPr/>
      <dgm:t>
        <a:bodyPr/>
        <a:lstStyle/>
        <a:p>
          <a:r>
            <a:rPr lang="en-US" dirty="0" smtClean="0"/>
            <a:t>20 Years</a:t>
          </a:r>
          <a:endParaRPr lang="en-US" dirty="0"/>
        </a:p>
      </dgm:t>
    </dgm:pt>
    <dgm:pt modelId="{91027F68-7CDD-8C44-8C8A-7E5A4DEC1859}" type="parTrans" cxnId="{7527E647-9424-5746-849B-7801DA0DBF03}">
      <dgm:prSet/>
      <dgm:spPr/>
      <dgm:t>
        <a:bodyPr/>
        <a:lstStyle/>
        <a:p>
          <a:endParaRPr lang="en-US"/>
        </a:p>
      </dgm:t>
    </dgm:pt>
    <dgm:pt modelId="{BC945AAA-CE44-F943-8933-58FFE7CF950E}" type="sibTrans" cxnId="{7527E647-9424-5746-849B-7801DA0DBF03}">
      <dgm:prSet/>
      <dgm:spPr/>
      <dgm:t>
        <a:bodyPr/>
        <a:lstStyle/>
        <a:p>
          <a:endParaRPr lang="en-US"/>
        </a:p>
      </dgm:t>
    </dgm:pt>
    <dgm:pt modelId="{037D9F99-371A-A54D-AF1C-4D69A8242A7D}" type="pres">
      <dgm:prSet presAssocID="{4F3A056F-7F2C-BE49-820A-6D2990593EB5}" presName="Name0" presStyleCnt="0">
        <dgm:presLayoutVars>
          <dgm:chMax val="1"/>
          <dgm:chPref val="1"/>
          <dgm:dir/>
          <dgm:animOne val="branch"/>
          <dgm:animLvl val="lvl"/>
        </dgm:presLayoutVars>
      </dgm:prSet>
      <dgm:spPr/>
    </dgm:pt>
    <dgm:pt modelId="{19C017A8-F6AF-6845-8915-9A1537F7274C}" type="pres">
      <dgm:prSet presAssocID="{FC2D3F6A-A1BE-2342-BE43-AD95872B9A27}" presName="singleCycle" presStyleCnt="0"/>
      <dgm:spPr/>
    </dgm:pt>
    <dgm:pt modelId="{29D23775-0928-5F42-9414-8BFDBFCFEF2C}" type="pres">
      <dgm:prSet presAssocID="{FC2D3F6A-A1BE-2342-BE43-AD95872B9A27}" presName="singleCenter" presStyleLbl="node1" presStyleIdx="0" presStyleCnt="4">
        <dgm:presLayoutVars>
          <dgm:chMax val="7"/>
          <dgm:chPref val="7"/>
        </dgm:presLayoutVars>
      </dgm:prSet>
      <dgm:spPr/>
      <dgm:t>
        <a:bodyPr/>
        <a:lstStyle/>
        <a:p>
          <a:endParaRPr lang="en-US"/>
        </a:p>
      </dgm:t>
    </dgm:pt>
    <dgm:pt modelId="{E6C95CC8-2E50-044D-9D0B-B013882BAF5A}" type="pres">
      <dgm:prSet presAssocID="{34861E52-A64C-C541-9196-3504684268B6}" presName="Name56" presStyleLbl="parChTrans1D2" presStyleIdx="0" presStyleCnt="3"/>
      <dgm:spPr/>
    </dgm:pt>
    <dgm:pt modelId="{BFA2C357-6019-2A43-BCD3-B11A2D413681}" type="pres">
      <dgm:prSet presAssocID="{D38104EF-6F0F-2F4B-9801-569B2F0BD0FD}" presName="text0" presStyleLbl="node1" presStyleIdx="1" presStyleCnt="4" custRadScaleRad="75660" custRadScaleInc="616">
        <dgm:presLayoutVars>
          <dgm:bulletEnabled val="1"/>
        </dgm:presLayoutVars>
      </dgm:prSet>
      <dgm:spPr/>
      <dgm:t>
        <a:bodyPr/>
        <a:lstStyle/>
        <a:p>
          <a:endParaRPr lang="en-US"/>
        </a:p>
      </dgm:t>
    </dgm:pt>
    <dgm:pt modelId="{AA7CC3B6-2019-704C-9B78-DB5E8E7A96CD}" type="pres">
      <dgm:prSet presAssocID="{8DCD014A-BED1-CC48-96D0-20043447E667}" presName="Name56" presStyleLbl="parChTrans1D2" presStyleIdx="1" presStyleCnt="3"/>
      <dgm:spPr/>
    </dgm:pt>
    <dgm:pt modelId="{94F20306-ABF8-564B-9E23-1AE1702142EB}" type="pres">
      <dgm:prSet presAssocID="{2D1BD9C4-95EB-3547-AC48-A249544B3CC2}" presName="text0" presStyleLbl="node1" presStyleIdx="2" presStyleCnt="4" custRadScaleRad="84963" custRadScaleInc="6125">
        <dgm:presLayoutVars>
          <dgm:bulletEnabled val="1"/>
        </dgm:presLayoutVars>
      </dgm:prSet>
      <dgm:spPr/>
      <dgm:t>
        <a:bodyPr/>
        <a:lstStyle/>
        <a:p>
          <a:endParaRPr lang="en-US"/>
        </a:p>
      </dgm:t>
    </dgm:pt>
    <dgm:pt modelId="{D404674C-1847-F44A-885E-23B194395510}" type="pres">
      <dgm:prSet presAssocID="{91027F68-7CDD-8C44-8C8A-7E5A4DEC1859}" presName="Name56" presStyleLbl="parChTrans1D2" presStyleIdx="2" presStyleCnt="3"/>
      <dgm:spPr/>
    </dgm:pt>
    <dgm:pt modelId="{B6917855-79B3-1D4D-8243-32E9D2F74C13}" type="pres">
      <dgm:prSet presAssocID="{2FB4B23F-C199-9C43-AF80-99D02AE03474}" presName="text0" presStyleLbl="node1" presStyleIdx="3" presStyleCnt="4" custRadScaleRad="88714" custRadScaleInc="-4687">
        <dgm:presLayoutVars>
          <dgm:bulletEnabled val="1"/>
        </dgm:presLayoutVars>
      </dgm:prSet>
      <dgm:spPr/>
      <dgm:t>
        <a:bodyPr/>
        <a:lstStyle/>
        <a:p>
          <a:endParaRPr lang="en-US"/>
        </a:p>
      </dgm:t>
    </dgm:pt>
  </dgm:ptLst>
  <dgm:cxnLst>
    <dgm:cxn modelId="{B9FFDBEE-FB5F-4C4C-B966-F4AA034A1005}" type="presOf" srcId="{91027F68-7CDD-8C44-8C8A-7E5A4DEC1859}" destId="{D404674C-1847-F44A-885E-23B194395510}" srcOrd="0" destOrd="0" presId="urn:microsoft.com/office/officeart/2008/layout/RadialCluster"/>
    <dgm:cxn modelId="{9C0E7D73-B294-8647-9B0A-79B8FBCB8796}" type="presOf" srcId="{FC2D3F6A-A1BE-2342-BE43-AD95872B9A27}" destId="{29D23775-0928-5F42-9414-8BFDBFCFEF2C}" srcOrd="0" destOrd="0" presId="urn:microsoft.com/office/officeart/2008/layout/RadialCluster"/>
    <dgm:cxn modelId="{65E88BAC-4465-1545-BCB7-3782F0F3DF6A}" srcId="{FC2D3F6A-A1BE-2342-BE43-AD95872B9A27}" destId="{2D1BD9C4-95EB-3547-AC48-A249544B3CC2}" srcOrd="1" destOrd="0" parTransId="{8DCD014A-BED1-CC48-96D0-20043447E667}" sibTransId="{D1126EDD-849B-CB41-9D0E-0A88B3D11AC6}"/>
    <dgm:cxn modelId="{E0C87BE1-9B1E-5647-B868-8F982E61C9D1}" type="presOf" srcId="{2D1BD9C4-95EB-3547-AC48-A249544B3CC2}" destId="{94F20306-ABF8-564B-9E23-1AE1702142EB}" srcOrd="0" destOrd="0" presId="urn:microsoft.com/office/officeart/2008/layout/RadialCluster"/>
    <dgm:cxn modelId="{7527E647-9424-5746-849B-7801DA0DBF03}" srcId="{FC2D3F6A-A1BE-2342-BE43-AD95872B9A27}" destId="{2FB4B23F-C199-9C43-AF80-99D02AE03474}" srcOrd="2" destOrd="0" parTransId="{91027F68-7CDD-8C44-8C8A-7E5A4DEC1859}" sibTransId="{BC945AAA-CE44-F943-8933-58FFE7CF950E}"/>
    <dgm:cxn modelId="{5523D872-2D2A-2144-B5E7-1B29FBC74B03}" type="presOf" srcId="{D38104EF-6F0F-2F4B-9801-569B2F0BD0FD}" destId="{BFA2C357-6019-2A43-BCD3-B11A2D413681}" srcOrd="0" destOrd="0" presId="urn:microsoft.com/office/officeart/2008/layout/RadialCluster"/>
    <dgm:cxn modelId="{51CA2F51-C20A-8B43-B60B-6A431E159FA3}" type="presOf" srcId="{4F3A056F-7F2C-BE49-820A-6D2990593EB5}" destId="{037D9F99-371A-A54D-AF1C-4D69A8242A7D}" srcOrd="0" destOrd="0" presId="urn:microsoft.com/office/officeart/2008/layout/RadialCluster"/>
    <dgm:cxn modelId="{DE9D4468-9819-1247-ACF6-53DD6CB53B66}" srcId="{4F3A056F-7F2C-BE49-820A-6D2990593EB5}" destId="{FC2D3F6A-A1BE-2342-BE43-AD95872B9A27}" srcOrd="0" destOrd="0" parTransId="{2D7BC847-903B-C349-BECF-3F71040561DF}" sibTransId="{58E858B3-C066-C44F-A73C-5795F8AD81BE}"/>
    <dgm:cxn modelId="{D21957A0-F5A8-4240-8E4D-9B5B477B53C3}" type="presOf" srcId="{8DCD014A-BED1-CC48-96D0-20043447E667}" destId="{AA7CC3B6-2019-704C-9B78-DB5E8E7A96CD}" srcOrd="0" destOrd="0" presId="urn:microsoft.com/office/officeart/2008/layout/RadialCluster"/>
    <dgm:cxn modelId="{9425DF2A-017D-6042-BF57-9BB5B09B6426}" type="presOf" srcId="{2FB4B23F-C199-9C43-AF80-99D02AE03474}" destId="{B6917855-79B3-1D4D-8243-32E9D2F74C13}" srcOrd="0" destOrd="0" presId="urn:microsoft.com/office/officeart/2008/layout/RadialCluster"/>
    <dgm:cxn modelId="{0F9C4C0A-29C8-0646-AEAF-CF837917ABB2}" srcId="{FC2D3F6A-A1BE-2342-BE43-AD95872B9A27}" destId="{D38104EF-6F0F-2F4B-9801-569B2F0BD0FD}" srcOrd="0" destOrd="0" parTransId="{34861E52-A64C-C541-9196-3504684268B6}" sibTransId="{4773CBB7-8CE6-EA4C-AD5E-DC6211FF6666}"/>
    <dgm:cxn modelId="{80CF79BD-8DFF-0F46-8767-3BFD15020FF7}" type="presOf" srcId="{34861E52-A64C-C541-9196-3504684268B6}" destId="{E6C95CC8-2E50-044D-9D0B-B013882BAF5A}" srcOrd="0" destOrd="0" presId="urn:microsoft.com/office/officeart/2008/layout/RadialCluster"/>
    <dgm:cxn modelId="{CBFD6E36-9DC9-8141-A842-2327845DE9A8}" type="presParOf" srcId="{037D9F99-371A-A54D-AF1C-4D69A8242A7D}" destId="{19C017A8-F6AF-6845-8915-9A1537F7274C}" srcOrd="0" destOrd="0" presId="urn:microsoft.com/office/officeart/2008/layout/RadialCluster"/>
    <dgm:cxn modelId="{D842C79F-E80E-FA41-BFC2-6685DFC10876}" type="presParOf" srcId="{19C017A8-F6AF-6845-8915-9A1537F7274C}" destId="{29D23775-0928-5F42-9414-8BFDBFCFEF2C}" srcOrd="0" destOrd="0" presId="urn:microsoft.com/office/officeart/2008/layout/RadialCluster"/>
    <dgm:cxn modelId="{23A43F65-166A-3E42-91F9-BF4D9A13A3CF}" type="presParOf" srcId="{19C017A8-F6AF-6845-8915-9A1537F7274C}" destId="{E6C95CC8-2E50-044D-9D0B-B013882BAF5A}" srcOrd="1" destOrd="0" presId="urn:microsoft.com/office/officeart/2008/layout/RadialCluster"/>
    <dgm:cxn modelId="{1420B0E3-812A-424C-B9ED-6A48916B17B6}" type="presParOf" srcId="{19C017A8-F6AF-6845-8915-9A1537F7274C}" destId="{BFA2C357-6019-2A43-BCD3-B11A2D413681}" srcOrd="2" destOrd="0" presId="urn:microsoft.com/office/officeart/2008/layout/RadialCluster"/>
    <dgm:cxn modelId="{27A11F50-9B2F-7C4E-8169-75214ED754CE}" type="presParOf" srcId="{19C017A8-F6AF-6845-8915-9A1537F7274C}" destId="{AA7CC3B6-2019-704C-9B78-DB5E8E7A96CD}" srcOrd="3" destOrd="0" presId="urn:microsoft.com/office/officeart/2008/layout/RadialCluster"/>
    <dgm:cxn modelId="{EC71BE46-579B-2647-BB66-C0BBF53C6B89}" type="presParOf" srcId="{19C017A8-F6AF-6845-8915-9A1537F7274C}" destId="{94F20306-ABF8-564B-9E23-1AE1702142EB}" srcOrd="4" destOrd="0" presId="urn:microsoft.com/office/officeart/2008/layout/RadialCluster"/>
    <dgm:cxn modelId="{0EAB4A77-7DC4-9A4A-B894-75BFDEB45E0E}" type="presParOf" srcId="{19C017A8-F6AF-6845-8915-9A1537F7274C}" destId="{D404674C-1847-F44A-885E-23B194395510}" srcOrd="5" destOrd="0" presId="urn:microsoft.com/office/officeart/2008/layout/RadialCluster"/>
    <dgm:cxn modelId="{913BB49F-31D5-F349-942F-1C4C4C83B049}" type="presParOf" srcId="{19C017A8-F6AF-6845-8915-9A1537F7274C}" destId="{B6917855-79B3-1D4D-8243-32E9D2F74C13}"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23775-0928-5F42-9414-8BFDBFCFEF2C}">
      <dsp:nvSpPr>
        <dsp:cNvPr id="0" name=""/>
        <dsp:cNvSpPr/>
      </dsp:nvSpPr>
      <dsp:spPr>
        <a:xfrm>
          <a:off x="1688364" y="1725067"/>
          <a:ext cx="1112386" cy="1112386"/>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260 Million Data Points</a:t>
          </a:r>
          <a:endParaRPr lang="en-US" sz="1600" kern="1200" dirty="0"/>
        </a:p>
      </dsp:txBody>
      <dsp:txXfrm>
        <a:off x="1742666" y="1779369"/>
        <a:ext cx="1003782" cy="1003782"/>
      </dsp:txXfrm>
    </dsp:sp>
    <dsp:sp modelId="{E6C95CC8-2E50-044D-9D0B-B013882BAF5A}">
      <dsp:nvSpPr>
        <dsp:cNvPr id="0" name=""/>
        <dsp:cNvSpPr/>
      </dsp:nvSpPr>
      <dsp:spPr>
        <a:xfrm rot="16222176">
          <a:off x="2067185" y="1542936"/>
          <a:ext cx="364269" cy="0"/>
        </a:xfrm>
        <a:custGeom>
          <a:avLst/>
          <a:gdLst/>
          <a:ahLst/>
          <a:cxnLst/>
          <a:rect l="0" t="0" r="0" b="0"/>
          <a:pathLst>
            <a:path>
              <a:moveTo>
                <a:pt x="0" y="0"/>
              </a:moveTo>
              <a:lnTo>
                <a:pt x="364269" y="0"/>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A2C357-6019-2A43-BCD3-B11A2D413681}">
      <dsp:nvSpPr>
        <dsp:cNvPr id="0" name=""/>
        <dsp:cNvSpPr/>
      </dsp:nvSpPr>
      <dsp:spPr>
        <a:xfrm>
          <a:off x="1880249" y="615506"/>
          <a:ext cx="745298" cy="74529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en-US" sz="900" kern="1200" dirty="0" smtClean="0"/>
            <a:t>7,700 Institutions</a:t>
          </a:r>
          <a:endParaRPr lang="en-US" sz="900" kern="1200" dirty="0"/>
        </a:p>
      </dsp:txBody>
      <dsp:txXfrm>
        <a:off x="1916631" y="651888"/>
        <a:ext cx="672534" cy="672534"/>
      </dsp:txXfrm>
    </dsp:sp>
    <dsp:sp modelId="{AA7CC3B6-2019-704C-9B78-DB5E8E7A96CD}">
      <dsp:nvSpPr>
        <dsp:cNvPr id="0" name=""/>
        <dsp:cNvSpPr/>
      </dsp:nvSpPr>
      <dsp:spPr>
        <a:xfrm rot="2020500">
          <a:off x="2772559" y="2744997"/>
          <a:ext cx="335998" cy="0"/>
        </a:xfrm>
        <a:custGeom>
          <a:avLst/>
          <a:gdLst/>
          <a:ahLst/>
          <a:cxnLst/>
          <a:rect l="0" t="0" r="0" b="0"/>
          <a:pathLst>
            <a:path>
              <a:moveTo>
                <a:pt x="0" y="0"/>
              </a:moveTo>
              <a:lnTo>
                <a:pt x="335998" y="0"/>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F20306-ABF8-564B-9E23-1AE1702142EB}">
      <dsp:nvSpPr>
        <dsp:cNvPr id="0" name=""/>
        <dsp:cNvSpPr/>
      </dsp:nvSpPr>
      <dsp:spPr>
        <a:xfrm>
          <a:off x="3080367" y="2713791"/>
          <a:ext cx="745298" cy="74529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en-US" sz="1100" kern="1200" dirty="0" smtClean="0"/>
            <a:t>1,700 Features</a:t>
          </a:r>
          <a:endParaRPr lang="en-US" sz="1100" kern="1200" dirty="0"/>
        </a:p>
      </dsp:txBody>
      <dsp:txXfrm>
        <a:off x="3116749" y="2750173"/>
        <a:ext cx="672534" cy="672534"/>
      </dsp:txXfrm>
    </dsp:sp>
    <dsp:sp modelId="{D404674C-1847-F44A-885E-23B194395510}">
      <dsp:nvSpPr>
        <dsp:cNvPr id="0" name=""/>
        <dsp:cNvSpPr/>
      </dsp:nvSpPr>
      <dsp:spPr>
        <a:xfrm rot="8831268">
          <a:off x="1310086" y="2751247"/>
          <a:ext cx="411070" cy="0"/>
        </a:xfrm>
        <a:custGeom>
          <a:avLst/>
          <a:gdLst/>
          <a:ahLst/>
          <a:cxnLst/>
          <a:rect l="0" t="0" r="0" b="0"/>
          <a:pathLst>
            <a:path>
              <a:moveTo>
                <a:pt x="0" y="0"/>
              </a:moveTo>
              <a:lnTo>
                <a:pt x="411070" y="0"/>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917855-79B3-1D4D-8243-32E9D2F74C13}">
      <dsp:nvSpPr>
        <dsp:cNvPr id="0" name=""/>
        <dsp:cNvSpPr/>
      </dsp:nvSpPr>
      <dsp:spPr>
        <a:xfrm>
          <a:off x="597580" y="2730243"/>
          <a:ext cx="745298" cy="74529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755650">
            <a:lnSpc>
              <a:spcPct val="90000"/>
            </a:lnSpc>
            <a:spcBef>
              <a:spcPct val="0"/>
            </a:spcBef>
            <a:spcAft>
              <a:spcPct val="35000"/>
            </a:spcAft>
          </a:pPr>
          <a:r>
            <a:rPr lang="en-US" sz="1700" kern="1200" dirty="0" smtClean="0"/>
            <a:t>20 Years</a:t>
          </a:r>
          <a:endParaRPr lang="en-US" sz="1700" kern="1200" dirty="0"/>
        </a:p>
      </dsp:txBody>
      <dsp:txXfrm>
        <a:off x="633962" y="2766625"/>
        <a:ext cx="672534" cy="67253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F520D5-E340-4A66-BEB5-07F45825C8F7}" type="datetimeFigureOut">
              <a:rPr lang="en-US"/>
              <a:t>12/13/16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D98B3-E7C0-49BC-AACB-E88411950712}" type="slidenum">
              <a:rPr lang="en-US"/>
              <a:t>‹#›</a:t>
            </a:fld>
            <a:endParaRPr lang="en-US"/>
          </a:p>
        </p:txBody>
      </p:sp>
    </p:spTree>
    <p:extLst>
      <p:ext uri="{BB962C8B-B14F-4D97-AF65-F5344CB8AC3E}">
        <p14:creationId xmlns:p14="http://schemas.microsoft.com/office/powerpoint/2010/main" val="12064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D98B3-E7C0-49BC-AACB-E88411950712}" type="slidenum">
              <a:rPr lang="en-US"/>
              <a:t>1</a:t>
            </a:fld>
            <a:endParaRPr lang="en-US"/>
          </a:p>
        </p:txBody>
      </p:sp>
    </p:spTree>
    <p:extLst>
      <p:ext uri="{BB962C8B-B14F-4D97-AF65-F5344CB8AC3E}">
        <p14:creationId xmlns:p14="http://schemas.microsoft.com/office/powerpoint/2010/main" val="309193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all need to understand that defaults</a:t>
            </a:r>
            <a:r>
              <a:rPr lang="en-US" baseline="0" dirty="0" smtClean="0"/>
              <a:t> are a good measure for evaluation. 1) School serves man functions. </a:t>
            </a:r>
            <a:endParaRPr lang="en-US" dirty="0"/>
          </a:p>
        </p:txBody>
      </p:sp>
      <p:sp>
        <p:nvSpPr>
          <p:cNvPr id="4" name="Slide Number Placeholder 3"/>
          <p:cNvSpPr>
            <a:spLocks noGrp="1"/>
          </p:cNvSpPr>
          <p:nvPr>
            <p:ph type="sldNum" sz="quarter" idx="10"/>
          </p:nvPr>
        </p:nvSpPr>
        <p:spPr/>
        <p:txBody>
          <a:bodyPr/>
          <a:lstStyle/>
          <a:p>
            <a:fld id="{8D2D98B3-E7C0-49BC-AACB-E88411950712}" type="slidenum">
              <a:rPr lang="en-US" smtClean="0"/>
              <a:t>3</a:t>
            </a:fld>
            <a:endParaRPr lang="en-US"/>
          </a:p>
        </p:txBody>
      </p:sp>
    </p:spTree>
    <p:extLst>
      <p:ext uri="{BB962C8B-B14F-4D97-AF65-F5344CB8AC3E}">
        <p14:creationId xmlns:p14="http://schemas.microsoft.com/office/powerpoint/2010/main" val="15410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examine the cohort default rate going back to 1995</a:t>
            </a:r>
            <a:endParaRPr lang="en-US" dirty="0"/>
          </a:p>
        </p:txBody>
      </p:sp>
      <p:sp>
        <p:nvSpPr>
          <p:cNvPr id="4" name="Slide Number Placeholder 3"/>
          <p:cNvSpPr>
            <a:spLocks noGrp="1"/>
          </p:cNvSpPr>
          <p:nvPr>
            <p:ph type="sldNum" sz="quarter" idx="10"/>
          </p:nvPr>
        </p:nvSpPr>
        <p:spPr/>
        <p:txBody>
          <a:bodyPr/>
          <a:lstStyle/>
          <a:p>
            <a:fld id="{8D2D98B3-E7C0-49BC-AACB-E88411950712}" type="slidenum">
              <a:rPr lang="en-US" smtClean="0"/>
              <a:t>12</a:t>
            </a:fld>
            <a:endParaRPr lang="en-US"/>
          </a:p>
        </p:txBody>
      </p:sp>
    </p:spTree>
    <p:extLst>
      <p:ext uri="{BB962C8B-B14F-4D97-AF65-F5344CB8AC3E}">
        <p14:creationId xmlns:p14="http://schemas.microsoft.com/office/powerpoint/2010/main" val="799829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opportunity for new entrance with a better understanding of what</a:t>
            </a:r>
            <a:r>
              <a:rPr lang="en-US" baseline="0" dirty="0" smtClean="0"/>
              <a:t> contributes to student defaults.</a:t>
            </a:r>
            <a:endParaRPr lang="en-US" dirty="0"/>
          </a:p>
        </p:txBody>
      </p:sp>
      <p:sp>
        <p:nvSpPr>
          <p:cNvPr id="4" name="Slide Number Placeholder 3"/>
          <p:cNvSpPr>
            <a:spLocks noGrp="1"/>
          </p:cNvSpPr>
          <p:nvPr>
            <p:ph type="sldNum" sz="quarter" idx="10"/>
          </p:nvPr>
        </p:nvSpPr>
        <p:spPr/>
        <p:txBody>
          <a:bodyPr/>
          <a:lstStyle/>
          <a:p>
            <a:fld id="{8D2D98B3-E7C0-49BC-AACB-E88411950712}" type="slidenum">
              <a:rPr lang="en-US" smtClean="0"/>
              <a:t>29</a:t>
            </a:fld>
            <a:endParaRPr lang="en-US"/>
          </a:p>
        </p:txBody>
      </p:sp>
    </p:spTree>
    <p:extLst>
      <p:ext uri="{BB962C8B-B14F-4D97-AF65-F5344CB8AC3E}">
        <p14:creationId xmlns:p14="http://schemas.microsoft.com/office/powerpoint/2010/main" val="75190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12/13/16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12/13/16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12/13/16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12/13/16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12/13/16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12/13/16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12/13/16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12/13/16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12/13/16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12/13/16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12/13/16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12/13/16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81861039"/>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Student Loan Defaults</a:t>
            </a:r>
            <a:endParaRPr lang="en-US" dirty="0"/>
          </a:p>
        </p:txBody>
      </p:sp>
      <p:sp>
        <p:nvSpPr>
          <p:cNvPr id="3" name="Subtitle 2"/>
          <p:cNvSpPr>
            <a:spLocks noGrp="1"/>
          </p:cNvSpPr>
          <p:nvPr>
            <p:ph type="subTitle" idx="1"/>
          </p:nvPr>
        </p:nvSpPr>
        <p:spPr/>
        <p:txBody>
          <a:bodyPr/>
          <a:lstStyle/>
          <a:p>
            <a:r>
              <a:rPr lang="en-US" dirty="0" smtClean="0"/>
              <a:t>A revised look at </a:t>
            </a:r>
            <a:endParaRPr lang="en-US" dirty="0"/>
          </a:p>
        </p:txBody>
      </p:sp>
      <p:sp>
        <p:nvSpPr>
          <p:cNvPr id="5" name="TextBox 4"/>
          <p:cNvSpPr txBox="1"/>
          <p:nvPr/>
        </p:nvSpPr>
        <p:spPr>
          <a:xfrm>
            <a:off x="10680192" y="6122908"/>
            <a:ext cx="1287532" cy="369332"/>
          </a:xfrm>
          <a:prstGeom prst="rect">
            <a:avLst/>
          </a:prstGeom>
          <a:noFill/>
        </p:spPr>
        <p:txBody>
          <a:bodyPr wrap="none" rtlCol="0">
            <a:spAutoFit/>
          </a:bodyPr>
          <a:lstStyle/>
          <a:p>
            <a:r>
              <a:rPr lang="en-US" smtClean="0"/>
              <a:t>Tim Ernst</a:t>
            </a:r>
            <a:endParaRPr lang="en-US"/>
          </a:p>
        </p:txBody>
      </p:sp>
    </p:spTree>
    <p:extLst>
      <p:ext uri="{BB962C8B-B14F-4D97-AF65-F5344CB8AC3E}">
        <p14:creationId xmlns:p14="http://schemas.microsoft.com/office/powerpoint/2010/main" val="25508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153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Variable:</a:t>
            </a:r>
            <a:endParaRPr lang="en-US" dirty="0"/>
          </a:p>
        </p:txBody>
      </p:sp>
      <p:sp>
        <p:nvSpPr>
          <p:cNvPr id="3" name="Content Placeholder 2"/>
          <p:cNvSpPr>
            <a:spLocks noGrp="1"/>
          </p:cNvSpPr>
          <p:nvPr>
            <p:ph idx="1"/>
          </p:nvPr>
        </p:nvSpPr>
        <p:spPr>
          <a:xfrm>
            <a:off x="4504267" y="2099734"/>
            <a:ext cx="6079066" cy="4072466"/>
          </a:xfrm>
        </p:spPr>
        <p:txBody>
          <a:bodyPr/>
          <a:lstStyle/>
          <a:p>
            <a:pPr marL="0" lvl="0" indent="0">
              <a:lnSpc>
                <a:spcPct val="100000"/>
              </a:lnSpc>
              <a:spcBef>
                <a:spcPts val="0"/>
              </a:spcBef>
              <a:spcAft>
                <a:spcPts val="0"/>
              </a:spcAft>
              <a:buClrTx/>
              <a:buSzTx/>
              <a:buNone/>
            </a:pPr>
            <a:r>
              <a:rPr lang="en-US" dirty="0"/>
              <a:t>Fraction of repayment cohort who are not in default, and with loan balances that have declined seven years since entering repayment, excluding enrolled and military deferment from calculation. (rolling averages)</a:t>
            </a:r>
          </a:p>
        </p:txBody>
      </p:sp>
      <p:sp>
        <p:nvSpPr>
          <p:cNvPr id="4" name="Text Placeholder 3"/>
          <p:cNvSpPr>
            <a:spLocks noGrp="1"/>
          </p:cNvSpPr>
          <p:nvPr>
            <p:ph type="body" sz="half" idx="2"/>
          </p:nvPr>
        </p:nvSpPr>
        <p:spPr/>
        <p:txBody>
          <a:bodyPr/>
          <a:lstStyle/>
          <a:p>
            <a:pPr algn="ctr"/>
            <a:r>
              <a:rPr lang="en-US" dirty="0" smtClean="0"/>
              <a:t>7yr Cohort Repayment Rate</a:t>
            </a:r>
          </a:p>
          <a:p>
            <a:pPr algn="ctr"/>
            <a:r>
              <a:rPr lang="en-US" dirty="0" smtClean="0">
                <a:latin typeface="Andale Mono" charset="0"/>
                <a:ea typeface="Andale Mono" charset="0"/>
                <a:cs typeface="Andale Mono" charset="0"/>
              </a:rPr>
              <a:t>&lt;RPY_7YR_RT&gt;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4250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2yr Cohort Default Rate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75974" y="1897380"/>
            <a:ext cx="4264435" cy="4351338"/>
          </a:xfrm>
        </p:spPr>
      </p:pic>
      <p:sp>
        <p:nvSpPr>
          <p:cNvPr id="5" name="TextBox 4"/>
          <p:cNvSpPr txBox="1"/>
          <p:nvPr/>
        </p:nvSpPr>
        <p:spPr>
          <a:xfrm>
            <a:off x="306944" y="6454776"/>
            <a:ext cx="4949190" cy="215444"/>
          </a:xfrm>
          <a:prstGeom prst="rect">
            <a:avLst/>
          </a:prstGeom>
          <a:noFill/>
        </p:spPr>
        <p:txBody>
          <a:bodyPr wrap="square" rtlCol="0">
            <a:spAutoFit/>
          </a:bodyPr>
          <a:lstStyle/>
          <a:p>
            <a:r>
              <a:rPr lang="en-US" sz="800" i="1" dirty="0" smtClean="0"/>
              <a:t>* The 2013 and 2014 cohorts moved to a 3yr default measurement</a:t>
            </a:r>
            <a:endParaRPr lang="en-US" sz="800" i="1" dirty="0"/>
          </a:p>
        </p:txBody>
      </p:sp>
    </p:spTree>
    <p:extLst>
      <p:ext uri="{BB962C8B-B14F-4D97-AF65-F5344CB8AC3E}">
        <p14:creationId xmlns:p14="http://schemas.microsoft.com/office/powerpoint/2010/main" val="12887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Repayment Rates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0280" y="2131314"/>
            <a:ext cx="6150197" cy="4410634"/>
          </a:xfrm>
        </p:spPr>
      </p:pic>
    </p:spTree>
    <p:extLst>
      <p:ext uri="{BB962C8B-B14F-4D97-AF65-F5344CB8AC3E}">
        <p14:creationId xmlns:p14="http://schemas.microsoft.com/office/powerpoint/2010/main" val="830743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College Completion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3053" y="2000250"/>
            <a:ext cx="6009804" cy="4351338"/>
          </a:xfrm>
        </p:spPr>
      </p:pic>
    </p:spTree>
    <p:extLst>
      <p:ext uri="{BB962C8B-B14F-4D97-AF65-F5344CB8AC3E}">
        <p14:creationId xmlns:p14="http://schemas.microsoft.com/office/powerpoint/2010/main" val="198657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523" y="1828800"/>
            <a:ext cx="6009804" cy="4351338"/>
          </a:xfrm>
        </p:spPr>
      </p:pic>
    </p:spTree>
    <p:extLst>
      <p:ext uri="{BB962C8B-B14F-4D97-AF65-F5344CB8AC3E}">
        <p14:creationId xmlns:p14="http://schemas.microsoft.com/office/powerpoint/2010/main" val="1103046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Status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379" y="2033937"/>
            <a:ext cx="5721370" cy="4349048"/>
          </a:xfrm>
        </p:spPr>
      </p:pic>
    </p:spTree>
    <p:extLst>
      <p:ext uri="{BB962C8B-B14F-4D97-AF65-F5344CB8AC3E}">
        <p14:creationId xmlns:p14="http://schemas.microsoft.com/office/powerpoint/2010/main" val="77181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Pell Eligibility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523" y="1828800"/>
            <a:ext cx="6009804" cy="4351338"/>
          </a:xfrm>
        </p:spPr>
      </p:pic>
    </p:spTree>
    <p:extLst>
      <p:ext uri="{BB962C8B-B14F-4D97-AF65-F5344CB8AC3E}">
        <p14:creationId xmlns:p14="http://schemas.microsoft.com/office/powerpoint/2010/main" val="326270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Generation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523" y="1828800"/>
            <a:ext cx="6009804" cy="4351338"/>
          </a:xfrm>
        </p:spPr>
      </p:pic>
    </p:spTree>
    <p:extLst>
      <p:ext uri="{BB962C8B-B14F-4D97-AF65-F5344CB8AC3E}">
        <p14:creationId xmlns:p14="http://schemas.microsoft.com/office/powerpoint/2010/main" val="1830726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5499" y="1828800"/>
            <a:ext cx="3547853" cy="4351338"/>
          </a:xfrm>
        </p:spPr>
      </p:pic>
    </p:spTree>
    <p:extLst>
      <p:ext uri="{BB962C8B-B14F-4D97-AF65-F5344CB8AC3E}">
        <p14:creationId xmlns:p14="http://schemas.microsoft.com/office/powerpoint/2010/main" val="190635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0" indent="0">
              <a:buNone/>
            </a:pPr>
            <a:r>
              <a:rPr lang="en-US" dirty="0"/>
              <a:t>The student loan market in the U.S. is currently about 1.2 trillion dollars with roughly 90% coming from federal loan programs. </a:t>
            </a:r>
            <a:endParaRPr lang="en-US" dirty="0" smtClean="0"/>
          </a:p>
          <a:p>
            <a:pPr marL="0" indent="0">
              <a:buNone/>
            </a:pPr>
            <a:r>
              <a:rPr lang="en-US" dirty="0" smtClean="0"/>
              <a:t>It's </a:t>
            </a:r>
            <a:r>
              <a:rPr lang="en-US" dirty="0"/>
              <a:t>not just large, it's growing rapidly as the cost of education continues to outpace the inflation. There is growing concern from both the public and policy makers about the burden that student loans are putting on the economy.</a:t>
            </a:r>
          </a:p>
          <a:p>
            <a:endParaRPr lang="en-US" dirty="0"/>
          </a:p>
        </p:txBody>
      </p:sp>
    </p:spTree>
    <p:extLst>
      <p:ext uri="{BB962C8B-B14F-4D97-AF65-F5344CB8AC3E}">
        <p14:creationId xmlns:p14="http://schemas.microsoft.com/office/powerpoint/2010/main" val="1137887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idx="1"/>
          </p:nvPr>
        </p:nvSpPr>
        <p:spPr/>
        <p:txBody>
          <a:bodyPr/>
          <a:lstStyle/>
          <a:p>
            <a:pPr marL="0" lvl="0" indent="0">
              <a:lnSpc>
                <a:spcPct val="150000"/>
              </a:lnSpc>
              <a:spcBef>
                <a:spcPts val="600"/>
              </a:spcBef>
              <a:spcAft>
                <a:spcPts val="600"/>
              </a:spcAft>
              <a:buClrTx/>
              <a:buSzTx/>
              <a:buNone/>
            </a:pPr>
            <a:r>
              <a:rPr lang="en-US" dirty="0"/>
              <a:t>This can be examined by calling 'feature </a:t>
            </a:r>
            <a:r>
              <a:rPr lang="en-US" dirty="0" smtClean="0"/>
              <a:t>importance's' </a:t>
            </a:r>
            <a:r>
              <a:rPr lang="en-US" dirty="0"/>
              <a:t>on the random forest model. We've selected random forests for a couple of reasons; </a:t>
            </a:r>
            <a:endParaRPr lang="en-US" dirty="0" smtClean="0"/>
          </a:p>
          <a:p>
            <a:pPr marL="342900" lvl="0" indent="-342900">
              <a:lnSpc>
                <a:spcPct val="150000"/>
              </a:lnSpc>
              <a:spcBef>
                <a:spcPts val="600"/>
              </a:spcBef>
              <a:spcAft>
                <a:spcPts val="600"/>
              </a:spcAft>
              <a:buClrTx/>
              <a:buSzTx/>
              <a:buAutoNum type="arabicPeriod"/>
            </a:pPr>
            <a:r>
              <a:rPr lang="en-US" dirty="0"/>
              <a:t>L</a:t>
            </a:r>
            <a:r>
              <a:rPr lang="en-US" dirty="0" smtClean="0"/>
              <a:t>imited preprocessing steps. </a:t>
            </a:r>
          </a:p>
          <a:p>
            <a:pPr marL="342900" lvl="0" indent="-342900">
              <a:lnSpc>
                <a:spcPct val="150000"/>
              </a:lnSpc>
              <a:spcBef>
                <a:spcPts val="600"/>
              </a:spcBef>
              <a:spcAft>
                <a:spcPts val="600"/>
              </a:spcAft>
              <a:buClrTx/>
              <a:buSzTx/>
              <a:buAutoNum type="arabicPeriod"/>
            </a:pPr>
            <a:r>
              <a:rPr lang="en-US" dirty="0" smtClean="0"/>
              <a:t>The </a:t>
            </a:r>
            <a:r>
              <a:rPr lang="en-US" dirty="0"/>
              <a:t>method of splitting based on the features ability to divide the data provides a good indication of the importance of that </a:t>
            </a:r>
            <a:r>
              <a:rPr lang="en-US" dirty="0" smtClean="0"/>
              <a:t>feature.</a:t>
            </a:r>
          </a:p>
          <a:p>
            <a:pPr marL="342900" lvl="0" indent="-342900">
              <a:lnSpc>
                <a:spcPct val="150000"/>
              </a:lnSpc>
              <a:spcBef>
                <a:spcPts val="600"/>
              </a:spcBef>
              <a:spcAft>
                <a:spcPts val="600"/>
              </a:spcAft>
              <a:buClrTx/>
              <a:buSzTx/>
              <a:buAutoNum type="arabicPeriod"/>
            </a:pPr>
            <a:r>
              <a:rPr lang="en-US" dirty="0"/>
              <a:t>I</a:t>
            </a:r>
            <a:r>
              <a:rPr lang="en-US" dirty="0" smtClean="0"/>
              <a:t>t </a:t>
            </a:r>
            <a:r>
              <a:rPr lang="en-US" dirty="0"/>
              <a:t>looks as though our data could have multicollinearity and random forests is best suited to not </a:t>
            </a:r>
            <a:r>
              <a:rPr lang="en-US" dirty="0" smtClean="0"/>
              <a:t>over fit </a:t>
            </a:r>
            <a:r>
              <a:rPr lang="en-US" dirty="0"/>
              <a:t>based on this.</a:t>
            </a:r>
            <a:endParaRPr lang="en-US" dirty="0"/>
          </a:p>
        </p:txBody>
      </p:sp>
    </p:spTree>
    <p:extLst>
      <p:ext uri="{BB962C8B-B14F-4D97-AF65-F5344CB8AC3E}">
        <p14:creationId xmlns:p14="http://schemas.microsoft.com/office/powerpoint/2010/main" val="2025923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Feature Importance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7129114"/>
              </p:ext>
            </p:extLst>
          </p:nvPr>
        </p:nvGraphicFramePr>
        <p:xfrm>
          <a:off x="2226153" y="1962952"/>
          <a:ext cx="6921870" cy="4500880"/>
        </p:xfrm>
        <a:graphic>
          <a:graphicData uri="http://schemas.openxmlformats.org/drawingml/2006/table">
            <a:tbl>
              <a:tblPr firstRow="1" bandRow="1">
                <a:tableStyleId>{69012ECD-51FC-41F1-AA8D-1B2483CD663E}</a:tableStyleId>
              </a:tblPr>
              <a:tblGrid>
                <a:gridCol w="3972040"/>
                <a:gridCol w="2949830"/>
              </a:tblGrid>
              <a:tr h="222250">
                <a:tc>
                  <a:txBody>
                    <a:bodyPr/>
                    <a:lstStyle/>
                    <a:p>
                      <a:r>
                        <a:rPr lang="en-US" dirty="0" smtClean="0"/>
                        <a:t>Feature</a:t>
                      </a:r>
                      <a:endParaRPr lang="en-US" dirty="0"/>
                    </a:p>
                  </a:txBody>
                  <a:tcPr/>
                </a:tc>
                <a:tc>
                  <a:txBody>
                    <a:bodyPr/>
                    <a:lstStyle/>
                    <a:p>
                      <a:r>
                        <a:rPr lang="en-US" dirty="0" smtClean="0"/>
                        <a:t>Feature Importance</a:t>
                      </a:r>
                      <a:endParaRPr lang="en-US" dirty="0"/>
                    </a:p>
                  </a:txBody>
                  <a:tcPr/>
                </a:tc>
              </a:tr>
              <a:tr h="370840">
                <a:tc>
                  <a:txBody>
                    <a:bodyPr/>
                    <a:lstStyle/>
                    <a:p>
                      <a:pPr algn="l" fontAlgn="ctr"/>
                      <a:r>
                        <a:rPr lang="en-US" b="1" dirty="0">
                          <a:effectLst/>
                        </a:rPr>
                        <a:t>FAMINC</a:t>
                      </a:r>
                    </a:p>
                  </a:txBody>
                  <a:tcPr marL="50800" marR="50800" marT="50800" marB="50800" anchor="ctr"/>
                </a:tc>
                <a:tc>
                  <a:txBody>
                    <a:bodyPr/>
                    <a:lstStyle/>
                    <a:p>
                      <a:pPr algn="r" fontAlgn="ctr"/>
                      <a:r>
                        <a:rPr lang="fi-FI" dirty="0">
                          <a:effectLst/>
                        </a:rPr>
                        <a:t>0.508795</a:t>
                      </a:r>
                    </a:p>
                  </a:txBody>
                  <a:tcPr marL="50800" marR="50800" marT="50800" marB="50800" anchor="ctr"/>
                </a:tc>
              </a:tr>
              <a:tr h="370840">
                <a:tc>
                  <a:txBody>
                    <a:bodyPr/>
                    <a:lstStyle/>
                    <a:p>
                      <a:pPr algn="l" fontAlgn="ctr"/>
                      <a:r>
                        <a:rPr lang="en-US" b="1">
                          <a:effectLst/>
                        </a:rPr>
                        <a:t>INC_PCT_M1</a:t>
                      </a:r>
                    </a:p>
                  </a:txBody>
                  <a:tcPr marL="50800" marR="50800" marT="50800" marB="50800" anchor="ctr"/>
                </a:tc>
                <a:tc>
                  <a:txBody>
                    <a:bodyPr/>
                    <a:lstStyle/>
                    <a:p>
                      <a:pPr algn="r" fontAlgn="ctr"/>
                      <a:r>
                        <a:rPr lang="is-IS" dirty="0">
                          <a:effectLst/>
                        </a:rPr>
                        <a:t>0.066574</a:t>
                      </a:r>
                    </a:p>
                  </a:txBody>
                  <a:tcPr marL="50800" marR="50800" marT="50800" marB="50800" anchor="ctr"/>
                </a:tc>
              </a:tr>
              <a:tr h="370840">
                <a:tc>
                  <a:txBody>
                    <a:bodyPr/>
                    <a:lstStyle/>
                    <a:p>
                      <a:pPr algn="l" fontAlgn="ctr"/>
                      <a:r>
                        <a:rPr lang="en-US" b="1">
                          <a:effectLst/>
                        </a:rPr>
                        <a:t>PELL_EVER</a:t>
                      </a:r>
                    </a:p>
                  </a:txBody>
                  <a:tcPr marL="50800" marR="50800" marT="50800" marB="50800" anchor="ctr"/>
                </a:tc>
                <a:tc>
                  <a:txBody>
                    <a:bodyPr/>
                    <a:lstStyle/>
                    <a:p>
                      <a:pPr algn="r" fontAlgn="ctr"/>
                      <a:r>
                        <a:rPr lang="is-IS" dirty="0">
                          <a:effectLst/>
                        </a:rPr>
                        <a:t>0.058634</a:t>
                      </a:r>
                    </a:p>
                  </a:txBody>
                  <a:tcPr marL="50800" marR="50800" marT="50800" marB="50800" anchor="ctr"/>
                </a:tc>
              </a:tr>
              <a:tr h="370840">
                <a:tc>
                  <a:txBody>
                    <a:bodyPr/>
                    <a:lstStyle/>
                    <a:p>
                      <a:pPr algn="l" fontAlgn="ctr"/>
                      <a:r>
                        <a:rPr lang="en-US" b="1">
                          <a:effectLst/>
                        </a:rPr>
                        <a:t>PCTPELL</a:t>
                      </a:r>
                    </a:p>
                  </a:txBody>
                  <a:tcPr marL="50800" marR="50800" marT="50800" marB="50800" anchor="ctr"/>
                </a:tc>
                <a:tc>
                  <a:txBody>
                    <a:bodyPr/>
                    <a:lstStyle/>
                    <a:p>
                      <a:pPr algn="r" fontAlgn="ctr"/>
                      <a:r>
                        <a:rPr lang="is-IS" dirty="0">
                          <a:effectLst/>
                        </a:rPr>
                        <a:t>0.047115</a:t>
                      </a:r>
                    </a:p>
                  </a:txBody>
                  <a:tcPr marL="50800" marR="50800" marT="50800" marB="50800" anchor="ctr"/>
                </a:tc>
              </a:tr>
              <a:tr h="370840">
                <a:tc>
                  <a:txBody>
                    <a:bodyPr/>
                    <a:lstStyle/>
                    <a:p>
                      <a:pPr algn="l" fontAlgn="ctr"/>
                      <a:r>
                        <a:rPr lang="en-US" b="1">
                          <a:effectLst/>
                        </a:rPr>
                        <a:t>INC_PCT_LO</a:t>
                      </a:r>
                    </a:p>
                  </a:txBody>
                  <a:tcPr marL="50800" marR="50800" marT="50800" marB="50800" anchor="ctr"/>
                </a:tc>
                <a:tc>
                  <a:txBody>
                    <a:bodyPr/>
                    <a:lstStyle/>
                    <a:p>
                      <a:pPr algn="r" fontAlgn="ctr"/>
                      <a:r>
                        <a:rPr lang="hr-HR" dirty="0">
                          <a:effectLst/>
                        </a:rPr>
                        <a:t>0.031309</a:t>
                      </a:r>
                    </a:p>
                  </a:txBody>
                  <a:tcPr marL="50800" marR="50800" marT="50800" marB="50800" anchor="ctr"/>
                </a:tc>
              </a:tr>
              <a:tr h="370840">
                <a:tc>
                  <a:txBody>
                    <a:bodyPr/>
                    <a:lstStyle/>
                    <a:p>
                      <a:pPr algn="l" fontAlgn="ctr"/>
                      <a:r>
                        <a:rPr lang="en-US" b="1">
                          <a:effectLst/>
                        </a:rPr>
                        <a:t>ENRL_ORIG_YR2_RT</a:t>
                      </a:r>
                    </a:p>
                  </a:txBody>
                  <a:tcPr marL="50800" marR="50800" marT="50800" marB="50800" anchor="ctr"/>
                </a:tc>
                <a:tc>
                  <a:txBody>
                    <a:bodyPr/>
                    <a:lstStyle/>
                    <a:p>
                      <a:pPr algn="r" fontAlgn="ctr"/>
                      <a:r>
                        <a:rPr lang="en-US" dirty="0">
                          <a:effectLst/>
                        </a:rPr>
                        <a:t>0.024091</a:t>
                      </a:r>
                    </a:p>
                  </a:txBody>
                  <a:tcPr marL="50800" marR="50800" marT="50800" marB="50800" anchor="ctr"/>
                </a:tc>
              </a:tr>
              <a:tr h="370840">
                <a:tc>
                  <a:txBody>
                    <a:bodyPr/>
                    <a:lstStyle/>
                    <a:p>
                      <a:pPr algn="l" fontAlgn="ctr"/>
                      <a:r>
                        <a:rPr lang="en-US" b="1" dirty="0">
                          <a:effectLst/>
                        </a:rPr>
                        <a:t>MD_FAMINC</a:t>
                      </a:r>
                    </a:p>
                  </a:txBody>
                  <a:tcPr marL="50800" marR="50800" marT="50800" marB="50800" anchor="ctr"/>
                </a:tc>
                <a:tc>
                  <a:txBody>
                    <a:bodyPr/>
                    <a:lstStyle/>
                    <a:p>
                      <a:pPr algn="r" fontAlgn="ctr"/>
                      <a:r>
                        <a:rPr lang="is-IS" dirty="0">
                          <a:effectLst/>
                        </a:rPr>
                        <a:t>0.023885</a:t>
                      </a:r>
                    </a:p>
                  </a:txBody>
                  <a:tcPr marL="50800" marR="50800" marT="50800" marB="50800" anchor="ctr"/>
                </a:tc>
              </a:tr>
              <a:tr h="370840">
                <a:tc>
                  <a:txBody>
                    <a:bodyPr/>
                    <a:lstStyle/>
                    <a:p>
                      <a:pPr algn="l" fontAlgn="ctr"/>
                      <a:r>
                        <a:rPr lang="en-US" b="1">
                          <a:effectLst/>
                        </a:rPr>
                        <a:t>DEP_INC_AVG</a:t>
                      </a:r>
                    </a:p>
                  </a:txBody>
                  <a:tcPr marL="50800" marR="50800" marT="50800" marB="50800" anchor="ctr"/>
                </a:tc>
                <a:tc>
                  <a:txBody>
                    <a:bodyPr/>
                    <a:lstStyle/>
                    <a:p>
                      <a:pPr algn="r" fontAlgn="ctr"/>
                      <a:r>
                        <a:rPr lang="fi-FI" dirty="0">
                          <a:effectLst/>
                        </a:rPr>
                        <a:t>0.017953</a:t>
                      </a:r>
                    </a:p>
                  </a:txBody>
                  <a:tcPr marL="50800" marR="50800" marT="50800" marB="50800" anchor="ctr"/>
                </a:tc>
              </a:tr>
              <a:tr h="370840">
                <a:tc>
                  <a:txBody>
                    <a:bodyPr/>
                    <a:lstStyle/>
                    <a:p>
                      <a:pPr algn="l" fontAlgn="ctr"/>
                      <a:r>
                        <a:rPr lang="en-US" b="1">
                          <a:effectLst/>
                        </a:rPr>
                        <a:t>PAR_ED_PCT_PS</a:t>
                      </a:r>
                    </a:p>
                  </a:txBody>
                  <a:tcPr marL="50800" marR="50800" marT="50800" marB="50800" anchor="ctr"/>
                </a:tc>
                <a:tc>
                  <a:txBody>
                    <a:bodyPr/>
                    <a:lstStyle/>
                    <a:p>
                      <a:pPr algn="r" fontAlgn="ctr"/>
                      <a:r>
                        <a:rPr lang="is-IS">
                          <a:effectLst/>
                        </a:rPr>
                        <a:t>0.016900</a:t>
                      </a:r>
                    </a:p>
                  </a:txBody>
                  <a:tcPr marL="50800" marR="50800" marT="50800" marB="50800" anchor="ctr"/>
                </a:tc>
              </a:tr>
              <a:tr h="370840">
                <a:tc>
                  <a:txBody>
                    <a:bodyPr/>
                    <a:lstStyle/>
                    <a:p>
                      <a:pPr algn="l" fontAlgn="ctr"/>
                      <a:r>
                        <a:rPr lang="en-US" b="1">
                          <a:effectLst/>
                        </a:rPr>
                        <a:t>WDRAW_ORIG_YR2_RT</a:t>
                      </a:r>
                    </a:p>
                  </a:txBody>
                  <a:tcPr marL="50800" marR="50800" marT="50800" marB="50800" anchor="ctr"/>
                </a:tc>
                <a:tc>
                  <a:txBody>
                    <a:bodyPr/>
                    <a:lstStyle/>
                    <a:p>
                      <a:pPr algn="r" fontAlgn="ctr"/>
                      <a:r>
                        <a:rPr lang="is-IS" dirty="0">
                          <a:effectLst/>
                        </a:rPr>
                        <a:t>0.016264</a:t>
                      </a:r>
                    </a:p>
                  </a:txBody>
                  <a:tcPr marL="50800" marR="50800" marT="50800" marB="50800" anchor="ctr"/>
                </a:tc>
              </a:tr>
              <a:tr h="370840">
                <a:tc>
                  <a:txBody>
                    <a:bodyPr/>
                    <a:lstStyle/>
                    <a:p>
                      <a:pPr algn="l" fontAlgn="ctr"/>
                      <a:r>
                        <a:rPr lang="en-US" b="1" dirty="0">
                          <a:effectLst/>
                        </a:rPr>
                        <a:t>IND_INC_AVG</a:t>
                      </a:r>
                    </a:p>
                  </a:txBody>
                  <a:tcPr marL="50800" marR="50800" marT="50800" marB="50800" anchor="ctr"/>
                </a:tc>
                <a:tc>
                  <a:txBody>
                    <a:bodyPr/>
                    <a:lstStyle/>
                    <a:p>
                      <a:pPr algn="r" fontAlgn="ctr"/>
                      <a:r>
                        <a:rPr lang="is-IS" dirty="0">
                          <a:effectLst/>
                        </a:rPr>
                        <a:t>0.002685</a:t>
                      </a:r>
                    </a:p>
                  </a:txBody>
                  <a:tcPr marL="50800" marR="50800" marT="50800" marB="50800" anchor="ctr"/>
                </a:tc>
              </a:tr>
            </a:tbl>
          </a:graphicData>
        </a:graphic>
      </p:graphicFrame>
    </p:spTree>
    <p:extLst>
      <p:ext uri="{BB962C8B-B14F-4D97-AF65-F5344CB8AC3E}">
        <p14:creationId xmlns:p14="http://schemas.microsoft.com/office/powerpoint/2010/main" val="1346974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Income vs. Repayment Rate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0755" y="2023110"/>
            <a:ext cx="4240240" cy="4351338"/>
          </a:xfrm>
        </p:spPr>
      </p:pic>
    </p:spTree>
    <p:extLst>
      <p:ext uri="{BB962C8B-B14F-4D97-AF65-F5344CB8AC3E}">
        <p14:creationId xmlns:p14="http://schemas.microsoft.com/office/powerpoint/2010/main" val="1969466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026" y="1908810"/>
            <a:ext cx="4754404" cy="4754404"/>
          </a:xfrm>
        </p:spPr>
      </p:pic>
    </p:spTree>
    <p:extLst>
      <p:ext uri="{BB962C8B-B14F-4D97-AF65-F5344CB8AC3E}">
        <p14:creationId xmlns:p14="http://schemas.microsoft.com/office/powerpoint/2010/main" val="1657073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Development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9691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Trees </a:t>
            </a:r>
            <a:r>
              <a:rPr lang="en-US" dirty="0"/>
              <a:t>Regressor</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50000"/>
              </a:lnSpc>
              <a:spcBef>
                <a:spcPts val="600"/>
              </a:spcBef>
              <a:spcAft>
                <a:spcPts val="600"/>
              </a:spcAft>
              <a:buClrTx/>
              <a:buSzTx/>
              <a:buFontTx/>
              <a:buNone/>
              <a:tabLst/>
              <a:defRPr/>
            </a:pPr>
            <a:r>
              <a:rPr lang="en-US" b="1" dirty="0" smtClean="0"/>
              <a:t>Model Selection Criteria:</a:t>
            </a:r>
            <a:endParaRPr lang="en-US" b="1" dirty="0"/>
          </a:p>
          <a:p>
            <a:pPr>
              <a:lnSpc>
                <a:spcPct val="150000"/>
              </a:lnSpc>
              <a:spcBef>
                <a:spcPts val="600"/>
              </a:spcBef>
              <a:spcAft>
                <a:spcPts val="600"/>
              </a:spcAft>
              <a:buClrTx/>
              <a:buSzTx/>
            </a:pPr>
            <a:r>
              <a:rPr lang="en-US" dirty="0" smtClean="0"/>
              <a:t>Can be extended to a multi-output problem. </a:t>
            </a:r>
            <a:r>
              <a:rPr lang="en-US" dirty="0" err="1" smtClean="0"/>
              <a:t>Eg</a:t>
            </a:r>
            <a:r>
              <a:rPr lang="en-US" dirty="0" smtClean="0"/>
              <a:t>. Predict 5yr and 7yr default rates.</a:t>
            </a:r>
          </a:p>
          <a:p>
            <a:pPr lvl="0">
              <a:lnSpc>
                <a:spcPct val="150000"/>
              </a:lnSpc>
              <a:spcBef>
                <a:spcPts val="600"/>
              </a:spcBef>
              <a:spcAft>
                <a:spcPts val="600"/>
              </a:spcAft>
              <a:buClrTx/>
              <a:buSzTx/>
            </a:pPr>
            <a:r>
              <a:rPr lang="en-US" dirty="0"/>
              <a:t>It looks as though our data could have </a:t>
            </a:r>
            <a:r>
              <a:rPr lang="en-US" dirty="0" smtClean="0"/>
              <a:t>multicollinearity.</a:t>
            </a:r>
          </a:p>
          <a:p>
            <a:pPr lvl="0">
              <a:lnSpc>
                <a:spcPct val="150000"/>
              </a:lnSpc>
              <a:spcBef>
                <a:spcPts val="600"/>
              </a:spcBef>
              <a:spcAft>
                <a:spcPts val="600"/>
              </a:spcAft>
              <a:buClrTx/>
              <a:buSzTx/>
            </a:pPr>
            <a:r>
              <a:rPr lang="en-US" dirty="0" smtClean="0"/>
              <a:t>Model errors remain uncorrelated. </a:t>
            </a:r>
          </a:p>
          <a:p>
            <a:pPr lvl="0">
              <a:lnSpc>
                <a:spcPct val="150000"/>
              </a:lnSpc>
              <a:spcBef>
                <a:spcPts val="600"/>
              </a:spcBef>
              <a:spcAft>
                <a:spcPts val="600"/>
              </a:spcAft>
              <a:buClrTx/>
              <a:buSzTx/>
            </a:pPr>
            <a:r>
              <a:rPr lang="en-US" dirty="0" smtClean="0"/>
              <a:t>The decision tree ensemble methods represent a balance between fitting non-linear data, and keeping some level of interpretability. </a:t>
            </a:r>
            <a:endParaRPr lang="en-US" dirty="0"/>
          </a:p>
        </p:txBody>
      </p:sp>
      <p:sp>
        <p:nvSpPr>
          <p:cNvPr id="4" name="Text Placeholder 3"/>
          <p:cNvSpPr>
            <a:spLocks noGrp="1"/>
          </p:cNvSpPr>
          <p:nvPr>
            <p:ph type="body" sz="half" idx="2"/>
          </p:nvPr>
        </p:nvSpPr>
        <p:spPr/>
        <p:txBody>
          <a:bodyPr anchor="ctr"/>
          <a:lstStyle/>
          <a:p>
            <a:r>
              <a:rPr lang="en-US" b="1" dirty="0" smtClean="0"/>
              <a:t>Performance </a:t>
            </a:r>
            <a:endParaRPr lang="en-US" b="1" dirty="0"/>
          </a:p>
          <a:p>
            <a:r>
              <a:rPr lang="en-US" dirty="0" smtClean="0"/>
              <a:t>MSE: </a:t>
            </a:r>
            <a:r>
              <a:rPr lang="nb-NO" dirty="0"/>
              <a:t>0.0015</a:t>
            </a:r>
            <a:endParaRPr lang="en-US" dirty="0" smtClean="0"/>
          </a:p>
          <a:p>
            <a:r>
              <a:rPr lang="en-US" dirty="0" smtClean="0"/>
              <a:t>R</a:t>
            </a:r>
            <a:r>
              <a:rPr lang="en-US" baseline="30000" dirty="0" smtClean="0"/>
              <a:t>2</a:t>
            </a:r>
            <a:r>
              <a:rPr lang="en-US" dirty="0" smtClean="0"/>
              <a:t>: </a:t>
            </a:r>
            <a:r>
              <a:rPr lang="hr-HR" dirty="0"/>
              <a:t>0.9249</a:t>
            </a:r>
            <a:endParaRPr lang="en-US" dirty="0"/>
          </a:p>
        </p:txBody>
      </p:sp>
    </p:spTree>
    <p:extLst>
      <p:ext uri="{BB962C8B-B14F-4D97-AF65-F5344CB8AC3E}">
        <p14:creationId xmlns:p14="http://schemas.microsoft.com/office/powerpoint/2010/main" val="88584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Repayment Rates Across Family Income Levels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4336" y="1545336"/>
            <a:ext cx="5138928" cy="3767328"/>
          </a:xfrm>
        </p:spPr>
      </p:pic>
      <p:sp>
        <p:nvSpPr>
          <p:cNvPr id="4" name="Text Placeholder 3"/>
          <p:cNvSpPr>
            <a:spLocks noGrp="1"/>
          </p:cNvSpPr>
          <p:nvPr>
            <p:ph type="body" sz="half" idx="2"/>
          </p:nvPr>
        </p:nvSpPr>
        <p:spPr/>
        <p:txBody>
          <a:bodyPr/>
          <a:lstStyle/>
          <a:p>
            <a:r>
              <a:rPr lang="en-US" dirty="0" smtClean="0"/>
              <a:t>The graph to the right shows the expected repayment rate for the average institution with all variables held constant with the exception of mean family income. </a:t>
            </a:r>
          </a:p>
          <a:p>
            <a:r>
              <a:rPr lang="en-US" dirty="0" smtClean="0"/>
              <a:t>The family income number moves from the minimum of the dataset to the maximum of the dataset.</a:t>
            </a:r>
          </a:p>
          <a:p>
            <a:r>
              <a:rPr lang="en-US" dirty="0" smtClean="0"/>
              <a:t>Family income is taken from the FAFSA when the student first enters the university. </a:t>
            </a:r>
            <a:endParaRPr lang="en-US" dirty="0"/>
          </a:p>
        </p:txBody>
      </p:sp>
    </p:spTree>
    <p:extLst>
      <p:ext uri="{BB962C8B-B14F-4D97-AF65-F5344CB8AC3E}">
        <p14:creationId xmlns:p14="http://schemas.microsoft.com/office/powerpoint/2010/main" val="825012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Recommendations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023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S</a:t>
            </a:r>
            <a:r>
              <a:rPr lang="en-US" dirty="0" smtClean="0"/>
              <a:t>tudents </a:t>
            </a:r>
            <a:r>
              <a:rPr lang="en-US" dirty="0"/>
              <a:t>who have family incomes less than about $35K are caught by the safety nets </a:t>
            </a:r>
            <a:r>
              <a:rPr lang="en-US" dirty="0" smtClean="0"/>
              <a:t>in place. Therefore, family income below</a:t>
            </a:r>
            <a:r>
              <a:rPr lang="en-US" dirty="0"/>
              <a:t> $35K </a:t>
            </a:r>
            <a:r>
              <a:rPr lang="en-US" dirty="0" smtClean="0"/>
              <a:t>doesn't impact repayment rates. The </a:t>
            </a:r>
            <a:r>
              <a:rPr lang="en-US" dirty="0"/>
              <a:t>same is true for students who have family incomes above $70K, they often have no trouble paying for college and family income is not all that important. </a:t>
            </a:r>
            <a:endParaRPr lang="en-US" dirty="0" smtClean="0"/>
          </a:p>
          <a:p>
            <a:r>
              <a:rPr lang="en-US" dirty="0" smtClean="0"/>
              <a:t>However</a:t>
            </a:r>
            <a:r>
              <a:rPr lang="en-US" dirty="0"/>
              <a:t>, for students with family incomes in the middle range, their family income is massively important. Extrapolating out from the institution level, the difference in repayment rate between a student who comes from a family that makes $35K and on that makes $70k is almost 6</a:t>
            </a:r>
            <a:r>
              <a:rPr lang="en-US" dirty="0" smtClean="0"/>
              <a:t>%!</a:t>
            </a:r>
          </a:p>
          <a:p>
            <a:pPr marL="0" indent="0">
              <a:buNone/>
            </a:pPr>
            <a:r>
              <a:rPr lang="en-US" b="1" dirty="0" smtClean="0"/>
              <a:t>Possible uses:</a:t>
            </a:r>
          </a:p>
          <a:p>
            <a:r>
              <a:rPr lang="en-US" dirty="0" smtClean="0"/>
              <a:t>As </a:t>
            </a:r>
            <a:r>
              <a:rPr lang="en-US" dirty="0"/>
              <a:t>a university </a:t>
            </a:r>
            <a:r>
              <a:rPr lang="en-US" dirty="0" smtClean="0"/>
              <a:t>administer </a:t>
            </a:r>
            <a:r>
              <a:rPr lang="en-US" dirty="0"/>
              <a:t>I would use this data to focus resources on these students. The good news here too is that this data was pulled from the FASFA filings, which means the university has access to this information for each student and they have early in the students college career.</a:t>
            </a:r>
          </a:p>
          <a:p>
            <a:r>
              <a:rPr lang="en-US" dirty="0"/>
              <a:t>For student loan originators, (and potential student loan originators) this analysis comes at a critical time in the market</a:t>
            </a:r>
            <a:r>
              <a:rPr lang="en-US" dirty="0" smtClean="0"/>
              <a:t>.</a:t>
            </a:r>
            <a:endParaRPr lang="en-US" dirty="0"/>
          </a:p>
        </p:txBody>
      </p:sp>
    </p:spTree>
    <p:extLst>
      <p:ext uri="{BB962C8B-B14F-4D97-AF65-F5344CB8AC3E}">
        <p14:creationId xmlns:p14="http://schemas.microsoft.com/office/powerpoint/2010/main" val="93607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Student Debt Landscape is Changing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2063" y="1943816"/>
            <a:ext cx="8594725" cy="4121306"/>
          </a:xfrm>
        </p:spPr>
      </p:pic>
    </p:spTree>
    <p:extLst>
      <p:ext uri="{BB962C8B-B14F-4D97-AF65-F5344CB8AC3E}">
        <p14:creationId xmlns:p14="http://schemas.microsoft.com/office/powerpoint/2010/main" val="330530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Challenges:</a:t>
            </a:r>
          </a:p>
          <a:p>
            <a:r>
              <a:rPr lang="en-US" dirty="0" smtClean="0"/>
              <a:t>Debt originators have difficulty determining a students probability of default without credit history, and often rely on traditional measures.</a:t>
            </a:r>
          </a:p>
          <a:p>
            <a:r>
              <a:rPr lang="en-US" dirty="0"/>
              <a:t>Students don’t have a great way to evaluate the possible outcomes of attending one college vs. another</a:t>
            </a:r>
            <a:r>
              <a:rPr lang="en-US" dirty="0" smtClean="0"/>
              <a:t>.</a:t>
            </a:r>
          </a:p>
          <a:p>
            <a:r>
              <a:rPr lang="en-US" dirty="0" smtClean="0"/>
              <a:t>Policy makers and administrators don’t have a single measure for determining the performance of a university</a:t>
            </a:r>
          </a:p>
          <a:p>
            <a:endParaRPr lang="en-US" dirty="0"/>
          </a:p>
          <a:p>
            <a:pPr marL="0" indent="0">
              <a:buNone/>
            </a:pPr>
            <a:r>
              <a:rPr lang="en-US" dirty="0" smtClean="0"/>
              <a:t>IS THERE A MORE EFFICIENT WAY TO DETERMINE THE PROBABLY OF DEFAULT ON STUDENT LOANS</a:t>
            </a:r>
            <a:endParaRPr lang="en-US" dirty="0"/>
          </a:p>
          <a:p>
            <a:endParaRPr lang="en-US" dirty="0"/>
          </a:p>
        </p:txBody>
      </p:sp>
    </p:spTree>
    <p:extLst>
      <p:ext uri="{BB962C8B-B14F-4D97-AF65-F5344CB8AC3E}">
        <p14:creationId xmlns:p14="http://schemas.microsoft.com/office/powerpoint/2010/main" val="633829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834640"/>
            <a:ext cx="9692640" cy="1325562"/>
          </a:xfrm>
        </p:spPr>
        <p:txBody>
          <a:bodyPr/>
          <a:lstStyle/>
          <a:p>
            <a:r>
              <a:rPr lang="en-US" smtClean="0"/>
              <a:t>Questions?</a:t>
            </a:r>
            <a:endParaRPr lang="en-US"/>
          </a:p>
        </p:txBody>
      </p:sp>
    </p:spTree>
    <p:extLst>
      <p:ext uri="{BB962C8B-B14F-4D97-AF65-F5344CB8AC3E}">
        <p14:creationId xmlns:p14="http://schemas.microsoft.com/office/powerpoint/2010/main" val="907351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Consumers</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dirty="0" smtClean="0"/>
              <a:t>Issuers of Student debt</a:t>
            </a:r>
          </a:p>
          <a:p>
            <a:pPr marL="342900" indent="-342900">
              <a:buFont typeface="+mj-lt"/>
              <a:buAutoNum type="arabicPeriod"/>
            </a:pPr>
            <a:r>
              <a:rPr lang="en-US" dirty="0" smtClean="0"/>
              <a:t>Students Deciding on an Institution</a:t>
            </a:r>
          </a:p>
          <a:p>
            <a:pPr marL="342900" indent="-342900">
              <a:buFont typeface="+mj-lt"/>
              <a:buAutoNum type="arabicPeriod"/>
            </a:pPr>
            <a:r>
              <a:rPr lang="en-US" dirty="0" smtClean="0"/>
              <a:t>University Administrators</a:t>
            </a:r>
          </a:p>
          <a:p>
            <a:pPr marL="342900" indent="-342900">
              <a:buFont typeface="+mj-lt"/>
              <a:buAutoNum type="arabicPeriod"/>
            </a:pPr>
            <a:r>
              <a:rPr lang="en-US" dirty="0" smtClean="0"/>
              <a:t>Policy Makers</a:t>
            </a:r>
            <a:endParaRPr lang="en-US" dirty="0"/>
          </a:p>
        </p:txBody>
      </p:sp>
    </p:spTree>
    <p:extLst>
      <p:ext uri="{BB962C8B-B14F-4D97-AF65-F5344CB8AC3E}">
        <p14:creationId xmlns:p14="http://schemas.microsoft.com/office/powerpoint/2010/main" val="124900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3659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Overview</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U.S. Department of Education hired consultants RTI to generate data the “College </a:t>
            </a:r>
            <a:r>
              <a:rPr lang="en-US" dirty="0" err="1" smtClean="0"/>
              <a:t>ScoreCard</a:t>
            </a:r>
            <a:r>
              <a:rPr lang="en-US" dirty="0" smtClean="0"/>
              <a:t>” dataset.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Data was primarily compiled from:</a:t>
            </a:r>
          </a:p>
          <a:p>
            <a:pPr marL="342900" lvl="0" indent="-342900">
              <a:lnSpc>
                <a:spcPct val="100000"/>
              </a:lnSpc>
              <a:spcBef>
                <a:spcPts val="600"/>
              </a:spcBef>
              <a:spcAft>
                <a:spcPts val="600"/>
              </a:spcAft>
              <a:buClrTx/>
              <a:buSzTx/>
              <a:buFont typeface="+mj-lt"/>
              <a:buAutoNum type="arabicPeriod"/>
            </a:pPr>
            <a:r>
              <a:rPr lang="en-US" dirty="0"/>
              <a:t>IPEDS (Integrated Postsecondary Education Data </a:t>
            </a:r>
            <a:r>
              <a:rPr lang="en-US" dirty="0" smtClean="0"/>
              <a:t>System)</a:t>
            </a:r>
            <a:endParaRPr lang="en-US" dirty="0"/>
          </a:p>
          <a:p>
            <a:pPr marL="342900" lvl="0" indent="-342900">
              <a:lnSpc>
                <a:spcPct val="100000"/>
              </a:lnSpc>
              <a:spcBef>
                <a:spcPts val="600"/>
              </a:spcBef>
              <a:spcAft>
                <a:spcPts val="600"/>
              </a:spcAft>
              <a:buClrTx/>
              <a:buSzTx/>
              <a:buFont typeface="+mj-lt"/>
              <a:buAutoNum type="arabicPeriod"/>
            </a:pPr>
            <a:r>
              <a:rPr lang="en-US" dirty="0" smtClean="0"/>
              <a:t>NSLDS (National </a:t>
            </a:r>
            <a:r>
              <a:rPr lang="en-US" dirty="0"/>
              <a:t>Student Loan Data </a:t>
            </a:r>
            <a:r>
              <a:rPr lang="en-US" dirty="0" smtClean="0"/>
              <a:t>System)</a:t>
            </a:r>
          </a:p>
          <a:p>
            <a:pPr marL="342900" lvl="0" indent="-342900">
              <a:lnSpc>
                <a:spcPct val="100000"/>
              </a:lnSpc>
              <a:spcBef>
                <a:spcPts val="600"/>
              </a:spcBef>
              <a:spcAft>
                <a:spcPts val="600"/>
              </a:spcAft>
              <a:buClrTx/>
              <a:buSzTx/>
              <a:buFont typeface="+mj-lt"/>
              <a:buAutoNum type="arabicPeriod"/>
            </a:pPr>
            <a:r>
              <a:rPr lang="en-US" dirty="0" smtClean="0"/>
              <a:t>U.S. Department of Treasury</a:t>
            </a:r>
          </a:p>
          <a:p>
            <a:pPr marL="342900" lvl="0" indent="-342900">
              <a:lnSpc>
                <a:spcPct val="100000"/>
              </a:lnSpc>
              <a:spcBef>
                <a:spcPts val="600"/>
              </a:spcBef>
              <a:spcAft>
                <a:spcPts val="600"/>
              </a:spcAft>
              <a:buClrTx/>
              <a:buSzTx/>
              <a:buFont typeface="+mj-lt"/>
              <a:buAutoNum type="arabicPeriod"/>
            </a:pPr>
            <a:r>
              <a:rPr lang="en-US" dirty="0" smtClean="0"/>
              <a:t>BLS (Bureau of Labor Statistics)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a:lnSpc>
                <a:spcPct val="100000"/>
              </a:lnSpc>
              <a:spcBef>
                <a:spcPts val="0"/>
              </a:spcBef>
              <a:spcAft>
                <a:spcPts val="0"/>
              </a:spcAft>
              <a:buClrTx/>
              <a:buSzTx/>
            </a:pPr>
            <a:endParaRPr lang="en-US" dirty="0"/>
          </a:p>
        </p:txBody>
      </p:sp>
      <p:graphicFrame>
        <p:nvGraphicFramePr>
          <p:cNvPr id="4" name="Diagram 3"/>
          <p:cNvGraphicFramePr/>
          <p:nvPr>
            <p:extLst>
              <p:ext uri="{D42A27DB-BD31-4B8C-83A1-F6EECF244321}">
                <p14:modId xmlns:p14="http://schemas.microsoft.com/office/powerpoint/2010/main" val="1853393605"/>
              </p:ext>
            </p:extLst>
          </p:nvPr>
        </p:nvGraphicFramePr>
        <p:xfrm>
          <a:off x="7103070" y="3102955"/>
          <a:ext cx="4489115" cy="3707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09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Breakdown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The feature set can be broken into a few primary areas:</a:t>
            </a:r>
          </a:p>
          <a:p>
            <a:r>
              <a:rPr lang="en-US" b="1" dirty="0"/>
              <a:t>Root:</a:t>
            </a:r>
            <a:r>
              <a:rPr lang="en-US" dirty="0"/>
              <a:t> The root data is fundamental element, it includes the OPEID (Office of Postsecondary Education Identification) which uniquely identifies each institution and is standard across the Department of Education.</a:t>
            </a:r>
          </a:p>
          <a:p>
            <a:r>
              <a:rPr lang="en-US" b="1" dirty="0"/>
              <a:t>School:</a:t>
            </a:r>
            <a:r>
              <a:rPr lang="en-US" dirty="0"/>
              <a:t> Descriptive information about each school.</a:t>
            </a:r>
          </a:p>
          <a:p>
            <a:r>
              <a:rPr lang="en-US" b="1" dirty="0"/>
              <a:t>Academics:</a:t>
            </a:r>
            <a:r>
              <a:rPr lang="en-US" dirty="0"/>
              <a:t> Metrics describing the type of education </a:t>
            </a:r>
            <a:r>
              <a:rPr lang="en-US" dirty="0" err="1"/>
              <a:t>avialable</a:t>
            </a:r>
            <a:r>
              <a:rPr lang="en-US" dirty="0"/>
              <a:t>.</a:t>
            </a:r>
          </a:p>
          <a:p>
            <a:r>
              <a:rPr lang="en-US" b="1" dirty="0"/>
              <a:t>Admissions:</a:t>
            </a:r>
            <a:r>
              <a:rPr lang="en-US" dirty="0"/>
              <a:t> Admission statistics including acceptance rate and SAT scores.</a:t>
            </a:r>
          </a:p>
          <a:p>
            <a:r>
              <a:rPr lang="en-US" b="1" dirty="0"/>
              <a:t>Student:</a:t>
            </a:r>
            <a:r>
              <a:rPr lang="en-US" dirty="0"/>
              <a:t> Demographic and descriptive elements about the student body.</a:t>
            </a:r>
          </a:p>
          <a:p>
            <a:r>
              <a:rPr lang="en-US" b="1" dirty="0"/>
              <a:t>Cost:</a:t>
            </a:r>
            <a:r>
              <a:rPr lang="en-US" dirty="0"/>
              <a:t> Information about the cost of </a:t>
            </a:r>
            <a:r>
              <a:rPr lang="en-US" dirty="0" err="1"/>
              <a:t>attendence</a:t>
            </a:r>
            <a:r>
              <a:rPr lang="en-US" dirty="0"/>
              <a:t>.</a:t>
            </a:r>
          </a:p>
          <a:p>
            <a:r>
              <a:rPr lang="en-US" b="1" dirty="0"/>
              <a:t>Aid:</a:t>
            </a:r>
            <a:r>
              <a:rPr lang="en-US" dirty="0"/>
              <a:t> Statistics about financial aid and debt including the percentage of students </a:t>
            </a:r>
            <a:r>
              <a:rPr lang="en-US" dirty="0" err="1"/>
              <a:t>recieving</a:t>
            </a:r>
            <a:r>
              <a:rPr lang="en-US" dirty="0"/>
              <a:t> financial aid and the median debt at graduation.</a:t>
            </a:r>
          </a:p>
          <a:p>
            <a:r>
              <a:rPr lang="en-US" b="1" dirty="0"/>
              <a:t>Repayment:</a:t>
            </a:r>
            <a:r>
              <a:rPr lang="en-US" dirty="0"/>
              <a:t> THE TARGET VARIABLES. This primarily includes the cohort default rate and the repayment rate. (further discussion later)</a:t>
            </a:r>
          </a:p>
          <a:p>
            <a:r>
              <a:rPr lang="en-US" b="1" dirty="0"/>
              <a:t>Completion:</a:t>
            </a:r>
            <a:r>
              <a:rPr lang="en-US" dirty="0"/>
              <a:t> Details of graduations rates. Can be based on 150% or 200% cap where additional scores are added if a student completes a program in the time longer than standard for that program.</a:t>
            </a:r>
          </a:p>
          <a:p>
            <a:r>
              <a:rPr lang="en-US" b="1" dirty="0"/>
              <a:t>Earnings:</a:t>
            </a:r>
            <a:r>
              <a:rPr lang="en-US" dirty="0"/>
              <a:t> Information about post-graduation earnings. Earnings data are adjusted for inflation to 2014 using CPI-U from the BLS.</a:t>
            </a:r>
          </a:p>
          <a:p>
            <a:endParaRPr lang="en-US" dirty="0"/>
          </a:p>
        </p:txBody>
      </p:sp>
    </p:spTree>
    <p:extLst>
      <p:ext uri="{BB962C8B-B14F-4D97-AF65-F5344CB8AC3E}">
        <p14:creationId xmlns:p14="http://schemas.microsoft.com/office/powerpoint/2010/main" val="71705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832" y="3043989"/>
            <a:ext cx="8252853" cy="646331"/>
          </a:xfrm>
          <a:prstGeom prst="rect">
            <a:avLst/>
          </a:prstGeom>
          <a:noFill/>
        </p:spPr>
        <p:txBody>
          <a:bodyPr wrap="square" rtlCol="0">
            <a:spAutoFit/>
          </a:bodyPr>
          <a:lstStyle/>
          <a:p>
            <a:r>
              <a:rPr lang="en-US"/>
              <a:t>Percent of students who never received a federal loan at the institution and who died within 8 years at original institution</a:t>
            </a:r>
            <a:endParaRPr lang="en-US" dirty="0"/>
          </a:p>
        </p:txBody>
      </p:sp>
    </p:spTree>
    <p:extLst>
      <p:ext uri="{BB962C8B-B14F-4D97-AF65-F5344CB8AC3E}">
        <p14:creationId xmlns:p14="http://schemas.microsoft.com/office/powerpoint/2010/main" val="56411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and Risks</a:t>
            </a:r>
          </a:p>
        </p:txBody>
      </p:sp>
      <p:sp>
        <p:nvSpPr>
          <p:cNvPr id="3" name="Content Placeholder 2"/>
          <p:cNvSpPr>
            <a:spLocks noGrp="1"/>
          </p:cNvSpPr>
          <p:nvPr>
            <p:ph idx="1"/>
          </p:nvPr>
        </p:nvSpPr>
        <p:spPr/>
        <p:txBody>
          <a:bodyPr>
            <a:normAutofit fontScale="85000" lnSpcReduction="10000"/>
          </a:bodyPr>
          <a:lstStyle/>
          <a:p>
            <a:r>
              <a:rPr lang="en-US" dirty="0"/>
              <a:t>The target variable is the 7yr repayment rate for the FY2009 &amp; FY2010 pooled cohorts. The circumstances of the economy during '08-'09 mean that default data for those years may not be reflective of other years.</a:t>
            </a:r>
          </a:p>
          <a:p>
            <a:r>
              <a:rPr lang="en-US" dirty="0"/>
              <a:t>The data provided is aggregated to the </a:t>
            </a:r>
            <a:r>
              <a:rPr lang="en-US" dirty="0" smtClean="0"/>
              <a:t>institutional </a:t>
            </a:r>
            <a:r>
              <a:rPr lang="en-US" dirty="0"/>
              <a:t>level. FERPA (Family Education Right to Privacy Act) laws prohibit distribution of personal education information. As a result, it not possible to validate results at the individual level. Any personally identifiable information in the data set as been replaced with "Privacy </a:t>
            </a:r>
            <a:r>
              <a:rPr lang="en-US" dirty="0" smtClean="0"/>
              <a:t>Suppressed."</a:t>
            </a:r>
            <a:endParaRPr lang="en-US" dirty="0"/>
          </a:p>
          <a:p>
            <a:r>
              <a:rPr lang="en-US" dirty="0"/>
              <a:t>A lot of the data points provided are specific to first-time, full-time students and we extrapolate out to the rest of the student body even when this may not </a:t>
            </a:r>
            <a:r>
              <a:rPr lang="en-US" dirty="0" smtClean="0"/>
              <a:t>reflect </a:t>
            </a:r>
            <a:r>
              <a:rPr lang="en-US" dirty="0"/>
              <a:t>the composition. Further, much of the data, including earnings data is restricted to students who </a:t>
            </a:r>
            <a:r>
              <a:rPr lang="en-US" dirty="0" smtClean="0"/>
              <a:t>receive </a:t>
            </a:r>
            <a:r>
              <a:rPr lang="en-US" dirty="0"/>
              <a:t>Title IV benefits. At schools where this percentage is low, it may not reflect the overall student body, however, it is still useful as a comparison for default rates since these students are </a:t>
            </a:r>
            <a:r>
              <a:rPr lang="en-US" dirty="0" smtClean="0"/>
              <a:t>receiving </a:t>
            </a:r>
            <a:r>
              <a:rPr lang="en-US" dirty="0"/>
              <a:t>aid.</a:t>
            </a:r>
          </a:p>
          <a:p>
            <a:r>
              <a:rPr lang="en-US" dirty="0"/>
              <a:t>As a method of simplifying the data analysis we ignore a lot of the transfer information.</a:t>
            </a:r>
          </a:p>
          <a:p>
            <a:r>
              <a:rPr lang="en-US" dirty="0"/>
              <a:t>The focus is on two-year and four year degree-granting programs only. Certificate programs and non-degree granting programs have been removed</a:t>
            </a:r>
            <a:r>
              <a:rPr lang="en-US" dirty="0" smtClean="0"/>
              <a:t>.</a:t>
            </a: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10206343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316</TotalTime>
  <Words>896</Words>
  <Application>Microsoft Macintosh PowerPoint</Application>
  <PresentationFormat>Widescreen</PresentationFormat>
  <Paragraphs>127</Paragraphs>
  <Slides>30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Andale Mono</vt:lpstr>
      <vt:lpstr>Calibri</vt:lpstr>
      <vt:lpstr>Century Schoolbook</vt:lpstr>
      <vt:lpstr>Wingdings 2</vt:lpstr>
      <vt:lpstr>Arial</vt:lpstr>
      <vt:lpstr>View</vt:lpstr>
      <vt:lpstr>Student Loan Defaults</vt:lpstr>
      <vt:lpstr>Background</vt:lpstr>
      <vt:lpstr>Problem Statement</vt:lpstr>
      <vt:lpstr>Possible Consumers</vt:lpstr>
      <vt:lpstr>Data Source</vt:lpstr>
      <vt:lpstr>Data Overview</vt:lpstr>
      <vt:lpstr>Feature Breakdown</vt:lpstr>
      <vt:lpstr>PowerPoint Presentation</vt:lpstr>
      <vt:lpstr>Assumptions and Risks</vt:lpstr>
      <vt:lpstr>EDA</vt:lpstr>
      <vt:lpstr>Target Variable:</vt:lpstr>
      <vt:lpstr>2yr Cohort Default Rate</vt:lpstr>
      <vt:lpstr>Distribution of Repayment Rates</vt:lpstr>
      <vt:lpstr>College Completion</vt:lpstr>
      <vt:lpstr>Gender</vt:lpstr>
      <vt:lpstr>Dependency Status</vt:lpstr>
      <vt:lpstr>Pell Eligibility</vt:lpstr>
      <vt:lpstr>First Generation</vt:lpstr>
      <vt:lpstr>Control</vt:lpstr>
      <vt:lpstr>Feature Selection</vt:lpstr>
      <vt:lpstr>Random Forest Feature Importance</vt:lpstr>
      <vt:lpstr>Family Income vs. Repayment Rate</vt:lpstr>
      <vt:lpstr>Heatmap</vt:lpstr>
      <vt:lpstr>Model Development</vt:lpstr>
      <vt:lpstr>Extra Trees Regressor</vt:lpstr>
      <vt:lpstr>Repayment Rates Across Family Income Levels</vt:lpstr>
      <vt:lpstr>Conclusion &amp; Recommendations</vt:lpstr>
      <vt:lpstr>Interpretation</vt:lpstr>
      <vt:lpstr>The Student Debt Landscape is Changing</vt:lpstr>
      <vt:lpstr>Questions?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Tim Ernst</cp:lastModifiedBy>
  <cp:revision>28</cp:revision>
  <dcterms:created xsi:type="dcterms:W3CDTF">2014-09-12T02:13:28Z</dcterms:created>
  <dcterms:modified xsi:type="dcterms:W3CDTF">2016-12-13T20:51:38Z</dcterms:modified>
</cp:coreProperties>
</file>