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04" y="-3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1522324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1830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950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5373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676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6487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73039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5350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163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62470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1372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9" name="Shape 9"/>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hthu@jh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subTitle" idx="1"/>
          </p:nvPr>
        </p:nvSpPr>
        <p:spPr>
          <a:xfrm>
            <a:off x="1089325" y="1331802"/>
            <a:ext cx="6400799" cy="871800"/>
          </a:xfrm>
          <a:prstGeom prst="rect">
            <a:avLst/>
          </a:prstGeom>
        </p:spPr>
        <p:txBody>
          <a:bodyPr lIns="91425" tIns="91425" rIns="91425" bIns="91425" anchor="t" anchorCtr="0">
            <a:noAutofit/>
          </a:bodyPr>
          <a:lstStyle/>
          <a:p>
            <a:pPr>
              <a:spcBef>
                <a:spcPts val="0"/>
              </a:spcBef>
              <a:buNone/>
            </a:pPr>
            <a:r>
              <a:rPr lang="zh-CN">
                <a:solidFill>
                  <a:srgbClr val="000000"/>
                </a:solidFill>
              </a:rPr>
              <a:t>Scalable Learning Engine</a:t>
            </a:r>
          </a:p>
        </p:txBody>
      </p:sp>
      <p:sp>
        <p:nvSpPr>
          <p:cNvPr id="24" name="Shape 24"/>
          <p:cNvSpPr txBox="1"/>
          <p:nvPr/>
        </p:nvSpPr>
        <p:spPr>
          <a:xfrm>
            <a:off x="1167750" y="2603100"/>
            <a:ext cx="6400799" cy="1296299"/>
          </a:xfrm>
          <a:prstGeom prst="rect">
            <a:avLst/>
          </a:prstGeom>
          <a:noFill/>
          <a:ln>
            <a:noFill/>
          </a:ln>
        </p:spPr>
        <p:txBody>
          <a:bodyPr lIns="91425" tIns="91425" rIns="91425" bIns="91425" anchor="t" anchorCtr="0">
            <a:noAutofit/>
          </a:bodyPr>
          <a:lstStyle/>
          <a:p>
            <a:pPr algn="ctr" rtl="0">
              <a:spcBef>
                <a:spcPts val="0"/>
              </a:spcBef>
              <a:buNone/>
            </a:pPr>
            <a:r>
              <a:rPr lang="zh-CN"/>
              <a:t>Tianyi Chen(tchen59@jhu.edu)</a:t>
            </a:r>
          </a:p>
          <a:p>
            <a:pPr algn="ctr" rtl="0">
              <a:spcBef>
                <a:spcPts val="0"/>
              </a:spcBef>
              <a:buNone/>
            </a:pPr>
            <a:r>
              <a:rPr lang="zh-CN"/>
              <a:t>Huizhan Lu(hlu27@jhu.edu)</a:t>
            </a:r>
          </a:p>
          <a:p>
            <a:pPr algn="ctr" rtl="0">
              <a:spcBef>
                <a:spcPts val="0"/>
              </a:spcBef>
              <a:buNone/>
            </a:pPr>
            <a:r>
              <a:rPr lang="zh-CN"/>
              <a:t>Jian Jin(jjin20@jhu.edu)</a:t>
            </a:r>
          </a:p>
          <a:p>
            <a:pPr algn="ctr">
              <a:spcBef>
                <a:spcPts val="0"/>
              </a:spcBef>
              <a:buNone/>
            </a:pPr>
            <a:r>
              <a:rPr lang="zh-CN"/>
              <a:t>Haitang Hu(</a:t>
            </a:r>
            <a:r>
              <a:rPr lang="zh-CN">
                <a:hlinkClick r:id="rId3"/>
              </a:rPr>
              <a:t>hthu@jhu.edu</a:t>
            </a:r>
            <a:r>
              <a:rPr lang="zh-CN"/>
              <a:t>)</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p:nvPr/>
        </p:nvSpPr>
        <p:spPr>
          <a:xfrm>
            <a:off x="689150" y="1378325"/>
            <a:ext cx="7597500" cy="3000300"/>
          </a:xfrm>
          <a:prstGeom prst="rect">
            <a:avLst/>
          </a:prstGeom>
          <a:noFill/>
          <a:ln>
            <a:noFill/>
          </a:ln>
        </p:spPr>
        <p:txBody>
          <a:bodyPr lIns="91425" tIns="91425" rIns="91425" bIns="91425" anchor="t" anchorCtr="0">
            <a:noAutofit/>
          </a:bodyPr>
          <a:lstStyle/>
          <a:p>
            <a:pPr rtl="0">
              <a:spcBef>
                <a:spcPts val="0"/>
              </a:spcBef>
              <a:buNone/>
            </a:pPr>
            <a:r>
              <a:rPr lang="zh-CN"/>
              <a:t>We prefer matrices data stored in Mysql.</a:t>
            </a:r>
          </a:p>
          <a:p>
            <a:pPr rtl="0">
              <a:spcBef>
                <a:spcPts val="0"/>
              </a:spcBef>
              <a:buNone/>
            </a:pPr>
            <a:endParaRPr/>
          </a:p>
          <a:p>
            <a:pPr rtl="0">
              <a:spcBef>
                <a:spcPts val="0"/>
              </a:spcBef>
              <a:buNone/>
            </a:pPr>
            <a:r>
              <a:rPr lang="zh-CN"/>
              <a:t>Since we can use JDBC to connect Java and database easily.</a:t>
            </a:r>
          </a:p>
          <a:p>
            <a:pPr rtl="0">
              <a:spcBef>
                <a:spcPts val="0"/>
              </a:spcBef>
              <a:buNone/>
            </a:pPr>
            <a:endParaRPr/>
          </a:p>
          <a:p>
            <a:pPr>
              <a:spcBef>
                <a:spcPts val="0"/>
              </a:spcBef>
              <a:buNone/>
            </a:pPr>
            <a:endParaRPr/>
          </a:p>
        </p:txBody>
      </p:sp>
      <p:sp>
        <p:nvSpPr>
          <p:cNvPr id="73" name="Shape 73"/>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lvl="0" rtl="0">
              <a:spcBef>
                <a:spcPts val="0"/>
              </a:spcBef>
              <a:buNone/>
            </a:pPr>
            <a:r>
              <a:rPr lang="zh-CN" sz="3000" b="0" i="1"/>
              <a:t>Dataset</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zh-CN"/>
              <a:t>Thanks!</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a:spcBef>
                <a:spcPts val="0"/>
              </a:spcBef>
              <a:buNone/>
            </a:pPr>
            <a:r>
              <a:rPr lang="zh-CN" sz="3000" b="0" i="1"/>
              <a:t>Problem Definition</a:t>
            </a:r>
          </a:p>
        </p:txBody>
      </p:sp>
      <p:sp>
        <p:nvSpPr>
          <p:cNvPr id="30" name="Shape 30"/>
          <p:cNvSpPr txBox="1"/>
          <p:nvPr/>
        </p:nvSpPr>
        <p:spPr>
          <a:xfrm>
            <a:off x="503750" y="1095375"/>
            <a:ext cx="7612800" cy="3909299"/>
          </a:xfrm>
          <a:prstGeom prst="rect">
            <a:avLst/>
          </a:prstGeom>
          <a:noFill/>
          <a:ln>
            <a:noFill/>
          </a:ln>
        </p:spPr>
        <p:txBody>
          <a:bodyPr lIns="91425" tIns="91425" rIns="91425" bIns="91425" anchor="t" anchorCtr="0">
            <a:noAutofit/>
          </a:bodyPr>
          <a:lstStyle/>
          <a:p>
            <a:pPr marL="457200" lvl="0" indent="-342900" rtl="0">
              <a:lnSpc>
                <a:spcPct val="130000"/>
              </a:lnSpc>
              <a:spcBef>
                <a:spcPts val="0"/>
              </a:spcBef>
              <a:buClr>
                <a:schemeClr val="dk1"/>
              </a:buClr>
              <a:buSzPct val="100000"/>
              <a:buFont typeface="Arial"/>
              <a:buChar char="●"/>
            </a:pPr>
            <a:r>
              <a:rPr lang="zh-CN" sz="1800">
                <a:solidFill>
                  <a:schemeClr val="dk1"/>
                </a:solidFill>
              </a:rPr>
              <a:t>Dimensionality Reduction </a:t>
            </a:r>
          </a:p>
          <a:p>
            <a:pPr marL="914400" lvl="1" indent="-342900" rtl="0">
              <a:lnSpc>
                <a:spcPct val="130000"/>
              </a:lnSpc>
              <a:spcBef>
                <a:spcPts val="0"/>
              </a:spcBef>
              <a:buClr>
                <a:schemeClr val="dk1"/>
              </a:buClr>
              <a:buSzPct val="100000"/>
              <a:buFont typeface="Arial"/>
              <a:buChar char="○"/>
            </a:pPr>
            <a:r>
              <a:rPr lang="zh-CN" sz="1800">
                <a:solidFill>
                  <a:schemeClr val="dk1"/>
                </a:solidFill>
              </a:rPr>
              <a:t>Trade-off between lower dimensionality/lower information loss</a:t>
            </a:r>
          </a:p>
          <a:p>
            <a:pPr marL="914400" lvl="1" indent="-342900" rtl="0">
              <a:lnSpc>
                <a:spcPct val="130000"/>
              </a:lnSpc>
              <a:spcBef>
                <a:spcPts val="0"/>
              </a:spcBef>
              <a:buClr>
                <a:schemeClr val="dk1"/>
              </a:buClr>
              <a:buSzPct val="100000"/>
              <a:buFont typeface="Arial"/>
              <a:buChar char="○"/>
            </a:pPr>
            <a:r>
              <a:rPr lang="zh-CN" sz="1800">
                <a:solidFill>
                  <a:schemeClr val="dk1"/>
                </a:solidFill>
              </a:rPr>
              <a:t>Select most-fitted model (PCA,CCA, etc.)</a:t>
            </a:r>
          </a:p>
          <a:p>
            <a:pPr marL="457200" lvl="0" indent="-342900" rtl="0">
              <a:lnSpc>
                <a:spcPct val="130000"/>
              </a:lnSpc>
              <a:spcBef>
                <a:spcPts val="0"/>
              </a:spcBef>
              <a:buClr>
                <a:schemeClr val="dk1"/>
              </a:buClr>
              <a:buSzPct val="100000"/>
              <a:buFont typeface="Arial"/>
              <a:buChar char="●"/>
            </a:pPr>
            <a:r>
              <a:rPr lang="zh-CN" sz="1800">
                <a:solidFill>
                  <a:schemeClr val="dk1"/>
                </a:solidFill>
              </a:rPr>
              <a:t>Multi-view Learning</a:t>
            </a:r>
          </a:p>
          <a:p>
            <a:pPr marL="914400" lvl="1" indent="-342900" rtl="0">
              <a:lnSpc>
                <a:spcPct val="130000"/>
              </a:lnSpc>
              <a:spcBef>
                <a:spcPts val="0"/>
              </a:spcBef>
              <a:buClr>
                <a:schemeClr val="dk1"/>
              </a:buClr>
              <a:buSzPct val="100000"/>
              <a:buFont typeface="Arial"/>
              <a:buChar char="○"/>
            </a:pPr>
            <a:r>
              <a:rPr lang="zh-CN" sz="1800">
                <a:solidFill>
                  <a:schemeClr val="dk1"/>
                </a:solidFill>
              </a:rPr>
              <a:t>Find the relationships between different datasets.</a:t>
            </a:r>
          </a:p>
          <a:p>
            <a:pPr marL="457200" lvl="0" indent="-342900" rtl="0">
              <a:lnSpc>
                <a:spcPct val="130000"/>
              </a:lnSpc>
              <a:spcBef>
                <a:spcPts val="0"/>
              </a:spcBef>
              <a:buClr>
                <a:srgbClr val="000000"/>
              </a:buClr>
              <a:buSzPct val="100000"/>
              <a:buFont typeface="Arial"/>
              <a:buChar char="●"/>
            </a:pPr>
            <a:r>
              <a:rPr lang="zh-CN" sz="1800"/>
              <a:t>Inputs: </a:t>
            </a:r>
          </a:p>
          <a:p>
            <a:pPr marL="914400" lvl="1" indent="-342900" rtl="0">
              <a:lnSpc>
                <a:spcPct val="130000"/>
              </a:lnSpc>
              <a:spcBef>
                <a:spcPts val="0"/>
              </a:spcBef>
              <a:buClr>
                <a:srgbClr val="000000"/>
              </a:buClr>
              <a:buSzPct val="100000"/>
              <a:buFont typeface="Arial"/>
              <a:buChar char="○"/>
            </a:pPr>
            <a:r>
              <a:rPr lang="zh-CN" sz="1800"/>
              <a:t>Large scale data with selection-required feature distribution</a:t>
            </a:r>
          </a:p>
          <a:p>
            <a:pPr marL="457200" lvl="0" indent="-342900" rtl="0">
              <a:lnSpc>
                <a:spcPct val="130000"/>
              </a:lnSpc>
              <a:spcBef>
                <a:spcPts val="0"/>
              </a:spcBef>
              <a:buClr>
                <a:srgbClr val="000000"/>
              </a:buClr>
              <a:buSzPct val="100000"/>
              <a:buFont typeface="Arial"/>
              <a:buChar char="●"/>
            </a:pPr>
            <a:r>
              <a:rPr lang="zh-CN" sz="1800"/>
              <a:t>Output:</a:t>
            </a:r>
          </a:p>
          <a:p>
            <a:pPr marL="914400" lvl="1" indent="-342900" rtl="0">
              <a:lnSpc>
                <a:spcPct val="130000"/>
              </a:lnSpc>
              <a:spcBef>
                <a:spcPts val="0"/>
              </a:spcBef>
              <a:buClr>
                <a:srgbClr val="000000"/>
              </a:buClr>
              <a:buSzPct val="100000"/>
              <a:buFont typeface="Arial"/>
              <a:buChar char="○"/>
            </a:pPr>
            <a:r>
              <a:rPr lang="zh-CN" sz="1800"/>
              <a:t>Reduced features and corresponding weights</a:t>
            </a:r>
          </a:p>
          <a:p>
            <a:pPr marL="914400" lvl="1" indent="-342900" rtl="0">
              <a:lnSpc>
                <a:spcPct val="130000"/>
              </a:lnSpc>
              <a:spcBef>
                <a:spcPts val="0"/>
              </a:spcBef>
              <a:buClr>
                <a:srgbClr val="000000"/>
              </a:buClr>
              <a:buSzPct val="100000"/>
              <a:buFont typeface="Arial"/>
              <a:buChar char="○"/>
            </a:pPr>
            <a:r>
              <a:rPr lang="zh-CN" sz="1800"/>
              <a:t>Low-dimension data (Plottable)</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457200" y="958550"/>
            <a:ext cx="6599100" cy="3725699"/>
          </a:xfrm>
          <a:prstGeom prst="rect">
            <a:avLst/>
          </a:prstGeom>
          <a:ln>
            <a:noFill/>
          </a:ln>
        </p:spPr>
        <p:txBody>
          <a:bodyPr lIns="91425" tIns="91425" rIns="91425" bIns="91425" anchor="t" anchorCtr="0">
            <a:noAutofit/>
          </a:bodyPr>
          <a:lstStyle/>
          <a:p>
            <a:pPr marL="457200" lvl="0" indent="-317500" rtl="0">
              <a:lnSpc>
                <a:spcPct val="130000"/>
              </a:lnSpc>
              <a:spcBef>
                <a:spcPts val="0"/>
              </a:spcBef>
              <a:buClr>
                <a:srgbClr val="000000"/>
              </a:buClr>
              <a:buSzPct val="100000"/>
              <a:buFont typeface="Arial"/>
              <a:buAutoNum type="arabicPeriod"/>
            </a:pPr>
            <a:r>
              <a:rPr lang="zh-CN" sz="1400"/>
              <a:t>System Construction (Week5~Week6)</a:t>
            </a:r>
          </a:p>
          <a:p>
            <a:pPr marL="914400" lvl="1" indent="-317500" rtl="0">
              <a:lnSpc>
                <a:spcPct val="130000"/>
              </a:lnSpc>
              <a:spcBef>
                <a:spcPts val="0"/>
              </a:spcBef>
              <a:buClr>
                <a:srgbClr val="000000"/>
              </a:buClr>
              <a:buSzPct val="100000"/>
              <a:buFont typeface="Arial"/>
              <a:buAutoNum type="alphaLcPeriod"/>
            </a:pPr>
            <a:r>
              <a:rPr lang="zh-CN" sz="1400"/>
              <a:t>Background Research</a:t>
            </a:r>
          </a:p>
          <a:p>
            <a:pPr marL="914400" lvl="1" indent="-317500" rtl="0">
              <a:lnSpc>
                <a:spcPct val="130000"/>
              </a:lnSpc>
              <a:spcBef>
                <a:spcPts val="0"/>
              </a:spcBef>
              <a:buClr>
                <a:srgbClr val="000000"/>
              </a:buClr>
              <a:buSzPct val="100000"/>
              <a:buFont typeface="Arial"/>
              <a:buAutoNum type="alphaLcPeriod"/>
            </a:pPr>
            <a:r>
              <a:rPr lang="zh-CN" sz="1400"/>
              <a:t>Infrastructure</a:t>
            </a:r>
          </a:p>
          <a:p>
            <a:pPr marL="914400" lvl="1" indent="-317500" rtl="0">
              <a:lnSpc>
                <a:spcPct val="130000"/>
              </a:lnSpc>
              <a:spcBef>
                <a:spcPts val="0"/>
              </a:spcBef>
              <a:buClr>
                <a:srgbClr val="000000"/>
              </a:buClr>
              <a:buSzPct val="100000"/>
              <a:buFont typeface="Arial"/>
              <a:buAutoNum type="alphaLcPeriod"/>
            </a:pPr>
            <a:r>
              <a:rPr lang="zh-CN" sz="1400"/>
              <a:t>Software Selection</a:t>
            </a:r>
          </a:p>
          <a:p>
            <a:pPr marL="457200" lvl="0" indent="-317500" rtl="0">
              <a:lnSpc>
                <a:spcPct val="130000"/>
              </a:lnSpc>
              <a:spcBef>
                <a:spcPts val="0"/>
              </a:spcBef>
              <a:buClr>
                <a:srgbClr val="000000"/>
              </a:buClr>
              <a:buSzPct val="100000"/>
              <a:buFont typeface="Arial"/>
              <a:buAutoNum type="arabicPeriod"/>
            </a:pPr>
            <a:r>
              <a:rPr lang="zh-CN" sz="1400"/>
              <a:t> Learning Algorithm Implementation (Week7~Week10)</a:t>
            </a:r>
          </a:p>
          <a:p>
            <a:pPr marL="914400" lvl="1" indent="-317500" rtl="0">
              <a:lnSpc>
                <a:spcPct val="130000"/>
              </a:lnSpc>
              <a:spcBef>
                <a:spcPts val="0"/>
              </a:spcBef>
              <a:buClr>
                <a:srgbClr val="000000"/>
              </a:buClr>
              <a:buSzPct val="100000"/>
              <a:buFont typeface="Arial"/>
              <a:buAutoNum type="alphaLcPeriod"/>
            </a:pPr>
            <a:r>
              <a:rPr lang="zh-CN" sz="1400"/>
              <a:t>PCA</a:t>
            </a:r>
          </a:p>
          <a:p>
            <a:pPr marL="914400" lvl="1" indent="-317500" rtl="0">
              <a:lnSpc>
                <a:spcPct val="130000"/>
              </a:lnSpc>
              <a:spcBef>
                <a:spcPts val="0"/>
              </a:spcBef>
              <a:buClr>
                <a:srgbClr val="000000"/>
              </a:buClr>
              <a:buSzPct val="100000"/>
              <a:buFont typeface="Arial"/>
              <a:buAutoNum type="alphaLcPeriod"/>
            </a:pPr>
            <a:r>
              <a:rPr lang="zh-CN" sz="1400"/>
              <a:t>CCA</a:t>
            </a:r>
          </a:p>
          <a:p>
            <a:pPr marL="914400" lvl="1" indent="-317500" rtl="0">
              <a:lnSpc>
                <a:spcPct val="130000"/>
              </a:lnSpc>
              <a:spcBef>
                <a:spcPts val="0"/>
              </a:spcBef>
              <a:buClr>
                <a:srgbClr val="000000"/>
              </a:buClr>
              <a:buSzPct val="100000"/>
              <a:buFont typeface="Arial"/>
              <a:buAutoNum type="alphaLcPeriod"/>
            </a:pPr>
            <a:r>
              <a:rPr lang="zh-CN" sz="1400"/>
              <a:t>TBD</a:t>
            </a:r>
          </a:p>
          <a:p>
            <a:pPr marL="914400" lvl="1" indent="-317500" rtl="0">
              <a:lnSpc>
                <a:spcPct val="130000"/>
              </a:lnSpc>
              <a:spcBef>
                <a:spcPts val="0"/>
              </a:spcBef>
              <a:buClr>
                <a:srgbClr val="000000"/>
              </a:buClr>
              <a:buSzPct val="100000"/>
              <a:buFont typeface="Arial"/>
              <a:buAutoNum type="alphaLcPeriod"/>
            </a:pPr>
            <a:r>
              <a:rPr lang="zh-CN" sz="1400"/>
              <a:t>TBD</a:t>
            </a:r>
          </a:p>
          <a:p>
            <a:pPr marL="457200" lvl="0" indent="-317500" rtl="0">
              <a:lnSpc>
                <a:spcPct val="130000"/>
              </a:lnSpc>
              <a:spcBef>
                <a:spcPts val="0"/>
              </a:spcBef>
              <a:buClr>
                <a:srgbClr val="000000"/>
              </a:buClr>
              <a:buSzPct val="100000"/>
              <a:buFont typeface="Arial"/>
              <a:buAutoNum type="arabicPeriod"/>
            </a:pPr>
            <a:r>
              <a:rPr lang="zh-CN" sz="1400"/>
              <a:t>Performance Optimization(Week10~Week11)</a:t>
            </a:r>
          </a:p>
          <a:p>
            <a:pPr marL="914400" lvl="1" indent="-317500" rtl="0">
              <a:lnSpc>
                <a:spcPct val="130000"/>
              </a:lnSpc>
              <a:spcBef>
                <a:spcPts val="0"/>
              </a:spcBef>
              <a:buClr>
                <a:srgbClr val="000000"/>
              </a:buClr>
              <a:buSzPct val="100000"/>
              <a:buFont typeface="Arial"/>
              <a:buAutoNum type="alphaLcPeriod"/>
            </a:pPr>
            <a:r>
              <a:rPr lang="zh-CN" sz="1400"/>
              <a:t>Reconstruction Accuracy Comparism</a:t>
            </a:r>
          </a:p>
          <a:p>
            <a:pPr marL="914400" lvl="1" indent="-317500" rtl="0">
              <a:lnSpc>
                <a:spcPct val="130000"/>
              </a:lnSpc>
              <a:spcBef>
                <a:spcPts val="0"/>
              </a:spcBef>
              <a:buClr>
                <a:srgbClr val="000000"/>
              </a:buClr>
              <a:buSzPct val="100000"/>
              <a:buFont typeface="Arial"/>
              <a:buAutoNum type="alphaLcPeriod"/>
            </a:pPr>
            <a:r>
              <a:rPr lang="zh-CN" sz="1400"/>
              <a:t>Learning Algorihm Efficiency</a:t>
            </a:r>
          </a:p>
          <a:p>
            <a:pPr marL="914400" lvl="1" indent="-317500" rtl="0">
              <a:lnSpc>
                <a:spcPct val="130000"/>
              </a:lnSpc>
              <a:spcBef>
                <a:spcPts val="0"/>
              </a:spcBef>
              <a:buClr>
                <a:srgbClr val="000000"/>
              </a:buClr>
              <a:buSzPct val="100000"/>
              <a:buFont typeface="Arial"/>
              <a:buAutoNum type="alphaLcPeriod"/>
            </a:pPr>
            <a:r>
              <a:rPr lang="zh-CN" sz="1400"/>
              <a:t>Learning Rate Tuning</a:t>
            </a:r>
          </a:p>
        </p:txBody>
      </p:sp>
      <p:sp>
        <p:nvSpPr>
          <p:cNvPr id="36" name="Shape 36"/>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lvl="0" rtl="0">
              <a:spcBef>
                <a:spcPts val="0"/>
              </a:spcBef>
              <a:buNone/>
            </a:pPr>
            <a:r>
              <a:rPr lang="zh-CN" sz="3000" b="0" i="1"/>
              <a:t>Milestones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812987" y="1245700"/>
            <a:ext cx="7518024" cy="3189724"/>
          </a:xfrm>
          <a:prstGeom prst="rect">
            <a:avLst/>
          </a:prstGeom>
          <a:noFill/>
          <a:ln>
            <a:noFill/>
          </a:ln>
        </p:spPr>
      </p:pic>
      <p:sp>
        <p:nvSpPr>
          <p:cNvPr id="42" name="Shape 42"/>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lvl="0" rtl="0">
              <a:spcBef>
                <a:spcPts val="0"/>
              </a:spcBef>
              <a:buNone/>
            </a:pPr>
            <a:r>
              <a:rPr lang="zh-CN" sz="3000" b="0" i="1" dirty="0"/>
              <a:t>Infrastructure</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0" i="1" dirty="0"/>
              <a:t>Infrastructure</a:t>
            </a:r>
            <a:endParaRPr kumimoji="1" lang="zh-CN" altLang="en-US" dirty="0"/>
          </a:p>
        </p:txBody>
      </p:sp>
      <p:sp>
        <p:nvSpPr>
          <p:cNvPr id="3" name="文本占位符 2"/>
          <p:cNvSpPr>
            <a:spLocks noGrp="1"/>
          </p:cNvSpPr>
          <p:nvPr>
            <p:ph type="body" idx="1"/>
          </p:nvPr>
        </p:nvSpPr>
        <p:spPr/>
        <p:txBody>
          <a:bodyPr/>
          <a:lstStyle/>
          <a:p>
            <a:pPr marL="514350" indent="-514350">
              <a:buAutoNum type="arabicPeriod"/>
            </a:pPr>
            <a:r>
              <a:rPr kumimoji="1" lang="en-US" altLang="zh-CN" dirty="0" smtClean="0"/>
              <a:t>Split the dataset into instances</a:t>
            </a:r>
          </a:p>
          <a:p>
            <a:pPr marL="514350" indent="-514350">
              <a:buAutoNum type="arabicPeriod"/>
            </a:pPr>
            <a:r>
              <a:rPr kumimoji="1" lang="en-US" altLang="zh-CN" dirty="0" smtClean="0"/>
              <a:t>Assign data, run the algorithm</a:t>
            </a:r>
          </a:p>
          <a:p>
            <a:pPr marL="514350" indent="-514350">
              <a:buAutoNum type="arabicPeriod"/>
            </a:pPr>
            <a:r>
              <a:rPr kumimoji="1" lang="en-US" altLang="zh-CN" dirty="0"/>
              <a:t>C</a:t>
            </a:r>
            <a:r>
              <a:rPr kumimoji="1" lang="en-US" altLang="zh-CN" dirty="0" smtClean="0"/>
              <a:t>ollect the intermediate data and </a:t>
            </a:r>
            <a:r>
              <a:rPr kumimoji="1" lang="en-US" altLang="zh-CN" smtClean="0"/>
              <a:t>compute results</a:t>
            </a:r>
          </a:p>
          <a:p>
            <a:pPr marL="514350" indent="-514350">
              <a:buAutoNum type="arabicPeriod"/>
            </a:pPr>
            <a:endParaRPr kumimoji="1" lang="en-US" altLang="zh-CN" dirty="0" smtClean="0"/>
          </a:p>
          <a:p>
            <a:pPr marL="514350" indent="-514350">
              <a:buAutoNum type="arabicPeriod"/>
            </a:pPr>
            <a:endParaRPr kumimoji="1" lang="zh-CN" altLang="en-US" dirty="0"/>
          </a:p>
        </p:txBody>
      </p:sp>
    </p:spTree>
    <p:extLst>
      <p:ext uri="{BB962C8B-B14F-4D97-AF65-F5344CB8AC3E}">
        <p14:creationId xmlns:p14="http://schemas.microsoft.com/office/powerpoint/2010/main" val="121688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noAutofit/>
          </a:bodyPr>
          <a:lstStyle/>
          <a:p>
            <a:pPr rtl="0">
              <a:spcBef>
                <a:spcPts val="0"/>
              </a:spcBef>
              <a:buNone/>
            </a:pPr>
            <a:r>
              <a:rPr lang="zh-CN" sz="1400"/>
              <a:t>Java can support MPI,Hadoop </a:t>
            </a:r>
            <a:r>
              <a:rPr lang="zh-CN" sz="1400">
                <a:solidFill>
                  <a:schemeClr val="dk1"/>
                </a:solidFill>
              </a:rPr>
              <a:t>Mapreduce </a:t>
            </a:r>
            <a:r>
              <a:rPr lang="zh-CN" sz="1400"/>
              <a:t>Framework, etc. .</a:t>
            </a:r>
          </a:p>
          <a:p>
            <a:pPr rtl="0">
              <a:spcBef>
                <a:spcPts val="0"/>
              </a:spcBef>
              <a:buNone/>
            </a:pPr>
            <a:r>
              <a:rPr lang="zh-CN" sz="1400"/>
              <a:t>Apache's Hadoop framework is essentially a mechanism for analyzing huge datasets, which do not necessarily need to be housed in a datastore. Hadoop abstracts MapReduce's massive data-analysis engine, making it more accessible to developers. Hadoop scales out to myriad nodes and can handle all of the activity and coordination related to data sorting. In Hadoop, one defines map and reduce implementations by extending Hadoop's own base classes. </a:t>
            </a:r>
          </a:p>
          <a:p>
            <a:pPr rtl="0">
              <a:spcBef>
                <a:spcPts val="0"/>
              </a:spcBef>
              <a:buNone/>
            </a:pPr>
            <a:endParaRPr sz="1400"/>
          </a:p>
          <a:p>
            <a:pPr>
              <a:spcBef>
                <a:spcPts val="0"/>
              </a:spcBef>
              <a:buNone/>
            </a:pPr>
            <a:r>
              <a:rPr lang="zh-CN" sz="1400"/>
              <a:t>Java can connect database easily.</a:t>
            </a:r>
          </a:p>
        </p:txBody>
      </p:sp>
      <p:sp>
        <p:nvSpPr>
          <p:cNvPr id="48" name="Shape 48"/>
          <p:cNvSpPr txBox="1"/>
          <p:nvPr/>
        </p:nvSpPr>
        <p:spPr>
          <a:xfrm>
            <a:off x="6068700" y="3079825"/>
            <a:ext cx="3657600" cy="457200"/>
          </a:xfrm>
          <a:prstGeom prst="rect">
            <a:avLst/>
          </a:prstGeom>
          <a:noFill/>
          <a:ln>
            <a:noFill/>
          </a:ln>
        </p:spPr>
        <p:txBody>
          <a:bodyPr lIns="91425" tIns="91425" rIns="91425" bIns="91425" anchor="t" anchorCtr="0">
            <a:noAutofit/>
          </a:bodyPr>
          <a:lstStyle/>
          <a:p>
            <a:pPr>
              <a:spcBef>
                <a:spcPts val="0"/>
              </a:spcBef>
              <a:buNone/>
            </a:pPr>
            <a:endParaRPr/>
          </a:p>
        </p:txBody>
      </p:sp>
      <p:sp>
        <p:nvSpPr>
          <p:cNvPr id="49" name="Shape 49"/>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lvl="0" rtl="0">
              <a:spcBef>
                <a:spcPts val="0"/>
              </a:spcBef>
              <a:buNone/>
            </a:pPr>
            <a:r>
              <a:rPr lang="zh-CN" sz="3000" b="0" i="1"/>
              <a:t>Language: JAVA</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57200" y="1047750"/>
            <a:ext cx="8229600" cy="3724800"/>
          </a:xfrm>
          <a:prstGeom prst="rect">
            <a:avLst/>
          </a:prstGeom>
        </p:spPr>
        <p:txBody>
          <a:bodyPr lIns="91425" tIns="91425" rIns="91425" bIns="91425" anchor="t" anchorCtr="0">
            <a:noAutofit/>
          </a:bodyPr>
          <a:lstStyle/>
          <a:p>
            <a:pPr lvl="0" rtl="0">
              <a:spcBef>
                <a:spcPts val="0"/>
              </a:spcBef>
              <a:buNone/>
            </a:pPr>
            <a:r>
              <a:rPr lang="zh-CN" sz="2400"/>
              <a:t>PCA:</a:t>
            </a:r>
          </a:p>
          <a:p>
            <a:pPr lvl="0" rtl="0">
              <a:spcBef>
                <a:spcPts val="0"/>
              </a:spcBef>
              <a:buNone/>
            </a:pPr>
            <a:r>
              <a:rPr lang="zh-CN" sz="1400">
                <a:solidFill>
                  <a:schemeClr val="dk1"/>
                </a:solidFill>
              </a:rPr>
              <a:t>Principal component analysis (PCA) is a statistical procedure that uses an orthogonal transformation to convert a set of observations of possibly correlated variables into a set of values of linearly uncorrelated variables called principal components. The number of principal components is less than or equal to the number of original variables. This transformation is defined in such a way that the first principal component has the largest possiblevariance (that is, accounts for as much of the variability in the data as possible), and each succeeding component in turn has the highest variance possible under the constraint that it is orthogonal to (i.e., uncorrelated with) the preceding components. Principal components are guaranteed to be independent if the data set is jointly normally distributed. PCA is sensitive to the relative scaling of the original variables.</a:t>
            </a:r>
          </a:p>
          <a:p>
            <a:pPr lvl="0" rtl="0">
              <a:spcBef>
                <a:spcPts val="0"/>
              </a:spcBef>
              <a:buClr>
                <a:schemeClr val="dk1"/>
              </a:buClr>
              <a:buSzPct val="78571"/>
              <a:buFont typeface="Arial"/>
              <a:buNone/>
            </a:pPr>
            <a:r>
              <a:rPr lang="zh-CN" sz="1400"/>
              <a:t>PCA is an unsupervised method in that it does not use the output information; the criterion to be maximized is the variance.  The goal is to project the data having dimensionality D onto a space having dimensionality M &lt; D while maximizing the variance of the projected data. The learning task is to choose how many dimensions we want to project to and then pick a projection vector for each.</a:t>
            </a:r>
          </a:p>
          <a:p>
            <a:pPr>
              <a:spcBef>
                <a:spcPts val="0"/>
              </a:spcBef>
              <a:buNone/>
            </a:pPr>
            <a:endParaRPr sz="1200">
              <a:solidFill>
                <a:schemeClr val="dk1"/>
              </a:solidFill>
            </a:endParaRPr>
          </a:p>
        </p:txBody>
      </p:sp>
      <p:sp>
        <p:nvSpPr>
          <p:cNvPr id="55" name="Shape 55"/>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lvl="0" rtl="0">
              <a:spcBef>
                <a:spcPts val="0"/>
              </a:spcBef>
              <a:buNone/>
            </a:pPr>
            <a:r>
              <a:rPr lang="zh-CN" sz="3000" b="0" i="1"/>
              <a:t>Learning Algorithm:</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zh-CN" sz="3000" b="0" i="1"/>
              <a:t>Learning Algorithm:</a:t>
            </a:r>
          </a:p>
        </p:txBody>
      </p:sp>
      <p:sp>
        <p:nvSpPr>
          <p:cNvPr id="61" name="Shape 6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zh-CN" dirty="0"/>
              <a:t>CCA：</a:t>
            </a:r>
            <a:r>
              <a:rPr lang="zh-CN" sz="3200" dirty="0"/>
              <a:t>Canonical Correlation Analysis</a:t>
            </a:r>
          </a:p>
          <a:p>
            <a:pPr lvl="0" rtl="0">
              <a:spcBef>
                <a:spcPts val="0"/>
              </a:spcBef>
              <a:buClr>
                <a:schemeClr val="dk1"/>
              </a:buClr>
              <a:buSzPct val="91666"/>
              <a:buFont typeface="Arial"/>
              <a:buNone/>
            </a:pPr>
            <a:r>
              <a:rPr lang="zh-CN" sz="1200" dirty="0"/>
              <a:t>Canonical correlation analysis (CCA) is a classical method for seeking correlations between two multivariate data sets. During the last ten years, it has received more and more attention in the machine learning community in the form of novel computational formulations and a plethora of  applications. </a:t>
            </a:r>
            <a:endParaRPr lang="en-US" altLang="zh-CN" sz="1200" dirty="0" smtClean="0"/>
          </a:p>
          <a:p>
            <a:pPr lvl="0">
              <a:buClr>
                <a:schemeClr val="dk1"/>
              </a:buClr>
              <a:buSzPct val="91666"/>
            </a:pPr>
            <a:r>
              <a:rPr lang="en-US" sz="1200" b="1" dirty="0" smtClean="0"/>
              <a:t>canonical-correlation </a:t>
            </a:r>
            <a:r>
              <a:rPr lang="en-US" sz="1200" b="1" dirty="0"/>
              <a:t>analysis</a:t>
            </a:r>
            <a:r>
              <a:rPr lang="en-US" sz="1200" dirty="0"/>
              <a:t> (</a:t>
            </a:r>
            <a:r>
              <a:rPr lang="en-US" sz="1200" b="1" dirty="0"/>
              <a:t>CCA</a:t>
            </a:r>
            <a:r>
              <a:rPr lang="en-US" sz="1200" dirty="0"/>
              <a:t>) is a way of making sense of </a:t>
            </a:r>
            <a:r>
              <a:rPr lang="en-US" sz="1200" dirty="0" smtClean="0"/>
              <a:t>cross-covariance matrices.</a:t>
            </a:r>
            <a:r>
              <a:rPr lang="en-US" sz="1200" dirty="0" smtClean="0">
                <a:solidFill>
                  <a:schemeClr val="tx1"/>
                </a:solidFill>
              </a:rPr>
              <a:t> </a:t>
            </a:r>
            <a:r>
              <a:rPr lang="en-US" sz="1200" dirty="0"/>
              <a:t>If we have two vectors </a:t>
            </a:r>
            <a:r>
              <a:rPr lang="en-US" sz="1200" i="1" dirty="0"/>
              <a:t>X</a:t>
            </a:r>
            <a:r>
              <a:rPr lang="en-US" sz="1200" dirty="0"/>
              <a:t> = (</a:t>
            </a:r>
            <a:r>
              <a:rPr lang="en-US" sz="1200" i="1" dirty="0"/>
              <a:t>X</a:t>
            </a:r>
            <a:r>
              <a:rPr lang="en-US" sz="1200" baseline="-25000" dirty="0"/>
              <a:t>1</a:t>
            </a:r>
            <a:r>
              <a:rPr lang="en-US" sz="1200" dirty="0"/>
              <a:t>, ..., </a:t>
            </a:r>
            <a:r>
              <a:rPr lang="en-US" sz="1200" i="1" dirty="0" err="1"/>
              <a:t>X</a:t>
            </a:r>
            <a:r>
              <a:rPr lang="en-US" sz="1200" i="1" baseline="-25000" dirty="0" err="1"/>
              <a:t>n</a:t>
            </a:r>
            <a:r>
              <a:rPr lang="en-US" sz="1200" dirty="0"/>
              <a:t>) and </a:t>
            </a:r>
            <a:r>
              <a:rPr lang="en-US" sz="1200" i="1" dirty="0"/>
              <a:t>Y</a:t>
            </a:r>
            <a:r>
              <a:rPr lang="en-US" sz="1200" dirty="0"/>
              <a:t> = (</a:t>
            </a:r>
            <a:r>
              <a:rPr lang="en-US" sz="1200" i="1" dirty="0"/>
              <a:t>Y</a:t>
            </a:r>
            <a:r>
              <a:rPr lang="en-US" sz="1200" baseline="-25000" dirty="0"/>
              <a:t>1</a:t>
            </a:r>
            <a:r>
              <a:rPr lang="en-US" sz="1200" dirty="0"/>
              <a:t>, ..., </a:t>
            </a:r>
            <a:r>
              <a:rPr lang="en-US" sz="1200" i="1" dirty="0" err="1"/>
              <a:t>Y</a:t>
            </a:r>
            <a:r>
              <a:rPr lang="en-US" sz="1200" i="1" baseline="-25000" dirty="0" err="1"/>
              <a:t>m</a:t>
            </a:r>
            <a:r>
              <a:rPr lang="en-US" sz="1200" dirty="0"/>
              <a:t>) of random variables, and there are correlations among the variables, then canonical-correlation analysis will find linear combinations of the </a:t>
            </a:r>
            <a:r>
              <a:rPr lang="en-US" sz="1200" i="1" dirty="0"/>
              <a:t>X</a:t>
            </a:r>
            <a:r>
              <a:rPr lang="en-US" sz="1200" i="1" baseline="-25000" dirty="0"/>
              <a:t>i</a:t>
            </a:r>
            <a:r>
              <a:rPr lang="en-US" sz="1200" dirty="0"/>
              <a:t> and </a:t>
            </a:r>
            <a:r>
              <a:rPr lang="en-US" sz="1200" i="1" dirty="0" err="1"/>
              <a:t>Y</a:t>
            </a:r>
            <a:r>
              <a:rPr lang="en-US" sz="1200" i="1" baseline="-25000" dirty="0" err="1"/>
              <a:t>j</a:t>
            </a:r>
            <a:r>
              <a:rPr lang="en-US" sz="1200" dirty="0"/>
              <a:t> which have maximum correlation with each other.</a:t>
            </a:r>
            <a:endParaRPr lang="zh-CN" sz="1200" dirty="0"/>
          </a:p>
          <a:p>
            <a:pPr rtl="0">
              <a:spcBef>
                <a:spcPts val="0"/>
              </a:spcBef>
              <a:buNone/>
            </a:pPr>
            <a:endParaRPr sz="1200" dirty="0"/>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143249"/>
            <a:ext cx="8229600" cy="869700"/>
          </a:xfrm>
          <a:prstGeom prst="rect">
            <a:avLst/>
          </a:prstGeom>
        </p:spPr>
        <p:txBody>
          <a:bodyPr lIns="91425" tIns="91425" rIns="91425" bIns="91425" anchor="b" anchorCtr="0">
            <a:noAutofit/>
          </a:bodyPr>
          <a:lstStyle/>
          <a:p>
            <a:pPr lvl="0" rtl="0">
              <a:spcBef>
                <a:spcPts val="0"/>
              </a:spcBef>
              <a:buNone/>
            </a:pPr>
            <a:r>
              <a:rPr lang="zh-CN" sz="3000" b="0" i="1"/>
              <a:t>Evaluation and Performance Tuning</a:t>
            </a:r>
          </a:p>
        </p:txBody>
      </p:sp>
      <p:sp>
        <p:nvSpPr>
          <p:cNvPr id="67" name="Shape 67"/>
          <p:cNvSpPr txBox="1"/>
          <p:nvPr/>
        </p:nvSpPr>
        <p:spPr>
          <a:xfrm>
            <a:off x="475700" y="1010850"/>
            <a:ext cx="7997699" cy="3676800"/>
          </a:xfrm>
          <a:prstGeom prst="rect">
            <a:avLst/>
          </a:prstGeom>
          <a:noFill/>
          <a:ln>
            <a:noFill/>
          </a:ln>
        </p:spPr>
        <p:txBody>
          <a:bodyPr lIns="91425" tIns="91425" rIns="91425" bIns="91425" anchor="t" anchorCtr="0">
            <a:noAutofit/>
          </a:bodyPr>
          <a:lstStyle/>
          <a:p>
            <a:pPr marL="457200" lvl="0" indent="-317500" rtl="0">
              <a:lnSpc>
                <a:spcPct val="200000"/>
              </a:lnSpc>
              <a:spcBef>
                <a:spcPts val="0"/>
              </a:spcBef>
              <a:buClr>
                <a:srgbClr val="222222"/>
              </a:buClr>
              <a:buSzPct val="100000"/>
              <a:buFont typeface="Arial"/>
              <a:buChar char="●"/>
            </a:pPr>
            <a:r>
              <a:rPr lang="zh-CN">
                <a:solidFill>
                  <a:srgbClr val="222222"/>
                </a:solidFill>
              </a:rPr>
              <a:t>Accuracy Comparism</a:t>
            </a:r>
          </a:p>
          <a:p>
            <a:pPr marL="914400" lvl="1" indent="-317500" rtl="0">
              <a:lnSpc>
                <a:spcPct val="200000"/>
              </a:lnSpc>
              <a:spcBef>
                <a:spcPts val="0"/>
              </a:spcBef>
              <a:buClr>
                <a:srgbClr val="222222"/>
              </a:buClr>
              <a:buSzPct val="100000"/>
              <a:buFont typeface="Arial"/>
              <a:buChar char="○"/>
            </a:pPr>
            <a:r>
              <a:rPr lang="zh-CN">
                <a:solidFill>
                  <a:srgbClr val="222222"/>
                </a:solidFill>
              </a:rPr>
              <a:t>Learning result accuracy</a:t>
            </a:r>
          </a:p>
          <a:p>
            <a:pPr marL="914400" lvl="1" indent="-317500" rtl="0">
              <a:lnSpc>
                <a:spcPct val="200000"/>
              </a:lnSpc>
              <a:spcBef>
                <a:spcPts val="0"/>
              </a:spcBef>
              <a:buClr>
                <a:srgbClr val="222222"/>
              </a:buClr>
              <a:buSzPct val="100000"/>
              <a:buFont typeface="Arial"/>
              <a:buChar char="○"/>
            </a:pPr>
            <a:r>
              <a:rPr lang="zh-CN">
                <a:solidFill>
                  <a:srgbClr val="222222"/>
                </a:solidFill>
              </a:rPr>
              <a:t>Compare the reconstructed feature values to the origin values, try to minimize the loss</a:t>
            </a:r>
          </a:p>
          <a:p>
            <a:pPr marL="457200" lvl="0" indent="-317500" rtl="0">
              <a:lnSpc>
                <a:spcPct val="200000"/>
              </a:lnSpc>
              <a:spcBef>
                <a:spcPts val="0"/>
              </a:spcBef>
              <a:buClr>
                <a:srgbClr val="222222"/>
              </a:buClr>
              <a:buSzPct val="100000"/>
              <a:buFont typeface="Arial"/>
              <a:buChar char="●"/>
            </a:pPr>
            <a:r>
              <a:rPr lang="zh-CN">
                <a:solidFill>
                  <a:srgbClr val="222222"/>
                </a:solidFill>
              </a:rPr>
              <a:t>Learning Algorihm Architecture Refinement</a:t>
            </a:r>
          </a:p>
          <a:p>
            <a:pPr marL="914400" lvl="1" indent="-317500" rtl="0">
              <a:lnSpc>
                <a:spcPct val="200000"/>
              </a:lnSpc>
              <a:spcBef>
                <a:spcPts val="0"/>
              </a:spcBef>
              <a:buClr>
                <a:srgbClr val="222222"/>
              </a:buClr>
              <a:buSzPct val="100000"/>
              <a:buFont typeface="Arial"/>
              <a:buChar char="○"/>
            </a:pPr>
            <a:r>
              <a:rPr lang="zh-CN">
                <a:solidFill>
                  <a:srgbClr val="222222"/>
                </a:solidFill>
              </a:rPr>
              <a:t>Parallelize the learning algorithm through Hadhoop</a:t>
            </a:r>
          </a:p>
          <a:p>
            <a:pPr marL="914400" lvl="1" indent="-317500" rtl="0">
              <a:lnSpc>
                <a:spcPct val="200000"/>
              </a:lnSpc>
              <a:spcBef>
                <a:spcPts val="0"/>
              </a:spcBef>
              <a:buClr>
                <a:srgbClr val="222222"/>
              </a:buClr>
              <a:buSzPct val="100000"/>
              <a:buFont typeface="Arial"/>
              <a:buChar char="○"/>
            </a:pPr>
            <a:r>
              <a:rPr lang="zh-CN">
                <a:solidFill>
                  <a:srgbClr val="222222"/>
                </a:solidFill>
              </a:rPr>
              <a:t>Refine design/implementation of whole systems</a:t>
            </a:r>
          </a:p>
          <a:p>
            <a:pPr marL="457200" lvl="0" indent="-317500" rtl="0">
              <a:lnSpc>
                <a:spcPct val="200000"/>
              </a:lnSpc>
              <a:spcBef>
                <a:spcPts val="0"/>
              </a:spcBef>
              <a:buClr>
                <a:srgbClr val="222222"/>
              </a:buClr>
              <a:buSzPct val="100000"/>
              <a:buFont typeface="Arial"/>
              <a:buChar char="●"/>
            </a:pPr>
            <a:r>
              <a:rPr lang="zh-CN">
                <a:solidFill>
                  <a:srgbClr val="222222"/>
                </a:solidFill>
              </a:rPr>
              <a:t>Learning Rate Tuning</a:t>
            </a:r>
          </a:p>
          <a:p>
            <a:pPr marL="914400" lvl="1" indent="-317500" rtl="0">
              <a:lnSpc>
                <a:spcPct val="200000"/>
              </a:lnSpc>
              <a:spcBef>
                <a:spcPts val="0"/>
              </a:spcBef>
              <a:buClr>
                <a:srgbClr val="222222"/>
              </a:buClr>
              <a:buSzPct val="100000"/>
              <a:buFont typeface="Arial"/>
              <a:buChar char="○"/>
            </a:pPr>
            <a:r>
              <a:rPr lang="zh-CN">
                <a:solidFill>
                  <a:srgbClr val="222222"/>
                </a:solidFill>
              </a:rPr>
              <a:t>Improve learning efficiency</a:t>
            </a:r>
          </a:p>
          <a:p>
            <a:pPr marL="914400" lvl="1" indent="-317500" rtl="0">
              <a:lnSpc>
                <a:spcPct val="200000"/>
              </a:lnSpc>
              <a:spcBef>
                <a:spcPts val="0"/>
              </a:spcBef>
              <a:buClr>
                <a:srgbClr val="222222"/>
              </a:buClr>
              <a:buSzPct val="100000"/>
              <a:buFont typeface="Arial"/>
              <a:buChar char="○"/>
            </a:pPr>
            <a:r>
              <a:rPr lang="zh-CN">
                <a:solidFill>
                  <a:srgbClr val="222222"/>
                </a:solidFill>
              </a:rPr>
              <a:t>Converge more closer to optimum</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621</Words>
  <Application>Microsoft Macintosh PowerPoint</Application>
  <PresentationFormat>全屏显示(16:9)</PresentationFormat>
  <Paragraphs>63</Paragraphs>
  <Slides>11</Slides>
  <Notes>10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light-gradient</vt:lpstr>
      <vt:lpstr>PowerPoint 演示文稿</vt:lpstr>
      <vt:lpstr>Problem Definition</vt:lpstr>
      <vt:lpstr>Milestones</vt:lpstr>
      <vt:lpstr>Infrastructure</vt:lpstr>
      <vt:lpstr>Infrastructure</vt:lpstr>
      <vt:lpstr>Language: JAVA</vt:lpstr>
      <vt:lpstr>Learning Algorithm:</vt:lpstr>
      <vt:lpstr>Learning Algorithm:</vt:lpstr>
      <vt:lpstr>Evaluation and Performance Tuning</vt:lpstr>
      <vt:lpstr>Dataset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jinjian</dc:creator>
  <cp:lastModifiedBy>lv huizhan</cp:lastModifiedBy>
  <cp:revision>3</cp:revision>
  <dcterms:modified xsi:type="dcterms:W3CDTF">2014-09-24T15:40:18Z</dcterms:modified>
</cp:coreProperties>
</file>