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8"/>
  </p:notesMasterIdLst>
  <p:handoutMasterIdLst>
    <p:handoutMasterId r:id="rId9"/>
  </p:handoutMasterIdLst>
  <p:sldIdLst>
    <p:sldId id="1855" r:id="rId2"/>
    <p:sldId id="666" r:id="rId3"/>
    <p:sldId id="668" r:id="rId4"/>
    <p:sldId id="657" r:id="rId5"/>
    <p:sldId id="2709" r:id="rId6"/>
    <p:sldId id="2710" r:id="rId7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05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B37"/>
    <a:srgbClr val="FFCC66"/>
    <a:srgbClr val="DEDCC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7"/>
    <p:restoredTop sz="91799"/>
  </p:normalViewPr>
  <p:slideViewPr>
    <p:cSldViewPr>
      <p:cViewPr varScale="1">
        <p:scale>
          <a:sx n="126" d="100"/>
          <a:sy n="126" d="100"/>
        </p:scale>
        <p:origin x="472" y="184"/>
      </p:cViewPr>
      <p:guideLst>
        <p:guide orient="horz" pos="3205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23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DC5E44-63C0-EF42-9B94-8202B4B6C3D9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9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7C5E5155-F782-284F-BA8E-7E23BB9B733D}" type="slidenum">
              <a:rPr lang="de-DE" sz="1200">
                <a:latin typeface="Andale Mono" charset="0"/>
              </a:rPr>
              <a:pPr/>
              <a:t>3</a:t>
            </a:fld>
            <a:endParaRPr lang="de-DE" sz="1200">
              <a:latin typeface="Andale Mono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0411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96C611C-4D80-864B-B939-EBFCF83FC60E}" type="slidenum">
              <a:rPr lang="de-DE" sz="1200">
                <a:latin typeface="Andale Mono" charset="0"/>
              </a:rPr>
              <a:pPr/>
              <a:t>4</a:t>
            </a:fld>
            <a:endParaRPr lang="de-DE" sz="1200">
              <a:latin typeface="Andale Mono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03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DCA56-9E3E-49F7-BB32-48BD4C8EB88F}" type="slidenum">
              <a:rPr lang="en-US"/>
              <a:pPr/>
              <a:t>5</a:t>
            </a:fld>
            <a:endParaRPr lang="en-US"/>
          </a:p>
        </p:txBody>
      </p:sp>
      <p:sp>
        <p:nvSpPr>
          <p:cNvPr id="5877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48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059582"/>
            <a:ext cx="9144000" cy="408391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endParaRPr lang="de-DE" sz="135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4935752"/>
            <a:ext cx="10668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75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75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2304306"/>
            <a:ext cx="6781800" cy="800100"/>
          </a:xfrm>
          <a:ln>
            <a:noFill/>
          </a:ln>
        </p:spPr>
        <p:txBody>
          <a:bodyPr/>
          <a:lstStyle>
            <a:lvl1pPr algn="l">
              <a:defRPr sz="2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790206"/>
            <a:ext cx="6781800" cy="742950"/>
          </a:xfrm>
        </p:spPr>
        <p:txBody>
          <a:bodyPr/>
          <a:lstStyle>
            <a:lvl1pPr marL="0" indent="0" algn="l">
              <a:buFontTx/>
              <a:buNone/>
              <a:defRPr sz="1500">
                <a:solidFill>
                  <a:srgbClr val="000000"/>
                </a:solidFill>
              </a:defRPr>
            </a:lvl1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87474"/>
            <a:ext cx="6480720" cy="918102"/>
          </a:xfrm>
        </p:spPr>
        <p:txBody>
          <a:bodyPr anchor="ctr"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8" name="Bild 11">
            <a:extLst>
              <a:ext uri="{FF2B5EF4-FFF2-40B4-BE49-F238E27FC236}">
                <a16:creationId xmlns:a16="http://schemas.microsoft.com/office/drawing/2014/main" id="{9C1F458D-B6C2-2545-A2B8-3916563221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071" r="6507" b="15333"/>
          <a:stretch/>
        </p:blipFill>
        <p:spPr>
          <a:xfrm>
            <a:off x="0" y="-1"/>
            <a:ext cx="2555776" cy="10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166354C-AD6E-1543-98A7-99B8CCBDE93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195736" y="564561"/>
            <a:ext cx="6714008" cy="283369"/>
          </a:xfrm>
        </p:spPr>
        <p:txBody>
          <a:bodyPr anchor="b"/>
          <a:lstStyle>
            <a:lvl1pPr marL="0" indent="0" algn="r">
              <a:buNone/>
              <a:defRPr sz="135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7474"/>
            <a:ext cx="8458200" cy="76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4981575"/>
            <a:ext cx="17145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75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981575"/>
            <a:ext cx="28956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75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85725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4935752"/>
            <a:ext cx="10668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75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75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857251"/>
            <a:ext cx="9144000" cy="0"/>
          </a:xfrm>
          <a:prstGeom prst="line">
            <a:avLst/>
          </a:prstGeom>
          <a:ln w="25400">
            <a:solidFill>
              <a:srgbClr val="B3B3B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7B7B7B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hlink"/>
          </a:solidFill>
          <a:latin typeface="Verdana" pitchFamily="-107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hlink"/>
          </a:solidFill>
          <a:latin typeface="Verdana" pitchFamily="-107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hlink"/>
          </a:solidFill>
          <a:latin typeface="Verdana" pitchFamily="-107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500">
          <a:solidFill>
            <a:schemeClr val="hlink"/>
          </a:solidFill>
          <a:latin typeface="Verdana" pitchFamily="-107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charset="2"/>
        <a:buChar char="§"/>
        <a:defRPr sz="1500">
          <a:solidFill>
            <a:schemeClr val="hlink"/>
          </a:solidFill>
          <a:latin typeface="+mn-lt"/>
          <a:ea typeface="ＭＳ Ｐゴシック" charset="0"/>
          <a:cs typeface="ＭＳ Ｐゴシック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  <a:ea typeface="ＭＳ Ｐゴシック" pitchFamily="-107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Char char="•"/>
        <a:defRPr sz="1500">
          <a:solidFill>
            <a:schemeClr val="tx1"/>
          </a:solidFill>
          <a:latin typeface="+mn-lt"/>
          <a:ea typeface="ＭＳ Ｐゴシック" pitchFamily="-107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ＭＳ Ｐゴシック" pitchFamily="-107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pitchFamily="-107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Template für Folien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Prof. Dr. Hannes </a:t>
            </a:r>
            <a:r>
              <a:rPr lang="de-DE" dirty="0" err="1"/>
              <a:t>Federrath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E7F2823-9527-5942-860D-7739CFFE7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7. November 2019</a:t>
            </a:r>
          </a:p>
        </p:txBody>
      </p:sp>
    </p:spTree>
    <p:extLst>
      <p:ext uri="{BB962C8B-B14F-4D97-AF65-F5344CB8AC3E}">
        <p14:creationId xmlns:p14="http://schemas.microsoft.com/office/powerpoint/2010/main" val="299135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adipisicing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do </a:t>
            </a:r>
            <a:r>
              <a:rPr lang="de-DE" dirty="0" err="1"/>
              <a:t>eiusmod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aliqua</a:t>
            </a:r>
            <a:r>
              <a:rPr lang="de-DE" dirty="0"/>
              <a:t>.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 </a:t>
            </a:r>
            <a:r>
              <a:rPr lang="de-DE" dirty="0" err="1"/>
              <a:t>ullamco</a:t>
            </a:r>
            <a:r>
              <a:rPr lang="de-DE" dirty="0"/>
              <a:t> </a:t>
            </a:r>
            <a:r>
              <a:rPr lang="de-DE" dirty="0" err="1"/>
              <a:t>laboris</a:t>
            </a:r>
            <a:r>
              <a:rPr lang="de-DE" dirty="0"/>
              <a:t> </a:t>
            </a:r>
            <a:r>
              <a:rPr lang="de-DE" dirty="0" err="1"/>
              <a:t>nisi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aliquip</a:t>
            </a:r>
            <a:r>
              <a:rPr lang="de-DE" dirty="0"/>
              <a:t> ex </a:t>
            </a:r>
            <a:r>
              <a:rPr lang="de-DE" dirty="0" err="1"/>
              <a:t>ea</a:t>
            </a:r>
            <a:r>
              <a:rPr lang="de-DE" dirty="0"/>
              <a:t> commodo </a:t>
            </a:r>
            <a:r>
              <a:rPr lang="de-DE" dirty="0" err="1"/>
              <a:t>consequat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Forschungsfragen</a:t>
            </a:r>
          </a:p>
          <a:p>
            <a:pPr lvl="1"/>
            <a:r>
              <a:rPr lang="de-DE" dirty="0"/>
              <a:t>Privacy </a:t>
            </a:r>
            <a:r>
              <a:rPr lang="de-DE" dirty="0" err="1"/>
              <a:t>Enhancing</a:t>
            </a:r>
            <a:r>
              <a:rPr lang="de-DE" dirty="0"/>
              <a:t> Technologies (PET)</a:t>
            </a:r>
          </a:p>
          <a:p>
            <a:pPr lvl="1"/>
            <a:r>
              <a:rPr lang="de-DE" dirty="0"/>
              <a:t>Security Management &amp; </a:t>
            </a:r>
            <a:r>
              <a:rPr lang="de-DE" dirty="0" err="1"/>
              <a:t>Risk</a:t>
            </a:r>
            <a:r>
              <a:rPr lang="de-DE" dirty="0"/>
              <a:t> Management</a:t>
            </a:r>
          </a:p>
          <a:p>
            <a:pPr lvl="1"/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Mobile Systems</a:t>
            </a:r>
          </a:p>
          <a:p>
            <a:endParaRPr lang="de-DE" dirty="0"/>
          </a:p>
          <a:p>
            <a:r>
              <a:rPr lang="de-DE" dirty="0"/>
              <a:t>Methoden und Verfahren</a:t>
            </a:r>
          </a:p>
          <a:p>
            <a:pPr lvl="1"/>
            <a:r>
              <a:rPr lang="de-DE" dirty="0"/>
              <a:t>Durchführung einer Risikoanalyse</a:t>
            </a:r>
          </a:p>
          <a:p>
            <a:pPr lvl="1"/>
            <a:r>
              <a:rPr lang="de-DE" dirty="0"/>
              <a:t>Einsatz von Verschlüsselungsverfahren</a:t>
            </a:r>
          </a:p>
          <a:p>
            <a:pPr lvl="1"/>
            <a:r>
              <a:rPr lang="de-DE" dirty="0"/>
              <a:t>Intrusion </a:t>
            </a:r>
            <a:r>
              <a:rPr lang="de-DE" dirty="0" err="1"/>
              <a:t>Prevention</a:t>
            </a:r>
            <a:r>
              <a:rPr lang="de-DE" dirty="0"/>
              <a:t> und Malware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3FAD8C-5260-8145-A45A-0A88D472A1B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29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Group 2"/>
          <p:cNvGrpSpPr>
            <a:grpSpLocks/>
          </p:cNvGrpSpPr>
          <p:nvPr/>
        </p:nvGrpSpPr>
        <p:grpSpPr bwMode="auto">
          <a:xfrm>
            <a:off x="5600700" y="1765698"/>
            <a:ext cx="762000" cy="863203"/>
            <a:chOff x="576" y="2307"/>
            <a:chExt cx="640" cy="725"/>
          </a:xfrm>
        </p:grpSpPr>
        <p:grpSp>
          <p:nvGrpSpPr>
            <p:cNvPr id="9259" name="Group 3"/>
            <p:cNvGrpSpPr>
              <a:grpSpLocks/>
            </p:cNvGrpSpPr>
            <p:nvPr/>
          </p:nvGrpSpPr>
          <p:grpSpPr bwMode="auto">
            <a:xfrm>
              <a:off x="576" y="2307"/>
              <a:ext cx="640" cy="725"/>
              <a:chOff x="576" y="2307"/>
              <a:chExt cx="640" cy="725"/>
            </a:xfrm>
          </p:grpSpPr>
          <p:sp>
            <p:nvSpPr>
              <p:cNvPr id="9296" name="Freeform 4"/>
              <p:cNvSpPr>
                <a:spLocks/>
              </p:cNvSpPr>
              <p:nvPr/>
            </p:nvSpPr>
            <p:spPr bwMode="auto">
              <a:xfrm>
                <a:off x="688" y="2414"/>
                <a:ext cx="353" cy="618"/>
              </a:xfrm>
              <a:custGeom>
                <a:avLst/>
                <a:gdLst>
                  <a:gd name="T0" fmla="*/ 5 w 353"/>
                  <a:gd name="T1" fmla="*/ 218 h 618"/>
                  <a:gd name="T2" fmla="*/ 10 w 353"/>
                  <a:gd name="T3" fmla="*/ 208 h 618"/>
                  <a:gd name="T4" fmla="*/ 10 w 353"/>
                  <a:gd name="T5" fmla="*/ 130 h 618"/>
                  <a:gd name="T6" fmla="*/ 13 w 353"/>
                  <a:gd name="T7" fmla="*/ 98 h 618"/>
                  <a:gd name="T8" fmla="*/ 18 w 353"/>
                  <a:gd name="T9" fmla="*/ 73 h 618"/>
                  <a:gd name="T10" fmla="*/ 28 w 353"/>
                  <a:gd name="T11" fmla="*/ 53 h 618"/>
                  <a:gd name="T12" fmla="*/ 50 w 353"/>
                  <a:gd name="T13" fmla="*/ 35 h 618"/>
                  <a:gd name="T14" fmla="*/ 70 w 353"/>
                  <a:gd name="T15" fmla="*/ 18 h 618"/>
                  <a:gd name="T16" fmla="*/ 93 w 353"/>
                  <a:gd name="T17" fmla="*/ 3 h 618"/>
                  <a:gd name="T18" fmla="*/ 118 w 353"/>
                  <a:gd name="T19" fmla="*/ 0 h 618"/>
                  <a:gd name="T20" fmla="*/ 158 w 353"/>
                  <a:gd name="T21" fmla="*/ 0 h 618"/>
                  <a:gd name="T22" fmla="*/ 193 w 353"/>
                  <a:gd name="T23" fmla="*/ 8 h 618"/>
                  <a:gd name="T24" fmla="*/ 243 w 353"/>
                  <a:gd name="T25" fmla="*/ 15 h 618"/>
                  <a:gd name="T26" fmla="*/ 268 w 353"/>
                  <a:gd name="T27" fmla="*/ 28 h 618"/>
                  <a:gd name="T28" fmla="*/ 298 w 353"/>
                  <a:gd name="T29" fmla="*/ 38 h 618"/>
                  <a:gd name="T30" fmla="*/ 315 w 353"/>
                  <a:gd name="T31" fmla="*/ 53 h 618"/>
                  <a:gd name="T32" fmla="*/ 323 w 353"/>
                  <a:gd name="T33" fmla="*/ 93 h 618"/>
                  <a:gd name="T34" fmla="*/ 320 w 353"/>
                  <a:gd name="T35" fmla="*/ 168 h 618"/>
                  <a:gd name="T36" fmla="*/ 313 w 353"/>
                  <a:gd name="T37" fmla="*/ 208 h 618"/>
                  <a:gd name="T38" fmla="*/ 333 w 353"/>
                  <a:gd name="T39" fmla="*/ 240 h 618"/>
                  <a:gd name="T40" fmla="*/ 341 w 353"/>
                  <a:gd name="T41" fmla="*/ 278 h 618"/>
                  <a:gd name="T42" fmla="*/ 351 w 353"/>
                  <a:gd name="T43" fmla="*/ 290 h 618"/>
                  <a:gd name="T44" fmla="*/ 353 w 353"/>
                  <a:gd name="T45" fmla="*/ 310 h 618"/>
                  <a:gd name="T46" fmla="*/ 346 w 353"/>
                  <a:gd name="T47" fmla="*/ 335 h 618"/>
                  <a:gd name="T48" fmla="*/ 341 w 353"/>
                  <a:gd name="T49" fmla="*/ 360 h 618"/>
                  <a:gd name="T50" fmla="*/ 338 w 353"/>
                  <a:gd name="T51" fmla="*/ 405 h 618"/>
                  <a:gd name="T52" fmla="*/ 328 w 353"/>
                  <a:gd name="T53" fmla="*/ 430 h 618"/>
                  <a:gd name="T54" fmla="*/ 313 w 353"/>
                  <a:gd name="T55" fmla="*/ 445 h 618"/>
                  <a:gd name="T56" fmla="*/ 300 w 353"/>
                  <a:gd name="T57" fmla="*/ 448 h 618"/>
                  <a:gd name="T58" fmla="*/ 313 w 353"/>
                  <a:gd name="T59" fmla="*/ 463 h 618"/>
                  <a:gd name="T60" fmla="*/ 315 w 353"/>
                  <a:gd name="T61" fmla="*/ 495 h 618"/>
                  <a:gd name="T62" fmla="*/ 313 w 353"/>
                  <a:gd name="T63" fmla="*/ 515 h 618"/>
                  <a:gd name="T64" fmla="*/ 298 w 353"/>
                  <a:gd name="T65" fmla="*/ 540 h 618"/>
                  <a:gd name="T66" fmla="*/ 280 w 353"/>
                  <a:gd name="T67" fmla="*/ 563 h 618"/>
                  <a:gd name="T68" fmla="*/ 258 w 353"/>
                  <a:gd name="T69" fmla="*/ 585 h 618"/>
                  <a:gd name="T70" fmla="*/ 223 w 353"/>
                  <a:gd name="T71" fmla="*/ 605 h 618"/>
                  <a:gd name="T72" fmla="*/ 185 w 353"/>
                  <a:gd name="T73" fmla="*/ 618 h 618"/>
                  <a:gd name="T74" fmla="*/ 133 w 353"/>
                  <a:gd name="T75" fmla="*/ 570 h 618"/>
                  <a:gd name="T76" fmla="*/ 130 w 353"/>
                  <a:gd name="T77" fmla="*/ 538 h 618"/>
                  <a:gd name="T78" fmla="*/ 125 w 353"/>
                  <a:gd name="T79" fmla="*/ 520 h 618"/>
                  <a:gd name="T80" fmla="*/ 113 w 353"/>
                  <a:gd name="T81" fmla="*/ 510 h 618"/>
                  <a:gd name="T82" fmla="*/ 95 w 353"/>
                  <a:gd name="T83" fmla="*/ 470 h 618"/>
                  <a:gd name="T84" fmla="*/ 70 w 353"/>
                  <a:gd name="T85" fmla="*/ 423 h 618"/>
                  <a:gd name="T86" fmla="*/ 43 w 353"/>
                  <a:gd name="T87" fmla="*/ 388 h 618"/>
                  <a:gd name="T88" fmla="*/ 35 w 353"/>
                  <a:gd name="T89" fmla="*/ 380 h 618"/>
                  <a:gd name="T90" fmla="*/ 30 w 353"/>
                  <a:gd name="T91" fmla="*/ 368 h 618"/>
                  <a:gd name="T92" fmla="*/ 28 w 353"/>
                  <a:gd name="T93" fmla="*/ 358 h 618"/>
                  <a:gd name="T94" fmla="*/ 25 w 353"/>
                  <a:gd name="T95" fmla="*/ 338 h 618"/>
                  <a:gd name="T96" fmla="*/ 23 w 353"/>
                  <a:gd name="T97" fmla="*/ 313 h 618"/>
                  <a:gd name="T98" fmla="*/ 15 w 353"/>
                  <a:gd name="T99" fmla="*/ 303 h 618"/>
                  <a:gd name="T100" fmla="*/ 13 w 353"/>
                  <a:gd name="T101" fmla="*/ 293 h 618"/>
                  <a:gd name="T102" fmla="*/ 5 w 353"/>
                  <a:gd name="T103" fmla="*/ 275 h 618"/>
                  <a:gd name="T104" fmla="*/ 3 w 353"/>
                  <a:gd name="T105" fmla="*/ 265 h 618"/>
                  <a:gd name="T106" fmla="*/ 0 w 353"/>
                  <a:gd name="T107" fmla="*/ 253 h 618"/>
                  <a:gd name="T108" fmla="*/ 0 w 353"/>
                  <a:gd name="T109" fmla="*/ 243 h 618"/>
                  <a:gd name="T110" fmla="*/ 3 w 353"/>
                  <a:gd name="T111" fmla="*/ 235 h 618"/>
                  <a:gd name="T112" fmla="*/ 3 w 353"/>
                  <a:gd name="T113" fmla="*/ 233 h 618"/>
                  <a:gd name="T114" fmla="*/ 3 w 353"/>
                  <a:gd name="T115" fmla="*/ 225 h 618"/>
                  <a:gd name="T116" fmla="*/ 5 w 353"/>
                  <a:gd name="T117" fmla="*/ 223 h 618"/>
                  <a:gd name="T118" fmla="*/ 5 w 353"/>
                  <a:gd name="T119" fmla="*/ 218 h 61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353" h="618">
                    <a:moveTo>
                      <a:pt x="5" y="218"/>
                    </a:moveTo>
                    <a:lnTo>
                      <a:pt x="10" y="208"/>
                    </a:lnTo>
                    <a:lnTo>
                      <a:pt x="10" y="130"/>
                    </a:lnTo>
                    <a:lnTo>
                      <a:pt x="13" y="98"/>
                    </a:lnTo>
                    <a:lnTo>
                      <a:pt x="18" y="73"/>
                    </a:lnTo>
                    <a:lnTo>
                      <a:pt x="28" y="53"/>
                    </a:lnTo>
                    <a:lnTo>
                      <a:pt x="50" y="35"/>
                    </a:lnTo>
                    <a:lnTo>
                      <a:pt x="70" y="18"/>
                    </a:lnTo>
                    <a:lnTo>
                      <a:pt x="93" y="3"/>
                    </a:lnTo>
                    <a:lnTo>
                      <a:pt x="118" y="0"/>
                    </a:lnTo>
                    <a:lnTo>
                      <a:pt x="158" y="0"/>
                    </a:lnTo>
                    <a:lnTo>
                      <a:pt x="193" y="8"/>
                    </a:lnTo>
                    <a:lnTo>
                      <a:pt x="243" y="15"/>
                    </a:lnTo>
                    <a:lnTo>
                      <a:pt x="268" y="28"/>
                    </a:lnTo>
                    <a:lnTo>
                      <a:pt x="298" y="38"/>
                    </a:lnTo>
                    <a:lnTo>
                      <a:pt x="315" y="53"/>
                    </a:lnTo>
                    <a:lnTo>
                      <a:pt x="323" y="93"/>
                    </a:lnTo>
                    <a:lnTo>
                      <a:pt x="320" y="168"/>
                    </a:lnTo>
                    <a:lnTo>
                      <a:pt x="313" y="208"/>
                    </a:lnTo>
                    <a:lnTo>
                      <a:pt x="333" y="240"/>
                    </a:lnTo>
                    <a:lnTo>
                      <a:pt x="341" y="278"/>
                    </a:lnTo>
                    <a:lnTo>
                      <a:pt x="351" y="290"/>
                    </a:lnTo>
                    <a:lnTo>
                      <a:pt x="353" y="310"/>
                    </a:lnTo>
                    <a:lnTo>
                      <a:pt x="346" y="335"/>
                    </a:lnTo>
                    <a:lnTo>
                      <a:pt x="341" y="360"/>
                    </a:lnTo>
                    <a:lnTo>
                      <a:pt x="338" y="405"/>
                    </a:lnTo>
                    <a:lnTo>
                      <a:pt x="328" y="430"/>
                    </a:lnTo>
                    <a:lnTo>
                      <a:pt x="313" y="445"/>
                    </a:lnTo>
                    <a:lnTo>
                      <a:pt x="300" y="448"/>
                    </a:lnTo>
                    <a:lnTo>
                      <a:pt x="313" y="463"/>
                    </a:lnTo>
                    <a:lnTo>
                      <a:pt x="315" y="495"/>
                    </a:lnTo>
                    <a:lnTo>
                      <a:pt x="313" y="515"/>
                    </a:lnTo>
                    <a:lnTo>
                      <a:pt x="298" y="540"/>
                    </a:lnTo>
                    <a:lnTo>
                      <a:pt x="280" y="563"/>
                    </a:lnTo>
                    <a:lnTo>
                      <a:pt x="258" y="585"/>
                    </a:lnTo>
                    <a:lnTo>
                      <a:pt x="223" y="605"/>
                    </a:lnTo>
                    <a:lnTo>
                      <a:pt x="185" y="618"/>
                    </a:lnTo>
                    <a:lnTo>
                      <a:pt x="133" y="570"/>
                    </a:lnTo>
                    <a:lnTo>
                      <a:pt x="130" y="538"/>
                    </a:lnTo>
                    <a:lnTo>
                      <a:pt x="125" y="520"/>
                    </a:lnTo>
                    <a:lnTo>
                      <a:pt x="113" y="510"/>
                    </a:lnTo>
                    <a:lnTo>
                      <a:pt x="95" y="470"/>
                    </a:lnTo>
                    <a:lnTo>
                      <a:pt x="70" y="423"/>
                    </a:lnTo>
                    <a:lnTo>
                      <a:pt x="43" y="388"/>
                    </a:lnTo>
                    <a:lnTo>
                      <a:pt x="35" y="380"/>
                    </a:lnTo>
                    <a:lnTo>
                      <a:pt x="30" y="368"/>
                    </a:lnTo>
                    <a:lnTo>
                      <a:pt x="28" y="358"/>
                    </a:lnTo>
                    <a:lnTo>
                      <a:pt x="25" y="338"/>
                    </a:lnTo>
                    <a:lnTo>
                      <a:pt x="23" y="313"/>
                    </a:lnTo>
                    <a:lnTo>
                      <a:pt x="15" y="303"/>
                    </a:lnTo>
                    <a:lnTo>
                      <a:pt x="13" y="293"/>
                    </a:lnTo>
                    <a:lnTo>
                      <a:pt x="5" y="275"/>
                    </a:lnTo>
                    <a:lnTo>
                      <a:pt x="3" y="265"/>
                    </a:lnTo>
                    <a:lnTo>
                      <a:pt x="0" y="253"/>
                    </a:lnTo>
                    <a:lnTo>
                      <a:pt x="0" y="243"/>
                    </a:lnTo>
                    <a:lnTo>
                      <a:pt x="3" y="235"/>
                    </a:lnTo>
                    <a:lnTo>
                      <a:pt x="3" y="233"/>
                    </a:lnTo>
                    <a:lnTo>
                      <a:pt x="3" y="225"/>
                    </a:lnTo>
                    <a:lnTo>
                      <a:pt x="5" y="223"/>
                    </a:lnTo>
                    <a:lnTo>
                      <a:pt x="5" y="218"/>
                    </a:lnTo>
                    <a:close/>
                  </a:path>
                </a:pathLst>
              </a:custGeom>
              <a:solidFill>
                <a:srgbClr val="FF9F9F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grpSp>
            <p:nvGrpSpPr>
              <p:cNvPr id="9297" name="Group 5"/>
              <p:cNvGrpSpPr>
                <a:grpSpLocks/>
              </p:cNvGrpSpPr>
              <p:nvPr/>
            </p:nvGrpSpPr>
            <p:grpSpPr bwMode="auto">
              <a:xfrm>
                <a:off x="576" y="2307"/>
                <a:ext cx="640" cy="640"/>
                <a:chOff x="576" y="2307"/>
                <a:chExt cx="640" cy="640"/>
              </a:xfrm>
            </p:grpSpPr>
            <p:sp>
              <p:nvSpPr>
                <p:cNvPr id="9298" name="Freeform 6"/>
                <p:cNvSpPr>
                  <a:spLocks/>
                </p:cNvSpPr>
                <p:nvPr/>
              </p:nvSpPr>
              <p:spPr bwMode="auto">
                <a:xfrm>
                  <a:off x="576" y="2307"/>
                  <a:ext cx="640" cy="640"/>
                </a:xfrm>
                <a:custGeom>
                  <a:avLst/>
                  <a:gdLst>
                    <a:gd name="T0" fmla="*/ 112 w 640"/>
                    <a:gd name="T1" fmla="*/ 52 h 640"/>
                    <a:gd name="T2" fmla="*/ 152 w 640"/>
                    <a:gd name="T3" fmla="*/ 22 h 640"/>
                    <a:gd name="T4" fmla="*/ 225 w 640"/>
                    <a:gd name="T5" fmla="*/ 12 h 640"/>
                    <a:gd name="T6" fmla="*/ 307 w 640"/>
                    <a:gd name="T7" fmla="*/ 0 h 640"/>
                    <a:gd name="T8" fmla="*/ 407 w 640"/>
                    <a:gd name="T9" fmla="*/ 20 h 640"/>
                    <a:gd name="T10" fmla="*/ 493 w 640"/>
                    <a:gd name="T11" fmla="*/ 75 h 640"/>
                    <a:gd name="T12" fmla="*/ 563 w 640"/>
                    <a:gd name="T13" fmla="*/ 170 h 640"/>
                    <a:gd name="T14" fmla="*/ 595 w 640"/>
                    <a:gd name="T15" fmla="*/ 327 h 640"/>
                    <a:gd name="T16" fmla="*/ 628 w 640"/>
                    <a:gd name="T17" fmla="*/ 440 h 640"/>
                    <a:gd name="T18" fmla="*/ 633 w 640"/>
                    <a:gd name="T19" fmla="*/ 535 h 640"/>
                    <a:gd name="T20" fmla="*/ 613 w 640"/>
                    <a:gd name="T21" fmla="*/ 590 h 640"/>
                    <a:gd name="T22" fmla="*/ 588 w 640"/>
                    <a:gd name="T23" fmla="*/ 617 h 640"/>
                    <a:gd name="T24" fmla="*/ 555 w 640"/>
                    <a:gd name="T25" fmla="*/ 632 h 640"/>
                    <a:gd name="T26" fmla="*/ 505 w 640"/>
                    <a:gd name="T27" fmla="*/ 640 h 640"/>
                    <a:gd name="T28" fmla="*/ 473 w 640"/>
                    <a:gd name="T29" fmla="*/ 635 h 640"/>
                    <a:gd name="T30" fmla="*/ 440 w 640"/>
                    <a:gd name="T31" fmla="*/ 617 h 640"/>
                    <a:gd name="T32" fmla="*/ 420 w 640"/>
                    <a:gd name="T33" fmla="*/ 580 h 640"/>
                    <a:gd name="T34" fmla="*/ 402 w 640"/>
                    <a:gd name="T35" fmla="*/ 560 h 640"/>
                    <a:gd name="T36" fmla="*/ 395 w 640"/>
                    <a:gd name="T37" fmla="*/ 557 h 640"/>
                    <a:gd name="T38" fmla="*/ 407 w 640"/>
                    <a:gd name="T39" fmla="*/ 545 h 640"/>
                    <a:gd name="T40" fmla="*/ 425 w 640"/>
                    <a:gd name="T41" fmla="*/ 542 h 640"/>
                    <a:gd name="T42" fmla="*/ 445 w 640"/>
                    <a:gd name="T43" fmla="*/ 500 h 640"/>
                    <a:gd name="T44" fmla="*/ 450 w 640"/>
                    <a:gd name="T45" fmla="*/ 432 h 640"/>
                    <a:gd name="T46" fmla="*/ 458 w 640"/>
                    <a:gd name="T47" fmla="*/ 400 h 640"/>
                    <a:gd name="T48" fmla="*/ 427 w 640"/>
                    <a:gd name="T49" fmla="*/ 337 h 640"/>
                    <a:gd name="T50" fmla="*/ 427 w 640"/>
                    <a:gd name="T51" fmla="*/ 247 h 640"/>
                    <a:gd name="T52" fmla="*/ 422 w 640"/>
                    <a:gd name="T53" fmla="*/ 167 h 640"/>
                    <a:gd name="T54" fmla="*/ 370 w 640"/>
                    <a:gd name="T55" fmla="*/ 132 h 640"/>
                    <a:gd name="T56" fmla="*/ 280 w 640"/>
                    <a:gd name="T57" fmla="*/ 112 h 640"/>
                    <a:gd name="T58" fmla="*/ 205 w 640"/>
                    <a:gd name="T59" fmla="*/ 112 h 640"/>
                    <a:gd name="T60" fmla="*/ 165 w 640"/>
                    <a:gd name="T61" fmla="*/ 137 h 640"/>
                    <a:gd name="T62" fmla="*/ 135 w 640"/>
                    <a:gd name="T63" fmla="*/ 177 h 640"/>
                    <a:gd name="T64" fmla="*/ 122 w 640"/>
                    <a:gd name="T65" fmla="*/ 260 h 640"/>
                    <a:gd name="T66" fmla="*/ 112 w 640"/>
                    <a:gd name="T67" fmla="*/ 355 h 640"/>
                    <a:gd name="T68" fmla="*/ 130 w 640"/>
                    <a:gd name="T69" fmla="*/ 410 h 640"/>
                    <a:gd name="T70" fmla="*/ 140 w 640"/>
                    <a:gd name="T71" fmla="*/ 452 h 640"/>
                    <a:gd name="T72" fmla="*/ 155 w 640"/>
                    <a:gd name="T73" fmla="*/ 490 h 640"/>
                    <a:gd name="T74" fmla="*/ 182 w 640"/>
                    <a:gd name="T75" fmla="*/ 515 h 640"/>
                    <a:gd name="T76" fmla="*/ 207 w 640"/>
                    <a:gd name="T77" fmla="*/ 567 h 640"/>
                    <a:gd name="T78" fmla="*/ 230 w 640"/>
                    <a:gd name="T79" fmla="*/ 617 h 640"/>
                    <a:gd name="T80" fmla="*/ 147 w 640"/>
                    <a:gd name="T81" fmla="*/ 612 h 640"/>
                    <a:gd name="T82" fmla="*/ 77 w 640"/>
                    <a:gd name="T83" fmla="*/ 582 h 640"/>
                    <a:gd name="T84" fmla="*/ 40 w 640"/>
                    <a:gd name="T85" fmla="*/ 555 h 640"/>
                    <a:gd name="T86" fmla="*/ 15 w 640"/>
                    <a:gd name="T87" fmla="*/ 522 h 640"/>
                    <a:gd name="T88" fmla="*/ 2 w 640"/>
                    <a:gd name="T89" fmla="*/ 485 h 640"/>
                    <a:gd name="T90" fmla="*/ 0 w 640"/>
                    <a:gd name="T91" fmla="*/ 435 h 640"/>
                    <a:gd name="T92" fmla="*/ 12 w 640"/>
                    <a:gd name="T93" fmla="*/ 365 h 640"/>
                    <a:gd name="T94" fmla="*/ 32 w 640"/>
                    <a:gd name="T95" fmla="*/ 295 h 640"/>
                    <a:gd name="T96" fmla="*/ 25 w 640"/>
                    <a:gd name="T97" fmla="*/ 195 h 640"/>
                    <a:gd name="T98" fmla="*/ 57 w 640"/>
                    <a:gd name="T99" fmla="*/ 107 h 64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640" h="640">
                      <a:moveTo>
                        <a:pt x="75" y="87"/>
                      </a:moveTo>
                      <a:lnTo>
                        <a:pt x="92" y="67"/>
                      </a:lnTo>
                      <a:lnTo>
                        <a:pt x="112" y="52"/>
                      </a:lnTo>
                      <a:lnTo>
                        <a:pt x="127" y="42"/>
                      </a:lnTo>
                      <a:lnTo>
                        <a:pt x="140" y="32"/>
                      </a:lnTo>
                      <a:lnTo>
                        <a:pt x="152" y="22"/>
                      </a:lnTo>
                      <a:lnTo>
                        <a:pt x="175" y="17"/>
                      </a:lnTo>
                      <a:lnTo>
                        <a:pt x="195" y="12"/>
                      </a:lnTo>
                      <a:lnTo>
                        <a:pt x="225" y="12"/>
                      </a:lnTo>
                      <a:lnTo>
                        <a:pt x="252" y="12"/>
                      </a:lnTo>
                      <a:lnTo>
                        <a:pt x="277" y="5"/>
                      </a:lnTo>
                      <a:lnTo>
                        <a:pt x="307" y="0"/>
                      </a:lnTo>
                      <a:lnTo>
                        <a:pt x="342" y="5"/>
                      </a:lnTo>
                      <a:lnTo>
                        <a:pt x="372" y="10"/>
                      </a:lnTo>
                      <a:lnTo>
                        <a:pt x="407" y="20"/>
                      </a:lnTo>
                      <a:lnTo>
                        <a:pt x="440" y="35"/>
                      </a:lnTo>
                      <a:lnTo>
                        <a:pt x="473" y="55"/>
                      </a:lnTo>
                      <a:lnTo>
                        <a:pt x="493" y="75"/>
                      </a:lnTo>
                      <a:lnTo>
                        <a:pt x="513" y="92"/>
                      </a:lnTo>
                      <a:lnTo>
                        <a:pt x="543" y="145"/>
                      </a:lnTo>
                      <a:lnTo>
                        <a:pt x="563" y="170"/>
                      </a:lnTo>
                      <a:lnTo>
                        <a:pt x="578" y="217"/>
                      </a:lnTo>
                      <a:lnTo>
                        <a:pt x="590" y="280"/>
                      </a:lnTo>
                      <a:lnTo>
                        <a:pt x="595" y="327"/>
                      </a:lnTo>
                      <a:lnTo>
                        <a:pt x="600" y="370"/>
                      </a:lnTo>
                      <a:lnTo>
                        <a:pt x="613" y="400"/>
                      </a:lnTo>
                      <a:lnTo>
                        <a:pt x="628" y="440"/>
                      </a:lnTo>
                      <a:lnTo>
                        <a:pt x="638" y="472"/>
                      </a:lnTo>
                      <a:lnTo>
                        <a:pt x="640" y="500"/>
                      </a:lnTo>
                      <a:lnTo>
                        <a:pt x="633" y="535"/>
                      </a:lnTo>
                      <a:lnTo>
                        <a:pt x="628" y="560"/>
                      </a:lnTo>
                      <a:lnTo>
                        <a:pt x="620" y="575"/>
                      </a:lnTo>
                      <a:lnTo>
                        <a:pt x="613" y="590"/>
                      </a:lnTo>
                      <a:lnTo>
                        <a:pt x="605" y="600"/>
                      </a:lnTo>
                      <a:lnTo>
                        <a:pt x="595" y="610"/>
                      </a:lnTo>
                      <a:lnTo>
                        <a:pt x="588" y="617"/>
                      </a:lnTo>
                      <a:lnTo>
                        <a:pt x="578" y="625"/>
                      </a:lnTo>
                      <a:lnTo>
                        <a:pt x="568" y="627"/>
                      </a:lnTo>
                      <a:lnTo>
                        <a:pt x="555" y="632"/>
                      </a:lnTo>
                      <a:lnTo>
                        <a:pt x="543" y="635"/>
                      </a:lnTo>
                      <a:lnTo>
                        <a:pt x="528" y="637"/>
                      </a:lnTo>
                      <a:lnTo>
                        <a:pt x="505" y="640"/>
                      </a:lnTo>
                      <a:lnTo>
                        <a:pt x="493" y="637"/>
                      </a:lnTo>
                      <a:lnTo>
                        <a:pt x="483" y="637"/>
                      </a:lnTo>
                      <a:lnTo>
                        <a:pt x="473" y="635"/>
                      </a:lnTo>
                      <a:lnTo>
                        <a:pt x="460" y="627"/>
                      </a:lnTo>
                      <a:lnTo>
                        <a:pt x="450" y="625"/>
                      </a:lnTo>
                      <a:lnTo>
                        <a:pt x="440" y="617"/>
                      </a:lnTo>
                      <a:lnTo>
                        <a:pt x="432" y="605"/>
                      </a:lnTo>
                      <a:lnTo>
                        <a:pt x="425" y="595"/>
                      </a:lnTo>
                      <a:lnTo>
                        <a:pt x="420" y="580"/>
                      </a:lnTo>
                      <a:lnTo>
                        <a:pt x="415" y="570"/>
                      </a:lnTo>
                      <a:lnTo>
                        <a:pt x="410" y="565"/>
                      </a:lnTo>
                      <a:lnTo>
                        <a:pt x="402" y="560"/>
                      </a:lnTo>
                      <a:lnTo>
                        <a:pt x="400" y="557"/>
                      </a:lnTo>
                      <a:lnTo>
                        <a:pt x="387" y="560"/>
                      </a:lnTo>
                      <a:lnTo>
                        <a:pt x="395" y="557"/>
                      </a:lnTo>
                      <a:lnTo>
                        <a:pt x="397" y="552"/>
                      </a:lnTo>
                      <a:lnTo>
                        <a:pt x="402" y="547"/>
                      </a:lnTo>
                      <a:lnTo>
                        <a:pt x="407" y="545"/>
                      </a:lnTo>
                      <a:lnTo>
                        <a:pt x="412" y="542"/>
                      </a:lnTo>
                      <a:lnTo>
                        <a:pt x="420" y="542"/>
                      </a:lnTo>
                      <a:lnTo>
                        <a:pt x="425" y="542"/>
                      </a:lnTo>
                      <a:lnTo>
                        <a:pt x="435" y="532"/>
                      </a:lnTo>
                      <a:lnTo>
                        <a:pt x="440" y="510"/>
                      </a:lnTo>
                      <a:lnTo>
                        <a:pt x="445" y="500"/>
                      </a:lnTo>
                      <a:lnTo>
                        <a:pt x="445" y="462"/>
                      </a:lnTo>
                      <a:lnTo>
                        <a:pt x="448" y="445"/>
                      </a:lnTo>
                      <a:lnTo>
                        <a:pt x="450" y="432"/>
                      </a:lnTo>
                      <a:lnTo>
                        <a:pt x="453" y="422"/>
                      </a:lnTo>
                      <a:lnTo>
                        <a:pt x="460" y="412"/>
                      </a:lnTo>
                      <a:lnTo>
                        <a:pt x="458" y="400"/>
                      </a:lnTo>
                      <a:lnTo>
                        <a:pt x="453" y="382"/>
                      </a:lnTo>
                      <a:lnTo>
                        <a:pt x="432" y="350"/>
                      </a:lnTo>
                      <a:lnTo>
                        <a:pt x="427" y="337"/>
                      </a:lnTo>
                      <a:lnTo>
                        <a:pt x="427" y="315"/>
                      </a:lnTo>
                      <a:lnTo>
                        <a:pt x="425" y="290"/>
                      </a:lnTo>
                      <a:lnTo>
                        <a:pt x="427" y="247"/>
                      </a:lnTo>
                      <a:lnTo>
                        <a:pt x="427" y="182"/>
                      </a:lnTo>
                      <a:lnTo>
                        <a:pt x="427" y="177"/>
                      </a:lnTo>
                      <a:lnTo>
                        <a:pt x="422" y="167"/>
                      </a:lnTo>
                      <a:lnTo>
                        <a:pt x="415" y="157"/>
                      </a:lnTo>
                      <a:lnTo>
                        <a:pt x="395" y="142"/>
                      </a:lnTo>
                      <a:lnTo>
                        <a:pt x="370" y="132"/>
                      </a:lnTo>
                      <a:lnTo>
                        <a:pt x="345" y="125"/>
                      </a:lnTo>
                      <a:lnTo>
                        <a:pt x="307" y="115"/>
                      </a:lnTo>
                      <a:lnTo>
                        <a:pt x="280" y="112"/>
                      </a:lnTo>
                      <a:lnTo>
                        <a:pt x="265" y="110"/>
                      </a:lnTo>
                      <a:lnTo>
                        <a:pt x="225" y="107"/>
                      </a:lnTo>
                      <a:lnTo>
                        <a:pt x="205" y="112"/>
                      </a:lnTo>
                      <a:lnTo>
                        <a:pt x="192" y="120"/>
                      </a:lnTo>
                      <a:lnTo>
                        <a:pt x="180" y="130"/>
                      </a:lnTo>
                      <a:lnTo>
                        <a:pt x="165" y="137"/>
                      </a:lnTo>
                      <a:lnTo>
                        <a:pt x="152" y="147"/>
                      </a:lnTo>
                      <a:lnTo>
                        <a:pt x="140" y="160"/>
                      </a:lnTo>
                      <a:lnTo>
                        <a:pt x="135" y="177"/>
                      </a:lnTo>
                      <a:lnTo>
                        <a:pt x="127" y="195"/>
                      </a:lnTo>
                      <a:lnTo>
                        <a:pt x="125" y="215"/>
                      </a:lnTo>
                      <a:lnTo>
                        <a:pt x="122" y="260"/>
                      </a:lnTo>
                      <a:lnTo>
                        <a:pt x="122" y="312"/>
                      </a:lnTo>
                      <a:lnTo>
                        <a:pt x="112" y="342"/>
                      </a:lnTo>
                      <a:lnTo>
                        <a:pt x="112" y="355"/>
                      </a:lnTo>
                      <a:lnTo>
                        <a:pt x="115" y="370"/>
                      </a:lnTo>
                      <a:lnTo>
                        <a:pt x="117" y="387"/>
                      </a:lnTo>
                      <a:lnTo>
                        <a:pt x="130" y="410"/>
                      </a:lnTo>
                      <a:lnTo>
                        <a:pt x="135" y="422"/>
                      </a:lnTo>
                      <a:lnTo>
                        <a:pt x="137" y="435"/>
                      </a:lnTo>
                      <a:lnTo>
                        <a:pt x="140" y="452"/>
                      </a:lnTo>
                      <a:lnTo>
                        <a:pt x="142" y="467"/>
                      </a:lnTo>
                      <a:lnTo>
                        <a:pt x="150" y="480"/>
                      </a:lnTo>
                      <a:lnTo>
                        <a:pt x="155" y="490"/>
                      </a:lnTo>
                      <a:lnTo>
                        <a:pt x="162" y="497"/>
                      </a:lnTo>
                      <a:lnTo>
                        <a:pt x="175" y="507"/>
                      </a:lnTo>
                      <a:lnTo>
                        <a:pt x="182" y="515"/>
                      </a:lnTo>
                      <a:lnTo>
                        <a:pt x="190" y="525"/>
                      </a:lnTo>
                      <a:lnTo>
                        <a:pt x="200" y="545"/>
                      </a:lnTo>
                      <a:lnTo>
                        <a:pt x="207" y="567"/>
                      </a:lnTo>
                      <a:lnTo>
                        <a:pt x="215" y="590"/>
                      </a:lnTo>
                      <a:lnTo>
                        <a:pt x="220" y="610"/>
                      </a:lnTo>
                      <a:lnTo>
                        <a:pt x="230" y="617"/>
                      </a:lnTo>
                      <a:lnTo>
                        <a:pt x="195" y="617"/>
                      </a:lnTo>
                      <a:lnTo>
                        <a:pt x="170" y="615"/>
                      </a:lnTo>
                      <a:lnTo>
                        <a:pt x="147" y="612"/>
                      </a:lnTo>
                      <a:lnTo>
                        <a:pt x="127" y="605"/>
                      </a:lnTo>
                      <a:lnTo>
                        <a:pt x="105" y="595"/>
                      </a:lnTo>
                      <a:lnTo>
                        <a:pt x="77" y="582"/>
                      </a:lnTo>
                      <a:lnTo>
                        <a:pt x="65" y="575"/>
                      </a:lnTo>
                      <a:lnTo>
                        <a:pt x="50" y="565"/>
                      </a:lnTo>
                      <a:lnTo>
                        <a:pt x="40" y="555"/>
                      </a:lnTo>
                      <a:lnTo>
                        <a:pt x="32" y="545"/>
                      </a:lnTo>
                      <a:lnTo>
                        <a:pt x="22" y="532"/>
                      </a:lnTo>
                      <a:lnTo>
                        <a:pt x="15" y="522"/>
                      </a:lnTo>
                      <a:lnTo>
                        <a:pt x="10" y="507"/>
                      </a:lnTo>
                      <a:lnTo>
                        <a:pt x="7" y="497"/>
                      </a:lnTo>
                      <a:lnTo>
                        <a:pt x="2" y="485"/>
                      </a:lnTo>
                      <a:lnTo>
                        <a:pt x="0" y="467"/>
                      </a:lnTo>
                      <a:lnTo>
                        <a:pt x="0" y="452"/>
                      </a:lnTo>
                      <a:lnTo>
                        <a:pt x="0" y="435"/>
                      </a:lnTo>
                      <a:lnTo>
                        <a:pt x="2" y="412"/>
                      </a:lnTo>
                      <a:lnTo>
                        <a:pt x="7" y="400"/>
                      </a:lnTo>
                      <a:lnTo>
                        <a:pt x="12" y="365"/>
                      </a:lnTo>
                      <a:lnTo>
                        <a:pt x="25" y="337"/>
                      </a:lnTo>
                      <a:lnTo>
                        <a:pt x="25" y="317"/>
                      </a:lnTo>
                      <a:lnTo>
                        <a:pt x="32" y="295"/>
                      </a:lnTo>
                      <a:lnTo>
                        <a:pt x="27" y="272"/>
                      </a:lnTo>
                      <a:lnTo>
                        <a:pt x="22" y="222"/>
                      </a:lnTo>
                      <a:lnTo>
                        <a:pt x="25" y="195"/>
                      </a:lnTo>
                      <a:lnTo>
                        <a:pt x="27" y="165"/>
                      </a:lnTo>
                      <a:lnTo>
                        <a:pt x="37" y="135"/>
                      </a:lnTo>
                      <a:lnTo>
                        <a:pt x="57" y="107"/>
                      </a:lnTo>
                      <a:lnTo>
                        <a:pt x="75" y="87"/>
                      </a:lnTo>
                      <a:close/>
                    </a:path>
                  </a:pathLst>
                </a:custGeom>
                <a:solidFill>
                  <a:srgbClr val="FF5F1F"/>
                </a:solidFill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sz="1800" dirty="0">
                    <a:latin typeface="Calibri"/>
                  </a:endParaRPr>
                </a:p>
              </p:txBody>
            </p:sp>
            <p:grpSp>
              <p:nvGrpSpPr>
                <p:cNvPr id="9299" name="Group 7"/>
                <p:cNvGrpSpPr>
                  <a:grpSpLocks/>
                </p:cNvGrpSpPr>
                <p:nvPr/>
              </p:nvGrpSpPr>
              <p:grpSpPr bwMode="auto">
                <a:xfrm>
                  <a:off x="663" y="2317"/>
                  <a:ext cx="483" cy="585"/>
                  <a:chOff x="663" y="2317"/>
                  <a:chExt cx="483" cy="585"/>
                </a:xfrm>
              </p:grpSpPr>
              <p:sp>
                <p:nvSpPr>
                  <p:cNvPr id="9300" name="Freeform 8"/>
                  <p:cNvSpPr>
                    <a:spLocks/>
                  </p:cNvSpPr>
                  <p:nvPr/>
                </p:nvSpPr>
                <p:spPr bwMode="auto">
                  <a:xfrm>
                    <a:off x="663" y="2659"/>
                    <a:ext cx="105" cy="223"/>
                  </a:xfrm>
                  <a:custGeom>
                    <a:avLst/>
                    <a:gdLst>
                      <a:gd name="T0" fmla="*/ 25 w 105"/>
                      <a:gd name="T1" fmla="*/ 0 h 223"/>
                      <a:gd name="T2" fmla="*/ 15 w 105"/>
                      <a:gd name="T3" fmla="*/ 25 h 223"/>
                      <a:gd name="T4" fmla="*/ 5 w 105"/>
                      <a:gd name="T5" fmla="*/ 48 h 223"/>
                      <a:gd name="T6" fmla="*/ 0 w 105"/>
                      <a:gd name="T7" fmla="*/ 65 h 223"/>
                      <a:gd name="T8" fmla="*/ 0 w 105"/>
                      <a:gd name="T9" fmla="*/ 83 h 223"/>
                      <a:gd name="T10" fmla="*/ 0 w 105"/>
                      <a:gd name="T11" fmla="*/ 98 h 223"/>
                      <a:gd name="T12" fmla="*/ 3 w 105"/>
                      <a:gd name="T13" fmla="*/ 110 h 223"/>
                      <a:gd name="T14" fmla="*/ 10 w 105"/>
                      <a:gd name="T15" fmla="*/ 125 h 223"/>
                      <a:gd name="T16" fmla="*/ 23 w 105"/>
                      <a:gd name="T17" fmla="*/ 138 h 223"/>
                      <a:gd name="T18" fmla="*/ 40 w 105"/>
                      <a:gd name="T19" fmla="*/ 150 h 223"/>
                      <a:gd name="T20" fmla="*/ 65 w 105"/>
                      <a:gd name="T21" fmla="*/ 163 h 223"/>
                      <a:gd name="T22" fmla="*/ 83 w 105"/>
                      <a:gd name="T23" fmla="*/ 170 h 223"/>
                      <a:gd name="T24" fmla="*/ 93 w 105"/>
                      <a:gd name="T25" fmla="*/ 180 h 223"/>
                      <a:gd name="T26" fmla="*/ 100 w 105"/>
                      <a:gd name="T27" fmla="*/ 190 h 223"/>
                      <a:gd name="T28" fmla="*/ 103 w 105"/>
                      <a:gd name="T29" fmla="*/ 200 h 223"/>
                      <a:gd name="T30" fmla="*/ 105 w 105"/>
                      <a:gd name="T31" fmla="*/ 205 h 223"/>
                      <a:gd name="T32" fmla="*/ 100 w 105"/>
                      <a:gd name="T33" fmla="*/ 215 h 223"/>
                      <a:gd name="T34" fmla="*/ 88 w 105"/>
                      <a:gd name="T35" fmla="*/ 223 h 223"/>
                      <a:gd name="T36" fmla="*/ 68 w 105"/>
                      <a:gd name="T37" fmla="*/ 213 h 22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05" h="223">
                        <a:moveTo>
                          <a:pt x="25" y="0"/>
                        </a:moveTo>
                        <a:lnTo>
                          <a:pt x="15" y="25"/>
                        </a:lnTo>
                        <a:lnTo>
                          <a:pt x="5" y="48"/>
                        </a:lnTo>
                        <a:lnTo>
                          <a:pt x="0" y="65"/>
                        </a:lnTo>
                        <a:lnTo>
                          <a:pt x="0" y="83"/>
                        </a:lnTo>
                        <a:lnTo>
                          <a:pt x="0" y="98"/>
                        </a:lnTo>
                        <a:lnTo>
                          <a:pt x="3" y="110"/>
                        </a:lnTo>
                        <a:lnTo>
                          <a:pt x="10" y="125"/>
                        </a:lnTo>
                        <a:lnTo>
                          <a:pt x="23" y="138"/>
                        </a:lnTo>
                        <a:lnTo>
                          <a:pt x="40" y="150"/>
                        </a:lnTo>
                        <a:lnTo>
                          <a:pt x="65" y="163"/>
                        </a:lnTo>
                        <a:lnTo>
                          <a:pt x="83" y="170"/>
                        </a:lnTo>
                        <a:lnTo>
                          <a:pt x="93" y="180"/>
                        </a:lnTo>
                        <a:lnTo>
                          <a:pt x="100" y="190"/>
                        </a:lnTo>
                        <a:lnTo>
                          <a:pt x="103" y="200"/>
                        </a:lnTo>
                        <a:lnTo>
                          <a:pt x="105" y="205"/>
                        </a:lnTo>
                        <a:lnTo>
                          <a:pt x="100" y="215"/>
                        </a:lnTo>
                        <a:lnTo>
                          <a:pt x="88" y="223"/>
                        </a:lnTo>
                        <a:lnTo>
                          <a:pt x="68" y="213"/>
                        </a:ln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de-DE" sz="1800" dirty="0">
                      <a:latin typeface="Calibri"/>
                    </a:endParaRPr>
                  </a:p>
                </p:txBody>
              </p:sp>
              <p:grpSp>
                <p:nvGrpSpPr>
                  <p:cNvPr id="9301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011" y="2637"/>
                    <a:ext cx="135" cy="265"/>
                    <a:chOff x="1011" y="2637"/>
                    <a:chExt cx="135" cy="265"/>
                  </a:xfrm>
                </p:grpSpPr>
                <p:sp>
                  <p:nvSpPr>
                    <p:cNvPr id="9307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059" y="2637"/>
                      <a:ext cx="70" cy="235"/>
                    </a:xfrm>
                    <a:custGeom>
                      <a:avLst/>
                      <a:gdLst>
                        <a:gd name="T0" fmla="*/ 0 w 70"/>
                        <a:gd name="T1" fmla="*/ 0 h 235"/>
                        <a:gd name="T2" fmla="*/ 2 w 70"/>
                        <a:gd name="T3" fmla="*/ 25 h 235"/>
                        <a:gd name="T4" fmla="*/ 5 w 70"/>
                        <a:gd name="T5" fmla="*/ 40 h 235"/>
                        <a:gd name="T6" fmla="*/ 7 w 70"/>
                        <a:gd name="T7" fmla="*/ 52 h 235"/>
                        <a:gd name="T8" fmla="*/ 15 w 70"/>
                        <a:gd name="T9" fmla="*/ 65 h 235"/>
                        <a:gd name="T10" fmla="*/ 20 w 70"/>
                        <a:gd name="T11" fmla="*/ 77 h 235"/>
                        <a:gd name="T12" fmla="*/ 30 w 70"/>
                        <a:gd name="T13" fmla="*/ 90 h 235"/>
                        <a:gd name="T14" fmla="*/ 42 w 70"/>
                        <a:gd name="T15" fmla="*/ 97 h 235"/>
                        <a:gd name="T16" fmla="*/ 52 w 70"/>
                        <a:gd name="T17" fmla="*/ 105 h 235"/>
                        <a:gd name="T18" fmla="*/ 60 w 70"/>
                        <a:gd name="T19" fmla="*/ 115 h 235"/>
                        <a:gd name="T20" fmla="*/ 67 w 70"/>
                        <a:gd name="T21" fmla="*/ 135 h 235"/>
                        <a:gd name="T22" fmla="*/ 67 w 70"/>
                        <a:gd name="T23" fmla="*/ 145 h 235"/>
                        <a:gd name="T24" fmla="*/ 70 w 70"/>
                        <a:gd name="T25" fmla="*/ 157 h 235"/>
                        <a:gd name="T26" fmla="*/ 67 w 70"/>
                        <a:gd name="T27" fmla="*/ 170 h 235"/>
                        <a:gd name="T28" fmla="*/ 60 w 70"/>
                        <a:gd name="T29" fmla="*/ 185 h 235"/>
                        <a:gd name="T30" fmla="*/ 47 w 70"/>
                        <a:gd name="T31" fmla="*/ 207 h 235"/>
                        <a:gd name="T32" fmla="*/ 40 w 70"/>
                        <a:gd name="T33" fmla="*/ 217 h 235"/>
                        <a:gd name="T34" fmla="*/ 20 w 70"/>
                        <a:gd name="T35" fmla="*/ 235 h 235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</a:gdLst>
                      <a:ahLst/>
                      <a:cxnLst>
                        <a:cxn ang="T36">
                          <a:pos x="T0" y="T1"/>
                        </a:cxn>
                        <a:cxn ang="T37">
                          <a:pos x="T2" y="T3"/>
                        </a:cxn>
                        <a:cxn ang="T38">
                          <a:pos x="T4" y="T5"/>
                        </a:cxn>
                        <a:cxn ang="T39">
                          <a:pos x="T6" y="T7"/>
                        </a:cxn>
                        <a:cxn ang="T40">
                          <a:pos x="T8" y="T9"/>
                        </a:cxn>
                        <a:cxn ang="T41">
                          <a:pos x="T10" y="T11"/>
                        </a:cxn>
                        <a:cxn ang="T42">
                          <a:pos x="T12" y="T13"/>
                        </a:cxn>
                        <a:cxn ang="T43">
                          <a:pos x="T14" y="T15"/>
                        </a:cxn>
                        <a:cxn ang="T44">
                          <a:pos x="T16" y="T17"/>
                        </a:cxn>
                        <a:cxn ang="T45">
                          <a:pos x="T18" y="T19"/>
                        </a:cxn>
                        <a:cxn ang="T46">
                          <a:pos x="T20" y="T21"/>
                        </a:cxn>
                        <a:cxn ang="T47">
                          <a:pos x="T22" y="T23"/>
                        </a:cxn>
                        <a:cxn ang="T48">
                          <a:pos x="T24" y="T25"/>
                        </a:cxn>
                        <a:cxn ang="T49">
                          <a:pos x="T26" y="T27"/>
                        </a:cxn>
                        <a:cxn ang="T50">
                          <a:pos x="T28" y="T29"/>
                        </a:cxn>
                        <a:cxn ang="T51">
                          <a:pos x="T30" y="T31"/>
                        </a:cxn>
                        <a:cxn ang="T52">
                          <a:pos x="T32" y="T33"/>
                        </a:cxn>
                        <a:cxn ang="T53">
                          <a:pos x="T34" y="T35"/>
                        </a:cxn>
                      </a:cxnLst>
                      <a:rect l="0" t="0" r="r" b="b"/>
                      <a:pathLst>
                        <a:path w="70" h="235">
                          <a:moveTo>
                            <a:pt x="0" y="0"/>
                          </a:moveTo>
                          <a:lnTo>
                            <a:pt x="2" y="25"/>
                          </a:lnTo>
                          <a:lnTo>
                            <a:pt x="5" y="40"/>
                          </a:lnTo>
                          <a:lnTo>
                            <a:pt x="7" y="52"/>
                          </a:lnTo>
                          <a:lnTo>
                            <a:pt x="15" y="65"/>
                          </a:lnTo>
                          <a:lnTo>
                            <a:pt x="20" y="77"/>
                          </a:lnTo>
                          <a:lnTo>
                            <a:pt x="30" y="90"/>
                          </a:lnTo>
                          <a:lnTo>
                            <a:pt x="42" y="97"/>
                          </a:lnTo>
                          <a:lnTo>
                            <a:pt x="52" y="105"/>
                          </a:lnTo>
                          <a:lnTo>
                            <a:pt x="60" y="115"/>
                          </a:lnTo>
                          <a:lnTo>
                            <a:pt x="67" y="135"/>
                          </a:lnTo>
                          <a:lnTo>
                            <a:pt x="67" y="145"/>
                          </a:lnTo>
                          <a:lnTo>
                            <a:pt x="70" y="157"/>
                          </a:lnTo>
                          <a:lnTo>
                            <a:pt x="67" y="170"/>
                          </a:lnTo>
                          <a:lnTo>
                            <a:pt x="60" y="185"/>
                          </a:lnTo>
                          <a:lnTo>
                            <a:pt x="47" y="207"/>
                          </a:lnTo>
                          <a:lnTo>
                            <a:pt x="40" y="217"/>
                          </a:lnTo>
                          <a:lnTo>
                            <a:pt x="20" y="235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 sz="1800" dirty="0">
                        <a:latin typeface="Calibri"/>
                      </a:endParaRPr>
                    </a:p>
                  </p:txBody>
                </p:sp>
                <p:sp>
                  <p:nvSpPr>
                    <p:cNvPr id="930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011" y="2769"/>
                      <a:ext cx="135" cy="133"/>
                    </a:xfrm>
                    <a:custGeom>
                      <a:avLst/>
                      <a:gdLst>
                        <a:gd name="T0" fmla="*/ 128 w 135"/>
                        <a:gd name="T1" fmla="*/ 0 h 133"/>
                        <a:gd name="T2" fmla="*/ 133 w 135"/>
                        <a:gd name="T3" fmla="*/ 10 h 133"/>
                        <a:gd name="T4" fmla="*/ 135 w 135"/>
                        <a:gd name="T5" fmla="*/ 23 h 133"/>
                        <a:gd name="T6" fmla="*/ 135 w 135"/>
                        <a:gd name="T7" fmla="*/ 35 h 133"/>
                        <a:gd name="T8" fmla="*/ 135 w 135"/>
                        <a:gd name="T9" fmla="*/ 53 h 133"/>
                        <a:gd name="T10" fmla="*/ 130 w 135"/>
                        <a:gd name="T11" fmla="*/ 73 h 133"/>
                        <a:gd name="T12" fmla="*/ 120 w 135"/>
                        <a:gd name="T13" fmla="*/ 93 h 133"/>
                        <a:gd name="T14" fmla="*/ 113 w 135"/>
                        <a:gd name="T15" fmla="*/ 105 h 133"/>
                        <a:gd name="T16" fmla="*/ 103 w 135"/>
                        <a:gd name="T17" fmla="*/ 115 h 133"/>
                        <a:gd name="T18" fmla="*/ 88 w 135"/>
                        <a:gd name="T19" fmla="*/ 125 h 133"/>
                        <a:gd name="T20" fmla="*/ 68 w 135"/>
                        <a:gd name="T21" fmla="*/ 130 h 133"/>
                        <a:gd name="T22" fmla="*/ 53 w 135"/>
                        <a:gd name="T23" fmla="*/ 133 h 133"/>
                        <a:gd name="T24" fmla="*/ 38 w 135"/>
                        <a:gd name="T25" fmla="*/ 130 h 133"/>
                        <a:gd name="T26" fmla="*/ 25 w 135"/>
                        <a:gd name="T27" fmla="*/ 125 h 133"/>
                        <a:gd name="T28" fmla="*/ 10 w 135"/>
                        <a:gd name="T29" fmla="*/ 95 h 133"/>
                        <a:gd name="T30" fmla="*/ 0 w 135"/>
                        <a:gd name="T31" fmla="*/ 90 h 133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135" h="133">
                          <a:moveTo>
                            <a:pt x="128" y="0"/>
                          </a:moveTo>
                          <a:lnTo>
                            <a:pt x="133" y="10"/>
                          </a:lnTo>
                          <a:lnTo>
                            <a:pt x="135" y="23"/>
                          </a:lnTo>
                          <a:lnTo>
                            <a:pt x="135" y="35"/>
                          </a:lnTo>
                          <a:lnTo>
                            <a:pt x="135" y="53"/>
                          </a:lnTo>
                          <a:lnTo>
                            <a:pt x="130" y="73"/>
                          </a:lnTo>
                          <a:lnTo>
                            <a:pt x="120" y="93"/>
                          </a:lnTo>
                          <a:lnTo>
                            <a:pt x="113" y="105"/>
                          </a:lnTo>
                          <a:lnTo>
                            <a:pt x="103" y="115"/>
                          </a:lnTo>
                          <a:lnTo>
                            <a:pt x="88" y="125"/>
                          </a:lnTo>
                          <a:lnTo>
                            <a:pt x="68" y="130"/>
                          </a:lnTo>
                          <a:lnTo>
                            <a:pt x="53" y="133"/>
                          </a:lnTo>
                          <a:lnTo>
                            <a:pt x="38" y="130"/>
                          </a:lnTo>
                          <a:lnTo>
                            <a:pt x="25" y="125"/>
                          </a:lnTo>
                          <a:lnTo>
                            <a:pt x="10" y="95"/>
                          </a:lnTo>
                          <a:lnTo>
                            <a:pt x="0" y="9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 sz="1800" dirty="0">
                        <a:latin typeface="Calibri"/>
                      </a:endParaRPr>
                    </a:p>
                  </p:txBody>
                </p:sp>
              </p:grpSp>
              <p:grpSp>
                <p:nvGrpSpPr>
                  <p:cNvPr id="930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703" y="2317"/>
                    <a:ext cx="235" cy="125"/>
                    <a:chOff x="703" y="2317"/>
                    <a:chExt cx="235" cy="125"/>
                  </a:xfrm>
                </p:grpSpPr>
                <p:sp>
                  <p:nvSpPr>
                    <p:cNvPr id="9303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703" y="2392"/>
                      <a:ext cx="60" cy="50"/>
                    </a:xfrm>
                    <a:custGeom>
                      <a:avLst/>
                      <a:gdLst>
                        <a:gd name="T0" fmla="*/ 0 w 60"/>
                        <a:gd name="T1" fmla="*/ 0 h 50"/>
                        <a:gd name="T2" fmla="*/ 25 w 60"/>
                        <a:gd name="T3" fmla="*/ 2 h 50"/>
                        <a:gd name="T4" fmla="*/ 43 w 60"/>
                        <a:gd name="T5" fmla="*/ 12 h 50"/>
                        <a:gd name="T6" fmla="*/ 55 w 60"/>
                        <a:gd name="T7" fmla="*/ 17 h 50"/>
                        <a:gd name="T8" fmla="*/ 60 w 60"/>
                        <a:gd name="T9" fmla="*/ 25 h 50"/>
                        <a:gd name="T10" fmla="*/ 50 w 60"/>
                        <a:gd name="T11" fmla="*/ 40 h 50"/>
                        <a:gd name="T12" fmla="*/ 40 w 60"/>
                        <a:gd name="T13" fmla="*/ 50 h 5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60" h="50">
                          <a:moveTo>
                            <a:pt x="0" y="0"/>
                          </a:moveTo>
                          <a:lnTo>
                            <a:pt x="25" y="2"/>
                          </a:lnTo>
                          <a:lnTo>
                            <a:pt x="43" y="12"/>
                          </a:lnTo>
                          <a:lnTo>
                            <a:pt x="55" y="17"/>
                          </a:lnTo>
                          <a:lnTo>
                            <a:pt x="60" y="25"/>
                          </a:lnTo>
                          <a:lnTo>
                            <a:pt x="50" y="40"/>
                          </a:lnTo>
                          <a:lnTo>
                            <a:pt x="40" y="5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 sz="1800" dirty="0">
                        <a:latin typeface="Calibri"/>
                      </a:endParaRPr>
                    </a:p>
                  </p:txBody>
                </p:sp>
                <p:sp>
                  <p:nvSpPr>
                    <p:cNvPr id="9304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803" y="2317"/>
                      <a:ext cx="40" cy="67"/>
                    </a:xfrm>
                    <a:custGeom>
                      <a:avLst/>
                      <a:gdLst>
                        <a:gd name="T0" fmla="*/ 40 w 40"/>
                        <a:gd name="T1" fmla="*/ 0 h 67"/>
                        <a:gd name="T2" fmla="*/ 20 w 40"/>
                        <a:gd name="T3" fmla="*/ 25 h 67"/>
                        <a:gd name="T4" fmla="*/ 10 w 40"/>
                        <a:gd name="T5" fmla="*/ 45 h 67"/>
                        <a:gd name="T6" fmla="*/ 3 w 40"/>
                        <a:gd name="T7" fmla="*/ 60 h 67"/>
                        <a:gd name="T8" fmla="*/ 0 w 40"/>
                        <a:gd name="T9" fmla="*/ 67 h 6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0" h="67">
                          <a:moveTo>
                            <a:pt x="40" y="0"/>
                          </a:moveTo>
                          <a:lnTo>
                            <a:pt x="20" y="25"/>
                          </a:lnTo>
                          <a:lnTo>
                            <a:pt x="10" y="45"/>
                          </a:lnTo>
                          <a:lnTo>
                            <a:pt x="3" y="60"/>
                          </a:lnTo>
                          <a:lnTo>
                            <a:pt x="0" y="67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 sz="1800" dirty="0">
                        <a:latin typeface="Calibri"/>
                      </a:endParaRPr>
                    </a:p>
                  </p:txBody>
                </p:sp>
                <p:sp>
                  <p:nvSpPr>
                    <p:cNvPr id="9305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816" y="2347"/>
                      <a:ext cx="70" cy="60"/>
                    </a:xfrm>
                    <a:custGeom>
                      <a:avLst/>
                      <a:gdLst>
                        <a:gd name="T0" fmla="*/ 70 w 70"/>
                        <a:gd name="T1" fmla="*/ 0 h 60"/>
                        <a:gd name="T2" fmla="*/ 55 w 70"/>
                        <a:gd name="T3" fmla="*/ 17 h 60"/>
                        <a:gd name="T4" fmla="*/ 42 w 70"/>
                        <a:gd name="T5" fmla="*/ 35 h 60"/>
                        <a:gd name="T6" fmla="*/ 25 w 70"/>
                        <a:gd name="T7" fmla="*/ 47 h 60"/>
                        <a:gd name="T8" fmla="*/ 0 w 70"/>
                        <a:gd name="T9" fmla="*/ 60 h 6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70" h="60">
                          <a:moveTo>
                            <a:pt x="70" y="0"/>
                          </a:moveTo>
                          <a:lnTo>
                            <a:pt x="55" y="17"/>
                          </a:lnTo>
                          <a:lnTo>
                            <a:pt x="42" y="35"/>
                          </a:lnTo>
                          <a:lnTo>
                            <a:pt x="25" y="47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 sz="1800" dirty="0">
                        <a:latin typeface="Calibri"/>
                      </a:endParaRPr>
                    </a:p>
                  </p:txBody>
                </p:sp>
                <p:sp>
                  <p:nvSpPr>
                    <p:cNvPr id="9306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858" y="2349"/>
                      <a:ext cx="80" cy="58"/>
                    </a:xfrm>
                    <a:custGeom>
                      <a:avLst/>
                      <a:gdLst>
                        <a:gd name="T0" fmla="*/ 80 w 80"/>
                        <a:gd name="T1" fmla="*/ 0 h 58"/>
                        <a:gd name="T2" fmla="*/ 65 w 80"/>
                        <a:gd name="T3" fmla="*/ 13 h 58"/>
                        <a:gd name="T4" fmla="*/ 43 w 80"/>
                        <a:gd name="T5" fmla="*/ 25 h 58"/>
                        <a:gd name="T6" fmla="*/ 23 w 80"/>
                        <a:gd name="T7" fmla="*/ 38 h 58"/>
                        <a:gd name="T8" fmla="*/ 0 w 80"/>
                        <a:gd name="T9" fmla="*/ 55 h 58"/>
                        <a:gd name="T10" fmla="*/ 0 w 80"/>
                        <a:gd name="T11" fmla="*/ 58 h 5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80" h="58">
                          <a:moveTo>
                            <a:pt x="80" y="0"/>
                          </a:moveTo>
                          <a:lnTo>
                            <a:pt x="65" y="13"/>
                          </a:lnTo>
                          <a:lnTo>
                            <a:pt x="43" y="25"/>
                          </a:lnTo>
                          <a:lnTo>
                            <a:pt x="23" y="38"/>
                          </a:lnTo>
                          <a:lnTo>
                            <a:pt x="0" y="55"/>
                          </a:lnTo>
                          <a:lnTo>
                            <a:pt x="0" y="58"/>
                          </a:lnTo>
                        </a:path>
                      </a:pathLst>
                    </a:custGeom>
                    <a:noFill/>
                    <a:ln w="158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de-DE" sz="1800" dirty="0">
                        <a:latin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9260" name="Group 17"/>
            <p:cNvGrpSpPr>
              <a:grpSpLocks/>
            </p:cNvGrpSpPr>
            <p:nvPr/>
          </p:nvGrpSpPr>
          <p:grpSpPr bwMode="auto">
            <a:xfrm>
              <a:off x="701" y="2554"/>
              <a:ext cx="333" cy="328"/>
              <a:chOff x="701" y="2554"/>
              <a:chExt cx="333" cy="328"/>
            </a:xfrm>
          </p:grpSpPr>
          <p:sp>
            <p:nvSpPr>
              <p:cNvPr id="9261" name="Freeform 18"/>
              <p:cNvSpPr>
                <a:spLocks/>
              </p:cNvSpPr>
              <p:nvPr/>
            </p:nvSpPr>
            <p:spPr bwMode="auto">
              <a:xfrm>
                <a:off x="1001" y="2712"/>
                <a:ext cx="33" cy="27"/>
              </a:xfrm>
              <a:custGeom>
                <a:avLst/>
                <a:gdLst>
                  <a:gd name="T0" fmla="*/ 33 w 33"/>
                  <a:gd name="T1" fmla="*/ 0 h 27"/>
                  <a:gd name="T2" fmla="*/ 33 w 33"/>
                  <a:gd name="T3" fmla="*/ 5 h 27"/>
                  <a:gd name="T4" fmla="*/ 28 w 33"/>
                  <a:gd name="T5" fmla="*/ 7 h 27"/>
                  <a:gd name="T6" fmla="*/ 25 w 33"/>
                  <a:gd name="T7" fmla="*/ 12 h 27"/>
                  <a:gd name="T8" fmla="*/ 23 w 33"/>
                  <a:gd name="T9" fmla="*/ 17 h 27"/>
                  <a:gd name="T10" fmla="*/ 20 w 33"/>
                  <a:gd name="T11" fmla="*/ 25 h 27"/>
                  <a:gd name="T12" fmla="*/ 13 w 33"/>
                  <a:gd name="T13" fmla="*/ 25 h 27"/>
                  <a:gd name="T14" fmla="*/ 7 w 33"/>
                  <a:gd name="T15" fmla="*/ 25 h 27"/>
                  <a:gd name="T16" fmla="*/ 0 w 33"/>
                  <a:gd name="T17" fmla="*/ 22 h 27"/>
                  <a:gd name="T18" fmla="*/ 2 w 33"/>
                  <a:gd name="T19" fmla="*/ 27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" h="27">
                    <a:moveTo>
                      <a:pt x="33" y="0"/>
                    </a:moveTo>
                    <a:lnTo>
                      <a:pt x="33" y="5"/>
                    </a:lnTo>
                    <a:lnTo>
                      <a:pt x="28" y="7"/>
                    </a:lnTo>
                    <a:lnTo>
                      <a:pt x="25" y="12"/>
                    </a:lnTo>
                    <a:lnTo>
                      <a:pt x="23" y="17"/>
                    </a:lnTo>
                    <a:lnTo>
                      <a:pt x="20" y="25"/>
                    </a:lnTo>
                    <a:lnTo>
                      <a:pt x="13" y="25"/>
                    </a:lnTo>
                    <a:lnTo>
                      <a:pt x="7" y="25"/>
                    </a:lnTo>
                    <a:lnTo>
                      <a:pt x="0" y="22"/>
                    </a:lnTo>
                    <a:lnTo>
                      <a:pt x="2" y="27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grpSp>
            <p:nvGrpSpPr>
              <p:cNvPr id="9262" name="Group 19"/>
              <p:cNvGrpSpPr>
                <a:grpSpLocks/>
              </p:cNvGrpSpPr>
              <p:nvPr/>
            </p:nvGrpSpPr>
            <p:grpSpPr bwMode="auto">
              <a:xfrm>
                <a:off x="701" y="2554"/>
                <a:ext cx="300" cy="328"/>
                <a:chOff x="701" y="2554"/>
                <a:chExt cx="300" cy="328"/>
              </a:xfrm>
            </p:grpSpPr>
            <p:sp>
              <p:nvSpPr>
                <p:cNvPr id="9263" name="Freeform 20"/>
                <p:cNvSpPr>
                  <a:spLocks/>
                </p:cNvSpPr>
                <p:nvPr/>
              </p:nvSpPr>
              <p:spPr bwMode="auto">
                <a:xfrm>
                  <a:off x="751" y="2759"/>
                  <a:ext cx="250" cy="123"/>
                </a:xfrm>
                <a:custGeom>
                  <a:avLst/>
                  <a:gdLst>
                    <a:gd name="T0" fmla="*/ 0 w 250"/>
                    <a:gd name="T1" fmla="*/ 58 h 123"/>
                    <a:gd name="T2" fmla="*/ 15 w 250"/>
                    <a:gd name="T3" fmla="*/ 78 h 123"/>
                    <a:gd name="T4" fmla="*/ 27 w 250"/>
                    <a:gd name="T5" fmla="*/ 93 h 123"/>
                    <a:gd name="T6" fmla="*/ 32 w 250"/>
                    <a:gd name="T7" fmla="*/ 105 h 123"/>
                    <a:gd name="T8" fmla="*/ 45 w 250"/>
                    <a:gd name="T9" fmla="*/ 113 h 123"/>
                    <a:gd name="T10" fmla="*/ 65 w 250"/>
                    <a:gd name="T11" fmla="*/ 118 h 123"/>
                    <a:gd name="T12" fmla="*/ 85 w 250"/>
                    <a:gd name="T13" fmla="*/ 118 h 123"/>
                    <a:gd name="T14" fmla="*/ 107 w 250"/>
                    <a:gd name="T15" fmla="*/ 123 h 123"/>
                    <a:gd name="T16" fmla="*/ 127 w 250"/>
                    <a:gd name="T17" fmla="*/ 118 h 123"/>
                    <a:gd name="T18" fmla="*/ 142 w 250"/>
                    <a:gd name="T19" fmla="*/ 108 h 123"/>
                    <a:gd name="T20" fmla="*/ 155 w 250"/>
                    <a:gd name="T21" fmla="*/ 100 h 123"/>
                    <a:gd name="T22" fmla="*/ 170 w 250"/>
                    <a:gd name="T23" fmla="*/ 85 h 123"/>
                    <a:gd name="T24" fmla="*/ 187 w 250"/>
                    <a:gd name="T25" fmla="*/ 68 h 123"/>
                    <a:gd name="T26" fmla="*/ 210 w 250"/>
                    <a:gd name="T27" fmla="*/ 50 h 123"/>
                    <a:gd name="T28" fmla="*/ 222 w 250"/>
                    <a:gd name="T29" fmla="*/ 45 h 123"/>
                    <a:gd name="T30" fmla="*/ 235 w 250"/>
                    <a:gd name="T31" fmla="*/ 33 h 123"/>
                    <a:gd name="T32" fmla="*/ 240 w 250"/>
                    <a:gd name="T33" fmla="*/ 23 h 123"/>
                    <a:gd name="T34" fmla="*/ 247 w 250"/>
                    <a:gd name="T35" fmla="*/ 10 h 123"/>
                    <a:gd name="T36" fmla="*/ 250 w 250"/>
                    <a:gd name="T37" fmla="*/ 0 h 12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50" h="123">
                      <a:moveTo>
                        <a:pt x="0" y="58"/>
                      </a:moveTo>
                      <a:lnTo>
                        <a:pt x="15" y="78"/>
                      </a:lnTo>
                      <a:lnTo>
                        <a:pt x="27" y="93"/>
                      </a:lnTo>
                      <a:lnTo>
                        <a:pt x="32" y="105"/>
                      </a:lnTo>
                      <a:lnTo>
                        <a:pt x="45" y="113"/>
                      </a:lnTo>
                      <a:lnTo>
                        <a:pt x="65" y="118"/>
                      </a:lnTo>
                      <a:lnTo>
                        <a:pt x="85" y="118"/>
                      </a:lnTo>
                      <a:lnTo>
                        <a:pt x="107" y="123"/>
                      </a:lnTo>
                      <a:lnTo>
                        <a:pt x="127" y="118"/>
                      </a:lnTo>
                      <a:lnTo>
                        <a:pt x="142" y="108"/>
                      </a:lnTo>
                      <a:lnTo>
                        <a:pt x="155" y="100"/>
                      </a:lnTo>
                      <a:lnTo>
                        <a:pt x="170" y="85"/>
                      </a:lnTo>
                      <a:lnTo>
                        <a:pt x="187" y="68"/>
                      </a:lnTo>
                      <a:lnTo>
                        <a:pt x="210" y="50"/>
                      </a:lnTo>
                      <a:lnTo>
                        <a:pt x="222" y="45"/>
                      </a:lnTo>
                      <a:lnTo>
                        <a:pt x="235" y="33"/>
                      </a:lnTo>
                      <a:lnTo>
                        <a:pt x="240" y="23"/>
                      </a:lnTo>
                      <a:lnTo>
                        <a:pt x="247" y="10"/>
                      </a:lnTo>
                      <a:lnTo>
                        <a:pt x="25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de-DE" sz="1800" dirty="0">
                    <a:latin typeface="Calibri"/>
                  </a:endParaRPr>
                </a:p>
              </p:txBody>
            </p:sp>
            <p:grpSp>
              <p:nvGrpSpPr>
                <p:cNvPr id="9264" name="Group 21"/>
                <p:cNvGrpSpPr>
                  <a:grpSpLocks/>
                </p:cNvGrpSpPr>
                <p:nvPr/>
              </p:nvGrpSpPr>
              <p:grpSpPr bwMode="auto">
                <a:xfrm>
                  <a:off x="701" y="2554"/>
                  <a:ext cx="275" cy="253"/>
                  <a:chOff x="701" y="2554"/>
                  <a:chExt cx="275" cy="253"/>
                </a:xfrm>
              </p:grpSpPr>
              <p:grpSp>
                <p:nvGrpSpPr>
                  <p:cNvPr id="9265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766" y="2669"/>
                    <a:ext cx="145" cy="138"/>
                    <a:chOff x="766" y="2669"/>
                    <a:chExt cx="145" cy="138"/>
                  </a:xfrm>
                </p:grpSpPr>
                <p:grpSp>
                  <p:nvGrpSpPr>
                    <p:cNvPr id="9285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2669"/>
                      <a:ext cx="85" cy="55"/>
                      <a:chOff x="793" y="2669"/>
                      <a:chExt cx="85" cy="55"/>
                    </a:xfrm>
                  </p:grpSpPr>
                  <p:sp>
                    <p:nvSpPr>
                      <p:cNvPr id="9293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93" y="2669"/>
                        <a:ext cx="35" cy="55"/>
                      </a:xfrm>
                      <a:custGeom>
                        <a:avLst/>
                        <a:gdLst>
                          <a:gd name="T0" fmla="*/ 3 w 35"/>
                          <a:gd name="T1" fmla="*/ 0 h 55"/>
                          <a:gd name="T2" fmla="*/ 8 w 35"/>
                          <a:gd name="T3" fmla="*/ 10 h 55"/>
                          <a:gd name="T4" fmla="*/ 3 w 35"/>
                          <a:gd name="T5" fmla="*/ 20 h 55"/>
                          <a:gd name="T6" fmla="*/ 0 w 35"/>
                          <a:gd name="T7" fmla="*/ 25 h 55"/>
                          <a:gd name="T8" fmla="*/ 0 w 35"/>
                          <a:gd name="T9" fmla="*/ 33 h 55"/>
                          <a:gd name="T10" fmla="*/ 0 w 35"/>
                          <a:gd name="T11" fmla="*/ 38 h 55"/>
                          <a:gd name="T12" fmla="*/ 3 w 35"/>
                          <a:gd name="T13" fmla="*/ 45 h 55"/>
                          <a:gd name="T14" fmla="*/ 10 w 35"/>
                          <a:gd name="T15" fmla="*/ 48 h 55"/>
                          <a:gd name="T16" fmla="*/ 15 w 35"/>
                          <a:gd name="T17" fmla="*/ 50 h 55"/>
                          <a:gd name="T18" fmla="*/ 23 w 35"/>
                          <a:gd name="T19" fmla="*/ 50 h 55"/>
                          <a:gd name="T20" fmla="*/ 35 w 35"/>
                          <a:gd name="T21" fmla="*/ 55 h 55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35" h="55">
                            <a:moveTo>
                              <a:pt x="3" y="0"/>
                            </a:moveTo>
                            <a:lnTo>
                              <a:pt x="8" y="10"/>
                            </a:lnTo>
                            <a:lnTo>
                              <a:pt x="3" y="20"/>
                            </a:lnTo>
                            <a:lnTo>
                              <a:pt x="0" y="25"/>
                            </a:lnTo>
                            <a:lnTo>
                              <a:pt x="0" y="33"/>
                            </a:lnTo>
                            <a:lnTo>
                              <a:pt x="0" y="38"/>
                            </a:lnTo>
                            <a:lnTo>
                              <a:pt x="3" y="45"/>
                            </a:lnTo>
                            <a:lnTo>
                              <a:pt x="10" y="48"/>
                            </a:lnTo>
                            <a:lnTo>
                              <a:pt x="15" y="50"/>
                            </a:lnTo>
                            <a:lnTo>
                              <a:pt x="23" y="50"/>
                            </a:lnTo>
                            <a:lnTo>
                              <a:pt x="35" y="55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 sz="1800" dirty="0">
                          <a:latin typeface="Calibri"/>
                        </a:endParaRPr>
                      </a:p>
                    </p:txBody>
                  </p:sp>
                  <p:sp>
                    <p:nvSpPr>
                      <p:cNvPr id="9294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3" y="2707"/>
                        <a:ext cx="28" cy="10"/>
                      </a:xfrm>
                      <a:custGeom>
                        <a:avLst/>
                        <a:gdLst>
                          <a:gd name="T0" fmla="*/ 0 w 28"/>
                          <a:gd name="T1" fmla="*/ 10 h 10"/>
                          <a:gd name="T2" fmla="*/ 13 w 28"/>
                          <a:gd name="T3" fmla="*/ 5 h 10"/>
                          <a:gd name="T4" fmla="*/ 23 w 28"/>
                          <a:gd name="T5" fmla="*/ 0 h 10"/>
                          <a:gd name="T6" fmla="*/ 25 w 28"/>
                          <a:gd name="T7" fmla="*/ 0 h 10"/>
                          <a:gd name="T8" fmla="*/ 28 w 28"/>
                          <a:gd name="T9" fmla="*/ 5 h 10"/>
                          <a:gd name="T10" fmla="*/ 20 w 28"/>
                          <a:gd name="T11" fmla="*/ 7 h 10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8" h="10">
                            <a:moveTo>
                              <a:pt x="0" y="10"/>
                            </a:moveTo>
                            <a:lnTo>
                              <a:pt x="13" y="5"/>
                            </a:lnTo>
                            <a:lnTo>
                              <a:pt x="23" y="0"/>
                            </a:lnTo>
                            <a:lnTo>
                              <a:pt x="25" y="0"/>
                            </a:lnTo>
                            <a:lnTo>
                              <a:pt x="28" y="5"/>
                            </a:lnTo>
                            <a:lnTo>
                              <a:pt x="20" y="7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 sz="1800" dirty="0">
                          <a:latin typeface="Calibri"/>
                        </a:endParaRPr>
                      </a:p>
                    </p:txBody>
                  </p:sp>
                  <p:sp>
                    <p:nvSpPr>
                      <p:cNvPr id="9295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6" y="2689"/>
                        <a:ext cx="12" cy="28"/>
                      </a:xfrm>
                      <a:custGeom>
                        <a:avLst/>
                        <a:gdLst>
                          <a:gd name="T0" fmla="*/ 7 w 12"/>
                          <a:gd name="T1" fmla="*/ 0 h 28"/>
                          <a:gd name="T2" fmla="*/ 7 w 12"/>
                          <a:gd name="T3" fmla="*/ 5 h 28"/>
                          <a:gd name="T4" fmla="*/ 7 w 12"/>
                          <a:gd name="T5" fmla="*/ 10 h 28"/>
                          <a:gd name="T6" fmla="*/ 12 w 12"/>
                          <a:gd name="T7" fmla="*/ 15 h 28"/>
                          <a:gd name="T8" fmla="*/ 7 w 12"/>
                          <a:gd name="T9" fmla="*/ 23 h 28"/>
                          <a:gd name="T10" fmla="*/ 5 w 12"/>
                          <a:gd name="T11" fmla="*/ 25 h 28"/>
                          <a:gd name="T12" fmla="*/ 2 w 12"/>
                          <a:gd name="T13" fmla="*/ 25 h 28"/>
                          <a:gd name="T14" fmla="*/ 0 w 12"/>
                          <a:gd name="T15" fmla="*/ 28 h 28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12" h="28">
                            <a:moveTo>
                              <a:pt x="7" y="0"/>
                            </a:moveTo>
                            <a:lnTo>
                              <a:pt x="7" y="5"/>
                            </a:lnTo>
                            <a:lnTo>
                              <a:pt x="7" y="10"/>
                            </a:lnTo>
                            <a:lnTo>
                              <a:pt x="12" y="15"/>
                            </a:lnTo>
                            <a:lnTo>
                              <a:pt x="7" y="23"/>
                            </a:lnTo>
                            <a:lnTo>
                              <a:pt x="5" y="25"/>
                            </a:lnTo>
                            <a:lnTo>
                              <a:pt x="2" y="25"/>
                            </a:lnTo>
                            <a:lnTo>
                              <a:pt x="0" y="28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 sz="1800" dirty="0">
                          <a:latin typeface="Calibri"/>
                        </a:endParaRPr>
                      </a:p>
                    </p:txBody>
                  </p:sp>
                </p:grpSp>
                <p:grpSp>
                  <p:nvGrpSpPr>
                    <p:cNvPr id="9286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6" y="2749"/>
                      <a:ext cx="145" cy="58"/>
                      <a:chOff x="766" y="2749"/>
                      <a:chExt cx="145" cy="58"/>
                    </a:xfrm>
                  </p:grpSpPr>
                  <p:sp>
                    <p:nvSpPr>
                      <p:cNvPr id="9287" name="Freeform 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01" y="2794"/>
                        <a:ext cx="80" cy="13"/>
                      </a:xfrm>
                      <a:custGeom>
                        <a:avLst/>
                        <a:gdLst>
                          <a:gd name="T0" fmla="*/ 0 w 80"/>
                          <a:gd name="T1" fmla="*/ 8 h 13"/>
                          <a:gd name="T2" fmla="*/ 5 w 80"/>
                          <a:gd name="T3" fmla="*/ 10 h 13"/>
                          <a:gd name="T4" fmla="*/ 15 w 80"/>
                          <a:gd name="T5" fmla="*/ 13 h 13"/>
                          <a:gd name="T6" fmla="*/ 27 w 80"/>
                          <a:gd name="T7" fmla="*/ 13 h 13"/>
                          <a:gd name="T8" fmla="*/ 40 w 80"/>
                          <a:gd name="T9" fmla="*/ 13 h 13"/>
                          <a:gd name="T10" fmla="*/ 47 w 80"/>
                          <a:gd name="T11" fmla="*/ 13 h 13"/>
                          <a:gd name="T12" fmla="*/ 57 w 80"/>
                          <a:gd name="T13" fmla="*/ 10 h 13"/>
                          <a:gd name="T14" fmla="*/ 67 w 80"/>
                          <a:gd name="T15" fmla="*/ 3 h 13"/>
                          <a:gd name="T16" fmla="*/ 77 w 80"/>
                          <a:gd name="T17" fmla="*/ 0 h 13"/>
                          <a:gd name="T18" fmla="*/ 80 w 80"/>
                          <a:gd name="T19" fmla="*/ 0 h 1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80" h="13">
                            <a:moveTo>
                              <a:pt x="0" y="8"/>
                            </a:moveTo>
                            <a:lnTo>
                              <a:pt x="5" y="10"/>
                            </a:lnTo>
                            <a:lnTo>
                              <a:pt x="15" y="13"/>
                            </a:lnTo>
                            <a:lnTo>
                              <a:pt x="27" y="13"/>
                            </a:lnTo>
                            <a:lnTo>
                              <a:pt x="40" y="13"/>
                            </a:lnTo>
                            <a:lnTo>
                              <a:pt x="47" y="13"/>
                            </a:lnTo>
                            <a:lnTo>
                              <a:pt x="57" y="10"/>
                            </a:lnTo>
                            <a:lnTo>
                              <a:pt x="67" y="3"/>
                            </a:lnTo>
                            <a:lnTo>
                              <a:pt x="77" y="0"/>
                            </a:lnTo>
                            <a:lnTo>
                              <a:pt x="80" y="0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 sz="1800" dirty="0">
                          <a:latin typeface="Calibri"/>
                        </a:endParaRPr>
                      </a:p>
                    </p:txBody>
                  </p:sp>
                  <p:grpSp>
                    <p:nvGrpSpPr>
                      <p:cNvPr id="9288" name="Group 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66" y="2749"/>
                        <a:ext cx="145" cy="45"/>
                        <a:chOff x="766" y="2749"/>
                        <a:chExt cx="145" cy="45"/>
                      </a:xfrm>
                    </p:grpSpPr>
                    <p:sp>
                      <p:nvSpPr>
                        <p:cNvPr id="9289" name="Bogen 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72" y="2758"/>
                          <a:ext cx="126" cy="24"/>
                        </a:xfrm>
                        <a:custGeom>
                          <a:avLst/>
                          <a:gdLst>
                            <a:gd name="T0" fmla="*/ 0 w 42849"/>
                            <a:gd name="T1" fmla="*/ 0 h 21600"/>
                            <a:gd name="T2" fmla="*/ 0 w 42849"/>
                            <a:gd name="T3" fmla="*/ 0 h 21600"/>
                            <a:gd name="T4" fmla="*/ 0 w 42849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42849" h="21600" fill="none" extrusionOk="0">
                              <a:moveTo>
                                <a:pt x="42849" y="2787"/>
                              </a:moveTo>
                              <a:cubicBezTo>
                                <a:pt x="41449" y="13548"/>
                                <a:pt x="32281" y="21600"/>
                                <a:pt x="21430" y="21600"/>
                              </a:cubicBezTo>
                              <a:cubicBezTo>
                                <a:pt x="10544" y="21600"/>
                                <a:pt x="1360" y="13500"/>
                                <a:pt x="-1" y="2700"/>
                              </a:cubicBezTo>
                            </a:path>
                            <a:path w="42849" h="21600" stroke="0" extrusionOk="0">
                              <a:moveTo>
                                <a:pt x="42849" y="2787"/>
                              </a:moveTo>
                              <a:cubicBezTo>
                                <a:pt x="41449" y="13548"/>
                                <a:pt x="32281" y="21600"/>
                                <a:pt x="21430" y="21600"/>
                              </a:cubicBezTo>
                              <a:cubicBezTo>
                                <a:pt x="10544" y="21600"/>
                                <a:pt x="1360" y="13500"/>
                                <a:pt x="-1" y="2700"/>
                              </a:cubicBezTo>
                              <a:lnTo>
                                <a:pt x="21430" y="0"/>
                              </a:lnTo>
                              <a:lnTo>
                                <a:pt x="42849" y="278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de-DE" sz="1800" dirty="0">
                            <a:latin typeface="Calibri"/>
                          </a:endParaRPr>
                        </a:p>
                      </p:txBody>
                    </p:sp>
                    <p:grpSp>
                      <p:nvGrpSpPr>
                        <p:cNvPr id="9290" name="Group 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66" y="2749"/>
                          <a:ext cx="145" cy="45"/>
                          <a:chOff x="766" y="2749"/>
                          <a:chExt cx="145" cy="45"/>
                        </a:xfrm>
                      </p:grpSpPr>
                      <p:sp>
                        <p:nvSpPr>
                          <p:cNvPr id="9291" name="Freeform 3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768" y="2757"/>
                            <a:ext cx="140" cy="37"/>
                          </a:xfrm>
                          <a:custGeom>
                            <a:avLst/>
                            <a:gdLst>
                              <a:gd name="T0" fmla="*/ 0 w 140"/>
                              <a:gd name="T1" fmla="*/ 0 h 37"/>
                              <a:gd name="T2" fmla="*/ 3 w 140"/>
                              <a:gd name="T3" fmla="*/ 5 h 37"/>
                              <a:gd name="T4" fmla="*/ 10 w 140"/>
                              <a:gd name="T5" fmla="*/ 12 h 37"/>
                              <a:gd name="T6" fmla="*/ 13 w 140"/>
                              <a:gd name="T7" fmla="*/ 17 h 37"/>
                              <a:gd name="T8" fmla="*/ 20 w 140"/>
                              <a:gd name="T9" fmla="*/ 22 h 37"/>
                              <a:gd name="T10" fmla="*/ 25 w 140"/>
                              <a:gd name="T11" fmla="*/ 27 h 37"/>
                              <a:gd name="T12" fmla="*/ 35 w 140"/>
                              <a:gd name="T13" fmla="*/ 30 h 37"/>
                              <a:gd name="T14" fmla="*/ 45 w 140"/>
                              <a:gd name="T15" fmla="*/ 35 h 37"/>
                              <a:gd name="T16" fmla="*/ 50 w 140"/>
                              <a:gd name="T17" fmla="*/ 37 h 37"/>
                              <a:gd name="T18" fmla="*/ 63 w 140"/>
                              <a:gd name="T19" fmla="*/ 37 h 37"/>
                              <a:gd name="T20" fmla="*/ 73 w 140"/>
                              <a:gd name="T21" fmla="*/ 35 h 37"/>
                              <a:gd name="T22" fmla="*/ 80 w 140"/>
                              <a:gd name="T23" fmla="*/ 35 h 37"/>
                              <a:gd name="T24" fmla="*/ 90 w 140"/>
                              <a:gd name="T25" fmla="*/ 30 h 37"/>
                              <a:gd name="T26" fmla="*/ 100 w 140"/>
                              <a:gd name="T27" fmla="*/ 27 h 37"/>
                              <a:gd name="T28" fmla="*/ 105 w 140"/>
                              <a:gd name="T29" fmla="*/ 25 h 37"/>
                              <a:gd name="T30" fmla="*/ 115 w 140"/>
                              <a:gd name="T31" fmla="*/ 22 h 37"/>
                              <a:gd name="T32" fmla="*/ 123 w 140"/>
                              <a:gd name="T33" fmla="*/ 17 h 37"/>
                              <a:gd name="T34" fmla="*/ 130 w 140"/>
                              <a:gd name="T35" fmla="*/ 12 h 37"/>
                              <a:gd name="T36" fmla="*/ 133 w 140"/>
                              <a:gd name="T37" fmla="*/ 5 h 37"/>
                              <a:gd name="T38" fmla="*/ 140 w 140"/>
                              <a:gd name="T39" fmla="*/ 0 h 37"/>
                              <a:gd name="T40" fmla="*/ 130 w 140"/>
                              <a:gd name="T41" fmla="*/ 2 h 37"/>
                              <a:gd name="T42" fmla="*/ 125 w 140"/>
                              <a:gd name="T43" fmla="*/ 5 h 37"/>
                              <a:gd name="T44" fmla="*/ 118 w 140"/>
                              <a:gd name="T45" fmla="*/ 5 h 37"/>
                              <a:gd name="T46" fmla="*/ 110 w 140"/>
                              <a:gd name="T47" fmla="*/ 7 h 37"/>
                              <a:gd name="T48" fmla="*/ 103 w 140"/>
                              <a:gd name="T49" fmla="*/ 12 h 37"/>
                              <a:gd name="T50" fmla="*/ 93 w 140"/>
                              <a:gd name="T51" fmla="*/ 12 h 37"/>
                              <a:gd name="T52" fmla="*/ 85 w 140"/>
                              <a:gd name="T53" fmla="*/ 15 h 37"/>
                              <a:gd name="T54" fmla="*/ 78 w 140"/>
                              <a:gd name="T55" fmla="*/ 15 h 37"/>
                              <a:gd name="T56" fmla="*/ 65 w 140"/>
                              <a:gd name="T57" fmla="*/ 17 h 37"/>
                              <a:gd name="T58" fmla="*/ 55 w 140"/>
                              <a:gd name="T59" fmla="*/ 17 h 37"/>
                              <a:gd name="T60" fmla="*/ 48 w 140"/>
                              <a:gd name="T61" fmla="*/ 15 h 37"/>
                              <a:gd name="T62" fmla="*/ 38 w 140"/>
                              <a:gd name="T63" fmla="*/ 15 h 37"/>
                              <a:gd name="T64" fmla="*/ 25 w 140"/>
                              <a:gd name="T65" fmla="*/ 12 h 37"/>
                              <a:gd name="T66" fmla="*/ 15 w 140"/>
                              <a:gd name="T67" fmla="*/ 7 h 37"/>
                              <a:gd name="T68" fmla="*/ 10 w 140"/>
                              <a:gd name="T69" fmla="*/ 2 h 37"/>
                              <a:gd name="T70" fmla="*/ 0 w 140"/>
                              <a:gd name="T71" fmla="*/ 0 h 37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60000 65536"/>
                              <a:gd name="T97" fmla="*/ 0 60000 65536"/>
                              <a:gd name="T98" fmla="*/ 0 60000 65536"/>
                              <a:gd name="T99" fmla="*/ 0 60000 65536"/>
                              <a:gd name="T100" fmla="*/ 0 60000 65536"/>
                              <a:gd name="T101" fmla="*/ 0 60000 65536"/>
                              <a:gd name="T102" fmla="*/ 0 60000 65536"/>
                              <a:gd name="T103" fmla="*/ 0 60000 65536"/>
                              <a:gd name="T104" fmla="*/ 0 60000 65536"/>
                              <a:gd name="T105" fmla="*/ 0 60000 65536"/>
                              <a:gd name="T106" fmla="*/ 0 60000 65536"/>
                              <a:gd name="T107" fmla="*/ 0 60000 65536"/>
                            </a:gdLst>
                            <a:ahLst/>
                            <a:cxnLst>
                              <a:cxn ang="T72">
                                <a:pos x="T0" y="T1"/>
                              </a:cxn>
                              <a:cxn ang="T73">
                                <a:pos x="T2" y="T3"/>
                              </a:cxn>
                              <a:cxn ang="T74">
                                <a:pos x="T4" y="T5"/>
                              </a:cxn>
                              <a:cxn ang="T75">
                                <a:pos x="T6" y="T7"/>
                              </a:cxn>
                              <a:cxn ang="T76">
                                <a:pos x="T8" y="T9"/>
                              </a:cxn>
                              <a:cxn ang="T77">
                                <a:pos x="T10" y="T11"/>
                              </a:cxn>
                              <a:cxn ang="T78">
                                <a:pos x="T12" y="T13"/>
                              </a:cxn>
                              <a:cxn ang="T79">
                                <a:pos x="T14" y="T15"/>
                              </a:cxn>
                              <a:cxn ang="T80">
                                <a:pos x="T16" y="T17"/>
                              </a:cxn>
                              <a:cxn ang="T81">
                                <a:pos x="T18" y="T19"/>
                              </a:cxn>
                              <a:cxn ang="T82">
                                <a:pos x="T20" y="T21"/>
                              </a:cxn>
                              <a:cxn ang="T83">
                                <a:pos x="T22" y="T23"/>
                              </a:cxn>
                              <a:cxn ang="T84">
                                <a:pos x="T24" y="T25"/>
                              </a:cxn>
                              <a:cxn ang="T85">
                                <a:pos x="T26" y="T27"/>
                              </a:cxn>
                              <a:cxn ang="T86">
                                <a:pos x="T28" y="T29"/>
                              </a:cxn>
                              <a:cxn ang="T87">
                                <a:pos x="T30" y="T31"/>
                              </a:cxn>
                              <a:cxn ang="T88">
                                <a:pos x="T32" y="T33"/>
                              </a:cxn>
                              <a:cxn ang="T89">
                                <a:pos x="T34" y="T35"/>
                              </a:cxn>
                              <a:cxn ang="T90">
                                <a:pos x="T36" y="T37"/>
                              </a:cxn>
                              <a:cxn ang="T91">
                                <a:pos x="T38" y="T39"/>
                              </a:cxn>
                              <a:cxn ang="T92">
                                <a:pos x="T40" y="T41"/>
                              </a:cxn>
                              <a:cxn ang="T93">
                                <a:pos x="T42" y="T43"/>
                              </a:cxn>
                              <a:cxn ang="T94">
                                <a:pos x="T44" y="T45"/>
                              </a:cxn>
                              <a:cxn ang="T95">
                                <a:pos x="T46" y="T47"/>
                              </a:cxn>
                              <a:cxn ang="T96">
                                <a:pos x="T48" y="T49"/>
                              </a:cxn>
                              <a:cxn ang="T97">
                                <a:pos x="T50" y="T51"/>
                              </a:cxn>
                              <a:cxn ang="T98">
                                <a:pos x="T52" y="T53"/>
                              </a:cxn>
                              <a:cxn ang="T99">
                                <a:pos x="T54" y="T55"/>
                              </a:cxn>
                              <a:cxn ang="T100">
                                <a:pos x="T56" y="T57"/>
                              </a:cxn>
                              <a:cxn ang="T101">
                                <a:pos x="T58" y="T59"/>
                              </a:cxn>
                              <a:cxn ang="T102">
                                <a:pos x="T60" y="T61"/>
                              </a:cxn>
                              <a:cxn ang="T103">
                                <a:pos x="T62" y="T63"/>
                              </a:cxn>
                              <a:cxn ang="T104">
                                <a:pos x="T64" y="T65"/>
                              </a:cxn>
                              <a:cxn ang="T105">
                                <a:pos x="T66" y="T67"/>
                              </a:cxn>
                              <a:cxn ang="T106">
                                <a:pos x="T68" y="T69"/>
                              </a:cxn>
                              <a:cxn ang="T107">
                                <a:pos x="T70" y="T71"/>
                              </a:cxn>
                            </a:cxnLst>
                            <a:rect l="0" t="0" r="r" b="b"/>
                            <a:pathLst>
                              <a:path w="140" h="37">
                                <a:moveTo>
                                  <a:pt x="0" y="0"/>
                                </a:moveTo>
                                <a:lnTo>
                                  <a:pt x="3" y="5"/>
                                </a:lnTo>
                                <a:lnTo>
                                  <a:pt x="10" y="12"/>
                                </a:lnTo>
                                <a:lnTo>
                                  <a:pt x="13" y="17"/>
                                </a:lnTo>
                                <a:lnTo>
                                  <a:pt x="20" y="22"/>
                                </a:lnTo>
                                <a:lnTo>
                                  <a:pt x="25" y="27"/>
                                </a:lnTo>
                                <a:lnTo>
                                  <a:pt x="35" y="30"/>
                                </a:lnTo>
                                <a:lnTo>
                                  <a:pt x="45" y="35"/>
                                </a:lnTo>
                                <a:lnTo>
                                  <a:pt x="50" y="37"/>
                                </a:lnTo>
                                <a:lnTo>
                                  <a:pt x="63" y="37"/>
                                </a:lnTo>
                                <a:lnTo>
                                  <a:pt x="73" y="35"/>
                                </a:lnTo>
                                <a:lnTo>
                                  <a:pt x="80" y="35"/>
                                </a:lnTo>
                                <a:lnTo>
                                  <a:pt x="90" y="30"/>
                                </a:lnTo>
                                <a:lnTo>
                                  <a:pt x="100" y="27"/>
                                </a:lnTo>
                                <a:lnTo>
                                  <a:pt x="105" y="25"/>
                                </a:lnTo>
                                <a:lnTo>
                                  <a:pt x="115" y="22"/>
                                </a:lnTo>
                                <a:lnTo>
                                  <a:pt x="123" y="17"/>
                                </a:lnTo>
                                <a:lnTo>
                                  <a:pt x="130" y="12"/>
                                </a:lnTo>
                                <a:lnTo>
                                  <a:pt x="133" y="5"/>
                                </a:lnTo>
                                <a:lnTo>
                                  <a:pt x="140" y="0"/>
                                </a:lnTo>
                                <a:lnTo>
                                  <a:pt x="130" y="2"/>
                                </a:lnTo>
                                <a:lnTo>
                                  <a:pt x="125" y="5"/>
                                </a:lnTo>
                                <a:lnTo>
                                  <a:pt x="118" y="5"/>
                                </a:lnTo>
                                <a:lnTo>
                                  <a:pt x="110" y="7"/>
                                </a:lnTo>
                                <a:lnTo>
                                  <a:pt x="103" y="12"/>
                                </a:lnTo>
                                <a:lnTo>
                                  <a:pt x="93" y="12"/>
                                </a:lnTo>
                                <a:lnTo>
                                  <a:pt x="85" y="15"/>
                                </a:lnTo>
                                <a:lnTo>
                                  <a:pt x="78" y="15"/>
                                </a:lnTo>
                                <a:lnTo>
                                  <a:pt x="65" y="17"/>
                                </a:lnTo>
                                <a:lnTo>
                                  <a:pt x="55" y="17"/>
                                </a:lnTo>
                                <a:lnTo>
                                  <a:pt x="48" y="15"/>
                                </a:lnTo>
                                <a:lnTo>
                                  <a:pt x="38" y="15"/>
                                </a:lnTo>
                                <a:lnTo>
                                  <a:pt x="25" y="12"/>
                                </a:lnTo>
                                <a:lnTo>
                                  <a:pt x="15" y="7"/>
                                </a:lnTo>
                                <a:lnTo>
                                  <a:pt x="10" y="2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0000"/>
                          </a:solidFill>
                          <a:ln w="15875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de-DE" sz="1800" dirty="0">
                              <a:latin typeface="Calibri"/>
                            </a:endParaRPr>
                          </a:p>
                        </p:txBody>
                      </p:sp>
                      <p:sp>
                        <p:nvSpPr>
                          <p:cNvPr id="9292" name="Freeform 33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766" y="2749"/>
                            <a:ext cx="145" cy="20"/>
                          </a:xfrm>
                          <a:custGeom>
                            <a:avLst/>
                            <a:gdLst>
                              <a:gd name="T0" fmla="*/ 0 w 145"/>
                              <a:gd name="T1" fmla="*/ 8 h 20"/>
                              <a:gd name="T2" fmla="*/ 10 w 145"/>
                              <a:gd name="T3" fmla="*/ 3 h 20"/>
                              <a:gd name="T4" fmla="*/ 17 w 145"/>
                              <a:gd name="T5" fmla="*/ 3 h 20"/>
                              <a:gd name="T6" fmla="*/ 30 w 145"/>
                              <a:gd name="T7" fmla="*/ 3 h 20"/>
                              <a:gd name="T8" fmla="*/ 42 w 145"/>
                              <a:gd name="T9" fmla="*/ 0 h 20"/>
                              <a:gd name="T10" fmla="*/ 50 w 145"/>
                              <a:gd name="T11" fmla="*/ 3 h 20"/>
                              <a:gd name="T12" fmla="*/ 55 w 145"/>
                              <a:gd name="T13" fmla="*/ 3 h 20"/>
                              <a:gd name="T14" fmla="*/ 57 w 145"/>
                              <a:gd name="T15" fmla="*/ 3 h 20"/>
                              <a:gd name="T16" fmla="*/ 67 w 145"/>
                              <a:gd name="T17" fmla="*/ 0 h 20"/>
                              <a:gd name="T18" fmla="*/ 95 w 145"/>
                              <a:gd name="T19" fmla="*/ 3 h 20"/>
                              <a:gd name="T20" fmla="*/ 112 w 145"/>
                              <a:gd name="T21" fmla="*/ 3 h 20"/>
                              <a:gd name="T22" fmla="*/ 130 w 145"/>
                              <a:gd name="T23" fmla="*/ 8 h 20"/>
                              <a:gd name="T24" fmla="*/ 145 w 145"/>
                              <a:gd name="T25" fmla="*/ 8 h 20"/>
                              <a:gd name="T26" fmla="*/ 135 w 145"/>
                              <a:gd name="T27" fmla="*/ 10 h 20"/>
                              <a:gd name="T28" fmla="*/ 130 w 145"/>
                              <a:gd name="T29" fmla="*/ 13 h 20"/>
                              <a:gd name="T30" fmla="*/ 127 w 145"/>
                              <a:gd name="T31" fmla="*/ 13 h 20"/>
                              <a:gd name="T32" fmla="*/ 112 w 145"/>
                              <a:gd name="T33" fmla="*/ 13 h 20"/>
                              <a:gd name="T34" fmla="*/ 100 w 145"/>
                              <a:gd name="T35" fmla="*/ 13 h 20"/>
                              <a:gd name="T36" fmla="*/ 77 w 145"/>
                              <a:gd name="T37" fmla="*/ 15 h 20"/>
                              <a:gd name="T38" fmla="*/ 67 w 145"/>
                              <a:gd name="T39" fmla="*/ 15 h 20"/>
                              <a:gd name="T40" fmla="*/ 57 w 145"/>
                              <a:gd name="T41" fmla="*/ 20 h 20"/>
                              <a:gd name="T42" fmla="*/ 42 w 145"/>
                              <a:gd name="T43" fmla="*/ 15 h 20"/>
                              <a:gd name="T44" fmla="*/ 37 w 145"/>
                              <a:gd name="T45" fmla="*/ 13 h 20"/>
                              <a:gd name="T46" fmla="*/ 25 w 145"/>
                              <a:gd name="T47" fmla="*/ 13 h 20"/>
                              <a:gd name="T48" fmla="*/ 10 w 145"/>
                              <a:gd name="T49" fmla="*/ 10 h 20"/>
                              <a:gd name="T50" fmla="*/ 0 w 145"/>
                              <a:gd name="T51" fmla="*/ 8 h 20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</a:gdLst>
                            <a:ahLst/>
                            <a:cxnLst>
                              <a:cxn ang="T52">
                                <a:pos x="T0" y="T1"/>
                              </a:cxn>
                              <a:cxn ang="T53">
                                <a:pos x="T2" y="T3"/>
                              </a:cxn>
                              <a:cxn ang="T54">
                                <a:pos x="T4" y="T5"/>
                              </a:cxn>
                              <a:cxn ang="T55">
                                <a:pos x="T6" y="T7"/>
                              </a:cxn>
                              <a:cxn ang="T56">
                                <a:pos x="T8" y="T9"/>
                              </a:cxn>
                              <a:cxn ang="T57">
                                <a:pos x="T10" y="T11"/>
                              </a:cxn>
                              <a:cxn ang="T58">
                                <a:pos x="T12" y="T13"/>
                              </a:cxn>
                              <a:cxn ang="T59">
                                <a:pos x="T14" y="T15"/>
                              </a:cxn>
                              <a:cxn ang="T60">
                                <a:pos x="T16" y="T17"/>
                              </a:cxn>
                              <a:cxn ang="T61">
                                <a:pos x="T18" y="T19"/>
                              </a:cxn>
                              <a:cxn ang="T62">
                                <a:pos x="T20" y="T21"/>
                              </a:cxn>
                              <a:cxn ang="T63">
                                <a:pos x="T22" y="T23"/>
                              </a:cxn>
                              <a:cxn ang="T64">
                                <a:pos x="T24" y="T25"/>
                              </a:cxn>
                              <a:cxn ang="T65">
                                <a:pos x="T26" y="T27"/>
                              </a:cxn>
                              <a:cxn ang="T66">
                                <a:pos x="T28" y="T29"/>
                              </a:cxn>
                              <a:cxn ang="T67">
                                <a:pos x="T30" y="T31"/>
                              </a:cxn>
                              <a:cxn ang="T68">
                                <a:pos x="T32" y="T33"/>
                              </a:cxn>
                              <a:cxn ang="T69">
                                <a:pos x="T34" y="T35"/>
                              </a:cxn>
                              <a:cxn ang="T70">
                                <a:pos x="T36" y="T37"/>
                              </a:cxn>
                              <a:cxn ang="T71">
                                <a:pos x="T38" y="T39"/>
                              </a:cxn>
                              <a:cxn ang="T72">
                                <a:pos x="T40" y="T41"/>
                              </a:cxn>
                              <a:cxn ang="T73">
                                <a:pos x="T42" y="T43"/>
                              </a:cxn>
                              <a:cxn ang="T74">
                                <a:pos x="T44" y="T45"/>
                              </a:cxn>
                              <a:cxn ang="T75">
                                <a:pos x="T46" y="T47"/>
                              </a:cxn>
                              <a:cxn ang="T76">
                                <a:pos x="T48" y="T49"/>
                              </a:cxn>
                              <a:cxn ang="T77">
                                <a:pos x="T50" y="T51"/>
                              </a:cxn>
                            </a:cxnLst>
                            <a:rect l="0" t="0" r="r" b="b"/>
                            <a:pathLst>
                              <a:path w="145" h="20">
                                <a:moveTo>
                                  <a:pt x="0" y="8"/>
                                </a:moveTo>
                                <a:lnTo>
                                  <a:pt x="10" y="3"/>
                                </a:lnTo>
                                <a:lnTo>
                                  <a:pt x="17" y="3"/>
                                </a:lnTo>
                                <a:lnTo>
                                  <a:pt x="30" y="3"/>
                                </a:lnTo>
                                <a:lnTo>
                                  <a:pt x="42" y="0"/>
                                </a:lnTo>
                                <a:lnTo>
                                  <a:pt x="50" y="3"/>
                                </a:lnTo>
                                <a:lnTo>
                                  <a:pt x="55" y="3"/>
                                </a:lnTo>
                                <a:lnTo>
                                  <a:pt x="57" y="3"/>
                                </a:lnTo>
                                <a:lnTo>
                                  <a:pt x="67" y="0"/>
                                </a:lnTo>
                                <a:lnTo>
                                  <a:pt x="95" y="3"/>
                                </a:lnTo>
                                <a:lnTo>
                                  <a:pt x="112" y="3"/>
                                </a:lnTo>
                                <a:lnTo>
                                  <a:pt x="130" y="8"/>
                                </a:lnTo>
                                <a:lnTo>
                                  <a:pt x="145" y="8"/>
                                </a:lnTo>
                                <a:lnTo>
                                  <a:pt x="135" y="10"/>
                                </a:lnTo>
                                <a:lnTo>
                                  <a:pt x="130" y="13"/>
                                </a:lnTo>
                                <a:lnTo>
                                  <a:pt x="127" y="13"/>
                                </a:lnTo>
                                <a:lnTo>
                                  <a:pt x="112" y="13"/>
                                </a:lnTo>
                                <a:lnTo>
                                  <a:pt x="100" y="13"/>
                                </a:lnTo>
                                <a:lnTo>
                                  <a:pt x="77" y="15"/>
                                </a:lnTo>
                                <a:lnTo>
                                  <a:pt x="67" y="15"/>
                                </a:lnTo>
                                <a:lnTo>
                                  <a:pt x="57" y="20"/>
                                </a:lnTo>
                                <a:lnTo>
                                  <a:pt x="42" y="15"/>
                                </a:lnTo>
                                <a:lnTo>
                                  <a:pt x="37" y="13"/>
                                </a:lnTo>
                                <a:lnTo>
                                  <a:pt x="25" y="13"/>
                                </a:lnTo>
                                <a:lnTo>
                                  <a:pt x="10" y="10"/>
                                </a:lnTo>
                                <a:lnTo>
                                  <a:pt x="0" y="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F0000"/>
                          </a:solidFill>
                          <a:ln w="15875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de-DE" sz="1800" dirty="0">
                              <a:latin typeface="Calibri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9266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701" y="2554"/>
                    <a:ext cx="275" cy="80"/>
                    <a:chOff x="701" y="2554"/>
                    <a:chExt cx="275" cy="80"/>
                  </a:xfrm>
                </p:grpSpPr>
                <p:grpSp>
                  <p:nvGrpSpPr>
                    <p:cNvPr id="9267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1" y="2554"/>
                      <a:ext cx="275" cy="43"/>
                      <a:chOff x="701" y="2554"/>
                      <a:chExt cx="275" cy="43"/>
                    </a:xfrm>
                  </p:grpSpPr>
                  <p:sp>
                    <p:nvSpPr>
                      <p:cNvPr id="9283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58" y="2554"/>
                        <a:ext cx="118" cy="28"/>
                      </a:xfrm>
                      <a:custGeom>
                        <a:avLst/>
                        <a:gdLst>
                          <a:gd name="T0" fmla="*/ 0 w 118"/>
                          <a:gd name="T1" fmla="*/ 25 h 28"/>
                          <a:gd name="T2" fmla="*/ 3 w 118"/>
                          <a:gd name="T3" fmla="*/ 28 h 28"/>
                          <a:gd name="T4" fmla="*/ 10 w 118"/>
                          <a:gd name="T5" fmla="*/ 28 h 28"/>
                          <a:gd name="T6" fmla="*/ 13 w 118"/>
                          <a:gd name="T7" fmla="*/ 28 h 28"/>
                          <a:gd name="T8" fmla="*/ 15 w 118"/>
                          <a:gd name="T9" fmla="*/ 23 h 28"/>
                          <a:gd name="T10" fmla="*/ 28 w 118"/>
                          <a:gd name="T11" fmla="*/ 15 h 28"/>
                          <a:gd name="T12" fmla="*/ 35 w 118"/>
                          <a:gd name="T13" fmla="*/ 13 h 28"/>
                          <a:gd name="T14" fmla="*/ 50 w 118"/>
                          <a:gd name="T15" fmla="*/ 10 h 28"/>
                          <a:gd name="T16" fmla="*/ 60 w 118"/>
                          <a:gd name="T17" fmla="*/ 10 h 28"/>
                          <a:gd name="T18" fmla="*/ 73 w 118"/>
                          <a:gd name="T19" fmla="*/ 10 h 28"/>
                          <a:gd name="T20" fmla="*/ 88 w 118"/>
                          <a:gd name="T21" fmla="*/ 13 h 28"/>
                          <a:gd name="T22" fmla="*/ 93 w 118"/>
                          <a:gd name="T23" fmla="*/ 13 h 28"/>
                          <a:gd name="T24" fmla="*/ 103 w 118"/>
                          <a:gd name="T25" fmla="*/ 20 h 28"/>
                          <a:gd name="T26" fmla="*/ 113 w 118"/>
                          <a:gd name="T27" fmla="*/ 23 h 28"/>
                          <a:gd name="T28" fmla="*/ 118 w 118"/>
                          <a:gd name="T29" fmla="*/ 23 h 28"/>
                          <a:gd name="T30" fmla="*/ 105 w 118"/>
                          <a:gd name="T31" fmla="*/ 15 h 28"/>
                          <a:gd name="T32" fmla="*/ 98 w 118"/>
                          <a:gd name="T33" fmla="*/ 10 h 28"/>
                          <a:gd name="T34" fmla="*/ 90 w 118"/>
                          <a:gd name="T35" fmla="*/ 5 h 28"/>
                          <a:gd name="T36" fmla="*/ 80 w 118"/>
                          <a:gd name="T37" fmla="*/ 0 h 28"/>
                          <a:gd name="T38" fmla="*/ 75 w 118"/>
                          <a:gd name="T39" fmla="*/ 0 h 28"/>
                          <a:gd name="T40" fmla="*/ 65 w 118"/>
                          <a:gd name="T41" fmla="*/ 0 h 28"/>
                          <a:gd name="T42" fmla="*/ 53 w 118"/>
                          <a:gd name="T43" fmla="*/ 0 h 28"/>
                          <a:gd name="T44" fmla="*/ 48 w 118"/>
                          <a:gd name="T45" fmla="*/ 0 h 28"/>
                          <a:gd name="T46" fmla="*/ 28 w 118"/>
                          <a:gd name="T47" fmla="*/ 3 h 28"/>
                          <a:gd name="T48" fmla="*/ 20 w 118"/>
                          <a:gd name="T49" fmla="*/ 5 h 28"/>
                          <a:gd name="T50" fmla="*/ 13 w 118"/>
                          <a:gd name="T51" fmla="*/ 10 h 28"/>
                          <a:gd name="T52" fmla="*/ 10 w 118"/>
                          <a:gd name="T53" fmla="*/ 13 h 28"/>
                          <a:gd name="T54" fmla="*/ 3 w 118"/>
                          <a:gd name="T55" fmla="*/ 20 h 28"/>
                          <a:gd name="T56" fmla="*/ 0 w 118"/>
                          <a:gd name="T57" fmla="*/ 25 h 28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</a:gdLst>
                        <a:ahLst/>
                        <a:cxnLst>
                          <a:cxn ang="T58">
                            <a:pos x="T0" y="T1"/>
                          </a:cxn>
                          <a:cxn ang="T59">
                            <a:pos x="T2" y="T3"/>
                          </a:cxn>
                          <a:cxn ang="T60">
                            <a:pos x="T4" y="T5"/>
                          </a:cxn>
                          <a:cxn ang="T61">
                            <a:pos x="T6" y="T7"/>
                          </a:cxn>
                          <a:cxn ang="T62">
                            <a:pos x="T8" y="T9"/>
                          </a:cxn>
                          <a:cxn ang="T63">
                            <a:pos x="T10" y="T11"/>
                          </a:cxn>
                          <a:cxn ang="T64">
                            <a:pos x="T12" y="T13"/>
                          </a:cxn>
                          <a:cxn ang="T65">
                            <a:pos x="T14" y="T15"/>
                          </a:cxn>
                          <a:cxn ang="T66">
                            <a:pos x="T16" y="T17"/>
                          </a:cxn>
                          <a:cxn ang="T67">
                            <a:pos x="T18" y="T19"/>
                          </a:cxn>
                          <a:cxn ang="T68">
                            <a:pos x="T20" y="T21"/>
                          </a:cxn>
                          <a:cxn ang="T69">
                            <a:pos x="T22" y="T23"/>
                          </a:cxn>
                          <a:cxn ang="T70">
                            <a:pos x="T24" y="T25"/>
                          </a:cxn>
                          <a:cxn ang="T71">
                            <a:pos x="T26" y="T27"/>
                          </a:cxn>
                          <a:cxn ang="T72">
                            <a:pos x="T28" y="T29"/>
                          </a:cxn>
                          <a:cxn ang="T73">
                            <a:pos x="T30" y="T31"/>
                          </a:cxn>
                          <a:cxn ang="T74">
                            <a:pos x="T32" y="T33"/>
                          </a:cxn>
                          <a:cxn ang="T75">
                            <a:pos x="T34" y="T35"/>
                          </a:cxn>
                          <a:cxn ang="T76">
                            <a:pos x="T36" y="T37"/>
                          </a:cxn>
                          <a:cxn ang="T77">
                            <a:pos x="T38" y="T39"/>
                          </a:cxn>
                          <a:cxn ang="T78">
                            <a:pos x="T40" y="T41"/>
                          </a:cxn>
                          <a:cxn ang="T79">
                            <a:pos x="T42" y="T43"/>
                          </a:cxn>
                          <a:cxn ang="T80">
                            <a:pos x="T44" y="T45"/>
                          </a:cxn>
                          <a:cxn ang="T81">
                            <a:pos x="T46" y="T47"/>
                          </a:cxn>
                          <a:cxn ang="T82">
                            <a:pos x="T48" y="T49"/>
                          </a:cxn>
                          <a:cxn ang="T83">
                            <a:pos x="T50" y="T51"/>
                          </a:cxn>
                          <a:cxn ang="T84">
                            <a:pos x="T52" y="T53"/>
                          </a:cxn>
                          <a:cxn ang="T85">
                            <a:pos x="T54" y="T55"/>
                          </a:cxn>
                          <a:cxn ang="T86">
                            <a:pos x="T56" y="T57"/>
                          </a:cxn>
                        </a:cxnLst>
                        <a:rect l="0" t="0" r="r" b="b"/>
                        <a:pathLst>
                          <a:path w="118" h="28">
                            <a:moveTo>
                              <a:pt x="0" y="25"/>
                            </a:moveTo>
                            <a:lnTo>
                              <a:pt x="3" y="28"/>
                            </a:lnTo>
                            <a:lnTo>
                              <a:pt x="10" y="28"/>
                            </a:lnTo>
                            <a:lnTo>
                              <a:pt x="13" y="28"/>
                            </a:lnTo>
                            <a:lnTo>
                              <a:pt x="15" y="23"/>
                            </a:lnTo>
                            <a:lnTo>
                              <a:pt x="28" y="15"/>
                            </a:lnTo>
                            <a:lnTo>
                              <a:pt x="35" y="13"/>
                            </a:lnTo>
                            <a:lnTo>
                              <a:pt x="50" y="10"/>
                            </a:lnTo>
                            <a:lnTo>
                              <a:pt x="60" y="10"/>
                            </a:lnTo>
                            <a:lnTo>
                              <a:pt x="73" y="10"/>
                            </a:lnTo>
                            <a:lnTo>
                              <a:pt x="88" y="13"/>
                            </a:lnTo>
                            <a:lnTo>
                              <a:pt x="93" y="13"/>
                            </a:lnTo>
                            <a:lnTo>
                              <a:pt x="103" y="20"/>
                            </a:lnTo>
                            <a:lnTo>
                              <a:pt x="113" y="23"/>
                            </a:lnTo>
                            <a:lnTo>
                              <a:pt x="118" y="23"/>
                            </a:lnTo>
                            <a:lnTo>
                              <a:pt x="105" y="15"/>
                            </a:lnTo>
                            <a:lnTo>
                              <a:pt x="98" y="10"/>
                            </a:lnTo>
                            <a:lnTo>
                              <a:pt x="90" y="5"/>
                            </a:lnTo>
                            <a:lnTo>
                              <a:pt x="80" y="0"/>
                            </a:lnTo>
                            <a:lnTo>
                              <a:pt x="75" y="0"/>
                            </a:lnTo>
                            <a:lnTo>
                              <a:pt x="65" y="0"/>
                            </a:lnTo>
                            <a:lnTo>
                              <a:pt x="53" y="0"/>
                            </a:lnTo>
                            <a:lnTo>
                              <a:pt x="48" y="0"/>
                            </a:lnTo>
                            <a:lnTo>
                              <a:pt x="28" y="3"/>
                            </a:lnTo>
                            <a:lnTo>
                              <a:pt x="20" y="5"/>
                            </a:lnTo>
                            <a:lnTo>
                              <a:pt x="13" y="10"/>
                            </a:lnTo>
                            <a:lnTo>
                              <a:pt x="10" y="13"/>
                            </a:lnTo>
                            <a:lnTo>
                              <a:pt x="3" y="20"/>
                            </a:lnTo>
                            <a:lnTo>
                              <a:pt x="0" y="2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de-DE" sz="1800" dirty="0">
                          <a:latin typeface="Calibri"/>
                        </a:endParaRPr>
                      </a:p>
                    </p:txBody>
                  </p:sp>
                  <p:sp>
                    <p:nvSpPr>
                      <p:cNvPr id="9284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01" y="2559"/>
                        <a:ext cx="87" cy="38"/>
                      </a:xfrm>
                      <a:custGeom>
                        <a:avLst/>
                        <a:gdLst>
                          <a:gd name="T0" fmla="*/ 0 w 87"/>
                          <a:gd name="T1" fmla="*/ 38 h 38"/>
                          <a:gd name="T2" fmla="*/ 5 w 87"/>
                          <a:gd name="T3" fmla="*/ 23 h 38"/>
                          <a:gd name="T4" fmla="*/ 12 w 87"/>
                          <a:gd name="T5" fmla="*/ 18 h 38"/>
                          <a:gd name="T6" fmla="*/ 15 w 87"/>
                          <a:gd name="T7" fmla="*/ 10 h 38"/>
                          <a:gd name="T8" fmla="*/ 22 w 87"/>
                          <a:gd name="T9" fmla="*/ 5 h 38"/>
                          <a:gd name="T10" fmla="*/ 27 w 87"/>
                          <a:gd name="T11" fmla="*/ 0 h 38"/>
                          <a:gd name="T12" fmla="*/ 37 w 87"/>
                          <a:gd name="T13" fmla="*/ 0 h 38"/>
                          <a:gd name="T14" fmla="*/ 45 w 87"/>
                          <a:gd name="T15" fmla="*/ 5 h 38"/>
                          <a:gd name="T16" fmla="*/ 52 w 87"/>
                          <a:gd name="T17" fmla="*/ 8 h 38"/>
                          <a:gd name="T18" fmla="*/ 57 w 87"/>
                          <a:gd name="T19" fmla="*/ 8 h 38"/>
                          <a:gd name="T20" fmla="*/ 70 w 87"/>
                          <a:gd name="T21" fmla="*/ 8 h 38"/>
                          <a:gd name="T22" fmla="*/ 77 w 87"/>
                          <a:gd name="T23" fmla="*/ 15 h 38"/>
                          <a:gd name="T24" fmla="*/ 80 w 87"/>
                          <a:gd name="T25" fmla="*/ 18 h 38"/>
                          <a:gd name="T26" fmla="*/ 87 w 87"/>
                          <a:gd name="T27" fmla="*/ 20 h 38"/>
                          <a:gd name="T28" fmla="*/ 82 w 87"/>
                          <a:gd name="T29" fmla="*/ 23 h 38"/>
                          <a:gd name="T30" fmla="*/ 80 w 87"/>
                          <a:gd name="T31" fmla="*/ 28 h 38"/>
                          <a:gd name="T32" fmla="*/ 77 w 87"/>
                          <a:gd name="T33" fmla="*/ 28 h 38"/>
                          <a:gd name="T34" fmla="*/ 70 w 87"/>
                          <a:gd name="T35" fmla="*/ 28 h 38"/>
                          <a:gd name="T36" fmla="*/ 67 w 87"/>
                          <a:gd name="T37" fmla="*/ 28 h 38"/>
                          <a:gd name="T38" fmla="*/ 57 w 87"/>
                          <a:gd name="T39" fmla="*/ 23 h 38"/>
                          <a:gd name="T40" fmla="*/ 45 w 87"/>
                          <a:gd name="T41" fmla="*/ 20 h 38"/>
                          <a:gd name="T42" fmla="*/ 37 w 87"/>
                          <a:gd name="T43" fmla="*/ 15 h 38"/>
                          <a:gd name="T44" fmla="*/ 27 w 87"/>
                          <a:gd name="T45" fmla="*/ 15 h 38"/>
                          <a:gd name="T46" fmla="*/ 25 w 87"/>
                          <a:gd name="T47" fmla="*/ 15 h 38"/>
                          <a:gd name="T48" fmla="*/ 15 w 87"/>
                          <a:gd name="T49" fmla="*/ 18 h 38"/>
                          <a:gd name="T50" fmla="*/ 12 w 87"/>
                          <a:gd name="T51" fmla="*/ 20 h 38"/>
                          <a:gd name="T52" fmla="*/ 5 w 87"/>
                          <a:gd name="T53" fmla="*/ 28 h 38"/>
                          <a:gd name="T54" fmla="*/ 2 w 87"/>
                          <a:gd name="T55" fmla="*/ 30 h 38"/>
                          <a:gd name="T56" fmla="*/ 0 w 87"/>
                          <a:gd name="T57" fmla="*/ 38 h 38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</a:gdLst>
                        <a:ahLst/>
                        <a:cxnLst>
                          <a:cxn ang="T58">
                            <a:pos x="T0" y="T1"/>
                          </a:cxn>
                          <a:cxn ang="T59">
                            <a:pos x="T2" y="T3"/>
                          </a:cxn>
                          <a:cxn ang="T60">
                            <a:pos x="T4" y="T5"/>
                          </a:cxn>
                          <a:cxn ang="T61">
                            <a:pos x="T6" y="T7"/>
                          </a:cxn>
                          <a:cxn ang="T62">
                            <a:pos x="T8" y="T9"/>
                          </a:cxn>
                          <a:cxn ang="T63">
                            <a:pos x="T10" y="T11"/>
                          </a:cxn>
                          <a:cxn ang="T64">
                            <a:pos x="T12" y="T13"/>
                          </a:cxn>
                          <a:cxn ang="T65">
                            <a:pos x="T14" y="T15"/>
                          </a:cxn>
                          <a:cxn ang="T66">
                            <a:pos x="T16" y="T17"/>
                          </a:cxn>
                          <a:cxn ang="T67">
                            <a:pos x="T18" y="T19"/>
                          </a:cxn>
                          <a:cxn ang="T68">
                            <a:pos x="T20" y="T21"/>
                          </a:cxn>
                          <a:cxn ang="T69">
                            <a:pos x="T22" y="T23"/>
                          </a:cxn>
                          <a:cxn ang="T70">
                            <a:pos x="T24" y="T25"/>
                          </a:cxn>
                          <a:cxn ang="T71">
                            <a:pos x="T26" y="T27"/>
                          </a:cxn>
                          <a:cxn ang="T72">
                            <a:pos x="T28" y="T29"/>
                          </a:cxn>
                          <a:cxn ang="T73">
                            <a:pos x="T30" y="T31"/>
                          </a:cxn>
                          <a:cxn ang="T74">
                            <a:pos x="T32" y="T33"/>
                          </a:cxn>
                          <a:cxn ang="T75">
                            <a:pos x="T34" y="T35"/>
                          </a:cxn>
                          <a:cxn ang="T76">
                            <a:pos x="T36" y="T37"/>
                          </a:cxn>
                          <a:cxn ang="T77">
                            <a:pos x="T38" y="T39"/>
                          </a:cxn>
                          <a:cxn ang="T78">
                            <a:pos x="T40" y="T41"/>
                          </a:cxn>
                          <a:cxn ang="T79">
                            <a:pos x="T42" y="T43"/>
                          </a:cxn>
                          <a:cxn ang="T80">
                            <a:pos x="T44" y="T45"/>
                          </a:cxn>
                          <a:cxn ang="T81">
                            <a:pos x="T46" y="T47"/>
                          </a:cxn>
                          <a:cxn ang="T82">
                            <a:pos x="T48" y="T49"/>
                          </a:cxn>
                          <a:cxn ang="T83">
                            <a:pos x="T50" y="T51"/>
                          </a:cxn>
                          <a:cxn ang="T84">
                            <a:pos x="T52" y="T53"/>
                          </a:cxn>
                          <a:cxn ang="T85">
                            <a:pos x="T54" y="T55"/>
                          </a:cxn>
                          <a:cxn ang="T86">
                            <a:pos x="T56" y="T57"/>
                          </a:cxn>
                        </a:cxnLst>
                        <a:rect l="0" t="0" r="r" b="b"/>
                        <a:pathLst>
                          <a:path w="87" h="38">
                            <a:moveTo>
                              <a:pt x="0" y="38"/>
                            </a:moveTo>
                            <a:lnTo>
                              <a:pt x="5" y="23"/>
                            </a:lnTo>
                            <a:lnTo>
                              <a:pt x="12" y="18"/>
                            </a:lnTo>
                            <a:lnTo>
                              <a:pt x="15" y="10"/>
                            </a:lnTo>
                            <a:lnTo>
                              <a:pt x="22" y="5"/>
                            </a:lnTo>
                            <a:lnTo>
                              <a:pt x="27" y="0"/>
                            </a:lnTo>
                            <a:lnTo>
                              <a:pt x="37" y="0"/>
                            </a:lnTo>
                            <a:lnTo>
                              <a:pt x="45" y="5"/>
                            </a:lnTo>
                            <a:lnTo>
                              <a:pt x="52" y="8"/>
                            </a:lnTo>
                            <a:lnTo>
                              <a:pt x="57" y="8"/>
                            </a:lnTo>
                            <a:lnTo>
                              <a:pt x="70" y="8"/>
                            </a:lnTo>
                            <a:lnTo>
                              <a:pt x="77" y="15"/>
                            </a:lnTo>
                            <a:lnTo>
                              <a:pt x="80" y="18"/>
                            </a:lnTo>
                            <a:lnTo>
                              <a:pt x="87" y="20"/>
                            </a:lnTo>
                            <a:lnTo>
                              <a:pt x="82" y="23"/>
                            </a:lnTo>
                            <a:lnTo>
                              <a:pt x="80" y="28"/>
                            </a:lnTo>
                            <a:lnTo>
                              <a:pt x="77" y="28"/>
                            </a:lnTo>
                            <a:lnTo>
                              <a:pt x="70" y="28"/>
                            </a:lnTo>
                            <a:lnTo>
                              <a:pt x="67" y="28"/>
                            </a:lnTo>
                            <a:lnTo>
                              <a:pt x="57" y="23"/>
                            </a:lnTo>
                            <a:lnTo>
                              <a:pt x="45" y="20"/>
                            </a:lnTo>
                            <a:lnTo>
                              <a:pt x="37" y="15"/>
                            </a:lnTo>
                            <a:lnTo>
                              <a:pt x="27" y="15"/>
                            </a:lnTo>
                            <a:lnTo>
                              <a:pt x="25" y="15"/>
                            </a:lnTo>
                            <a:lnTo>
                              <a:pt x="15" y="18"/>
                            </a:lnTo>
                            <a:lnTo>
                              <a:pt x="12" y="20"/>
                            </a:lnTo>
                            <a:lnTo>
                              <a:pt x="5" y="28"/>
                            </a:lnTo>
                            <a:lnTo>
                              <a:pt x="2" y="30"/>
                            </a:lnTo>
                            <a:lnTo>
                              <a:pt x="0" y="3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de-DE" sz="1800" dirty="0">
                          <a:latin typeface="Calibri"/>
                        </a:endParaRPr>
                      </a:p>
                    </p:txBody>
                  </p:sp>
                </p:grpSp>
                <p:grpSp>
                  <p:nvGrpSpPr>
                    <p:cNvPr id="9268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8" y="2587"/>
                      <a:ext cx="80" cy="40"/>
                      <a:chOff x="868" y="2587"/>
                      <a:chExt cx="80" cy="40"/>
                    </a:xfrm>
                  </p:grpSpPr>
                  <p:sp>
                    <p:nvSpPr>
                      <p:cNvPr id="9278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8" y="2587"/>
                        <a:ext cx="80" cy="37"/>
                      </a:xfrm>
                      <a:custGeom>
                        <a:avLst/>
                        <a:gdLst>
                          <a:gd name="T0" fmla="*/ 80 w 80"/>
                          <a:gd name="T1" fmla="*/ 25 h 37"/>
                          <a:gd name="T2" fmla="*/ 78 w 80"/>
                          <a:gd name="T3" fmla="*/ 22 h 37"/>
                          <a:gd name="T4" fmla="*/ 75 w 80"/>
                          <a:gd name="T5" fmla="*/ 15 h 37"/>
                          <a:gd name="T6" fmla="*/ 68 w 80"/>
                          <a:gd name="T7" fmla="*/ 12 h 37"/>
                          <a:gd name="T8" fmla="*/ 63 w 80"/>
                          <a:gd name="T9" fmla="*/ 5 h 37"/>
                          <a:gd name="T10" fmla="*/ 55 w 80"/>
                          <a:gd name="T11" fmla="*/ 2 h 37"/>
                          <a:gd name="T12" fmla="*/ 50 w 80"/>
                          <a:gd name="T13" fmla="*/ 0 h 37"/>
                          <a:gd name="T14" fmla="*/ 43 w 80"/>
                          <a:gd name="T15" fmla="*/ 0 h 37"/>
                          <a:gd name="T16" fmla="*/ 33 w 80"/>
                          <a:gd name="T17" fmla="*/ 0 h 37"/>
                          <a:gd name="T18" fmla="*/ 28 w 80"/>
                          <a:gd name="T19" fmla="*/ 2 h 37"/>
                          <a:gd name="T20" fmla="*/ 18 w 80"/>
                          <a:gd name="T21" fmla="*/ 5 h 37"/>
                          <a:gd name="T22" fmla="*/ 15 w 80"/>
                          <a:gd name="T23" fmla="*/ 10 h 37"/>
                          <a:gd name="T24" fmla="*/ 10 w 80"/>
                          <a:gd name="T25" fmla="*/ 12 h 37"/>
                          <a:gd name="T26" fmla="*/ 3 w 80"/>
                          <a:gd name="T27" fmla="*/ 22 h 37"/>
                          <a:gd name="T28" fmla="*/ 0 w 80"/>
                          <a:gd name="T29" fmla="*/ 25 h 37"/>
                          <a:gd name="T30" fmla="*/ 3 w 80"/>
                          <a:gd name="T31" fmla="*/ 27 h 37"/>
                          <a:gd name="T32" fmla="*/ 13 w 80"/>
                          <a:gd name="T33" fmla="*/ 32 h 37"/>
                          <a:gd name="T34" fmla="*/ 23 w 80"/>
                          <a:gd name="T35" fmla="*/ 35 h 37"/>
                          <a:gd name="T36" fmla="*/ 30 w 80"/>
                          <a:gd name="T37" fmla="*/ 37 h 37"/>
                          <a:gd name="T38" fmla="*/ 43 w 80"/>
                          <a:gd name="T39" fmla="*/ 37 h 37"/>
                          <a:gd name="T40" fmla="*/ 50 w 80"/>
                          <a:gd name="T41" fmla="*/ 37 h 37"/>
                          <a:gd name="T42" fmla="*/ 58 w 80"/>
                          <a:gd name="T43" fmla="*/ 35 h 37"/>
                          <a:gd name="T44" fmla="*/ 65 w 80"/>
                          <a:gd name="T45" fmla="*/ 35 h 37"/>
                          <a:gd name="T46" fmla="*/ 75 w 80"/>
                          <a:gd name="T47" fmla="*/ 27 h 37"/>
                          <a:gd name="T48" fmla="*/ 80 w 80"/>
                          <a:gd name="T49" fmla="*/ 25 h 37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</a:gdLst>
                        <a:ahLst/>
                        <a:cxnLst>
                          <a:cxn ang="T50">
                            <a:pos x="T0" y="T1"/>
                          </a:cxn>
                          <a:cxn ang="T51">
                            <a:pos x="T2" y="T3"/>
                          </a:cxn>
                          <a:cxn ang="T52">
                            <a:pos x="T4" y="T5"/>
                          </a:cxn>
                          <a:cxn ang="T53">
                            <a:pos x="T6" y="T7"/>
                          </a:cxn>
                          <a:cxn ang="T54">
                            <a:pos x="T8" y="T9"/>
                          </a:cxn>
                          <a:cxn ang="T55">
                            <a:pos x="T10" y="T11"/>
                          </a:cxn>
                          <a:cxn ang="T56">
                            <a:pos x="T12" y="T13"/>
                          </a:cxn>
                          <a:cxn ang="T57">
                            <a:pos x="T14" y="T15"/>
                          </a:cxn>
                          <a:cxn ang="T58">
                            <a:pos x="T16" y="T17"/>
                          </a:cxn>
                          <a:cxn ang="T59">
                            <a:pos x="T18" y="T19"/>
                          </a:cxn>
                          <a:cxn ang="T60">
                            <a:pos x="T20" y="T21"/>
                          </a:cxn>
                          <a:cxn ang="T61">
                            <a:pos x="T22" y="T23"/>
                          </a:cxn>
                          <a:cxn ang="T62">
                            <a:pos x="T24" y="T25"/>
                          </a:cxn>
                          <a:cxn ang="T63">
                            <a:pos x="T26" y="T27"/>
                          </a:cxn>
                          <a:cxn ang="T64">
                            <a:pos x="T28" y="T29"/>
                          </a:cxn>
                          <a:cxn ang="T65">
                            <a:pos x="T30" y="T31"/>
                          </a:cxn>
                          <a:cxn ang="T66">
                            <a:pos x="T32" y="T33"/>
                          </a:cxn>
                          <a:cxn ang="T67">
                            <a:pos x="T34" y="T35"/>
                          </a:cxn>
                          <a:cxn ang="T68">
                            <a:pos x="T36" y="T37"/>
                          </a:cxn>
                          <a:cxn ang="T69">
                            <a:pos x="T38" y="T39"/>
                          </a:cxn>
                          <a:cxn ang="T70">
                            <a:pos x="T40" y="T41"/>
                          </a:cxn>
                          <a:cxn ang="T71">
                            <a:pos x="T42" y="T43"/>
                          </a:cxn>
                          <a:cxn ang="T72">
                            <a:pos x="T44" y="T45"/>
                          </a:cxn>
                          <a:cxn ang="T73">
                            <a:pos x="T46" y="T47"/>
                          </a:cxn>
                          <a:cxn ang="T74">
                            <a:pos x="T48" y="T49"/>
                          </a:cxn>
                        </a:cxnLst>
                        <a:rect l="0" t="0" r="r" b="b"/>
                        <a:pathLst>
                          <a:path w="80" h="37">
                            <a:moveTo>
                              <a:pt x="80" y="25"/>
                            </a:moveTo>
                            <a:lnTo>
                              <a:pt x="78" y="22"/>
                            </a:lnTo>
                            <a:lnTo>
                              <a:pt x="75" y="15"/>
                            </a:lnTo>
                            <a:lnTo>
                              <a:pt x="68" y="12"/>
                            </a:lnTo>
                            <a:lnTo>
                              <a:pt x="63" y="5"/>
                            </a:lnTo>
                            <a:lnTo>
                              <a:pt x="55" y="2"/>
                            </a:lnTo>
                            <a:lnTo>
                              <a:pt x="50" y="0"/>
                            </a:lnTo>
                            <a:lnTo>
                              <a:pt x="43" y="0"/>
                            </a:lnTo>
                            <a:lnTo>
                              <a:pt x="33" y="0"/>
                            </a:lnTo>
                            <a:lnTo>
                              <a:pt x="28" y="2"/>
                            </a:lnTo>
                            <a:lnTo>
                              <a:pt x="18" y="5"/>
                            </a:lnTo>
                            <a:lnTo>
                              <a:pt x="15" y="10"/>
                            </a:lnTo>
                            <a:lnTo>
                              <a:pt x="10" y="12"/>
                            </a:lnTo>
                            <a:lnTo>
                              <a:pt x="3" y="22"/>
                            </a:lnTo>
                            <a:lnTo>
                              <a:pt x="0" y="25"/>
                            </a:lnTo>
                            <a:lnTo>
                              <a:pt x="3" y="27"/>
                            </a:lnTo>
                            <a:lnTo>
                              <a:pt x="13" y="32"/>
                            </a:lnTo>
                            <a:lnTo>
                              <a:pt x="23" y="35"/>
                            </a:lnTo>
                            <a:lnTo>
                              <a:pt x="30" y="37"/>
                            </a:lnTo>
                            <a:lnTo>
                              <a:pt x="43" y="37"/>
                            </a:lnTo>
                            <a:lnTo>
                              <a:pt x="50" y="37"/>
                            </a:lnTo>
                            <a:lnTo>
                              <a:pt x="58" y="35"/>
                            </a:lnTo>
                            <a:lnTo>
                              <a:pt x="65" y="35"/>
                            </a:lnTo>
                            <a:lnTo>
                              <a:pt x="75" y="27"/>
                            </a:lnTo>
                            <a:lnTo>
                              <a:pt x="80" y="25"/>
                            </a:lnTo>
                            <a:close/>
                          </a:path>
                        </a:pathLst>
                      </a:custGeom>
                      <a:solidFill>
                        <a:srgbClr val="DFDFDF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de-DE" sz="1800" dirty="0">
                          <a:latin typeface="Calibri"/>
                        </a:endParaRPr>
                      </a:p>
                    </p:txBody>
                  </p:sp>
                  <p:grpSp>
                    <p:nvGrpSpPr>
                      <p:cNvPr id="9279" name="Group 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91" y="2592"/>
                        <a:ext cx="35" cy="35"/>
                        <a:chOff x="891" y="2592"/>
                        <a:chExt cx="35" cy="35"/>
                      </a:xfrm>
                    </p:grpSpPr>
                    <p:sp>
                      <p:nvSpPr>
                        <p:cNvPr id="9281" name="Oval 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91" y="2592"/>
                          <a:ext cx="35" cy="35"/>
                        </a:xfrm>
                        <a:prstGeom prst="ellipse">
                          <a:avLst/>
                        </a:prstGeom>
                        <a:solidFill>
                          <a:srgbClr val="3F1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de-DE" sz="1350" dirty="0">
                            <a:latin typeface="Calibri"/>
                          </a:endParaRPr>
                        </a:p>
                      </p:txBody>
                    </p:sp>
                    <p:sp>
                      <p:nvSpPr>
                        <p:cNvPr id="9282" name="Oval 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96" y="2592"/>
                          <a:ext cx="25" cy="32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hangingPunct="0"/>
                          <a:endParaRPr lang="de-DE" sz="1350" dirty="0">
                            <a:latin typeface="Calibri"/>
                          </a:endParaRPr>
                        </a:p>
                      </p:txBody>
                    </p:sp>
                  </p:grpSp>
                  <p:sp>
                    <p:nvSpPr>
                      <p:cNvPr id="9280" name="Freeform 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8" y="2587"/>
                        <a:ext cx="80" cy="27"/>
                      </a:xfrm>
                      <a:custGeom>
                        <a:avLst/>
                        <a:gdLst>
                          <a:gd name="T0" fmla="*/ 80 w 80"/>
                          <a:gd name="T1" fmla="*/ 25 h 27"/>
                          <a:gd name="T2" fmla="*/ 75 w 80"/>
                          <a:gd name="T3" fmla="*/ 15 h 27"/>
                          <a:gd name="T4" fmla="*/ 68 w 80"/>
                          <a:gd name="T5" fmla="*/ 10 h 27"/>
                          <a:gd name="T6" fmla="*/ 63 w 80"/>
                          <a:gd name="T7" fmla="*/ 5 h 27"/>
                          <a:gd name="T8" fmla="*/ 55 w 80"/>
                          <a:gd name="T9" fmla="*/ 2 h 27"/>
                          <a:gd name="T10" fmla="*/ 45 w 80"/>
                          <a:gd name="T11" fmla="*/ 0 h 27"/>
                          <a:gd name="T12" fmla="*/ 40 w 80"/>
                          <a:gd name="T13" fmla="*/ 0 h 27"/>
                          <a:gd name="T14" fmla="*/ 33 w 80"/>
                          <a:gd name="T15" fmla="*/ 0 h 27"/>
                          <a:gd name="T16" fmla="*/ 25 w 80"/>
                          <a:gd name="T17" fmla="*/ 2 h 27"/>
                          <a:gd name="T18" fmla="*/ 15 w 80"/>
                          <a:gd name="T19" fmla="*/ 10 h 27"/>
                          <a:gd name="T20" fmla="*/ 10 w 80"/>
                          <a:gd name="T21" fmla="*/ 12 h 27"/>
                          <a:gd name="T22" fmla="*/ 0 w 80"/>
                          <a:gd name="T23" fmla="*/ 27 h 27"/>
                          <a:gd name="T24" fmla="*/ 0 w 80"/>
                          <a:gd name="T25" fmla="*/ 27 h 27"/>
                          <a:gd name="T26" fmla="*/ 5 w 80"/>
                          <a:gd name="T27" fmla="*/ 25 h 27"/>
                          <a:gd name="T28" fmla="*/ 15 w 80"/>
                          <a:gd name="T29" fmla="*/ 17 h 27"/>
                          <a:gd name="T30" fmla="*/ 25 w 80"/>
                          <a:gd name="T31" fmla="*/ 15 h 27"/>
                          <a:gd name="T32" fmla="*/ 33 w 80"/>
                          <a:gd name="T33" fmla="*/ 10 h 27"/>
                          <a:gd name="T34" fmla="*/ 40 w 80"/>
                          <a:gd name="T35" fmla="*/ 10 h 27"/>
                          <a:gd name="T36" fmla="*/ 50 w 80"/>
                          <a:gd name="T37" fmla="*/ 10 h 27"/>
                          <a:gd name="T38" fmla="*/ 58 w 80"/>
                          <a:gd name="T39" fmla="*/ 10 h 27"/>
                          <a:gd name="T40" fmla="*/ 65 w 80"/>
                          <a:gd name="T41" fmla="*/ 12 h 27"/>
                          <a:gd name="T42" fmla="*/ 70 w 80"/>
                          <a:gd name="T43" fmla="*/ 15 h 27"/>
                          <a:gd name="T44" fmla="*/ 80 w 80"/>
                          <a:gd name="T45" fmla="*/ 25 h 27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80" h="27">
                            <a:moveTo>
                              <a:pt x="80" y="25"/>
                            </a:moveTo>
                            <a:lnTo>
                              <a:pt x="75" y="15"/>
                            </a:lnTo>
                            <a:lnTo>
                              <a:pt x="68" y="10"/>
                            </a:lnTo>
                            <a:lnTo>
                              <a:pt x="63" y="5"/>
                            </a:lnTo>
                            <a:lnTo>
                              <a:pt x="55" y="2"/>
                            </a:lnTo>
                            <a:lnTo>
                              <a:pt x="45" y="0"/>
                            </a:lnTo>
                            <a:lnTo>
                              <a:pt x="40" y="0"/>
                            </a:lnTo>
                            <a:lnTo>
                              <a:pt x="33" y="0"/>
                            </a:lnTo>
                            <a:lnTo>
                              <a:pt x="25" y="2"/>
                            </a:lnTo>
                            <a:lnTo>
                              <a:pt x="15" y="10"/>
                            </a:lnTo>
                            <a:lnTo>
                              <a:pt x="10" y="12"/>
                            </a:lnTo>
                            <a:lnTo>
                              <a:pt x="0" y="27"/>
                            </a:lnTo>
                            <a:lnTo>
                              <a:pt x="5" y="25"/>
                            </a:lnTo>
                            <a:lnTo>
                              <a:pt x="15" y="17"/>
                            </a:lnTo>
                            <a:lnTo>
                              <a:pt x="25" y="15"/>
                            </a:lnTo>
                            <a:lnTo>
                              <a:pt x="33" y="10"/>
                            </a:lnTo>
                            <a:lnTo>
                              <a:pt x="40" y="10"/>
                            </a:lnTo>
                            <a:lnTo>
                              <a:pt x="50" y="10"/>
                            </a:lnTo>
                            <a:lnTo>
                              <a:pt x="58" y="10"/>
                            </a:lnTo>
                            <a:lnTo>
                              <a:pt x="65" y="12"/>
                            </a:lnTo>
                            <a:lnTo>
                              <a:pt x="70" y="15"/>
                            </a:lnTo>
                            <a:lnTo>
                              <a:pt x="80" y="25"/>
                            </a:lnTo>
                            <a:close/>
                          </a:path>
                        </a:pathLst>
                      </a:custGeom>
                      <a:solidFill>
                        <a:srgbClr val="FF9F9F"/>
                      </a:solidFill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de-DE" sz="1800" dirty="0">
                          <a:latin typeface="Calibri"/>
                        </a:endParaRPr>
                      </a:p>
                    </p:txBody>
                  </p:sp>
                </p:grpSp>
                <p:grpSp>
                  <p:nvGrpSpPr>
                    <p:cNvPr id="9269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16" y="2589"/>
                      <a:ext cx="232" cy="45"/>
                      <a:chOff x="716" y="2589"/>
                      <a:chExt cx="232" cy="45"/>
                    </a:xfrm>
                  </p:grpSpPr>
                  <p:sp>
                    <p:nvSpPr>
                      <p:cNvPr id="9270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16" y="2602"/>
                        <a:ext cx="75" cy="17"/>
                      </a:xfrm>
                      <a:custGeom>
                        <a:avLst/>
                        <a:gdLst>
                          <a:gd name="T0" fmla="*/ 0 w 75"/>
                          <a:gd name="T1" fmla="*/ 12 h 17"/>
                          <a:gd name="T2" fmla="*/ 7 w 75"/>
                          <a:gd name="T3" fmla="*/ 10 h 17"/>
                          <a:gd name="T4" fmla="*/ 12 w 75"/>
                          <a:gd name="T5" fmla="*/ 7 h 17"/>
                          <a:gd name="T6" fmla="*/ 20 w 75"/>
                          <a:gd name="T7" fmla="*/ 0 h 17"/>
                          <a:gd name="T8" fmla="*/ 27 w 75"/>
                          <a:gd name="T9" fmla="*/ 0 h 17"/>
                          <a:gd name="T10" fmla="*/ 35 w 75"/>
                          <a:gd name="T11" fmla="*/ 0 h 17"/>
                          <a:gd name="T12" fmla="*/ 40 w 75"/>
                          <a:gd name="T13" fmla="*/ 0 h 17"/>
                          <a:gd name="T14" fmla="*/ 50 w 75"/>
                          <a:gd name="T15" fmla="*/ 0 h 17"/>
                          <a:gd name="T16" fmla="*/ 60 w 75"/>
                          <a:gd name="T17" fmla="*/ 7 h 17"/>
                          <a:gd name="T18" fmla="*/ 65 w 75"/>
                          <a:gd name="T19" fmla="*/ 10 h 17"/>
                          <a:gd name="T20" fmla="*/ 72 w 75"/>
                          <a:gd name="T21" fmla="*/ 12 h 17"/>
                          <a:gd name="T22" fmla="*/ 75 w 75"/>
                          <a:gd name="T23" fmla="*/ 17 h 17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75" h="17">
                            <a:moveTo>
                              <a:pt x="0" y="12"/>
                            </a:moveTo>
                            <a:lnTo>
                              <a:pt x="7" y="10"/>
                            </a:lnTo>
                            <a:lnTo>
                              <a:pt x="12" y="7"/>
                            </a:lnTo>
                            <a:lnTo>
                              <a:pt x="20" y="0"/>
                            </a:lnTo>
                            <a:lnTo>
                              <a:pt x="27" y="0"/>
                            </a:lnTo>
                            <a:lnTo>
                              <a:pt x="35" y="0"/>
                            </a:lnTo>
                            <a:lnTo>
                              <a:pt x="40" y="0"/>
                            </a:lnTo>
                            <a:lnTo>
                              <a:pt x="50" y="0"/>
                            </a:lnTo>
                            <a:lnTo>
                              <a:pt x="60" y="7"/>
                            </a:lnTo>
                            <a:lnTo>
                              <a:pt x="65" y="10"/>
                            </a:lnTo>
                            <a:lnTo>
                              <a:pt x="72" y="12"/>
                            </a:lnTo>
                            <a:lnTo>
                              <a:pt x="75" y="17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 sz="1800" dirty="0">
                          <a:latin typeface="Calibri"/>
                        </a:endParaRPr>
                      </a:p>
                    </p:txBody>
                  </p:sp>
                  <p:sp>
                    <p:nvSpPr>
                      <p:cNvPr id="9271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71" y="2597"/>
                        <a:ext cx="77" cy="17"/>
                      </a:xfrm>
                      <a:custGeom>
                        <a:avLst/>
                        <a:gdLst>
                          <a:gd name="T0" fmla="*/ 77 w 77"/>
                          <a:gd name="T1" fmla="*/ 15 h 17"/>
                          <a:gd name="T2" fmla="*/ 72 w 77"/>
                          <a:gd name="T3" fmla="*/ 7 h 17"/>
                          <a:gd name="T4" fmla="*/ 65 w 77"/>
                          <a:gd name="T5" fmla="*/ 5 h 17"/>
                          <a:gd name="T6" fmla="*/ 60 w 77"/>
                          <a:gd name="T7" fmla="*/ 2 h 17"/>
                          <a:gd name="T8" fmla="*/ 50 w 77"/>
                          <a:gd name="T9" fmla="*/ 0 h 17"/>
                          <a:gd name="T10" fmla="*/ 42 w 77"/>
                          <a:gd name="T11" fmla="*/ 0 h 17"/>
                          <a:gd name="T12" fmla="*/ 37 w 77"/>
                          <a:gd name="T13" fmla="*/ 0 h 17"/>
                          <a:gd name="T14" fmla="*/ 27 w 77"/>
                          <a:gd name="T15" fmla="*/ 0 h 17"/>
                          <a:gd name="T16" fmla="*/ 20 w 77"/>
                          <a:gd name="T17" fmla="*/ 5 h 17"/>
                          <a:gd name="T18" fmla="*/ 12 w 77"/>
                          <a:gd name="T19" fmla="*/ 7 h 17"/>
                          <a:gd name="T20" fmla="*/ 7 w 77"/>
                          <a:gd name="T21" fmla="*/ 15 h 17"/>
                          <a:gd name="T22" fmla="*/ 0 w 77"/>
                          <a:gd name="T23" fmla="*/ 17 h 17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</a:gdLst>
                        <a:ahLst/>
                        <a:cxnLst>
                          <a:cxn ang="T24">
                            <a:pos x="T0" y="T1"/>
                          </a:cxn>
                          <a:cxn ang="T25">
                            <a:pos x="T2" y="T3"/>
                          </a:cxn>
                          <a:cxn ang="T26">
                            <a:pos x="T4" y="T5"/>
                          </a:cxn>
                          <a:cxn ang="T27">
                            <a:pos x="T6" y="T7"/>
                          </a:cxn>
                          <a:cxn ang="T28">
                            <a:pos x="T8" y="T9"/>
                          </a:cxn>
                          <a:cxn ang="T29">
                            <a:pos x="T10" y="T11"/>
                          </a:cxn>
                          <a:cxn ang="T30">
                            <a:pos x="T12" y="T13"/>
                          </a:cxn>
                          <a:cxn ang="T31">
                            <a:pos x="T14" y="T15"/>
                          </a:cxn>
                          <a:cxn ang="T32">
                            <a:pos x="T16" y="T17"/>
                          </a:cxn>
                          <a:cxn ang="T33">
                            <a:pos x="T18" y="T19"/>
                          </a:cxn>
                          <a:cxn ang="T34">
                            <a:pos x="T20" y="T21"/>
                          </a:cxn>
                          <a:cxn ang="T35">
                            <a:pos x="T22" y="T23"/>
                          </a:cxn>
                        </a:cxnLst>
                        <a:rect l="0" t="0" r="r" b="b"/>
                        <a:pathLst>
                          <a:path w="77" h="17">
                            <a:moveTo>
                              <a:pt x="77" y="15"/>
                            </a:moveTo>
                            <a:lnTo>
                              <a:pt x="72" y="7"/>
                            </a:lnTo>
                            <a:lnTo>
                              <a:pt x="65" y="5"/>
                            </a:lnTo>
                            <a:lnTo>
                              <a:pt x="60" y="2"/>
                            </a:lnTo>
                            <a:lnTo>
                              <a:pt x="50" y="0"/>
                            </a:lnTo>
                            <a:lnTo>
                              <a:pt x="42" y="0"/>
                            </a:lnTo>
                            <a:lnTo>
                              <a:pt x="37" y="0"/>
                            </a:lnTo>
                            <a:lnTo>
                              <a:pt x="27" y="0"/>
                            </a:lnTo>
                            <a:lnTo>
                              <a:pt x="20" y="5"/>
                            </a:lnTo>
                            <a:lnTo>
                              <a:pt x="12" y="7"/>
                            </a:lnTo>
                            <a:lnTo>
                              <a:pt x="7" y="15"/>
                            </a:lnTo>
                            <a:lnTo>
                              <a:pt x="0" y="17"/>
                            </a:lnTo>
                          </a:path>
                        </a:pathLst>
                      </a:custGeom>
                      <a:noFill/>
                      <a:ln w="158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de-DE" sz="1800" dirty="0">
                          <a:latin typeface="Calibri"/>
                        </a:endParaRPr>
                      </a:p>
                    </p:txBody>
                  </p:sp>
                  <p:grpSp>
                    <p:nvGrpSpPr>
                      <p:cNvPr id="9272" name="Group 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16" y="2589"/>
                        <a:ext cx="80" cy="45"/>
                        <a:chOff x="716" y="2589"/>
                        <a:chExt cx="80" cy="45"/>
                      </a:xfrm>
                    </p:grpSpPr>
                    <p:sp>
                      <p:nvSpPr>
                        <p:cNvPr id="9273" name="Freeform 4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16" y="2592"/>
                          <a:ext cx="80" cy="40"/>
                        </a:xfrm>
                        <a:custGeom>
                          <a:avLst/>
                          <a:gdLst>
                            <a:gd name="T0" fmla="*/ 0 w 80"/>
                            <a:gd name="T1" fmla="*/ 27 h 40"/>
                            <a:gd name="T2" fmla="*/ 2 w 80"/>
                            <a:gd name="T3" fmla="*/ 20 h 40"/>
                            <a:gd name="T4" fmla="*/ 7 w 80"/>
                            <a:gd name="T5" fmla="*/ 17 h 40"/>
                            <a:gd name="T6" fmla="*/ 12 w 80"/>
                            <a:gd name="T7" fmla="*/ 10 h 40"/>
                            <a:gd name="T8" fmla="*/ 20 w 80"/>
                            <a:gd name="T9" fmla="*/ 7 h 40"/>
                            <a:gd name="T10" fmla="*/ 25 w 80"/>
                            <a:gd name="T11" fmla="*/ 5 h 40"/>
                            <a:gd name="T12" fmla="*/ 30 w 80"/>
                            <a:gd name="T13" fmla="*/ 0 h 40"/>
                            <a:gd name="T14" fmla="*/ 37 w 80"/>
                            <a:gd name="T15" fmla="*/ 0 h 40"/>
                            <a:gd name="T16" fmla="*/ 47 w 80"/>
                            <a:gd name="T17" fmla="*/ 0 h 40"/>
                            <a:gd name="T18" fmla="*/ 52 w 80"/>
                            <a:gd name="T19" fmla="*/ 5 h 40"/>
                            <a:gd name="T20" fmla="*/ 60 w 80"/>
                            <a:gd name="T21" fmla="*/ 5 h 40"/>
                            <a:gd name="T22" fmla="*/ 65 w 80"/>
                            <a:gd name="T23" fmla="*/ 10 h 40"/>
                            <a:gd name="T24" fmla="*/ 72 w 80"/>
                            <a:gd name="T25" fmla="*/ 12 h 40"/>
                            <a:gd name="T26" fmla="*/ 77 w 80"/>
                            <a:gd name="T27" fmla="*/ 20 h 40"/>
                            <a:gd name="T28" fmla="*/ 80 w 80"/>
                            <a:gd name="T29" fmla="*/ 27 h 40"/>
                            <a:gd name="T30" fmla="*/ 75 w 80"/>
                            <a:gd name="T31" fmla="*/ 30 h 40"/>
                            <a:gd name="T32" fmla="*/ 67 w 80"/>
                            <a:gd name="T33" fmla="*/ 32 h 40"/>
                            <a:gd name="T34" fmla="*/ 60 w 80"/>
                            <a:gd name="T35" fmla="*/ 35 h 40"/>
                            <a:gd name="T36" fmla="*/ 50 w 80"/>
                            <a:gd name="T37" fmla="*/ 40 h 40"/>
                            <a:gd name="T38" fmla="*/ 37 w 80"/>
                            <a:gd name="T39" fmla="*/ 40 h 40"/>
                            <a:gd name="T40" fmla="*/ 30 w 80"/>
                            <a:gd name="T41" fmla="*/ 40 h 40"/>
                            <a:gd name="T42" fmla="*/ 22 w 80"/>
                            <a:gd name="T43" fmla="*/ 35 h 40"/>
                            <a:gd name="T44" fmla="*/ 15 w 80"/>
                            <a:gd name="T45" fmla="*/ 32 h 40"/>
                            <a:gd name="T46" fmla="*/ 7 w 80"/>
                            <a:gd name="T47" fmla="*/ 30 h 40"/>
                            <a:gd name="T48" fmla="*/ 0 w 80"/>
                            <a:gd name="T49" fmla="*/ 27 h 40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80" h="40">
                              <a:moveTo>
                                <a:pt x="0" y="27"/>
                              </a:moveTo>
                              <a:lnTo>
                                <a:pt x="2" y="20"/>
                              </a:lnTo>
                              <a:lnTo>
                                <a:pt x="7" y="17"/>
                              </a:lnTo>
                              <a:lnTo>
                                <a:pt x="12" y="10"/>
                              </a:lnTo>
                              <a:lnTo>
                                <a:pt x="20" y="7"/>
                              </a:lnTo>
                              <a:lnTo>
                                <a:pt x="25" y="5"/>
                              </a:lnTo>
                              <a:lnTo>
                                <a:pt x="30" y="0"/>
                              </a:lnTo>
                              <a:lnTo>
                                <a:pt x="37" y="0"/>
                              </a:lnTo>
                              <a:lnTo>
                                <a:pt x="47" y="0"/>
                              </a:lnTo>
                              <a:lnTo>
                                <a:pt x="52" y="5"/>
                              </a:lnTo>
                              <a:lnTo>
                                <a:pt x="60" y="5"/>
                              </a:lnTo>
                              <a:lnTo>
                                <a:pt x="65" y="10"/>
                              </a:lnTo>
                              <a:lnTo>
                                <a:pt x="72" y="12"/>
                              </a:lnTo>
                              <a:lnTo>
                                <a:pt x="77" y="20"/>
                              </a:lnTo>
                              <a:lnTo>
                                <a:pt x="80" y="27"/>
                              </a:lnTo>
                              <a:lnTo>
                                <a:pt x="75" y="30"/>
                              </a:lnTo>
                              <a:lnTo>
                                <a:pt x="67" y="32"/>
                              </a:lnTo>
                              <a:lnTo>
                                <a:pt x="60" y="35"/>
                              </a:lnTo>
                              <a:lnTo>
                                <a:pt x="50" y="40"/>
                              </a:lnTo>
                              <a:lnTo>
                                <a:pt x="37" y="40"/>
                              </a:lnTo>
                              <a:lnTo>
                                <a:pt x="30" y="40"/>
                              </a:lnTo>
                              <a:lnTo>
                                <a:pt x="22" y="35"/>
                              </a:lnTo>
                              <a:lnTo>
                                <a:pt x="15" y="32"/>
                              </a:lnTo>
                              <a:lnTo>
                                <a:pt x="7" y="30"/>
                              </a:lnTo>
                              <a:lnTo>
                                <a:pt x="0" y="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FDFDF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de-DE" sz="1800" dirty="0">
                            <a:latin typeface="Calibri"/>
                          </a:endParaRPr>
                        </a:p>
                      </p:txBody>
                    </p:sp>
                    <p:grpSp>
                      <p:nvGrpSpPr>
                        <p:cNvPr id="9274" name="Group 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36" y="2599"/>
                          <a:ext cx="40" cy="35"/>
                          <a:chOff x="736" y="2599"/>
                          <a:chExt cx="40" cy="35"/>
                        </a:xfrm>
                      </p:grpSpPr>
                      <p:sp>
                        <p:nvSpPr>
                          <p:cNvPr id="9276" name="Oval 5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36" y="2599"/>
                            <a:ext cx="40" cy="35"/>
                          </a:xfrm>
                          <a:prstGeom prst="ellipse">
                            <a:avLst/>
                          </a:prstGeom>
                          <a:solidFill>
                            <a:srgbClr val="3F1F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de-DE" sz="1350" dirty="0">
                              <a:latin typeface="Calibri"/>
                            </a:endParaRPr>
                          </a:p>
                        </p:txBody>
                      </p:sp>
                      <p:sp>
                        <p:nvSpPr>
                          <p:cNvPr id="9277" name="Oval 5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43" y="2599"/>
                            <a:ext cx="25" cy="33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hangingPunct="0"/>
                            <a:endParaRPr lang="de-DE" sz="1350" dirty="0">
                              <a:latin typeface="Calibri"/>
                            </a:endParaRPr>
                          </a:p>
                        </p:txBody>
                      </p:sp>
                    </p:grpSp>
                    <p:sp>
                      <p:nvSpPr>
                        <p:cNvPr id="9275" name="Freeform 5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16" y="2589"/>
                          <a:ext cx="80" cy="33"/>
                        </a:xfrm>
                        <a:custGeom>
                          <a:avLst/>
                          <a:gdLst>
                            <a:gd name="T0" fmla="*/ 0 w 80"/>
                            <a:gd name="T1" fmla="*/ 25 h 33"/>
                            <a:gd name="T2" fmla="*/ 7 w 80"/>
                            <a:gd name="T3" fmla="*/ 20 h 33"/>
                            <a:gd name="T4" fmla="*/ 12 w 80"/>
                            <a:gd name="T5" fmla="*/ 13 h 33"/>
                            <a:gd name="T6" fmla="*/ 20 w 80"/>
                            <a:gd name="T7" fmla="*/ 10 h 33"/>
                            <a:gd name="T8" fmla="*/ 25 w 80"/>
                            <a:gd name="T9" fmla="*/ 3 h 33"/>
                            <a:gd name="T10" fmla="*/ 35 w 80"/>
                            <a:gd name="T11" fmla="*/ 3 h 33"/>
                            <a:gd name="T12" fmla="*/ 40 w 80"/>
                            <a:gd name="T13" fmla="*/ 0 h 33"/>
                            <a:gd name="T14" fmla="*/ 47 w 80"/>
                            <a:gd name="T15" fmla="*/ 3 h 33"/>
                            <a:gd name="T16" fmla="*/ 55 w 80"/>
                            <a:gd name="T17" fmla="*/ 8 h 33"/>
                            <a:gd name="T18" fmla="*/ 62 w 80"/>
                            <a:gd name="T19" fmla="*/ 10 h 33"/>
                            <a:gd name="T20" fmla="*/ 72 w 80"/>
                            <a:gd name="T21" fmla="*/ 15 h 33"/>
                            <a:gd name="T22" fmla="*/ 80 w 80"/>
                            <a:gd name="T23" fmla="*/ 30 h 33"/>
                            <a:gd name="T24" fmla="*/ 77 w 80"/>
                            <a:gd name="T25" fmla="*/ 33 h 33"/>
                            <a:gd name="T26" fmla="*/ 72 w 80"/>
                            <a:gd name="T27" fmla="*/ 30 h 33"/>
                            <a:gd name="T28" fmla="*/ 65 w 80"/>
                            <a:gd name="T29" fmla="*/ 23 h 33"/>
                            <a:gd name="T30" fmla="*/ 55 w 80"/>
                            <a:gd name="T31" fmla="*/ 15 h 33"/>
                            <a:gd name="T32" fmla="*/ 47 w 80"/>
                            <a:gd name="T33" fmla="*/ 13 h 33"/>
                            <a:gd name="T34" fmla="*/ 40 w 80"/>
                            <a:gd name="T35" fmla="*/ 13 h 33"/>
                            <a:gd name="T36" fmla="*/ 30 w 80"/>
                            <a:gd name="T37" fmla="*/ 13 h 33"/>
                            <a:gd name="T38" fmla="*/ 22 w 80"/>
                            <a:gd name="T39" fmla="*/ 13 h 33"/>
                            <a:gd name="T40" fmla="*/ 15 w 80"/>
                            <a:gd name="T41" fmla="*/ 15 h 33"/>
                            <a:gd name="T42" fmla="*/ 10 w 80"/>
                            <a:gd name="T43" fmla="*/ 20 h 33"/>
                            <a:gd name="T44" fmla="*/ 0 w 80"/>
                            <a:gd name="T45" fmla="*/ 25 h 33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</a:gdLst>
                          <a:ahLst/>
                          <a:cxnLst>
                            <a:cxn ang="T46">
                              <a:pos x="T0" y="T1"/>
                            </a:cxn>
                            <a:cxn ang="T47">
                              <a:pos x="T2" y="T3"/>
                            </a:cxn>
                            <a:cxn ang="T48">
                              <a:pos x="T4" y="T5"/>
                            </a:cxn>
                            <a:cxn ang="T49">
                              <a:pos x="T6" y="T7"/>
                            </a:cxn>
                            <a:cxn ang="T50">
                              <a:pos x="T8" y="T9"/>
                            </a:cxn>
                            <a:cxn ang="T51">
                              <a:pos x="T10" y="T11"/>
                            </a:cxn>
                            <a:cxn ang="T52">
                              <a:pos x="T12" y="T13"/>
                            </a:cxn>
                            <a:cxn ang="T53">
                              <a:pos x="T14" y="T15"/>
                            </a:cxn>
                            <a:cxn ang="T54">
                              <a:pos x="T16" y="T17"/>
                            </a:cxn>
                            <a:cxn ang="T55">
                              <a:pos x="T18" y="T19"/>
                            </a:cxn>
                            <a:cxn ang="T56">
                              <a:pos x="T20" y="T21"/>
                            </a:cxn>
                            <a:cxn ang="T57">
                              <a:pos x="T22" y="T23"/>
                            </a:cxn>
                            <a:cxn ang="T58">
                              <a:pos x="T24" y="T25"/>
                            </a:cxn>
                            <a:cxn ang="T59">
                              <a:pos x="T26" y="T27"/>
                            </a:cxn>
                            <a:cxn ang="T60">
                              <a:pos x="T28" y="T29"/>
                            </a:cxn>
                            <a:cxn ang="T61">
                              <a:pos x="T30" y="T31"/>
                            </a:cxn>
                            <a:cxn ang="T62">
                              <a:pos x="T32" y="T33"/>
                            </a:cxn>
                            <a:cxn ang="T63">
                              <a:pos x="T34" y="T35"/>
                            </a:cxn>
                            <a:cxn ang="T64">
                              <a:pos x="T36" y="T37"/>
                            </a:cxn>
                            <a:cxn ang="T65">
                              <a:pos x="T38" y="T39"/>
                            </a:cxn>
                            <a:cxn ang="T66">
                              <a:pos x="T40" y="T41"/>
                            </a:cxn>
                            <a:cxn ang="T67">
                              <a:pos x="T42" y="T43"/>
                            </a:cxn>
                            <a:cxn ang="T68">
                              <a:pos x="T44" y="T45"/>
                            </a:cxn>
                          </a:cxnLst>
                          <a:rect l="0" t="0" r="r" b="b"/>
                          <a:pathLst>
                            <a:path w="80" h="33">
                              <a:moveTo>
                                <a:pt x="0" y="25"/>
                              </a:moveTo>
                              <a:lnTo>
                                <a:pt x="7" y="20"/>
                              </a:lnTo>
                              <a:lnTo>
                                <a:pt x="12" y="13"/>
                              </a:lnTo>
                              <a:lnTo>
                                <a:pt x="20" y="10"/>
                              </a:lnTo>
                              <a:lnTo>
                                <a:pt x="25" y="3"/>
                              </a:lnTo>
                              <a:lnTo>
                                <a:pt x="35" y="3"/>
                              </a:lnTo>
                              <a:lnTo>
                                <a:pt x="40" y="0"/>
                              </a:lnTo>
                              <a:lnTo>
                                <a:pt x="47" y="3"/>
                              </a:lnTo>
                              <a:lnTo>
                                <a:pt x="55" y="8"/>
                              </a:lnTo>
                              <a:lnTo>
                                <a:pt x="62" y="10"/>
                              </a:lnTo>
                              <a:lnTo>
                                <a:pt x="72" y="15"/>
                              </a:lnTo>
                              <a:lnTo>
                                <a:pt x="80" y="30"/>
                              </a:lnTo>
                              <a:lnTo>
                                <a:pt x="77" y="33"/>
                              </a:lnTo>
                              <a:lnTo>
                                <a:pt x="72" y="30"/>
                              </a:lnTo>
                              <a:lnTo>
                                <a:pt x="65" y="23"/>
                              </a:lnTo>
                              <a:lnTo>
                                <a:pt x="55" y="15"/>
                              </a:lnTo>
                              <a:lnTo>
                                <a:pt x="47" y="13"/>
                              </a:lnTo>
                              <a:lnTo>
                                <a:pt x="40" y="13"/>
                              </a:lnTo>
                              <a:lnTo>
                                <a:pt x="30" y="13"/>
                              </a:lnTo>
                              <a:lnTo>
                                <a:pt x="22" y="13"/>
                              </a:lnTo>
                              <a:lnTo>
                                <a:pt x="15" y="15"/>
                              </a:lnTo>
                              <a:lnTo>
                                <a:pt x="10" y="20"/>
                              </a:lnTo>
                              <a:lnTo>
                                <a:pt x="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9F"/>
                        </a:solidFill>
                        <a:ln w="158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de-DE" sz="1800" dirty="0">
                            <a:latin typeface="Calibri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</p:grpSp>
      <p:graphicFrame>
        <p:nvGraphicFramePr>
          <p:cNvPr id="9218" name="Object 53"/>
          <p:cNvGraphicFramePr>
            <a:graphicFrameLocks/>
          </p:cNvGraphicFramePr>
          <p:nvPr/>
        </p:nvGraphicFramePr>
        <p:xfrm>
          <a:off x="2457451" y="2228850"/>
          <a:ext cx="1060847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Microsoft ClipArt Gallery" r:id="rId4" imgW="2730500" imgH="3822700" progId="MS_ClipArt_Gallery">
                  <p:embed/>
                </p:oleObj>
              </mc:Choice>
              <mc:Fallback>
                <p:oleObj name="Microsoft ClipArt Gallery" r:id="rId4" imgW="2730500" imgH="3822700" progId="MS_ClipArt_Gallery">
                  <p:embed/>
                  <p:pic>
                    <p:nvPicPr>
                      <p:cNvPr id="9218" name="Object 5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1" y="2228850"/>
                        <a:ext cx="1060847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AutoShape 54"/>
          <p:cNvSpPr>
            <a:spLocks noChangeArrowheads="1"/>
          </p:cNvSpPr>
          <p:nvPr/>
        </p:nvSpPr>
        <p:spPr bwMode="auto">
          <a:xfrm>
            <a:off x="2000251" y="2686050"/>
            <a:ext cx="783431" cy="10287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de-DE" sz="1350" dirty="0">
              <a:latin typeface="Calibri"/>
            </a:endParaRPr>
          </a:p>
        </p:txBody>
      </p:sp>
      <p:sp>
        <p:nvSpPr>
          <p:cNvPr id="9220" name="Text Box 55"/>
          <p:cNvSpPr txBox="1">
            <a:spLocks noChangeArrowheads="1"/>
          </p:cNvSpPr>
          <p:nvPr/>
        </p:nvSpPr>
        <p:spPr bwMode="auto">
          <a:xfrm>
            <a:off x="2032397" y="4580335"/>
            <a:ext cx="136242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350" dirty="0">
                <a:latin typeface="Calibri"/>
              </a:rPr>
              <a:t>Dienstanbieter </a:t>
            </a:r>
            <a:r>
              <a:rPr lang="de-DE" sz="1350" i="1" dirty="0">
                <a:latin typeface="Calibri"/>
              </a:rPr>
              <a:t>A</a:t>
            </a:r>
            <a:endParaRPr lang="de-DE" sz="1350" dirty="0">
              <a:latin typeface="Calibri"/>
            </a:endParaRPr>
          </a:p>
        </p:txBody>
      </p:sp>
      <p:sp>
        <p:nvSpPr>
          <p:cNvPr id="9221" name="Text Box 56"/>
          <p:cNvSpPr txBox="1">
            <a:spLocks noChangeArrowheads="1"/>
          </p:cNvSpPr>
          <p:nvPr/>
        </p:nvSpPr>
        <p:spPr bwMode="auto">
          <a:xfrm>
            <a:off x="5622131" y="4580335"/>
            <a:ext cx="12127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350" dirty="0">
                <a:latin typeface="Calibri"/>
              </a:rPr>
              <a:t>Dienstnutzer </a:t>
            </a:r>
            <a:r>
              <a:rPr lang="de-DE" sz="1350" i="1" dirty="0">
                <a:latin typeface="Calibri"/>
              </a:rPr>
              <a:t>K</a:t>
            </a:r>
            <a:endParaRPr lang="de-DE" sz="1350" dirty="0">
              <a:latin typeface="Calibri"/>
            </a:endParaRPr>
          </a:p>
        </p:txBody>
      </p:sp>
      <p:sp>
        <p:nvSpPr>
          <p:cNvPr id="9222" name="Text Box 57"/>
          <p:cNvSpPr txBox="1">
            <a:spLocks noChangeArrowheads="1"/>
          </p:cNvSpPr>
          <p:nvPr/>
        </p:nvSpPr>
        <p:spPr bwMode="auto">
          <a:xfrm>
            <a:off x="2016919" y="3143250"/>
            <a:ext cx="11263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de-DE" sz="1350" dirty="0">
                <a:latin typeface="Calibri"/>
              </a:rPr>
              <a:t>Inhalt </a:t>
            </a:r>
            <a:r>
              <a:rPr lang="de-DE" sz="1350" i="1" dirty="0">
                <a:latin typeface="Calibri"/>
              </a:rPr>
              <a:t>I</a:t>
            </a:r>
            <a:endParaRPr lang="de-DE" sz="1350" dirty="0">
              <a:latin typeface="Calibri"/>
            </a:endParaRPr>
          </a:p>
        </p:txBody>
      </p:sp>
      <p:sp>
        <p:nvSpPr>
          <p:cNvPr id="9223" name="Text Box 59"/>
          <p:cNvSpPr txBox="1">
            <a:spLocks noChangeArrowheads="1"/>
          </p:cNvSpPr>
          <p:nvPr/>
        </p:nvSpPr>
        <p:spPr bwMode="auto">
          <a:xfrm>
            <a:off x="4124325" y="2015728"/>
            <a:ext cx="11242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350" dirty="0">
                <a:latin typeface="Calibri"/>
              </a:rPr>
              <a:t>Identifikation</a:t>
            </a:r>
          </a:p>
        </p:txBody>
      </p:sp>
      <p:sp>
        <p:nvSpPr>
          <p:cNvPr id="9225" name="Text Box 61"/>
          <p:cNvSpPr txBox="1">
            <a:spLocks noChangeArrowheads="1"/>
          </p:cNvSpPr>
          <p:nvPr/>
        </p:nvSpPr>
        <p:spPr bwMode="auto">
          <a:xfrm>
            <a:off x="4857751" y="4127898"/>
            <a:ext cx="1885515" cy="27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2400" rIns="67500" bIns="324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350" dirty="0">
                <a:solidFill>
                  <a:srgbClr val="008000"/>
                </a:solidFill>
                <a:latin typeface="Calibri"/>
                <a:sym typeface="Symbol" charset="0"/>
              </a:rPr>
              <a:t>Verfügungsbereich von </a:t>
            </a:r>
            <a:r>
              <a:rPr lang="de-DE" sz="1350" i="1" dirty="0">
                <a:solidFill>
                  <a:srgbClr val="008000"/>
                </a:solidFill>
                <a:latin typeface="Calibri"/>
                <a:sym typeface="Symbol" charset="0"/>
              </a:rPr>
              <a:t>K</a:t>
            </a:r>
            <a:endParaRPr lang="de-DE" sz="1350" dirty="0">
              <a:solidFill>
                <a:srgbClr val="008000"/>
              </a:solidFill>
              <a:latin typeface="Calibri"/>
              <a:sym typeface="Symbol" charset="0"/>
            </a:endParaRPr>
          </a:p>
        </p:txBody>
      </p:sp>
      <p:sp>
        <p:nvSpPr>
          <p:cNvPr id="9227" name="Line 63"/>
          <p:cNvSpPr>
            <a:spLocks noChangeShapeType="1"/>
          </p:cNvSpPr>
          <p:nvPr/>
        </p:nvSpPr>
        <p:spPr bwMode="auto">
          <a:xfrm>
            <a:off x="2400300" y="35433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9228" name="Text Box 64"/>
          <p:cNvSpPr txBox="1">
            <a:spLocks noChangeArrowheads="1"/>
          </p:cNvSpPr>
          <p:nvPr/>
        </p:nvSpPr>
        <p:spPr bwMode="auto">
          <a:xfrm>
            <a:off x="4972050" y="3657600"/>
            <a:ext cx="20399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de-DE" sz="1350" dirty="0">
                <a:solidFill>
                  <a:srgbClr val="FF0000"/>
                </a:solidFill>
                <a:latin typeface="Calibri"/>
              </a:rPr>
              <a:t>Geschützter Bereich von </a:t>
            </a:r>
            <a:r>
              <a:rPr lang="de-DE" sz="1350" i="1" dirty="0">
                <a:solidFill>
                  <a:srgbClr val="FF0000"/>
                </a:solidFill>
                <a:latin typeface="Calibri"/>
              </a:rPr>
              <a:t>A</a:t>
            </a:r>
            <a:endParaRPr lang="de-DE" sz="135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231" name="Rectangle 9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eine Abbildung</a:t>
            </a:r>
          </a:p>
        </p:txBody>
      </p:sp>
      <p:sp>
        <p:nvSpPr>
          <p:cNvPr id="9232" name="Rectangle 9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Einem Kunden K einen Inhalt I in einer bestimmten Weise zugänglich machen, ihn aber daran hindern, alles damit tun zu können.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8272BB-7130-4240-8859-7396A0CD4F2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233" name="Line 63"/>
          <p:cNvSpPr>
            <a:spLocks noChangeShapeType="1"/>
          </p:cNvSpPr>
          <p:nvPr/>
        </p:nvSpPr>
        <p:spPr bwMode="auto">
          <a:xfrm flipH="1">
            <a:off x="3869531" y="2356247"/>
            <a:ext cx="1620441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97" name="Rechteck 96"/>
          <p:cNvSpPr/>
          <p:nvPr/>
        </p:nvSpPr>
        <p:spPr bwMode="auto">
          <a:xfrm>
            <a:off x="1601670" y="1977684"/>
            <a:ext cx="2106234" cy="22142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de-DE" sz="180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8" name="Rechteck 97"/>
          <p:cNvSpPr/>
          <p:nvPr/>
        </p:nvSpPr>
        <p:spPr bwMode="auto">
          <a:xfrm>
            <a:off x="4896036" y="3165816"/>
            <a:ext cx="2484276" cy="8100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de-DE" sz="180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9" name="Rechteck 98"/>
          <p:cNvSpPr/>
          <p:nvPr/>
        </p:nvSpPr>
        <p:spPr bwMode="auto">
          <a:xfrm>
            <a:off x="4572000" y="3057804"/>
            <a:ext cx="2916324" cy="145816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de-DE" sz="1800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grpSp>
        <p:nvGrpSpPr>
          <p:cNvPr id="9230" name="Group 66"/>
          <p:cNvGrpSpPr>
            <a:grpSpLocks/>
          </p:cNvGrpSpPr>
          <p:nvPr/>
        </p:nvGrpSpPr>
        <p:grpSpPr bwMode="auto">
          <a:xfrm>
            <a:off x="7029450" y="2686050"/>
            <a:ext cx="703660" cy="800100"/>
            <a:chOff x="3155" y="1058"/>
            <a:chExt cx="591" cy="672"/>
          </a:xfrm>
        </p:grpSpPr>
        <p:grpSp>
          <p:nvGrpSpPr>
            <p:cNvPr id="9234" name="Group 67"/>
            <p:cNvGrpSpPr>
              <a:grpSpLocks/>
            </p:cNvGrpSpPr>
            <p:nvPr/>
          </p:nvGrpSpPr>
          <p:grpSpPr bwMode="auto">
            <a:xfrm>
              <a:off x="3155" y="1058"/>
              <a:ext cx="495" cy="561"/>
              <a:chOff x="3155" y="1058"/>
              <a:chExt cx="495" cy="561"/>
            </a:xfrm>
          </p:grpSpPr>
          <p:sp>
            <p:nvSpPr>
              <p:cNvPr id="9253" name="Freeform 68"/>
              <p:cNvSpPr>
                <a:spLocks/>
              </p:cNvSpPr>
              <p:nvPr/>
            </p:nvSpPr>
            <p:spPr bwMode="auto">
              <a:xfrm>
                <a:off x="3377" y="1471"/>
                <a:ext cx="106" cy="109"/>
              </a:xfrm>
              <a:custGeom>
                <a:avLst/>
                <a:gdLst>
                  <a:gd name="T0" fmla="*/ 96 w 106"/>
                  <a:gd name="T1" fmla="*/ 0 h 109"/>
                  <a:gd name="T2" fmla="*/ 106 w 106"/>
                  <a:gd name="T3" fmla="*/ 9 h 109"/>
                  <a:gd name="T4" fmla="*/ 6 w 106"/>
                  <a:gd name="T5" fmla="*/ 109 h 109"/>
                  <a:gd name="T6" fmla="*/ 0 w 106"/>
                  <a:gd name="T7" fmla="*/ 94 h 109"/>
                  <a:gd name="T8" fmla="*/ 96 w 106"/>
                  <a:gd name="T9" fmla="*/ 0 h 1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" h="109">
                    <a:moveTo>
                      <a:pt x="96" y="0"/>
                    </a:moveTo>
                    <a:lnTo>
                      <a:pt x="106" y="9"/>
                    </a:lnTo>
                    <a:lnTo>
                      <a:pt x="6" y="109"/>
                    </a:lnTo>
                    <a:lnTo>
                      <a:pt x="0" y="9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54" name="Freeform 69"/>
              <p:cNvSpPr>
                <a:spLocks/>
              </p:cNvSpPr>
              <p:nvPr/>
            </p:nvSpPr>
            <p:spPr bwMode="auto">
              <a:xfrm>
                <a:off x="3155" y="1058"/>
                <a:ext cx="495" cy="503"/>
              </a:xfrm>
              <a:custGeom>
                <a:avLst/>
                <a:gdLst>
                  <a:gd name="T0" fmla="*/ 495 w 495"/>
                  <a:gd name="T1" fmla="*/ 217 h 503"/>
                  <a:gd name="T2" fmla="*/ 282 w 495"/>
                  <a:gd name="T3" fmla="*/ 0 h 503"/>
                  <a:gd name="T4" fmla="*/ 0 w 495"/>
                  <a:gd name="T5" fmla="*/ 286 h 503"/>
                  <a:gd name="T6" fmla="*/ 211 w 495"/>
                  <a:gd name="T7" fmla="*/ 503 h 503"/>
                  <a:gd name="T8" fmla="*/ 495 w 495"/>
                  <a:gd name="T9" fmla="*/ 217 h 5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5" h="503">
                    <a:moveTo>
                      <a:pt x="495" y="217"/>
                    </a:moveTo>
                    <a:lnTo>
                      <a:pt x="282" y="0"/>
                    </a:lnTo>
                    <a:lnTo>
                      <a:pt x="0" y="286"/>
                    </a:lnTo>
                    <a:lnTo>
                      <a:pt x="211" y="503"/>
                    </a:lnTo>
                    <a:lnTo>
                      <a:pt x="495" y="21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55" name="Freeform 70"/>
              <p:cNvSpPr>
                <a:spLocks/>
              </p:cNvSpPr>
              <p:nvPr/>
            </p:nvSpPr>
            <p:spPr bwMode="auto">
              <a:xfrm>
                <a:off x="3155" y="1346"/>
                <a:ext cx="211" cy="273"/>
              </a:xfrm>
              <a:custGeom>
                <a:avLst/>
                <a:gdLst>
                  <a:gd name="T0" fmla="*/ 0 w 211"/>
                  <a:gd name="T1" fmla="*/ 0 h 273"/>
                  <a:gd name="T2" fmla="*/ 211 w 211"/>
                  <a:gd name="T3" fmla="*/ 211 h 273"/>
                  <a:gd name="T4" fmla="*/ 211 w 211"/>
                  <a:gd name="T5" fmla="*/ 273 h 273"/>
                  <a:gd name="T6" fmla="*/ 0 w 211"/>
                  <a:gd name="T7" fmla="*/ 60 h 273"/>
                  <a:gd name="T8" fmla="*/ 0 w 211"/>
                  <a:gd name="T9" fmla="*/ 0 h 2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1" h="273">
                    <a:moveTo>
                      <a:pt x="0" y="0"/>
                    </a:moveTo>
                    <a:lnTo>
                      <a:pt x="211" y="211"/>
                    </a:lnTo>
                    <a:lnTo>
                      <a:pt x="211" y="273"/>
                    </a:lnTo>
                    <a:lnTo>
                      <a:pt x="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56" name="Freeform 71"/>
              <p:cNvSpPr>
                <a:spLocks/>
              </p:cNvSpPr>
              <p:nvPr/>
            </p:nvSpPr>
            <p:spPr bwMode="auto">
              <a:xfrm>
                <a:off x="3366" y="1275"/>
                <a:ext cx="284" cy="344"/>
              </a:xfrm>
              <a:custGeom>
                <a:avLst/>
                <a:gdLst>
                  <a:gd name="T0" fmla="*/ 284 w 284"/>
                  <a:gd name="T1" fmla="*/ 0 h 344"/>
                  <a:gd name="T2" fmla="*/ 284 w 284"/>
                  <a:gd name="T3" fmla="*/ 56 h 344"/>
                  <a:gd name="T4" fmla="*/ 0 w 284"/>
                  <a:gd name="T5" fmla="*/ 344 h 344"/>
                  <a:gd name="T6" fmla="*/ 0 w 284"/>
                  <a:gd name="T7" fmla="*/ 282 h 344"/>
                  <a:gd name="T8" fmla="*/ 17 w 284"/>
                  <a:gd name="T9" fmla="*/ 267 h 344"/>
                  <a:gd name="T10" fmla="*/ 17 w 284"/>
                  <a:gd name="T11" fmla="*/ 305 h 344"/>
                  <a:gd name="T12" fmla="*/ 117 w 284"/>
                  <a:gd name="T13" fmla="*/ 205 h 344"/>
                  <a:gd name="T14" fmla="*/ 113 w 284"/>
                  <a:gd name="T15" fmla="*/ 169 h 344"/>
                  <a:gd name="T16" fmla="*/ 284 w 284"/>
                  <a:gd name="T17" fmla="*/ 0 h 3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84" h="344">
                    <a:moveTo>
                      <a:pt x="284" y="0"/>
                    </a:moveTo>
                    <a:lnTo>
                      <a:pt x="284" y="56"/>
                    </a:lnTo>
                    <a:lnTo>
                      <a:pt x="0" y="344"/>
                    </a:lnTo>
                    <a:lnTo>
                      <a:pt x="0" y="282"/>
                    </a:lnTo>
                    <a:lnTo>
                      <a:pt x="17" y="267"/>
                    </a:lnTo>
                    <a:lnTo>
                      <a:pt x="17" y="305"/>
                    </a:lnTo>
                    <a:lnTo>
                      <a:pt x="117" y="205"/>
                    </a:lnTo>
                    <a:lnTo>
                      <a:pt x="113" y="16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57" name="Freeform 72"/>
              <p:cNvSpPr>
                <a:spLocks/>
              </p:cNvSpPr>
              <p:nvPr/>
            </p:nvSpPr>
            <p:spPr bwMode="auto">
              <a:xfrm>
                <a:off x="3374" y="1438"/>
                <a:ext cx="99" cy="119"/>
              </a:xfrm>
              <a:custGeom>
                <a:avLst/>
                <a:gdLst>
                  <a:gd name="T0" fmla="*/ 99 w 99"/>
                  <a:gd name="T1" fmla="*/ 0 h 119"/>
                  <a:gd name="T2" fmla="*/ 0 w 99"/>
                  <a:gd name="T3" fmla="*/ 96 h 119"/>
                  <a:gd name="T4" fmla="*/ 9 w 99"/>
                  <a:gd name="T5" fmla="*/ 106 h 119"/>
                  <a:gd name="T6" fmla="*/ 9 w 99"/>
                  <a:gd name="T7" fmla="*/ 119 h 119"/>
                  <a:gd name="T8" fmla="*/ 99 w 99"/>
                  <a:gd name="T9" fmla="*/ 33 h 119"/>
                  <a:gd name="T10" fmla="*/ 99 w 99"/>
                  <a:gd name="T11" fmla="*/ 0 h 1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9" h="119">
                    <a:moveTo>
                      <a:pt x="99" y="0"/>
                    </a:moveTo>
                    <a:lnTo>
                      <a:pt x="0" y="96"/>
                    </a:lnTo>
                    <a:lnTo>
                      <a:pt x="9" y="106"/>
                    </a:lnTo>
                    <a:lnTo>
                      <a:pt x="9" y="119"/>
                    </a:lnTo>
                    <a:lnTo>
                      <a:pt x="99" y="3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58" name="Freeform 73"/>
              <p:cNvSpPr>
                <a:spLocks/>
              </p:cNvSpPr>
              <p:nvPr/>
            </p:nvSpPr>
            <p:spPr bwMode="auto">
              <a:xfrm>
                <a:off x="3473" y="1438"/>
                <a:ext cx="10" cy="42"/>
              </a:xfrm>
              <a:custGeom>
                <a:avLst/>
                <a:gdLst>
                  <a:gd name="T0" fmla="*/ 0 w 10"/>
                  <a:gd name="T1" fmla="*/ 0 h 42"/>
                  <a:gd name="T2" fmla="*/ 10 w 10"/>
                  <a:gd name="T3" fmla="*/ 6 h 42"/>
                  <a:gd name="T4" fmla="*/ 10 w 10"/>
                  <a:gd name="T5" fmla="*/ 42 h 42"/>
                  <a:gd name="T6" fmla="*/ 0 w 10"/>
                  <a:gd name="T7" fmla="*/ 33 h 42"/>
                  <a:gd name="T8" fmla="*/ 0 w 10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42">
                    <a:moveTo>
                      <a:pt x="0" y="0"/>
                    </a:moveTo>
                    <a:lnTo>
                      <a:pt x="10" y="6"/>
                    </a:lnTo>
                    <a:lnTo>
                      <a:pt x="10" y="42"/>
                    </a:lnTo>
                    <a:lnTo>
                      <a:pt x="0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</p:grpSp>
        <p:grpSp>
          <p:nvGrpSpPr>
            <p:cNvPr id="9235" name="Group 74"/>
            <p:cNvGrpSpPr>
              <a:grpSpLocks/>
            </p:cNvGrpSpPr>
            <p:nvPr/>
          </p:nvGrpSpPr>
          <p:grpSpPr bwMode="auto">
            <a:xfrm>
              <a:off x="3270" y="1058"/>
              <a:ext cx="296" cy="405"/>
              <a:chOff x="3270" y="1058"/>
              <a:chExt cx="296" cy="405"/>
            </a:xfrm>
          </p:grpSpPr>
          <p:sp>
            <p:nvSpPr>
              <p:cNvPr id="9245" name="Freeform 75"/>
              <p:cNvSpPr>
                <a:spLocks/>
              </p:cNvSpPr>
              <p:nvPr/>
            </p:nvSpPr>
            <p:spPr bwMode="auto">
              <a:xfrm>
                <a:off x="3270" y="1058"/>
                <a:ext cx="296" cy="405"/>
              </a:xfrm>
              <a:custGeom>
                <a:avLst/>
                <a:gdLst>
                  <a:gd name="T0" fmla="*/ 167 w 296"/>
                  <a:gd name="T1" fmla="*/ 0 h 405"/>
                  <a:gd name="T2" fmla="*/ 200 w 296"/>
                  <a:gd name="T3" fmla="*/ 38 h 405"/>
                  <a:gd name="T4" fmla="*/ 223 w 296"/>
                  <a:gd name="T5" fmla="*/ 15 h 405"/>
                  <a:gd name="T6" fmla="*/ 296 w 296"/>
                  <a:gd name="T7" fmla="*/ 90 h 405"/>
                  <a:gd name="T8" fmla="*/ 274 w 296"/>
                  <a:gd name="T9" fmla="*/ 109 h 405"/>
                  <a:gd name="T10" fmla="*/ 296 w 296"/>
                  <a:gd name="T11" fmla="*/ 127 h 405"/>
                  <a:gd name="T12" fmla="*/ 296 w 296"/>
                  <a:gd name="T13" fmla="*/ 217 h 405"/>
                  <a:gd name="T14" fmla="*/ 113 w 296"/>
                  <a:gd name="T15" fmla="*/ 405 h 405"/>
                  <a:gd name="T16" fmla="*/ 56 w 296"/>
                  <a:gd name="T17" fmla="*/ 334 h 405"/>
                  <a:gd name="T18" fmla="*/ 46 w 296"/>
                  <a:gd name="T19" fmla="*/ 311 h 405"/>
                  <a:gd name="T20" fmla="*/ 32 w 296"/>
                  <a:gd name="T21" fmla="*/ 269 h 405"/>
                  <a:gd name="T22" fmla="*/ 0 w 296"/>
                  <a:gd name="T23" fmla="*/ 221 h 405"/>
                  <a:gd name="T24" fmla="*/ 0 w 296"/>
                  <a:gd name="T25" fmla="*/ 109 h 405"/>
                  <a:gd name="T26" fmla="*/ 113 w 296"/>
                  <a:gd name="T27" fmla="*/ 0 h 405"/>
                  <a:gd name="T28" fmla="*/ 157 w 296"/>
                  <a:gd name="T29" fmla="*/ 10 h 405"/>
                  <a:gd name="T30" fmla="*/ 171 w 296"/>
                  <a:gd name="T31" fmla="*/ 4 h 405"/>
                  <a:gd name="T32" fmla="*/ 167 w 296"/>
                  <a:gd name="T33" fmla="*/ 0 h 40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96" h="405">
                    <a:moveTo>
                      <a:pt x="167" y="0"/>
                    </a:moveTo>
                    <a:lnTo>
                      <a:pt x="200" y="38"/>
                    </a:lnTo>
                    <a:lnTo>
                      <a:pt x="223" y="15"/>
                    </a:lnTo>
                    <a:lnTo>
                      <a:pt x="296" y="90"/>
                    </a:lnTo>
                    <a:lnTo>
                      <a:pt x="274" y="109"/>
                    </a:lnTo>
                    <a:lnTo>
                      <a:pt x="296" y="127"/>
                    </a:lnTo>
                    <a:lnTo>
                      <a:pt x="296" y="217"/>
                    </a:lnTo>
                    <a:lnTo>
                      <a:pt x="113" y="405"/>
                    </a:lnTo>
                    <a:lnTo>
                      <a:pt x="56" y="334"/>
                    </a:lnTo>
                    <a:lnTo>
                      <a:pt x="46" y="311"/>
                    </a:lnTo>
                    <a:lnTo>
                      <a:pt x="32" y="269"/>
                    </a:lnTo>
                    <a:lnTo>
                      <a:pt x="0" y="221"/>
                    </a:lnTo>
                    <a:lnTo>
                      <a:pt x="0" y="109"/>
                    </a:lnTo>
                    <a:lnTo>
                      <a:pt x="113" y="0"/>
                    </a:lnTo>
                    <a:lnTo>
                      <a:pt x="157" y="10"/>
                    </a:lnTo>
                    <a:lnTo>
                      <a:pt x="171" y="4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46" name="Freeform 76"/>
              <p:cNvSpPr>
                <a:spLocks/>
              </p:cNvSpPr>
              <p:nvPr/>
            </p:nvSpPr>
            <p:spPr bwMode="auto">
              <a:xfrm>
                <a:off x="3306" y="1217"/>
                <a:ext cx="10" cy="162"/>
              </a:xfrm>
              <a:custGeom>
                <a:avLst/>
                <a:gdLst>
                  <a:gd name="T0" fmla="*/ 0 w 10"/>
                  <a:gd name="T1" fmla="*/ 0 h 162"/>
                  <a:gd name="T2" fmla="*/ 10 w 10"/>
                  <a:gd name="T3" fmla="*/ 33 h 162"/>
                  <a:gd name="T4" fmla="*/ 10 w 10"/>
                  <a:gd name="T5" fmla="*/ 162 h 162"/>
                  <a:gd name="T6" fmla="*/ 0 w 10"/>
                  <a:gd name="T7" fmla="*/ 114 h 162"/>
                  <a:gd name="T8" fmla="*/ 0 w 10"/>
                  <a:gd name="T9" fmla="*/ 0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" h="162">
                    <a:moveTo>
                      <a:pt x="0" y="0"/>
                    </a:moveTo>
                    <a:lnTo>
                      <a:pt x="10" y="33"/>
                    </a:lnTo>
                    <a:lnTo>
                      <a:pt x="10" y="162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47" name="Freeform 77"/>
              <p:cNvSpPr>
                <a:spLocks/>
              </p:cNvSpPr>
              <p:nvPr/>
            </p:nvSpPr>
            <p:spPr bwMode="auto">
              <a:xfrm>
                <a:off x="3322" y="1260"/>
                <a:ext cx="55" cy="197"/>
              </a:xfrm>
              <a:custGeom>
                <a:avLst/>
                <a:gdLst>
                  <a:gd name="T0" fmla="*/ 0 w 55"/>
                  <a:gd name="T1" fmla="*/ 0 h 197"/>
                  <a:gd name="T2" fmla="*/ 55 w 55"/>
                  <a:gd name="T3" fmla="*/ 67 h 197"/>
                  <a:gd name="T4" fmla="*/ 55 w 55"/>
                  <a:gd name="T5" fmla="*/ 197 h 197"/>
                  <a:gd name="T6" fmla="*/ 0 w 55"/>
                  <a:gd name="T7" fmla="*/ 126 h 197"/>
                  <a:gd name="T8" fmla="*/ 0 w 55"/>
                  <a:gd name="T9" fmla="*/ 0 h 1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5" h="197">
                    <a:moveTo>
                      <a:pt x="0" y="0"/>
                    </a:moveTo>
                    <a:lnTo>
                      <a:pt x="55" y="67"/>
                    </a:lnTo>
                    <a:lnTo>
                      <a:pt x="55" y="197"/>
                    </a:lnTo>
                    <a:lnTo>
                      <a:pt x="0" y="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48" name="Freeform 78"/>
              <p:cNvSpPr>
                <a:spLocks/>
              </p:cNvSpPr>
              <p:nvPr/>
            </p:nvSpPr>
            <p:spPr bwMode="auto">
              <a:xfrm>
                <a:off x="3270" y="1175"/>
                <a:ext cx="32" cy="156"/>
              </a:xfrm>
              <a:custGeom>
                <a:avLst/>
                <a:gdLst>
                  <a:gd name="T0" fmla="*/ 0 w 32"/>
                  <a:gd name="T1" fmla="*/ 0 h 156"/>
                  <a:gd name="T2" fmla="*/ 32 w 32"/>
                  <a:gd name="T3" fmla="*/ 42 h 156"/>
                  <a:gd name="T4" fmla="*/ 32 w 32"/>
                  <a:gd name="T5" fmla="*/ 156 h 156"/>
                  <a:gd name="T6" fmla="*/ 0 w 32"/>
                  <a:gd name="T7" fmla="*/ 100 h 156"/>
                  <a:gd name="T8" fmla="*/ 0 w 32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156">
                    <a:moveTo>
                      <a:pt x="0" y="0"/>
                    </a:moveTo>
                    <a:lnTo>
                      <a:pt x="32" y="42"/>
                    </a:lnTo>
                    <a:lnTo>
                      <a:pt x="32" y="156"/>
                    </a:lnTo>
                    <a:lnTo>
                      <a:pt x="0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49" name="Freeform 79"/>
              <p:cNvSpPr>
                <a:spLocks/>
              </p:cNvSpPr>
              <p:nvPr/>
            </p:nvSpPr>
            <p:spPr bwMode="auto">
              <a:xfrm>
                <a:off x="3308" y="1073"/>
                <a:ext cx="181" cy="169"/>
              </a:xfrm>
              <a:custGeom>
                <a:avLst/>
                <a:gdLst>
                  <a:gd name="T0" fmla="*/ 133 w 181"/>
                  <a:gd name="T1" fmla="*/ 0 h 169"/>
                  <a:gd name="T2" fmla="*/ 181 w 181"/>
                  <a:gd name="T3" fmla="*/ 0 h 169"/>
                  <a:gd name="T4" fmla="*/ 14 w 181"/>
                  <a:gd name="T5" fmla="*/ 169 h 169"/>
                  <a:gd name="T6" fmla="*/ 0 w 181"/>
                  <a:gd name="T7" fmla="*/ 135 h 169"/>
                  <a:gd name="T8" fmla="*/ 133 w 181"/>
                  <a:gd name="T9" fmla="*/ 0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1" h="169">
                    <a:moveTo>
                      <a:pt x="133" y="0"/>
                    </a:moveTo>
                    <a:lnTo>
                      <a:pt x="181" y="0"/>
                    </a:lnTo>
                    <a:lnTo>
                      <a:pt x="14" y="169"/>
                    </a:lnTo>
                    <a:lnTo>
                      <a:pt x="0" y="135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50" name="Freeform 80"/>
              <p:cNvSpPr>
                <a:spLocks/>
              </p:cNvSpPr>
              <p:nvPr/>
            </p:nvSpPr>
            <p:spPr bwMode="auto">
              <a:xfrm>
                <a:off x="3389" y="1144"/>
                <a:ext cx="177" cy="313"/>
              </a:xfrm>
              <a:custGeom>
                <a:avLst/>
                <a:gdLst>
                  <a:gd name="T0" fmla="*/ 177 w 177"/>
                  <a:gd name="T1" fmla="*/ 0 h 313"/>
                  <a:gd name="T2" fmla="*/ 177 w 177"/>
                  <a:gd name="T3" fmla="*/ 135 h 313"/>
                  <a:gd name="T4" fmla="*/ 0 w 177"/>
                  <a:gd name="T5" fmla="*/ 313 h 313"/>
                  <a:gd name="T6" fmla="*/ 0 w 177"/>
                  <a:gd name="T7" fmla="*/ 183 h 313"/>
                  <a:gd name="T8" fmla="*/ 177 w 177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7" h="313">
                    <a:moveTo>
                      <a:pt x="177" y="0"/>
                    </a:moveTo>
                    <a:lnTo>
                      <a:pt x="177" y="135"/>
                    </a:lnTo>
                    <a:lnTo>
                      <a:pt x="0" y="313"/>
                    </a:lnTo>
                    <a:lnTo>
                      <a:pt x="0" y="183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51" name="Freeform 81"/>
              <p:cNvSpPr>
                <a:spLocks/>
              </p:cNvSpPr>
              <p:nvPr/>
            </p:nvSpPr>
            <p:spPr bwMode="auto">
              <a:xfrm>
                <a:off x="3406" y="1171"/>
                <a:ext cx="140" cy="250"/>
              </a:xfrm>
              <a:custGeom>
                <a:avLst/>
                <a:gdLst>
                  <a:gd name="T0" fmla="*/ 140 w 140"/>
                  <a:gd name="T1" fmla="*/ 0 h 250"/>
                  <a:gd name="T2" fmla="*/ 140 w 140"/>
                  <a:gd name="T3" fmla="*/ 104 h 250"/>
                  <a:gd name="T4" fmla="*/ 0 w 140"/>
                  <a:gd name="T5" fmla="*/ 250 h 250"/>
                  <a:gd name="T6" fmla="*/ 0 w 140"/>
                  <a:gd name="T7" fmla="*/ 142 h 250"/>
                  <a:gd name="T8" fmla="*/ 140 w 140"/>
                  <a:gd name="T9" fmla="*/ 0 h 2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0" h="250">
                    <a:moveTo>
                      <a:pt x="140" y="0"/>
                    </a:moveTo>
                    <a:lnTo>
                      <a:pt x="140" y="104"/>
                    </a:lnTo>
                    <a:lnTo>
                      <a:pt x="0" y="250"/>
                    </a:lnTo>
                    <a:lnTo>
                      <a:pt x="0" y="142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52" name="Freeform 82"/>
              <p:cNvSpPr>
                <a:spLocks/>
              </p:cNvSpPr>
              <p:nvPr/>
            </p:nvSpPr>
            <p:spPr bwMode="auto">
              <a:xfrm>
                <a:off x="3274" y="1062"/>
                <a:ext cx="163" cy="142"/>
              </a:xfrm>
              <a:custGeom>
                <a:avLst/>
                <a:gdLst>
                  <a:gd name="T0" fmla="*/ 163 w 163"/>
                  <a:gd name="T1" fmla="*/ 11 h 142"/>
                  <a:gd name="T2" fmla="*/ 109 w 163"/>
                  <a:gd name="T3" fmla="*/ 0 h 142"/>
                  <a:gd name="T4" fmla="*/ 0 w 163"/>
                  <a:gd name="T5" fmla="*/ 109 h 142"/>
                  <a:gd name="T6" fmla="*/ 34 w 163"/>
                  <a:gd name="T7" fmla="*/ 142 h 142"/>
                  <a:gd name="T8" fmla="*/ 163 w 163"/>
                  <a:gd name="T9" fmla="*/ 11 h 1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3" h="142">
                    <a:moveTo>
                      <a:pt x="163" y="11"/>
                    </a:moveTo>
                    <a:lnTo>
                      <a:pt x="109" y="0"/>
                    </a:lnTo>
                    <a:lnTo>
                      <a:pt x="0" y="109"/>
                    </a:lnTo>
                    <a:lnTo>
                      <a:pt x="34" y="142"/>
                    </a:lnTo>
                    <a:lnTo>
                      <a:pt x="163" y="11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</p:grpSp>
        <p:grpSp>
          <p:nvGrpSpPr>
            <p:cNvPr id="9236" name="Group 83"/>
            <p:cNvGrpSpPr>
              <a:grpSpLocks/>
            </p:cNvGrpSpPr>
            <p:nvPr/>
          </p:nvGrpSpPr>
          <p:grpSpPr bwMode="auto">
            <a:xfrm>
              <a:off x="3387" y="1354"/>
              <a:ext cx="359" cy="376"/>
              <a:chOff x="3387" y="1354"/>
              <a:chExt cx="359" cy="376"/>
            </a:xfrm>
          </p:grpSpPr>
          <p:sp>
            <p:nvSpPr>
              <p:cNvPr id="9237" name="Freeform 84"/>
              <p:cNvSpPr>
                <a:spLocks/>
              </p:cNvSpPr>
              <p:nvPr/>
            </p:nvSpPr>
            <p:spPr bwMode="auto">
              <a:xfrm>
                <a:off x="3389" y="1626"/>
                <a:ext cx="86" cy="104"/>
              </a:xfrm>
              <a:custGeom>
                <a:avLst/>
                <a:gdLst>
                  <a:gd name="T0" fmla="*/ 0 w 86"/>
                  <a:gd name="T1" fmla="*/ 0 h 104"/>
                  <a:gd name="T2" fmla="*/ 0 w 86"/>
                  <a:gd name="T3" fmla="*/ 14 h 104"/>
                  <a:gd name="T4" fmla="*/ 86 w 86"/>
                  <a:gd name="T5" fmla="*/ 104 h 104"/>
                  <a:gd name="T6" fmla="*/ 86 w 86"/>
                  <a:gd name="T7" fmla="*/ 91 h 104"/>
                  <a:gd name="T8" fmla="*/ 0 w 86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" h="104">
                    <a:moveTo>
                      <a:pt x="0" y="0"/>
                    </a:moveTo>
                    <a:lnTo>
                      <a:pt x="0" y="14"/>
                    </a:lnTo>
                    <a:lnTo>
                      <a:pt x="86" y="104"/>
                    </a:lnTo>
                    <a:lnTo>
                      <a:pt x="86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38" name="Freeform 85"/>
              <p:cNvSpPr>
                <a:spLocks/>
              </p:cNvSpPr>
              <p:nvPr/>
            </p:nvSpPr>
            <p:spPr bwMode="auto">
              <a:xfrm>
                <a:off x="3387" y="1354"/>
                <a:ext cx="359" cy="363"/>
              </a:xfrm>
              <a:custGeom>
                <a:avLst/>
                <a:gdLst>
                  <a:gd name="T0" fmla="*/ 265 w 359"/>
                  <a:gd name="T1" fmla="*/ 0 h 363"/>
                  <a:gd name="T2" fmla="*/ 359 w 359"/>
                  <a:gd name="T3" fmla="*/ 94 h 363"/>
                  <a:gd name="T4" fmla="*/ 92 w 359"/>
                  <a:gd name="T5" fmla="*/ 363 h 363"/>
                  <a:gd name="T6" fmla="*/ 0 w 359"/>
                  <a:gd name="T7" fmla="*/ 272 h 363"/>
                  <a:gd name="T8" fmla="*/ 265 w 359"/>
                  <a:gd name="T9" fmla="*/ 0 h 3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9" h="363">
                    <a:moveTo>
                      <a:pt x="265" y="0"/>
                    </a:moveTo>
                    <a:lnTo>
                      <a:pt x="359" y="94"/>
                    </a:lnTo>
                    <a:lnTo>
                      <a:pt x="92" y="363"/>
                    </a:lnTo>
                    <a:lnTo>
                      <a:pt x="0" y="27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39" name="Freeform 86"/>
              <p:cNvSpPr>
                <a:spLocks/>
              </p:cNvSpPr>
              <p:nvPr/>
            </p:nvSpPr>
            <p:spPr bwMode="auto">
              <a:xfrm>
                <a:off x="3412" y="1369"/>
                <a:ext cx="248" cy="254"/>
              </a:xfrm>
              <a:custGeom>
                <a:avLst/>
                <a:gdLst>
                  <a:gd name="T0" fmla="*/ 238 w 248"/>
                  <a:gd name="T1" fmla="*/ 0 h 254"/>
                  <a:gd name="T2" fmla="*/ 248 w 248"/>
                  <a:gd name="T3" fmla="*/ 14 h 254"/>
                  <a:gd name="T4" fmla="*/ 13 w 248"/>
                  <a:gd name="T5" fmla="*/ 254 h 254"/>
                  <a:gd name="T6" fmla="*/ 0 w 248"/>
                  <a:gd name="T7" fmla="*/ 244 h 254"/>
                  <a:gd name="T8" fmla="*/ 238 w 248"/>
                  <a:gd name="T9" fmla="*/ 0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8" h="254">
                    <a:moveTo>
                      <a:pt x="238" y="0"/>
                    </a:moveTo>
                    <a:lnTo>
                      <a:pt x="248" y="14"/>
                    </a:lnTo>
                    <a:lnTo>
                      <a:pt x="13" y="254"/>
                    </a:lnTo>
                    <a:lnTo>
                      <a:pt x="0" y="244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40" name="Freeform 87"/>
              <p:cNvSpPr>
                <a:spLocks/>
              </p:cNvSpPr>
              <p:nvPr/>
            </p:nvSpPr>
            <p:spPr bwMode="auto">
              <a:xfrm>
                <a:off x="3527" y="1392"/>
                <a:ext cx="185" cy="192"/>
              </a:xfrm>
              <a:custGeom>
                <a:avLst/>
                <a:gdLst>
                  <a:gd name="T0" fmla="*/ 148 w 185"/>
                  <a:gd name="T1" fmla="*/ 0 h 192"/>
                  <a:gd name="T2" fmla="*/ 185 w 185"/>
                  <a:gd name="T3" fmla="*/ 39 h 192"/>
                  <a:gd name="T4" fmla="*/ 171 w 185"/>
                  <a:gd name="T5" fmla="*/ 52 h 192"/>
                  <a:gd name="T6" fmla="*/ 185 w 185"/>
                  <a:gd name="T7" fmla="*/ 65 h 192"/>
                  <a:gd name="T8" fmla="*/ 62 w 185"/>
                  <a:gd name="T9" fmla="*/ 192 h 192"/>
                  <a:gd name="T10" fmla="*/ 48 w 185"/>
                  <a:gd name="T11" fmla="*/ 179 h 192"/>
                  <a:gd name="T12" fmla="*/ 39 w 185"/>
                  <a:gd name="T13" fmla="*/ 188 h 192"/>
                  <a:gd name="T14" fmla="*/ 0 w 185"/>
                  <a:gd name="T15" fmla="*/ 150 h 192"/>
                  <a:gd name="T16" fmla="*/ 148 w 185"/>
                  <a:gd name="T17" fmla="*/ 0 h 1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5" h="192">
                    <a:moveTo>
                      <a:pt x="148" y="0"/>
                    </a:moveTo>
                    <a:lnTo>
                      <a:pt x="185" y="39"/>
                    </a:lnTo>
                    <a:lnTo>
                      <a:pt x="171" y="52"/>
                    </a:lnTo>
                    <a:lnTo>
                      <a:pt x="185" y="65"/>
                    </a:lnTo>
                    <a:lnTo>
                      <a:pt x="62" y="192"/>
                    </a:lnTo>
                    <a:lnTo>
                      <a:pt x="48" y="179"/>
                    </a:lnTo>
                    <a:lnTo>
                      <a:pt x="39" y="188"/>
                    </a:lnTo>
                    <a:lnTo>
                      <a:pt x="0" y="15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41" name="Freeform 88"/>
              <p:cNvSpPr>
                <a:spLocks/>
              </p:cNvSpPr>
              <p:nvPr/>
            </p:nvSpPr>
            <p:spPr bwMode="auto">
              <a:xfrm>
                <a:off x="3485" y="1555"/>
                <a:ext cx="59" cy="58"/>
              </a:xfrm>
              <a:custGeom>
                <a:avLst/>
                <a:gdLst>
                  <a:gd name="T0" fmla="*/ 36 w 59"/>
                  <a:gd name="T1" fmla="*/ 0 h 58"/>
                  <a:gd name="T2" fmla="*/ 59 w 59"/>
                  <a:gd name="T3" fmla="*/ 21 h 58"/>
                  <a:gd name="T4" fmla="*/ 19 w 59"/>
                  <a:gd name="T5" fmla="*/ 58 h 58"/>
                  <a:gd name="T6" fmla="*/ 0 w 59"/>
                  <a:gd name="T7" fmla="*/ 35 h 58"/>
                  <a:gd name="T8" fmla="*/ 36 w 59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58">
                    <a:moveTo>
                      <a:pt x="36" y="0"/>
                    </a:moveTo>
                    <a:lnTo>
                      <a:pt x="59" y="21"/>
                    </a:lnTo>
                    <a:lnTo>
                      <a:pt x="19" y="58"/>
                    </a:lnTo>
                    <a:lnTo>
                      <a:pt x="0" y="3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42" name="Freeform 89"/>
              <p:cNvSpPr>
                <a:spLocks/>
              </p:cNvSpPr>
              <p:nvPr/>
            </p:nvSpPr>
            <p:spPr bwMode="auto">
              <a:xfrm>
                <a:off x="3437" y="1598"/>
                <a:ext cx="84" cy="90"/>
              </a:xfrm>
              <a:custGeom>
                <a:avLst/>
                <a:gdLst>
                  <a:gd name="T0" fmla="*/ 38 w 84"/>
                  <a:gd name="T1" fmla="*/ 0 h 90"/>
                  <a:gd name="T2" fmla="*/ 61 w 84"/>
                  <a:gd name="T3" fmla="*/ 25 h 90"/>
                  <a:gd name="T4" fmla="*/ 58 w 84"/>
                  <a:gd name="T5" fmla="*/ 28 h 90"/>
                  <a:gd name="T6" fmla="*/ 84 w 84"/>
                  <a:gd name="T7" fmla="*/ 53 h 90"/>
                  <a:gd name="T8" fmla="*/ 48 w 84"/>
                  <a:gd name="T9" fmla="*/ 90 h 90"/>
                  <a:gd name="T10" fmla="*/ 0 w 84"/>
                  <a:gd name="T11" fmla="*/ 38 h 90"/>
                  <a:gd name="T12" fmla="*/ 38 w 84"/>
                  <a:gd name="T13" fmla="*/ 0 h 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4" h="90">
                    <a:moveTo>
                      <a:pt x="38" y="0"/>
                    </a:moveTo>
                    <a:lnTo>
                      <a:pt x="61" y="25"/>
                    </a:lnTo>
                    <a:lnTo>
                      <a:pt x="58" y="28"/>
                    </a:lnTo>
                    <a:lnTo>
                      <a:pt x="84" y="53"/>
                    </a:lnTo>
                    <a:lnTo>
                      <a:pt x="48" y="90"/>
                    </a:lnTo>
                    <a:lnTo>
                      <a:pt x="0" y="3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43" name="Freeform 90"/>
              <p:cNvSpPr>
                <a:spLocks/>
              </p:cNvSpPr>
              <p:nvPr/>
            </p:nvSpPr>
            <p:spPr bwMode="auto">
              <a:xfrm>
                <a:off x="3518" y="1594"/>
                <a:ext cx="51" cy="52"/>
              </a:xfrm>
              <a:custGeom>
                <a:avLst/>
                <a:gdLst>
                  <a:gd name="T0" fmla="*/ 13 w 51"/>
                  <a:gd name="T1" fmla="*/ 4 h 52"/>
                  <a:gd name="T2" fmla="*/ 3 w 51"/>
                  <a:gd name="T3" fmla="*/ 13 h 52"/>
                  <a:gd name="T4" fmla="*/ 13 w 51"/>
                  <a:gd name="T5" fmla="*/ 23 h 52"/>
                  <a:gd name="T6" fmla="*/ 0 w 51"/>
                  <a:gd name="T7" fmla="*/ 38 h 52"/>
                  <a:gd name="T8" fmla="*/ 13 w 51"/>
                  <a:gd name="T9" fmla="*/ 52 h 52"/>
                  <a:gd name="T10" fmla="*/ 51 w 51"/>
                  <a:gd name="T11" fmla="*/ 13 h 52"/>
                  <a:gd name="T12" fmla="*/ 38 w 51"/>
                  <a:gd name="T13" fmla="*/ 0 h 52"/>
                  <a:gd name="T14" fmla="*/ 23 w 51"/>
                  <a:gd name="T15" fmla="*/ 13 h 52"/>
                  <a:gd name="T16" fmla="*/ 13 w 51"/>
                  <a:gd name="T17" fmla="*/ 4 h 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" h="52">
                    <a:moveTo>
                      <a:pt x="13" y="4"/>
                    </a:moveTo>
                    <a:lnTo>
                      <a:pt x="3" y="13"/>
                    </a:lnTo>
                    <a:lnTo>
                      <a:pt x="13" y="23"/>
                    </a:lnTo>
                    <a:lnTo>
                      <a:pt x="0" y="38"/>
                    </a:lnTo>
                    <a:lnTo>
                      <a:pt x="13" y="52"/>
                    </a:lnTo>
                    <a:lnTo>
                      <a:pt x="51" y="13"/>
                    </a:lnTo>
                    <a:lnTo>
                      <a:pt x="38" y="0"/>
                    </a:lnTo>
                    <a:lnTo>
                      <a:pt x="23" y="13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  <p:sp>
            <p:nvSpPr>
              <p:cNvPr id="9244" name="Freeform 91"/>
              <p:cNvSpPr>
                <a:spLocks/>
              </p:cNvSpPr>
              <p:nvPr/>
            </p:nvSpPr>
            <p:spPr bwMode="auto">
              <a:xfrm>
                <a:off x="3475" y="1444"/>
                <a:ext cx="267" cy="286"/>
              </a:xfrm>
              <a:custGeom>
                <a:avLst/>
                <a:gdLst>
                  <a:gd name="T0" fmla="*/ 267 w 267"/>
                  <a:gd name="T1" fmla="*/ 0 h 286"/>
                  <a:gd name="T2" fmla="*/ 267 w 267"/>
                  <a:gd name="T3" fmla="*/ 17 h 286"/>
                  <a:gd name="T4" fmla="*/ 0 w 267"/>
                  <a:gd name="T5" fmla="*/ 286 h 286"/>
                  <a:gd name="T6" fmla="*/ 4 w 267"/>
                  <a:gd name="T7" fmla="*/ 269 h 286"/>
                  <a:gd name="T8" fmla="*/ 267 w 267"/>
                  <a:gd name="T9" fmla="*/ 0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7" h="286">
                    <a:moveTo>
                      <a:pt x="267" y="0"/>
                    </a:moveTo>
                    <a:lnTo>
                      <a:pt x="267" y="17"/>
                    </a:lnTo>
                    <a:lnTo>
                      <a:pt x="0" y="286"/>
                    </a:lnTo>
                    <a:lnTo>
                      <a:pt x="4" y="269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 sz="1800" dirty="0"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011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 für eine Abbildung</a:t>
            </a:r>
            <a:endParaRPr lang="de-DE" dirty="0"/>
          </a:p>
        </p:txBody>
      </p:sp>
      <p:sp>
        <p:nvSpPr>
          <p:cNvPr id="12315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Voraussetzung: Angreifer </a:t>
            </a:r>
          </a:p>
          <a:p>
            <a:pPr lvl="1"/>
            <a:r>
              <a:rPr lang="de-DE"/>
              <a:t>betreibt täuschend echte Webseite der Bank</a:t>
            </a:r>
          </a:p>
          <a:p>
            <a:pPr lvl="1"/>
            <a:r>
              <a:rPr lang="de-DE"/>
              <a:t>bewegt den Kunden zum Besuch dieser Seite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C2BE45-434B-B14C-9205-8214F6245CE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Quellenangabe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4BC6656E-4BE7-1140-9071-B6D1B0EA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4450" y="3543301"/>
            <a:ext cx="685800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 Box 4">
            <a:extLst>
              <a:ext uri="{FF2B5EF4-FFF2-40B4-BE49-F238E27FC236}">
                <a16:creationId xmlns:a16="http://schemas.microsoft.com/office/drawing/2014/main" id="{3CC2EF9D-15DD-FC44-B2FF-B46184ED3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943100"/>
            <a:ext cx="63241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350" dirty="0">
                <a:latin typeface="Calibri"/>
              </a:rPr>
              <a:t>Kunde</a:t>
            </a:r>
          </a:p>
        </p:txBody>
      </p:sp>
      <p:sp>
        <p:nvSpPr>
          <p:cNvPr id="64" name="Text Box 5">
            <a:extLst>
              <a:ext uri="{FF2B5EF4-FFF2-40B4-BE49-F238E27FC236}">
                <a16:creationId xmlns:a16="http://schemas.microsoft.com/office/drawing/2014/main" id="{D7CDC0D5-80CC-434C-8D48-8A1C49D9D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1943100"/>
            <a:ext cx="83849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350" dirty="0">
                <a:latin typeface="Calibri"/>
              </a:rPr>
              <a:t>Angreifer</a:t>
            </a:r>
          </a:p>
        </p:txBody>
      </p:sp>
      <p:sp>
        <p:nvSpPr>
          <p:cNvPr id="65" name="Text Box 6">
            <a:extLst>
              <a:ext uri="{FF2B5EF4-FFF2-40B4-BE49-F238E27FC236}">
                <a16:creationId xmlns:a16="http://schemas.microsoft.com/office/drawing/2014/main" id="{4F820986-8567-6347-A891-2BC5B6004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1953816"/>
            <a:ext cx="53251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350" dirty="0">
                <a:latin typeface="Calibri"/>
              </a:rPr>
              <a:t>Bank</a:t>
            </a:r>
          </a:p>
        </p:txBody>
      </p:sp>
      <p:pic>
        <p:nvPicPr>
          <p:cNvPr id="66" name="Picture 8">
            <a:extLst>
              <a:ext uri="{FF2B5EF4-FFF2-40B4-BE49-F238E27FC236}">
                <a16:creationId xmlns:a16="http://schemas.microsoft.com/office/drawing/2014/main" id="{4C342463-8206-8B45-8510-73C6144A5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0419" y="2228850"/>
            <a:ext cx="614363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9">
            <a:extLst>
              <a:ext uri="{FF2B5EF4-FFF2-40B4-BE49-F238E27FC236}">
                <a16:creationId xmlns:a16="http://schemas.microsoft.com/office/drawing/2014/main" id="{56AB6E2D-7757-374D-95B7-99EDDB9C6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1162" y="2228850"/>
            <a:ext cx="6048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Line 10">
            <a:extLst>
              <a:ext uri="{FF2B5EF4-FFF2-40B4-BE49-F238E27FC236}">
                <a16:creationId xmlns:a16="http://schemas.microsoft.com/office/drawing/2014/main" id="{DFA0E9BF-2E7B-B948-9C86-B003E0197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712" y="3371850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350" dirty="0">
              <a:latin typeface="Calibri"/>
            </a:endParaRPr>
          </a:p>
        </p:txBody>
      </p:sp>
      <p:sp>
        <p:nvSpPr>
          <p:cNvPr id="69" name="Rectangle 11">
            <a:extLst>
              <a:ext uri="{FF2B5EF4-FFF2-40B4-BE49-F238E27FC236}">
                <a16:creationId xmlns:a16="http://schemas.microsoft.com/office/drawing/2014/main" id="{099735B7-ABBB-CA4D-B5F2-6DE9874A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740" y="3257550"/>
            <a:ext cx="1891030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Kunde startet Transaktion</a:t>
            </a:r>
          </a:p>
        </p:txBody>
      </p:sp>
      <p:sp>
        <p:nvSpPr>
          <p:cNvPr id="70" name="Line 12">
            <a:extLst>
              <a:ext uri="{FF2B5EF4-FFF2-40B4-BE49-F238E27FC236}">
                <a16:creationId xmlns:a16="http://schemas.microsoft.com/office/drawing/2014/main" id="{24356F32-FD11-4343-8F76-A3F1B766B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712" y="3657600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350" dirty="0">
              <a:latin typeface="Calibri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D51E016F-6CA2-A04C-B0E6-D5DC54EF2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741" y="3543300"/>
            <a:ext cx="1333827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Anforderung TAN</a:t>
            </a:r>
          </a:p>
        </p:txBody>
      </p:sp>
      <p:sp>
        <p:nvSpPr>
          <p:cNvPr id="72" name="Line 14">
            <a:extLst>
              <a:ext uri="{FF2B5EF4-FFF2-40B4-BE49-F238E27FC236}">
                <a16:creationId xmlns:a16="http://schemas.microsoft.com/office/drawing/2014/main" id="{5F9F3A77-64CE-4144-95B3-39D55A32E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1719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275" dirty="0">
              <a:latin typeface="Calibri"/>
            </a:endParaRPr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CD4DDB57-AD1B-4942-926A-746D4AFBA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832" y="4057650"/>
            <a:ext cx="2565639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Angreifer startet eigene Transaktion</a:t>
            </a:r>
          </a:p>
        </p:txBody>
      </p:sp>
      <p:sp>
        <p:nvSpPr>
          <p:cNvPr id="74" name="Line 16">
            <a:extLst>
              <a:ext uri="{FF2B5EF4-FFF2-40B4-BE49-F238E27FC236}">
                <a16:creationId xmlns:a16="http://schemas.microsoft.com/office/drawing/2014/main" id="{8EA62917-B79B-EB44-BF44-456CA3AAA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712" y="3943350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350" dirty="0">
              <a:latin typeface="Calibri"/>
            </a:endParaRPr>
          </a:p>
        </p:txBody>
      </p:sp>
      <p:sp>
        <p:nvSpPr>
          <p:cNvPr id="75" name="Rectangle 17">
            <a:extLst>
              <a:ext uri="{FF2B5EF4-FFF2-40B4-BE49-F238E27FC236}">
                <a16:creationId xmlns:a16="http://schemas.microsoft.com/office/drawing/2014/main" id="{973E2800-9868-2A4B-9165-6B04908A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741" y="3829050"/>
            <a:ext cx="956416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Kunde: TAN</a:t>
            </a:r>
          </a:p>
        </p:txBody>
      </p:sp>
      <p:sp>
        <p:nvSpPr>
          <p:cNvPr id="76" name="Line 18">
            <a:extLst>
              <a:ext uri="{FF2B5EF4-FFF2-40B4-BE49-F238E27FC236}">
                <a16:creationId xmlns:a16="http://schemas.microsoft.com/office/drawing/2014/main" id="{63C071B5-7D0B-B84A-A72E-F26A8D9D0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4577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275" dirty="0">
              <a:latin typeface="Calibri"/>
            </a:endParaRPr>
          </a:p>
        </p:txBody>
      </p:sp>
      <p:sp>
        <p:nvSpPr>
          <p:cNvPr id="77" name="Rectangle 19">
            <a:extLst>
              <a:ext uri="{FF2B5EF4-FFF2-40B4-BE49-F238E27FC236}">
                <a16:creationId xmlns:a16="http://schemas.microsoft.com/office/drawing/2014/main" id="{9CD67214-2449-F449-9752-1B70F290E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831" y="4343400"/>
            <a:ext cx="1730730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nutzt abgefangene TAN</a:t>
            </a:r>
          </a:p>
        </p:txBody>
      </p:sp>
      <p:sp>
        <p:nvSpPr>
          <p:cNvPr id="78" name="Line 20">
            <a:extLst>
              <a:ext uri="{FF2B5EF4-FFF2-40B4-BE49-F238E27FC236}">
                <a16:creationId xmlns:a16="http://schemas.microsoft.com/office/drawing/2014/main" id="{84011847-B009-304F-8448-7535000E7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7434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275" dirty="0">
              <a:latin typeface="Calibri"/>
            </a:endParaRPr>
          </a:p>
        </p:txBody>
      </p:sp>
      <p:sp>
        <p:nvSpPr>
          <p:cNvPr id="79" name="Rectangle 21">
            <a:extLst>
              <a:ext uri="{FF2B5EF4-FFF2-40B4-BE49-F238E27FC236}">
                <a16:creationId xmlns:a16="http://schemas.microsoft.com/office/drawing/2014/main" id="{535A6416-B045-CD46-B120-58DBA5466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4629150"/>
            <a:ext cx="1371914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Bank: Bestätigung</a:t>
            </a:r>
          </a:p>
        </p:txBody>
      </p:sp>
      <p:sp>
        <p:nvSpPr>
          <p:cNvPr id="80" name="Line 22">
            <a:extLst>
              <a:ext uri="{FF2B5EF4-FFF2-40B4-BE49-F238E27FC236}">
                <a16:creationId xmlns:a16="http://schemas.microsoft.com/office/drawing/2014/main" id="{50DD2C0C-25D2-1D41-A142-4E422D86DA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712" y="4229100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350" dirty="0">
              <a:latin typeface="Calibri"/>
            </a:endParaRPr>
          </a:p>
        </p:txBody>
      </p:sp>
      <p:sp>
        <p:nvSpPr>
          <p:cNvPr id="81" name="Rectangle 23">
            <a:extLst>
              <a:ext uri="{FF2B5EF4-FFF2-40B4-BE49-F238E27FC236}">
                <a16:creationId xmlns:a16="http://schemas.microsoft.com/office/drawing/2014/main" id="{5A73CB97-EE70-9342-8BE1-42B499DA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741" y="4114800"/>
            <a:ext cx="1828899" cy="28854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Angreifer: »Bestätigung«</a:t>
            </a:r>
          </a:p>
        </p:txBody>
      </p:sp>
      <p:sp>
        <p:nvSpPr>
          <p:cNvPr id="82" name="Line 24">
            <a:extLst>
              <a:ext uri="{FF2B5EF4-FFF2-40B4-BE49-F238E27FC236}">
                <a16:creationId xmlns:a16="http://schemas.microsoft.com/office/drawing/2014/main" id="{92C95699-835B-3342-87AA-3A7B8268E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2743200"/>
            <a:ext cx="0" cy="211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350" dirty="0">
              <a:latin typeface="Calibri"/>
            </a:endParaRPr>
          </a:p>
        </p:txBody>
      </p:sp>
      <p:sp>
        <p:nvSpPr>
          <p:cNvPr id="83" name="Line 25">
            <a:extLst>
              <a:ext uri="{FF2B5EF4-FFF2-40B4-BE49-F238E27FC236}">
                <a16:creationId xmlns:a16="http://schemas.microsoft.com/office/drawing/2014/main" id="{D1327813-7D4C-9749-80EF-337803079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2743200"/>
            <a:ext cx="0" cy="211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275" dirty="0">
              <a:latin typeface="Calibri"/>
            </a:endParaRPr>
          </a:p>
        </p:txBody>
      </p:sp>
      <p:sp>
        <p:nvSpPr>
          <p:cNvPr id="84" name="Line 27">
            <a:extLst>
              <a:ext uri="{FF2B5EF4-FFF2-40B4-BE49-F238E27FC236}">
                <a16:creationId xmlns:a16="http://schemas.microsoft.com/office/drawing/2014/main" id="{49643380-114D-314E-91C6-4DC880B26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712" y="3028950"/>
            <a:ext cx="245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350" dirty="0">
              <a:latin typeface="Calibri"/>
            </a:endParaRPr>
          </a:p>
        </p:txBody>
      </p:sp>
      <p:sp>
        <p:nvSpPr>
          <p:cNvPr id="85" name="Text Box 28">
            <a:extLst>
              <a:ext uri="{FF2B5EF4-FFF2-40B4-BE49-F238E27FC236}">
                <a16:creationId xmlns:a16="http://schemas.microsoft.com/office/drawing/2014/main" id="{0DBDAFED-1E64-9048-9DDF-8DC175B7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741" y="2800350"/>
            <a:ext cx="2095445" cy="48474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275" dirty="0">
                <a:latin typeface="Calibri"/>
              </a:rPr>
              <a:t>Login bei der (falschen) Bank</a:t>
            </a:r>
          </a:p>
          <a:p>
            <a:r>
              <a:rPr lang="de-DE" sz="1275" dirty="0">
                <a:latin typeface="Calibri"/>
              </a:rPr>
              <a:t>Angreifer fängt Daten ab</a:t>
            </a:r>
          </a:p>
        </p:txBody>
      </p:sp>
      <p:sp>
        <p:nvSpPr>
          <p:cNvPr id="86" name="Line 24">
            <a:extLst>
              <a:ext uri="{FF2B5EF4-FFF2-40B4-BE49-F238E27FC236}">
                <a16:creationId xmlns:a16="http://schemas.microsoft.com/office/drawing/2014/main" id="{2963CCE9-2ABC-4449-BAD1-A5D468A93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994" y="2895786"/>
            <a:ext cx="0" cy="19982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275" dirty="0">
              <a:latin typeface="Calibri"/>
            </a:endParaRPr>
          </a:p>
        </p:txBody>
      </p:sp>
      <p:pic>
        <p:nvPicPr>
          <p:cNvPr id="87" name="Picture 7" descr="hacker">
            <a:extLst>
              <a:ext uri="{FF2B5EF4-FFF2-40B4-BE49-F238E27FC236}">
                <a16:creationId xmlns:a16="http://schemas.microsoft.com/office/drawing/2014/main" id="{2960EB05-C2E4-1442-98EB-F909E25F6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2431" y="2228850"/>
            <a:ext cx="6286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075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7" name="Rectangle 1029"/>
          <p:cNvSpPr>
            <a:spLocks noChangeArrowheads="1"/>
          </p:cNvSpPr>
          <p:nvPr/>
        </p:nvSpPr>
        <p:spPr bwMode="auto">
          <a:xfrm>
            <a:off x="2410002" y="1907199"/>
            <a:ext cx="1806552" cy="3255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Personenpseudonyme</a:t>
            </a:r>
          </a:p>
        </p:txBody>
      </p:sp>
      <p:sp>
        <p:nvSpPr>
          <p:cNvPr id="586758" name="Rectangle 1030"/>
          <p:cNvSpPr>
            <a:spLocks noChangeArrowheads="1"/>
          </p:cNvSpPr>
          <p:nvPr/>
        </p:nvSpPr>
        <p:spPr bwMode="auto">
          <a:xfrm>
            <a:off x="5629719" y="1922594"/>
            <a:ext cx="1588224" cy="3255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Rollenpseudonyme</a:t>
            </a:r>
          </a:p>
        </p:txBody>
      </p:sp>
      <p:sp>
        <p:nvSpPr>
          <p:cNvPr id="586759" name="Rectangle 1031"/>
          <p:cNvSpPr>
            <a:spLocks noChangeArrowheads="1"/>
          </p:cNvSpPr>
          <p:nvPr/>
        </p:nvSpPr>
        <p:spPr bwMode="auto">
          <a:xfrm>
            <a:off x="1737029" y="2734145"/>
            <a:ext cx="710868" cy="741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 err="1">
                <a:solidFill>
                  <a:schemeClr val="hlink"/>
                </a:solidFill>
                <a:latin typeface="Calibri"/>
              </a:rPr>
              <a:t>öffent</a:t>
            </a:r>
            <a:r>
              <a:rPr lang="de-DE" sz="1350" dirty="0">
                <a:solidFill>
                  <a:schemeClr val="hlink"/>
                </a:solidFill>
                <a:latin typeface="Calibri"/>
              </a:rPr>
              <a:t>-</a:t>
            </a:r>
          </a:p>
          <a:p>
            <a:pPr defTabSz="1981200"/>
            <a:r>
              <a:rPr lang="de-DE" sz="1350" dirty="0" err="1">
                <a:solidFill>
                  <a:schemeClr val="hlink"/>
                </a:solidFill>
                <a:latin typeface="Calibri"/>
              </a:rPr>
              <a:t>liche</a:t>
            </a:r>
            <a:endParaRPr lang="de-DE" sz="1350" dirty="0">
              <a:solidFill>
                <a:schemeClr val="hlink"/>
              </a:solidFill>
              <a:latin typeface="Calibri"/>
            </a:endParaRPr>
          </a:p>
          <a:p>
            <a:pPr defTabSz="1981200"/>
            <a:endParaRPr lang="de-DE" sz="1350" dirty="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586760" name="Rectangle 1032"/>
          <p:cNvSpPr>
            <a:spLocks noChangeArrowheads="1"/>
          </p:cNvSpPr>
          <p:nvPr/>
        </p:nvSpPr>
        <p:spPr bwMode="auto">
          <a:xfrm>
            <a:off x="2680511" y="2734145"/>
            <a:ext cx="995113" cy="741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nicht-</a:t>
            </a:r>
          </a:p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öffentliche</a:t>
            </a:r>
          </a:p>
          <a:p>
            <a:pPr defTabSz="1981200"/>
            <a:endParaRPr lang="de-DE" sz="1350" dirty="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586761" name="Rectangle 1033"/>
          <p:cNvSpPr>
            <a:spLocks noChangeArrowheads="1"/>
          </p:cNvSpPr>
          <p:nvPr/>
        </p:nvSpPr>
        <p:spPr bwMode="auto">
          <a:xfrm>
            <a:off x="3928591" y="2734145"/>
            <a:ext cx="895277" cy="533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anonyme</a:t>
            </a:r>
          </a:p>
          <a:p>
            <a:pPr defTabSz="1981200"/>
            <a:endParaRPr lang="de-DE" sz="1350" dirty="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586762" name="Rectangle 1034"/>
          <p:cNvSpPr>
            <a:spLocks noChangeArrowheads="1"/>
          </p:cNvSpPr>
          <p:nvPr/>
        </p:nvSpPr>
        <p:spPr bwMode="auto">
          <a:xfrm>
            <a:off x="5057911" y="2734144"/>
            <a:ext cx="1085971" cy="948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Geschäfts-</a:t>
            </a:r>
          </a:p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beziehungs-</a:t>
            </a:r>
          </a:p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pseudonym</a:t>
            </a:r>
          </a:p>
          <a:p>
            <a:pPr defTabSz="1981200"/>
            <a:endParaRPr lang="de-DE" sz="1350" dirty="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586763" name="Rectangle 1035"/>
          <p:cNvSpPr>
            <a:spLocks noChangeArrowheads="1"/>
          </p:cNvSpPr>
          <p:nvPr/>
        </p:nvSpPr>
        <p:spPr bwMode="auto">
          <a:xfrm>
            <a:off x="6431349" y="2734145"/>
            <a:ext cx="1173559" cy="741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Transaktions-</a:t>
            </a:r>
          </a:p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pseudonym</a:t>
            </a:r>
          </a:p>
          <a:p>
            <a:pPr defTabSz="1981200"/>
            <a:endParaRPr lang="de-DE" sz="1350" dirty="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586764" name="Line 1036"/>
          <p:cNvSpPr>
            <a:spLocks noChangeShapeType="1"/>
          </p:cNvSpPr>
          <p:nvPr/>
        </p:nvSpPr>
        <p:spPr bwMode="auto">
          <a:xfrm>
            <a:off x="4754414" y="1379361"/>
            <a:ext cx="1303061" cy="544333"/>
          </a:xfrm>
          <a:prstGeom prst="line">
            <a:avLst/>
          </a:prstGeom>
          <a:noFill/>
          <a:ln w="12700" cap="rnd">
            <a:solidFill>
              <a:srgbClr val="7F7F7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586765" name="Line 1037"/>
          <p:cNvSpPr>
            <a:spLocks noChangeShapeType="1"/>
          </p:cNvSpPr>
          <p:nvPr/>
        </p:nvSpPr>
        <p:spPr bwMode="auto">
          <a:xfrm flipH="1">
            <a:off x="3426060" y="1379361"/>
            <a:ext cx="1323955" cy="544333"/>
          </a:xfrm>
          <a:prstGeom prst="line">
            <a:avLst/>
          </a:prstGeom>
          <a:noFill/>
          <a:ln w="12700" cap="rnd">
            <a:solidFill>
              <a:srgbClr val="7F7F7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586768" name="Line 1040"/>
          <p:cNvSpPr>
            <a:spLocks noChangeShapeType="1"/>
          </p:cNvSpPr>
          <p:nvPr/>
        </p:nvSpPr>
        <p:spPr bwMode="auto">
          <a:xfrm flipH="1">
            <a:off x="2116401" y="2229400"/>
            <a:ext cx="1168907" cy="519041"/>
          </a:xfrm>
          <a:prstGeom prst="line">
            <a:avLst/>
          </a:prstGeom>
          <a:noFill/>
          <a:ln w="12700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586769" name="Line 1041"/>
          <p:cNvSpPr>
            <a:spLocks noChangeShapeType="1"/>
          </p:cNvSpPr>
          <p:nvPr/>
        </p:nvSpPr>
        <p:spPr bwMode="auto">
          <a:xfrm>
            <a:off x="3285308" y="2229400"/>
            <a:ext cx="0" cy="519041"/>
          </a:xfrm>
          <a:prstGeom prst="line">
            <a:avLst/>
          </a:prstGeom>
          <a:noFill/>
          <a:ln w="12700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586770" name="Line 1042"/>
          <p:cNvSpPr>
            <a:spLocks noChangeShapeType="1"/>
          </p:cNvSpPr>
          <p:nvPr/>
        </p:nvSpPr>
        <p:spPr bwMode="auto">
          <a:xfrm>
            <a:off x="3289707" y="2229400"/>
            <a:ext cx="1112825" cy="466256"/>
          </a:xfrm>
          <a:prstGeom prst="line">
            <a:avLst/>
          </a:prstGeom>
          <a:noFill/>
          <a:ln w="12700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586771" name="Line 1043"/>
          <p:cNvSpPr>
            <a:spLocks noChangeShapeType="1"/>
          </p:cNvSpPr>
          <p:nvPr/>
        </p:nvSpPr>
        <p:spPr bwMode="auto">
          <a:xfrm flipH="1">
            <a:off x="5624221" y="2229400"/>
            <a:ext cx="779638" cy="519041"/>
          </a:xfrm>
          <a:prstGeom prst="line">
            <a:avLst/>
          </a:prstGeom>
          <a:noFill/>
          <a:ln w="12700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586772" name="Line 1044"/>
          <p:cNvSpPr>
            <a:spLocks noChangeShapeType="1"/>
          </p:cNvSpPr>
          <p:nvPr/>
        </p:nvSpPr>
        <p:spPr bwMode="auto">
          <a:xfrm>
            <a:off x="6408257" y="2229400"/>
            <a:ext cx="722457" cy="519041"/>
          </a:xfrm>
          <a:prstGeom prst="line">
            <a:avLst/>
          </a:prstGeom>
          <a:noFill/>
          <a:ln w="12700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28" name="Rectangle 1029"/>
          <p:cNvSpPr>
            <a:spLocks noChangeArrowheads="1"/>
          </p:cNvSpPr>
          <p:nvPr/>
        </p:nvSpPr>
        <p:spPr bwMode="auto">
          <a:xfrm>
            <a:off x="4168310" y="1072555"/>
            <a:ext cx="1144256" cy="3255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17872" tIns="58340" rIns="117872" bIns="58340">
            <a:prstTxWarp prst="textNoShape">
              <a:avLst/>
            </a:prstTxWarp>
            <a:spAutoFit/>
          </a:bodyPr>
          <a:lstStyle/>
          <a:p>
            <a:pPr defTabSz="1981200"/>
            <a:r>
              <a:rPr lang="de-DE" sz="1350" dirty="0">
                <a:solidFill>
                  <a:schemeClr val="hlink"/>
                </a:solidFill>
                <a:latin typeface="Calibri"/>
              </a:rPr>
              <a:t>Pseudonyme</a:t>
            </a:r>
          </a:p>
        </p:txBody>
      </p:sp>
      <p:sp>
        <p:nvSpPr>
          <p:cNvPr id="586773" name="Rectangle 10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Pseudonymen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2FAF1A-373C-B541-BD6D-DE5751BC31E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Pfitzmann</a:t>
            </a:r>
            <a:r>
              <a:rPr lang="de-DE" dirty="0"/>
              <a:t>, </a:t>
            </a:r>
            <a:r>
              <a:rPr lang="de-DE" dirty="0" err="1"/>
              <a:t>Waidner</a:t>
            </a:r>
            <a:r>
              <a:rPr lang="de-DE" dirty="0"/>
              <a:t>, </a:t>
            </a:r>
            <a:r>
              <a:rPr lang="de-DE" dirty="0" err="1"/>
              <a:t>Pfitzmann</a:t>
            </a:r>
            <a:r>
              <a:rPr lang="de-DE" dirty="0"/>
              <a:t>, 1990</a:t>
            </a:r>
          </a:p>
        </p:txBody>
      </p:sp>
      <p:grpSp>
        <p:nvGrpSpPr>
          <p:cNvPr id="29" name="Gruppierung 2">
            <a:extLst>
              <a:ext uri="{FF2B5EF4-FFF2-40B4-BE49-F238E27FC236}">
                <a16:creationId xmlns:a16="http://schemas.microsoft.com/office/drawing/2014/main" id="{BC263842-D9E0-D242-A972-C23E52CA9897}"/>
              </a:ext>
            </a:extLst>
          </p:cNvPr>
          <p:cNvGrpSpPr/>
          <p:nvPr/>
        </p:nvGrpSpPr>
        <p:grpSpPr>
          <a:xfrm>
            <a:off x="1493658" y="3543858"/>
            <a:ext cx="6264696" cy="1026114"/>
            <a:chOff x="467544" y="4725144"/>
            <a:chExt cx="8352928" cy="1368152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251CD49-8D56-2549-9F16-2C27E913B038}"/>
                </a:ext>
              </a:extLst>
            </p:cNvPr>
            <p:cNvSpPr/>
            <p:nvPr/>
          </p:nvSpPr>
          <p:spPr bwMode="auto">
            <a:xfrm>
              <a:off x="467544" y="4725144"/>
              <a:ext cx="8352928" cy="1368152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de-DE" sz="18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32" name="Text Box 1046">
              <a:extLst>
                <a:ext uri="{FF2B5EF4-FFF2-40B4-BE49-F238E27FC236}">
                  <a16:creationId xmlns:a16="http://schemas.microsoft.com/office/drawing/2014/main" id="{D24C757F-2D21-E949-8CCA-6FA4313D9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39" y="5065519"/>
              <a:ext cx="1176391" cy="9848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t">
              <a:prstTxWarp prst="textNoShape">
                <a:avLst/>
              </a:prstTxWarp>
              <a:spAutoFit/>
            </a:bodyPr>
            <a:lstStyle/>
            <a:p>
              <a:r>
                <a:rPr lang="de-DE" sz="1050" b="1" dirty="0">
                  <a:latin typeface="Calibri"/>
                </a:rPr>
                <a:t>Telefon-nummer, E-Mail-Adresse</a:t>
              </a:r>
            </a:p>
          </p:txBody>
        </p:sp>
        <p:sp>
          <p:nvSpPr>
            <p:cNvPr id="33" name="Text Box 1047">
              <a:extLst>
                <a:ext uri="{FF2B5EF4-FFF2-40B4-BE49-F238E27FC236}">
                  <a16:creationId xmlns:a16="http://schemas.microsoft.com/office/drawing/2014/main" id="{7B552DF6-020D-D149-82EF-382323AE2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9509" y="5065519"/>
              <a:ext cx="1039175" cy="769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t">
              <a:prstTxWarp prst="textNoShape">
                <a:avLst/>
              </a:prstTxWarp>
              <a:spAutoFit/>
            </a:bodyPr>
            <a:lstStyle/>
            <a:p>
              <a:r>
                <a:rPr lang="de-DE" sz="1050" b="1" dirty="0">
                  <a:latin typeface="Calibri"/>
                </a:rPr>
                <a:t>Konto-</a:t>
              </a:r>
            </a:p>
            <a:p>
              <a:r>
                <a:rPr lang="de-DE" sz="1050" b="1" dirty="0" err="1">
                  <a:latin typeface="Calibri"/>
                </a:rPr>
                <a:t>nummer</a:t>
              </a:r>
              <a:r>
                <a:rPr lang="de-DE" sz="1050" b="1" dirty="0">
                  <a:latin typeface="Calibri"/>
                </a:rPr>
                <a:t>,</a:t>
              </a:r>
            </a:p>
            <a:p>
              <a:r>
                <a:rPr lang="de-DE" sz="1050" b="1" dirty="0">
                  <a:latin typeface="Calibri"/>
                </a:rPr>
                <a:t>IP-Adresse</a:t>
              </a:r>
            </a:p>
          </p:txBody>
        </p:sp>
        <p:sp>
          <p:nvSpPr>
            <p:cNvPr id="34" name="Text Box 1048">
              <a:extLst>
                <a:ext uri="{FF2B5EF4-FFF2-40B4-BE49-F238E27FC236}">
                  <a16:creationId xmlns:a16="http://schemas.microsoft.com/office/drawing/2014/main" id="{C0593BBA-4445-AF4F-8E4E-0A83C0281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856" y="5065519"/>
              <a:ext cx="2088232" cy="553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t">
              <a:prstTxWarp prst="textNoShape">
                <a:avLst/>
              </a:prstTxWarp>
              <a:spAutoFit/>
            </a:bodyPr>
            <a:lstStyle/>
            <a:p>
              <a:r>
                <a:rPr lang="de-DE" sz="1050" b="1" dirty="0">
                  <a:latin typeface="Calibri"/>
                </a:rPr>
                <a:t>Biometrische Merkmale</a:t>
              </a:r>
            </a:p>
            <a:p>
              <a:r>
                <a:rPr lang="de-DE" sz="1050" b="1" dirty="0">
                  <a:latin typeface="Calibri"/>
                </a:rPr>
                <a:t>(solange kein Register)</a:t>
              </a:r>
            </a:p>
          </p:txBody>
        </p:sp>
        <p:sp>
          <p:nvSpPr>
            <p:cNvPr id="35" name="Text Box 1049">
              <a:extLst>
                <a:ext uri="{FF2B5EF4-FFF2-40B4-BE49-F238E27FC236}">
                  <a16:creationId xmlns:a16="http://schemas.microsoft.com/office/drawing/2014/main" id="{BDA03733-885D-F14B-8461-AD08D9045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081" y="4849996"/>
              <a:ext cx="1373448" cy="553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t">
              <a:prstTxWarp prst="textNoShape">
                <a:avLst/>
              </a:prstTxWarp>
              <a:spAutoFit/>
            </a:bodyPr>
            <a:lstStyle/>
            <a:p>
              <a:r>
                <a:rPr lang="de-DE" sz="1050" b="1" dirty="0">
                  <a:latin typeface="Calibri"/>
                </a:rPr>
                <a:t>Künstlername, </a:t>
              </a:r>
              <a:r>
                <a:rPr lang="de-DE" sz="1050" b="1" dirty="0" err="1">
                  <a:latin typeface="Calibri"/>
                </a:rPr>
                <a:t>Nickname</a:t>
              </a:r>
              <a:endParaRPr lang="de-DE" sz="1050" b="1" dirty="0">
                <a:latin typeface="Calibri"/>
              </a:endParaRPr>
            </a:p>
          </p:txBody>
        </p:sp>
        <p:sp>
          <p:nvSpPr>
            <p:cNvPr id="36" name="Text Box 1050">
              <a:extLst>
                <a:ext uri="{FF2B5EF4-FFF2-40B4-BE49-F238E27FC236}">
                  <a16:creationId xmlns:a16="http://schemas.microsoft.com/office/drawing/2014/main" id="{B51D244A-FDD0-984E-AB0E-87BAC1C6F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1" y="4849996"/>
              <a:ext cx="1152128" cy="553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t">
              <a:prstTxWarp prst="textNoShape">
                <a:avLst/>
              </a:prstTxWarp>
              <a:spAutoFit/>
            </a:bodyPr>
            <a:lstStyle/>
            <a:p>
              <a:r>
                <a:rPr lang="de-DE" sz="1050" b="1" dirty="0">
                  <a:latin typeface="Calibri"/>
                </a:rPr>
                <a:t>Kennwort, Zufallszahl</a:t>
              </a:r>
            </a:p>
          </p:txBody>
        </p:sp>
        <p:sp>
          <p:nvSpPr>
            <p:cNvPr id="37" name="Text Box 1046">
              <a:extLst>
                <a:ext uri="{FF2B5EF4-FFF2-40B4-BE49-F238E27FC236}">
                  <a16:creationId xmlns:a16="http://schemas.microsoft.com/office/drawing/2014/main" id="{D6625B20-20DF-A744-9E46-F21775988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4745896"/>
              <a:ext cx="2182649" cy="3385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b">
              <a:prstTxWarp prst="textNoShape">
                <a:avLst/>
              </a:prstTxWarp>
              <a:spAutoFit/>
            </a:bodyPr>
            <a:lstStyle/>
            <a:p>
              <a:r>
                <a:rPr lang="de-DE" sz="1050" dirty="0">
                  <a:latin typeface="Calibri"/>
                </a:rPr>
                <a:t>Beispiele für Pseudonyme:</a:t>
              </a:r>
            </a:p>
          </p:txBody>
        </p:sp>
      </p:grpSp>
      <p:sp>
        <p:nvSpPr>
          <p:cNvPr id="38" name="Freeform 1028">
            <a:extLst>
              <a:ext uri="{FF2B5EF4-FFF2-40B4-BE49-F238E27FC236}">
                <a16:creationId xmlns:a16="http://schemas.microsoft.com/office/drawing/2014/main" id="{76991645-7C44-7E46-8583-E2181A4802EE}"/>
              </a:ext>
            </a:extLst>
          </p:cNvPr>
          <p:cNvSpPr>
            <a:spLocks/>
          </p:cNvSpPr>
          <p:nvPr/>
        </p:nvSpPr>
        <p:spPr bwMode="auto">
          <a:xfrm>
            <a:off x="1493658" y="4029913"/>
            <a:ext cx="6264696" cy="540059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5952" y="0"/>
              </a:cxn>
              <a:cxn ang="0">
                <a:pos x="5952" y="720"/>
              </a:cxn>
              <a:cxn ang="0">
                <a:pos x="0" y="720"/>
              </a:cxn>
            </a:cxnLst>
            <a:rect l="0" t="0" r="r" b="b"/>
            <a:pathLst>
              <a:path w="5953" h="721">
                <a:moveTo>
                  <a:pt x="0" y="720"/>
                </a:moveTo>
                <a:lnTo>
                  <a:pt x="5952" y="0"/>
                </a:lnTo>
                <a:lnTo>
                  <a:pt x="5952" y="720"/>
                </a:lnTo>
                <a:lnTo>
                  <a:pt x="0" y="720"/>
                </a:lnTo>
              </a:path>
            </a:pathLst>
          </a:custGeom>
          <a:solidFill>
            <a:schemeClr val="accent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de-DE" sz="1800" dirty="0">
              <a:latin typeface="Calibri"/>
            </a:endParaRPr>
          </a:p>
        </p:txBody>
      </p:sp>
      <p:sp>
        <p:nvSpPr>
          <p:cNvPr id="39" name="Rectangle 1039">
            <a:extLst>
              <a:ext uri="{FF2B5EF4-FFF2-40B4-BE49-F238E27FC236}">
                <a16:creationId xmlns:a16="http://schemas.microsoft.com/office/drawing/2014/main" id="{88A61A12-D1FE-424F-A79C-7A15C4239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28" y="4294896"/>
            <a:ext cx="5031020" cy="2750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5" tIns="33338" rIns="67865" bIns="33338">
            <a:prstTxWarp prst="textNoShape">
              <a:avLst/>
            </a:prstTxWarp>
            <a:spAutoFit/>
          </a:bodyPr>
          <a:lstStyle/>
          <a:p>
            <a:pPr algn="r"/>
            <a:r>
              <a:rPr lang="de-DE" sz="1350" dirty="0">
                <a:latin typeface="Calibri"/>
              </a:rPr>
              <a:t>Gute Skalierbarkeit bezüglich der Anonymität</a:t>
            </a:r>
          </a:p>
        </p:txBody>
      </p:sp>
    </p:spTree>
    <p:extLst>
      <p:ext uri="{BB962C8B-B14F-4D97-AF65-F5344CB8AC3E}">
        <p14:creationId xmlns:p14="http://schemas.microsoft.com/office/powerpoint/2010/main" val="19069522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consectetur</a:t>
            </a:r>
            <a:r>
              <a:rPr lang="de-DE" dirty="0"/>
              <a:t> </a:t>
            </a:r>
            <a:r>
              <a:rPr lang="de-DE" dirty="0" err="1"/>
              <a:t>adipisicing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do </a:t>
            </a:r>
            <a:r>
              <a:rPr lang="de-DE" dirty="0" err="1"/>
              <a:t>eiusmod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incididunt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aliqua</a:t>
            </a:r>
            <a:r>
              <a:rPr lang="de-DE" dirty="0"/>
              <a:t>.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enim</a:t>
            </a:r>
            <a:r>
              <a:rPr lang="de-DE" dirty="0"/>
              <a:t> ad minim </a:t>
            </a:r>
            <a:r>
              <a:rPr lang="de-DE" dirty="0" err="1"/>
              <a:t>veniam</a:t>
            </a:r>
            <a:r>
              <a:rPr lang="de-DE" dirty="0"/>
              <a:t>,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nostrud</a:t>
            </a:r>
            <a:r>
              <a:rPr lang="de-DE" dirty="0"/>
              <a:t> </a:t>
            </a:r>
            <a:r>
              <a:rPr lang="de-DE" dirty="0" err="1"/>
              <a:t>exercitation</a:t>
            </a:r>
            <a:r>
              <a:rPr lang="de-DE" dirty="0"/>
              <a:t> </a:t>
            </a:r>
            <a:r>
              <a:rPr lang="de-DE" dirty="0" err="1"/>
              <a:t>ullamco</a:t>
            </a:r>
            <a:r>
              <a:rPr lang="de-DE" dirty="0"/>
              <a:t> </a:t>
            </a:r>
            <a:r>
              <a:rPr lang="de-DE" dirty="0" err="1"/>
              <a:t>laboris</a:t>
            </a:r>
            <a:r>
              <a:rPr lang="de-DE" dirty="0"/>
              <a:t> </a:t>
            </a:r>
            <a:r>
              <a:rPr lang="de-DE" dirty="0" err="1"/>
              <a:t>nisi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aliquip</a:t>
            </a:r>
            <a:r>
              <a:rPr lang="de-DE" dirty="0"/>
              <a:t> ex </a:t>
            </a:r>
            <a:r>
              <a:rPr lang="de-DE" dirty="0" err="1"/>
              <a:t>ea</a:t>
            </a:r>
            <a:r>
              <a:rPr lang="de-DE" dirty="0"/>
              <a:t> commodo </a:t>
            </a:r>
            <a:r>
              <a:rPr lang="de-DE" dirty="0" err="1"/>
              <a:t>consequat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Themen</a:t>
            </a:r>
          </a:p>
          <a:p>
            <a:pPr lvl="1"/>
            <a:r>
              <a:rPr lang="de-DE" dirty="0"/>
              <a:t>Privacy </a:t>
            </a:r>
            <a:r>
              <a:rPr lang="de-DE" dirty="0" err="1"/>
              <a:t>Enhancing</a:t>
            </a:r>
            <a:r>
              <a:rPr lang="de-DE" dirty="0"/>
              <a:t> Technologies (PET)</a:t>
            </a:r>
          </a:p>
          <a:p>
            <a:pPr lvl="1"/>
            <a:r>
              <a:rPr lang="de-DE" dirty="0"/>
              <a:t>Security Management &amp; </a:t>
            </a:r>
            <a:r>
              <a:rPr lang="de-DE" dirty="0" err="1"/>
              <a:t>Risk</a:t>
            </a:r>
            <a:r>
              <a:rPr lang="de-DE" dirty="0"/>
              <a:t> Management</a:t>
            </a:r>
          </a:p>
          <a:p>
            <a:pPr lvl="1"/>
            <a:r>
              <a:rPr lang="de-DE" dirty="0"/>
              <a:t>Security </a:t>
            </a:r>
            <a:r>
              <a:rPr lang="de-DE" dirty="0" err="1"/>
              <a:t>of</a:t>
            </a:r>
            <a:r>
              <a:rPr lang="de-DE" dirty="0"/>
              <a:t> Mobile Systems</a:t>
            </a:r>
          </a:p>
          <a:p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/>
              <a:t>http://</a:t>
            </a:r>
            <a:r>
              <a:rPr lang="de-DE" dirty="0" err="1"/>
              <a:t>www.informatik.uni-hamburg.de</a:t>
            </a:r>
            <a:r>
              <a:rPr lang="de-DE" dirty="0"/>
              <a:t>/</a:t>
            </a:r>
            <a:r>
              <a:rPr lang="de-DE" dirty="0" err="1"/>
              <a:t>svs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3FAD8C-5260-8145-A45A-0A88D472A1B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207329"/>
      </p:ext>
    </p:extLst>
  </p:cSld>
  <p:clrMapOvr>
    <a:masterClrMapping/>
  </p:clrMapOvr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312</Words>
  <Application>Microsoft Macintosh PowerPoint</Application>
  <PresentationFormat>Bildschirmpräsentation (16:9)</PresentationFormat>
  <Paragraphs>81</Paragraphs>
  <Slides>6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ＭＳ Ｐゴシック</vt:lpstr>
      <vt:lpstr>Andale Mono</vt:lpstr>
      <vt:lpstr>Arial</vt:lpstr>
      <vt:lpstr>Calibri</vt:lpstr>
      <vt:lpstr>Symbol</vt:lpstr>
      <vt:lpstr>Verdana</vt:lpstr>
      <vt:lpstr>Wingdings</vt:lpstr>
      <vt:lpstr>9999 TemplateSVSnurHF</vt:lpstr>
      <vt:lpstr>Microsoft ClipArt Gallery</vt:lpstr>
      <vt:lpstr>Template für Folien</vt:lpstr>
      <vt:lpstr>Einführung</vt:lpstr>
      <vt:lpstr>Beispiel für eine Abbildung</vt:lpstr>
      <vt:lpstr>Beispiel für eine Abbildung</vt:lpstr>
      <vt:lpstr>Arten von Pseudonymen</vt:lpstr>
      <vt:lpstr>Zusammenfassung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für Folien (SVS)</dc:title>
  <dc:subject/>
  <dc:creator/>
  <cp:keywords/>
  <dc:description/>
  <cp:lastModifiedBy>Microsoft Office User</cp:lastModifiedBy>
  <cp:revision>1175</cp:revision>
  <cp:lastPrinted>2018-05-18T14:44:35Z</cp:lastPrinted>
  <dcterms:created xsi:type="dcterms:W3CDTF">2009-11-03T08:05:18Z</dcterms:created>
  <dcterms:modified xsi:type="dcterms:W3CDTF">2019-11-07T12:18:13Z</dcterms:modified>
  <cp:category/>
</cp:coreProperties>
</file>