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0" r:id="rId11"/>
    <p:sldId id="278" r:id="rId12"/>
    <p:sldId id="263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6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750501-B60A-49FE-A43A-1EA5451543BA}">
          <p14:sldIdLst>
            <p14:sldId id="256"/>
          </p14:sldIdLst>
        </p14:section>
        <p14:section name="Untitled Section" id="{9E443DF7-D2A2-4122-AB6F-7F9FFB46CF50}">
          <p14:sldIdLst>
            <p14:sldId id="257"/>
          </p14:sldIdLst>
        </p14:section>
        <p14:section name="Use Cases" id="{7A997559-8382-4AF5-90CE-F0D2EEE6D4B4}">
          <p14:sldIdLst>
            <p14:sldId id="258"/>
            <p14:sldId id="259"/>
          </p14:sldIdLst>
        </p14:section>
        <p14:section name="Challenges" id="{AC285B61-3144-47FC-A728-2AAAA6C749FD}">
          <p14:sldIdLst>
            <p14:sldId id="261"/>
            <p14:sldId id="262"/>
          </p14:sldIdLst>
        </p14:section>
        <p14:section name="Human vs Machine" id="{4CE2911A-3454-4D56-ACD4-CF134B513D54}">
          <p14:sldIdLst>
            <p14:sldId id="260"/>
            <p14:sldId id="278"/>
          </p14:sldIdLst>
        </p14:section>
        <p14:section name="NN-based Speaker Recognition" id="{27643D05-BE8D-47EE-B146-0886D4588EAA}">
          <p14:sldIdLst>
            <p14:sldId id="263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Performance / Conclusion" id="{302247E6-A3CC-4146-AC73-ECE8B15C016D}">
          <p14:sldIdLst>
            <p14:sldId id="277"/>
          </p14:sldIdLst>
        </p14:section>
        <p14:section name="Sources" id="{A8B3FE5D-3C77-41B9-BF10-A7AC2F10F00B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6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A32BAE-E6E5-4714-87A2-C7A4442D05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DC7A5-68A0-4800-8725-823093446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F231F-E86D-4065-9E82-296D3A557060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35BDB-BE9E-42D5-BBED-FB5DE5291D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65713-524A-4318-B1DF-8402F981E2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AE7EB-8551-4D45-9A3E-19B3A38A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629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C24A6-0174-4335-9673-3C2D1BF35E69}" type="datetimeFigureOut">
              <a:rPr lang="en-US" smtClean="0"/>
              <a:t>12-Dec-17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33E92-91FC-4AC2-A491-7CDAE46BA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69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026E-0956-4177-8945-5A10BDC97F78}" type="datetime1">
              <a:rPr lang="en-US" smtClean="0"/>
              <a:t>12-Dec-17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8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DEB-46FB-414B-84A3-F76133C45D7A}" type="datetime1">
              <a:rPr lang="en-US" smtClean="0"/>
              <a:t>12-Dec-17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6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466D-26FC-4838-8C23-5B153AE8B979}" type="datetime1">
              <a:rPr lang="en-US" smtClean="0"/>
              <a:t>12-Dec-17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9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96F2-92C6-4FDC-A2CC-1DD2005D6A9E}" type="datetime1">
              <a:rPr lang="en-US" smtClean="0"/>
              <a:t>12-Dec-17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796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99CC-4C85-4DE3-B2F4-ADD98873F71F}" type="datetime1">
              <a:rPr lang="en-US" smtClean="0"/>
              <a:t>12-Dec-17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0805-AE9D-4E91-9E7A-163013151DBD}" type="datetime1">
              <a:rPr lang="en-US" smtClean="0"/>
              <a:t>12-Dec-17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FE06-2D63-42E9-A1A0-1BF27CD05E07}" type="datetime1">
              <a:rPr lang="en-US" smtClean="0"/>
              <a:t>12-Dec-17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0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C6C0-E077-41D8-8D62-663832177A69}" type="datetime1">
              <a:rPr lang="en-US" smtClean="0"/>
              <a:t>12-Dec-17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7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8407-87B8-4F6E-B775-DFA3C2FEC9AC}" type="datetime1">
              <a:rPr lang="en-US" smtClean="0"/>
              <a:t>12-Dec-17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1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2A5E-6342-4CC5-B4CC-6C2FCAE06A13}" type="datetime1">
              <a:rPr lang="en-US" smtClean="0"/>
              <a:t>12-Dec-17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0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AA46-1F98-415C-9E16-19F0A9F78664}" type="datetime1">
              <a:rPr lang="en-US" smtClean="0"/>
              <a:t>12-Dec-17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4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DD2A-79EB-495D-97BB-1579431D0028}" type="datetime1">
              <a:rPr lang="en-US" smtClean="0"/>
              <a:t>12-Dec-17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6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E109-8B99-40C3-B4AD-B60CFD1E1CA8}" type="datetime1">
              <a:rPr lang="en-US" smtClean="0"/>
              <a:t>12-Dec-17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60CF-BF5A-4E74-8804-AD2ECC5F8736}" type="datetime1">
              <a:rPr lang="en-US" smtClean="0"/>
              <a:t>12-Dec-17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1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3AD7-21A8-471D-97AD-E44024EF6EB4}" type="datetime1">
              <a:rPr lang="en-US" smtClean="0"/>
              <a:t>12-Dec-17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2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426A-D775-4C59-A4B0-4272CE1F4731}" type="datetime1">
              <a:rPr lang="en-US" smtClean="0"/>
              <a:t>12-Dec-17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DA60-1790-4CDB-8AF3-36DABD436F15}" type="datetime1">
              <a:rPr lang="en-US" smtClean="0"/>
              <a:t>12-Dec-17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54D3D3-F8FF-4AE2-8D3B-5DA6902B4723}" type="datetime1">
              <a:rPr lang="en-US" smtClean="0"/>
              <a:t>12-Dec-17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8B96F-A5BD-4F0E-AC55-F83071D1B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49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5F24-CC5C-4275-987C-8ABB0962F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Automatic Speaker Recognition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68B6-D15D-4C7F-B5B3-5591BD64A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Matz Radloff – Seminar „Aktuelle Themen der Audiosignalverarbeitung“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6C79D-98C7-4A7B-AAD0-8EE2D862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0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90F2-DF84-4BE8-8066-483AFE47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NN-based Speaker Recognition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87E8-013D-4F65-AE2E-5E6A71033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preprocessing:</a:t>
            </a:r>
          </a:p>
          <a:p>
            <a:pPr lvl="1"/>
            <a:r>
              <a:rPr lang="de-DE" dirty="0"/>
              <a:t>normalization</a:t>
            </a:r>
          </a:p>
          <a:p>
            <a:pPr lvl="1"/>
            <a:r>
              <a:rPr lang="de-DE" dirty="0"/>
              <a:t>VAD (Voice Active Detection)</a:t>
            </a:r>
          </a:p>
          <a:p>
            <a:pPr lvl="1"/>
            <a:r>
              <a:rPr lang="de-DE" dirty="0"/>
              <a:t>MFCC (Mel-Frequency Cepstral Coefficients)</a:t>
            </a:r>
          </a:p>
          <a:p>
            <a:pPr lvl="1"/>
            <a:r>
              <a:rPr lang="de-DE" dirty="0"/>
              <a:t>Concatenation</a:t>
            </a:r>
          </a:p>
          <a:p>
            <a:pPr lvl="1"/>
            <a:endParaRPr lang="de-DE" dirty="0"/>
          </a:p>
          <a:p>
            <a:r>
              <a:rPr lang="de-DE" dirty="0"/>
              <a:t>neural network</a:t>
            </a:r>
          </a:p>
          <a:p>
            <a:pPr lvl="1"/>
            <a:r>
              <a:rPr lang="de-DE" dirty="0"/>
              <a:t>shallow, 1 hidden layer (390:200:200)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B7215-E770-408F-91B7-6C73CF43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B2EC-4ACE-4B7D-A48C-F5F4E7EC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NN-based Speaker Recognition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DEE6-DE46-4BC0-9D6A-1DB1817FD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566220"/>
            <a:ext cx="6711654" cy="57813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Short-Term Energy (remove environmental noise)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2024-843E-40B2-A263-6EBF943F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BEDBE-047A-4E83-97F2-3FA7BF866CAD}"/>
              </a:ext>
            </a:extLst>
          </p:cNvPr>
          <p:cNvSpPr txBox="1"/>
          <p:nvPr/>
        </p:nvSpPr>
        <p:spPr>
          <a:xfrm>
            <a:off x="482894" y="1853247"/>
            <a:ext cx="980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VAD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B38B2-E019-4A7E-925C-080A7DB75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66" y="3335009"/>
            <a:ext cx="52673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30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B2EC-4ACE-4B7D-A48C-F5F4E7EC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NN-based Speaker Recognition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DEE6-DE46-4BC0-9D6A-1DB1817FD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253357"/>
            <a:ext cx="6711654" cy="578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Spectral Centroid</a:t>
            </a:r>
            <a:r>
              <a:rPr lang="de-DE" sz="1800" dirty="0"/>
              <a:t> (remove non-environmental noise)</a:t>
            </a:r>
          </a:p>
          <a:p>
            <a:pPr marL="0" indent="0">
              <a:buNone/>
            </a:pPr>
            <a:r>
              <a:rPr lang="de-DE" sz="1800" dirty="0"/>
              <a:t>„center of mass“ of spectrum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2024-843E-40B2-A263-6EBF943F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BEDBE-047A-4E83-97F2-3FA7BF866CAD}"/>
              </a:ext>
            </a:extLst>
          </p:cNvPr>
          <p:cNvSpPr txBox="1"/>
          <p:nvPr/>
        </p:nvSpPr>
        <p:spPr>
          <a:xfrm>
            <a:off x="482894" y="1853247"/>
            <a:ext cx="980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VAD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CD8CDB-7613-41A6-98ED-9733BF561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225" y="3091163"/>
            <a:ext cx="5938129" cy="277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B2EC-4ACE-4B7D-A48C-F5F4E7EC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NN-based Speaker Recognition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2024-843E-40B2-A263-6EBF943F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BEDBE-047A-4E83-97F2-3FA7BF866CAD}"/>
              </a:ext>
            </a:extLst>
          </p:cNvPr>
          <p:cNvSpPr txBox="1"/>
          <p:nvPr/>
        </p:nvSpPr>
        <p:spPr>
          <a:xfrm>
            <a:off x="482894" y="1853247"/>
            <a:ext cx="4856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Mel-Frequency Cepstral Coefficients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C400BB-5B7A-4B2F-BA13-3E639089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72" y="2418736"/>
            <a:ext cx="5469456" cy="4061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86E773-147A-4E4C-8E82-B1E3C712C05E}"/>
              </a:ext>
            </a:extLst>
          </p:cNvPr>
          <p:cNvSpPr txBox="1"/>
          <p:nvPr/>
        </p:nvSpPr>
        <p:spPr>
          <a:xfrm>
            <a:off x="7284042" y="617266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[1]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858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B2EC-4ACE-4B7D-A48C-F5F4E7EC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NN-based Speaker Recognition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2024-843E-40B2-A263-6EBF943F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BEDBE-047A-4E83-97F2-3FA7BF866CAD}"/>
              </a:ext>
            </a:extLst>
          </p:cNvPr>
          <p:cNvSpPr txBox="1"/>
          <p:nvPr/>
        </p:nvSpPr>
        <p:spPr>
          <a:xfrm>
            <a:off x="482894" y="1853247"/>
            <a:ext cx="4856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Mel-Frequency Cepstral Coefficients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30ED5-E30F-45D5-A5E7-2CCD1D1B2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67" y="2357508"/>
            <a:ext cx="5863866" cy="42391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B4D14A-9092-43F2-91BA-BBB9ADCA2988}"/>
              </a:ext>
            </a:extLst>
          </p:cNvPr>
          <p:cNvSpPr txBox="1"/>
          <p:nvPr/>
        </p:nvSpPr>
        <p:spPr>
          <a:xfrm>
            <a:off x="7503933" y="628886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[1]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049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B2EC-4ACE-4B7D-A48C-F5F4E7EC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NN-based Speaker Recognition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2024-843E-40B2-A263-6EBF943F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BEDBE-047A-4E83-97F2-3FA7BF866CAD}"/>
              </a:ext>
            </a:extLst>
          </p:cNvPr>
          <p:cNvSpPr txBox="1"/>
          <p:nvPr/>
        </p:nvSpPr>
        <p:spPr>
          <a:xfrm>
            <a:off x="482894" y="1853247"/>
            <a:ext cx="4856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Mel-Frequency Cepstral Coefficients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8A472-42C8-481B-9D2B-D68A3798C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736" y="2317831"/>
            <a:ext cx="5874528" cy="43068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12915F-F127-4BA5-8074-964885D38551}"/>
              </a:ext>
            </a:extLst>
          </p:cNvPr>
          <p:cNvSpPr txBox="1"/>
          <p:nvPr/>
        </p:nvSpPr>
        <p:spPr>
          <a:xfrm>
            <a:off x="7540090" y="6316941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[1]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623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B2EC-4ACE-4B7D-A48C-F5F4E7EC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NN-based Speaker Recognition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2024-843E-40B2-A263-6EBF943F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BEDBE-047A-4E83-97F2-3FA7BF866CAD}"/>
              </a:ext>
            </a:extLst>
          </p:cNvPr>
          <p:cNvSpPr txBox="1"/>
          <p:nvPr/>
        </p:nvSpPr>
        <p:spPr>
          <a:xfrm>
            <a:off x="482894" y="1853247"/>
            <a:ext cx="4856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Mel-Frequency Cepstral Coefficients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6471DF-A116-4437-BAE1-328C249FC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71" y="2377584"/>
            <a:ext cx="5695058" cy="42492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B5716E-62BE-4D3F-873B-7A694192BDF9}"/>
              </a:ext>
            </a:extLst>
          </p:cNvPr>
          <p:cNvSpPr txBox="1"/>
          <p:nvPr/>
        </p:nvSpPr>
        <p:spPr>
          <a:xfrm>
            <a:off x="7419529" y="6319011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[1]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070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B2EC-4ACE-4B7D-A48C-F5F4E7EC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NN-based Speaker Recognition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2024-843E-40B2-A263-6EBF943F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BEDBE-047A-4E83-97F2-3FA7BF866CAD}"/>
              </a:ext>
            </a:extLst>
          </p:cNvPr>
          <p:cNvSpPr txBox="1"/>
          <p:nvPr/>
        </p:nvSpPr>
        <p:spPr>
          <a:xfrm>
            <a:off x="482894" y="1853247"/>
            <a:ext cx="4856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Concatenation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46C929-5183-4B92-B901-28DD98635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253357"/>
            <a:ext cx="6711654" cy="3995049"/>
          </a:xfrm>
        </p:spPr>
        <p:txBody>
          <a:bodyPr/>
          <a:lstStyle/>
          <a:p>
            <a:r>
              <a:rPr lang="de-DE" dirty="0"/>
              <a:t>39-point MFCC</a:t>
            </a:r>
          </a:p>
          <a:p>
            <a:endParaRPr lang="de-DE" dirty="0"/>
          </a:p>
          <a:p>
            <a:r>
              <a:rPr lang="de-DE" dirty="0"/>
              <a:t>25ms overlapping windows (10ms hop)</a:t>
            </a:r>
          </a:p>
          <a:p>
            <a:endParaRPr lang="de-DE" dirty="0"/>
          </a:p>
          <a:p>
            <a:r>
              <a:rPr lang="de-DE" dirty="0"/>
              <a:t>normalization with SMVN (speaker-level multivariate normal distribution)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57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B2EC-4ACE-4B7D-A48C-F5F4E7EC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NN-based Speaker Recognition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2024-843E-40B2-A263-6EBF943F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BEDBE-047A-4E83-97F2-3FA7BF866CAD}"/>
              </a:ext>
            </a:extLst>
          </p:cNvPr>
          <p:cNvSpPr txBox="1"/>
          <p:nvPr/>
        </p:nvSpPr>
        <p:spPr>
          <a:xfrm>
            <a:off x="482894" y="1853247"/>
            <a:ext cx="4856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Concatenation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46C929-5183-4B92-B901-28DD98635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253357"/>
            <a:ext cx="6711654" cy="3995049"/>
          </a:xfrm>
        </p:spPr>
        <p:txBody>
          <a:bodyPr/>
          <a:lstStyle/>
          <a:p>
            <a:r>
              <a:rPr lang="de-DE" dirty="0"/>
              <a:t>10 frames concatenated (3 frames hop)</a:t>
            </a:r>
          </a:p>
          <a:p>
            <a:r>
              <a:rPr lang="de-DE" dirty="0"/>
              <a:t>39 * 10 = 390 (NN input-vector size)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FA7286-4C12-415C-A514-D00985885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4" y="3271557"/>
            <a:ext cx="6448425" cy="3133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2CFFB1-C59A-4A96-B8CF-F136EBC310EF}"/>
              </a:ext>
            </a:extLst>
          </p:cNvPr>
          <p:cNvSpPr txBox="1"/>
          <p:nvPr/>
        </p:nvSpPr>
        <p:spPr>
          <a:xfrm>
            <a:off x="6931319" y="6094517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[2]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3478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B2EC-4ACE-4B7D-A48C-F5F4E7EC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NN-based Speaker Recognition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2024-843E-40B2-A263-6EBF943F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BEDBE-047A-4E83-97F2-3FA7BF866CAD}"/>
              </a:ext>
            </a:extLst>
          </p:cNvPr>
          <p:cNvSpPr txBox="1"/>
          <p:nvPr/>
        </p:nvSpPr>
        <p:spPr>
          <a:xfrm>
            <a:off x="482894" y="1853247"/>
            <a:ext cx="4856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Neural-Network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46C929-5183-4B92-B901-28DD98635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253357"/>
            <a:ext cx="6711654" cy="3995049"/>
          </a:xfrm>
        </p:spPr>
        <p:txBody>
          <a:bodyPr/>
          <a:lstStyle/>
          <a:p>
            <a:r>
              <a:rPr lang="de-DE" dirty="0"/>
              <a:t>390:200:200</a:t>
            </a:r>
          </a:p>
          <a:p>
            <a:endParaRPr lang="de-DE" dirty="0"/>
          </a:p>
          <a:p>
            <a:r>
              <a:rPr lang="de-DE" dirty="0"/>
              <a:t>forward-backward propagation</a:t>
            </a:r>
          </a:p>
          <a:p>
            <a:endParaRPr lang="de-DE" dirty="0"/>
          </a:p>
          <a:p>
            <a:r>
              <a:rPr lang="de-DE" dirty="0"/>
              <a:t>sigmoid activation-function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028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967D-A03F-4A13-A6CD-DDEEE538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9FA7E-4DF5-495F-B779-115B46B51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 Use Cases</a:t>
            </a:r>
          </a:p>
          <a:p>
            <a:r>
              <a:rPr lang="de-DE" dirty="0"/>
              <a:t>2 Challenges</a:t>
            </a:r>
          </a:p>
          <a:p>
            <a:r>
              <a:rPr lang="de-DE" dirty="0"/>
              <a:t>3 Human vs. Machine</a:t>
            </a:r>
          </a:p>
          <a:p>
            <a:r>
              <a:rPr lang="de-DE" dirty="0"/>
              <a:t>4 NN-based Speaker Recognition</a:t>
            </a:r>
          </a:p>
          <a:p>
            <a:r>
              <a:rPr lang="de-DE" dirty="0"/>
              <a:t>5 Performance / Conclusion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523D1-FA15-469D-87F5-19952414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11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B2EC-4ACE-4B7D-A48C-F5F4E7EC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NN-based Speaker Recognition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2024-843E-40B2-A263-6EBF943F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BEDBE-047A-4E83-97F2-3FA7BF866CAD}"/>
              </a:ext>
            </a:extLst>
          </p:cNvPr>
          <p:cNvSpPr txBox="1"/>
          <p:nvPr/>
        </p:nvSpPr>
        <p:spPr>
          <a:xfrm>
            <a:off x="482894" y="1853247"/>
            <a:ext cx="4856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Neural-Network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46C929-5183-4B92-B901-28DD98635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253357"/>
            <a:ext cx="6711654" cy="399504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Sigmoid function:</a:t>
            </a:r>
          </a:p>
          <a:p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53DE0-C8F0-4032-9D24-DCE789CB3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27" y="2936394"/>
            <a:ext cx="4196670" cy="2797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ED2C5B-585C-481D-BE9E-DD9033EC0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03" y="3429000"/>
            <a:ext cx="2914650" cy="1866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3F324B-A4B0-465A-9FBD-274A760C3E69}"/>
              </a:ext>
            </a:extLst>
          </p:cNvPr>
          <p:cNvSpPr txBox="1"/>
          <p:nvPr/>
        </p:nvSpPr>
        <p:spPr>
          <a:xfrm>
            <a:off x="7328559" y="5837401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[5]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423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B2EC-4ACE-4B7D-A48C-F5F4E7EC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NN-based Speaker Recognition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2024-843E-40B2-A263-6EBF943F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BEDBE-047A-4E83-97F2-3FA7BF866CAD}"/>
              </a:ext>
            </a:extLst>
          </p:cNvPr>
          <p:cNvSpPr txBox="1"/>
          <p:nvPr/>
        </p:nvSpPr>
        <p:spPr>
          <a:xfrm>
            <a:off x="482894" y="1853247"/>
            <a:ext cx="4856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Neural-Network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B0F902-DBEA-4A0B-8FF5-73470FBE4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253357"/>
            <a:ext cx="6711654" cy="3995049"/>
          </a:xfrm>
        </p:spPr>
        <p:txBody>
          <a:bodyPr/>
          <a:lstStyle/>
          <a:p>
            <a:r>
              <a:rPr lang="de-DE" dirty="0"/>
              <a:t>Output: 200-dimensional vector</a:t>
            </a:r>
          </a:p>
          <a:p>
            <a:endParaRPr lang="de-DE" dirty="0"/>
          </a:p>
          <a:p>
            <a:r>
              <a:rPr lang="de-DE" dirty="0"/>
              <a:t>„likelihood“ (0-1) of speaker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26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F45D-9496-4A59-8A42-B10875E8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 / Conclusion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D1E2-39A8-4044-AEE7-CFCC72F4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5801F-2D21-4EB4-B463-953BC6C13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168814"/>
            <a:ext cx="8305800" cy="300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29DB1-A631-4114-9D40-BCBA931F3C32}"/>
              </a:ext>
            </a:extLst>
          </p:cNvPr>
          <p:cNvSpPr txBox="1"/>
          <p:nvPr/>
        </p:nvSpPr>
        <p:spPr>
          <a:xfrm>
            <a:off x="354207" y="6297551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[2]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49D48-6792-4370-8901-28DD8111F06C}"/>
              </a:ext>
            </a:extLst>
          </p:cNvPr>
          <p:cNvSpPr/>
          <p:nvPr/>
        </p:nvSpPr>
        <p:spPr>
          <a:xfrm>
            <a:off x="4572000" y="5262225"/>
            <a:ext cx="1368650" cy="3598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055504-600F-48C5-9BAF-92052D8A3CC2}"/>
              </a:ext>
            </a:extLst>
          </p:cNvPr>
          <p:cNvSpPr txBox="1"/>
          <p:nvPr/>
        </p:nvSpPr>
        <p:spPr>
          <a:xfrm>
            <a:off x="484710" y="1964485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13.55 frames (0.48s) needed on average to achieve</a:t>
            </a:r>
          </a:p>
          <a:p>
            <a:r>
              <a:rPr lang="de-DE" dirty="0"/>
              <a:t>100%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00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CB93-9D48-4FA4-9CE8-C43E316B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0A94A-AB03-4B39-A24C-1B2C50E7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415845"/>
            <a:ext cx="6711654" cy="4832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/>
              <a:t>[1] </a:t>
            </a:r>
            <a:r>
              <a:rPr lang="en-US" sz="1600" dirty="0"/>
              <a:t>Speaker Recognition by Machines and Humans, John H.L. Hansen and Taufiq Hasan, IEEE signal processing magazine, Nov 2015</a:t>
            </a:r>
          </a:p>
          <a:p>
            <a:pPr marL="0" indent="0">
              <a:buNone/>
            </a:pPr>
            <a:r>
              <a:rPr lang="de-DE" sz="1600" dirty="0"/>
              <a:t>[2</a:t>
            </a:r>
            <a:r>
              <a:rPr lang="en-US" sz="1600" dirty="0"/>
              <a:t>] </a:t>
            </a:r>
            <a:r>
              <a:rPr lang="en-GB" sz="1600" dirty="0"/>
              <a:t>Neural Network Based Speaker Classification and Verification Systems with Enhanced Features, </a:t>
            </a:r>
            <a:r>
              <a:rPr lang="en-GB" sz="1600" dirty="0" err="1"/>
              <a:t>Zhenhao</a:t>
            </a:r>
            <a:r>
              <a:rPr lang="en-GB" sz="1600" dirty="0"/>
              <a:t> Ge et al., Intelligent Systems Conference 2017, last access: 11.12.2017 14:43</a:t>
            </a:r>
          </a:p>
          <a:p>
            <a:pPr marL="0" indent="0">
              <a:buNone/>
            </a:pPr>
            <a:r>
              <a:rPr lang="en-GB" sz="1600" dirty="0"/>
              <a:t>[3] https://cdn0.vox-cdn.com/thumbor/FLjQuk0OsV2LEAUWcL7X_Fpex7k=/0x37:1848x1005/fit-in/1200x630/cdn1.vox-cdn.com/uploads/chorus_asset/file/9259995/OHYvMm8.jpg</a:t>
            </a:r>
          </a:p>
          <a:p>
            <a:pPr marL="0" indent="0">
              <a:buNone/>
            </a:pPr>
            <a:r>
              <a:rPr lang="en-GB" sz="1600" dirty="0"/>
              <a:t>[4] http://www.jobmail.co.za/blog/wp-content/uploads/2015/08/forensic-investigation.jpg</a:t>
            </a:r>
          </a:p>
          <a:p>
            <a:pPr marL="0" indent="0">
              <a:buNone/>
            </a:pPr>
            <a:r>
              <a:rPr lang="en-GB" sz="1600" dirty="0"/>
              <a:t>[5] https://en.wikipedia.org/wiki/Sigmoid_function#/media/File:Logistic-curve.svg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DD589-00A0-464C-AE9F-676AF8A6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3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E328-A2D3-448D-A0A3-D5FE4759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F29E954-3F5F-4786-939D-4038A86C3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391429"/>
            <a:ext cx="6711950" cy="3518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F16-8504-4C5C-BF2C-7AA27D3C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9EEA9-458E-4269-8BCF-E60ACEE3A269}"/>
              </a:ext>
            </a:extLst>
          </p:cNvPr>
          <p:cNvSpPr txBox="1"/>
          <p:nvPr/>
        </p:nvSpPr>
        <p:spPr>
          <a:xfrm>
            <a:off x="827088" y="5999644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[3]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697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99E3-062A-4835-8F0A-957C3D97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96E085-E543-40BE-9E55-27F8816A6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40" y="1793656"/>
            <a:ext cx="6711950" cy="39114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1F1A0-F0A2-47A4-A3B5-F661B249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BE353-0DF7-467A-AD6A-3E9CE6EB832B}"/>
              </a:ext>
            </a:extLst>
          </p:cNvPr>
          <p:cNvSpPr txBox="1"/>
          <p:nvPr/>
        </p:nvSpPr>
        <p:spPr>
          <a:xfrm>
            <a:off x="794974" y="5705070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[4]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4112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E17F-ED94-4B9E-8BD8-BB08BE61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FB7C0-8EB1-4474-B855-B680A0D92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performance metric (how, not what)</a:t>
            </a:r>
          </a:p>
          <a:p>
            <a:r>
              <a:rPr lang="de-DE" dirty="0"/>
              <a:t>high variability</a:t>
            </a:r>
          </a:p>
          <a:p>
            <a:pPr lvl="1"/>
            <a:r>
              <a:rPr lang="de-DE" dirty="0"/>
              <a:t>situational task stress (car, hands-free, distraction)</a:t>
            </a:r>
          </a:p>
          <a:p>
            <a:pPr lvl="1"/>
            <a:r>
              <a:rPr lang="de-DE" dirty="0"/>
              <a:t>vocal style (whisper, shout)</a:t>
            </a:r>
          </a:p>
          <a:p>
            <a:pPr lvl="1"/>
            <a:r>
              <a:rPr lang="de-DE" dirty="0"/>
              <a:t>emotion</a:t>
            </a:r>
          </a:p>
          <a:p>
            <a:pPr lvl="1"/>
            <a:r>
              <a:rPr lang="de-DE" dirty="0"/>
              <a:t>physiological (illness, intoxication, aging)</a:t>
            </a:r>
          </a:p>
          <a:p>
            <a:pPr lvl="1"/>
            <a:r>
              <a:rPr lang="de-DE" dirty="0"/>
              <a:t>disguise</a:t>
            </a:r>
          </a:p>
          <a:p>
            <a:pPr lvl="1"/>
            <a:r>
              <a:rPr lang="de-DE" dirty="0"/>
              <a:t>technological (different microphones)</a:t>
            </a:r>
          </a:p>
          <a:p>
            <a:pPr lvl="1"/>
            <a:r>
              <a:rPr lang="de-DE" dirty="0"/>
              <a:t>environmental (background noise, room acoustic)</a:t>
            </a:r>
          </a:p>
          <a:p>
            <a:pPr lvl="1"/>
            <a:r>
              <a:rPr lang="de-DE" dirty="0"/>
              <a:t>data quality (duration, sample-rate, compression)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7CFD9-F3F4-422C-B457-19B2C0D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4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D368-D4AB-4189-B08D-C2E3616E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DEB7E-ADFA-4806-998D-00B4D7BA9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10" y="1563330"/>
            <a:ext cx="7722903" cy="44294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02BF9-64D2-474D-B247-476A2CB9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5BF4F-9F32-4980-BCF6-BF1C788605D6}"/>
              </a:ext>
            </a:extLst>
          </p:cNvPr>
          <p:cNvSpPr txBox="1"/>
          <p:nvPr/>
        </p:nvSpPr>
        <p:spPr>
          <a:xfrm>
            <a:off x="484710" y="6235618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[1]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406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98DB-9224-457B-8EF2-76F36326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Human vs. Machine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CFF54-26E9-4208-90AD-8A60E2EC1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Human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0F621-EB43-4157-8921-C58D13F8A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aquired trait</a:t>
            </a:r>
          </a:p>
          <a:p>
            <a:endParaRPr lang="de-DE" dirty="0"/>
          </a:p>
          <a:p>
            <a:r>
              <a:rPr lang="de-DE" dirty="0"/>
              <a:t>better if language if known</a:t>
            </a:r>
          </a:p>
          <a:p>
            <a:endParaRPr lang="de-DE" dirty="0"/>
          </a:p>
          <a:p>
            <a:r>
              <a:rPr lang="de-DE" dirty="0"/>
              <a:t>bad at identifying unfamiliar voices</a:t>
            </a:r>
          </a:p>
          <a:p>
            <a:endParaRPr lang="de-DE" dirty="0"/>
          </a:p>
          <a:p>
            <a:r>
              <a:rPr lang="de-DE" dirty="0"/>
              <a:t>susceptible to bias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DCA61C-DA32-4820-A09B-F4DBD5A1B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Machine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05570B-089D-4CF5-A4E3-83565E36A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4074324" cy="3741738"/>
          </a:xfrm>
        </p:spPr>
        <p:txBody>
          <a:bodyPr/>
          <a:lstStyle/>
          <a:p>
            <a:r>
              <a:rPr lang="de-DE" dirty="0"/>
              <a:t>requires sufficient training data</a:t>
            </a:r>
          </a:p>
          <a:p>
            <a:endParaRPr lang="de-DE" dirty="0"/>
          </a:p>
          <a:p>
            <a:r>
              <a:rPr lang="de-DE" dirty="0"/>
              <a:t>does not need to „know“ language</a:t>
            </a:r>
          </a:p>
          <a:p>
            <a:endParaRPr lang="de-DE" dirty="0"/>
          </a:p>
          <a:p>
            <a:r>
              <a:rPr lang="de-DE" dirty="0"/>
              <a:t>consistent performance when adequate data is available</a:t>
            </a:r>
          </a:p>
          <a:p>
            <a:endParaRPr lang="de-DE" dirty="0"/>
          </a:p>
          <a:p>
            <a:r>
              <a:rPr lang="de-DE" dirty="0"/>
              <a:t>only biased towards training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30CC7-FE2A-4737-BF37-DF5371CA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69640C-F52A-4989-A04F-A2052691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74926"/>
          </a:xfrm>
        </p:spPr>
        <p:txBody>
          <a:bodyPr/>
          <a:lstStyle/>
          <a:p>
            <a:r>
              <a:rPr lang="de-DE" dirty="0"/>
              <a:t>Human vs. Machine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F407D-C1E2-4E53-9D48-3E95892E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8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097E57-A41B-4282-8CCB-3AE63720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064529"/>
            <a:ext cx="2348558" cy="4038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D8D412-B56F-4BE8-8D60-DF75F2B6E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074" y="2064529"/>
            <a:ext cx="2206667" cy="403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526FD6-ED40-4358-AE3A-E0EB6E15F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407" y="2064529"/>
            <a:ext cx="2189683" cy="40290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F6EBD5F-CF25-4CB6-AF36-940B2170D4F6}"/>
              </a:ext>
            </a:extLst>
          </p:cNvPr>
          <p:cNvSpPr txBox="1"/>
          <p:nvPr/>
        </p:nvSpPr>
        <p:spPr>
          <a:xfrm>
            <a:off x="1258320" y="156142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#1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148AA7-8918-424F-8E97-EDF6443CB09A}"/>
              </a:ext>
            </a:extLst>
          </p:cNvPr>
          <p:cNvSpPr txBox="1"/>
          <p:nvPr/>
        </p:nvSpPr>
        <p:spPr>
          <a:xfrm>
            <a:off x="3771598" y="156142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#2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41DEB-6501-4669-AC43-AC9786709E3C}"/>
              </a:ext>
            </a:extLst>
          </p:cNvPr>
          <p:cNvSpPr txBox="1"/>
          <p:nvPr/>
        </p:nvSpPr>
        <p:spPr>
          <a:xfrm>
            <a:off x="6205439" y="156142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8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86B2014-BB68-4BCC-B552-878C2F6E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NN-based Speaker Recognition</a:t>
            </a:r>
            <a:br>
              <a:rPr lang="de-DE" dirty="0"/>
            </a:b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91AE11-0737-47B8-875F-D03E5703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en-GB" dirty="0"/>
              <a:t>“Neural Network Based Speaker Classification and Verification Systems with Enhanced Features”</a:t>
            </a:r>
            <a:endParaRPr lang="de-DE" dirty="0"/>
          </a:p>
          <a:p>
            <a:r>
              <a:rPr lang="de-DE" dirty="0"/>
              <a:t>paper by Zhenhao Ge et al. [2]</a:t>
            </a:r>
          </a:p>
          <a:p>
            <a:r>
              <a:rPr lang="de-DE" dirty="0"/>
              <a:t>TIMIT 8K dataset (200 speakers)</a:t>
            </a:r>
          </a:p>
          <a:p>
            <a:r>
              <a:rPr lang="de-DE" dirty="0"/>
              <a:t>100% classification rate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E7AF0-686E-46D4-8DBD-2D4F35CC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96F-A5BD-4F0E-AC55-F83071D1B1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2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Props1.xml><?xml version="1.0" encoding="utf-8"?>
<ds:datastoreItem xmlns:ds="http://schemas.openxmlformats.org/officeDocument/2006/customXml" ds:itemID="{905D54A9-4034-4DF4-A59F-7FDC05EB087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E725631-7F3E-4777-A9B5-9EB3167A2F5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6A69D65-8E08-495E-ADE1-94C57789169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288</TotalTime>
  <Words>584</Words>
  <Application>Microsoft Office PowerPoint</Application>
  <PresentationFormat>On-screen Show (4:3)</PresentationFormat>
  <Paragraphs>142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</vt:lpstr>
      <vt:lpstr>Automatic Speaker Recognition</vt:lpstr>
      <vt:lpstr>Contents</vt:lpstr>
      <vt:lpstr>Use Cases</vt:lpstr>
      <vt:lpstr>Use Cases</vt:lpstr>
      <vt:lpstr>Challenges</vt:lpstr>
      <vt:lpstr>Challenges</vt:lpstr>
      <vt:lpstr>Human vs. Machine</vt:lpstr>
      <vt:lpstr>Human vs. Machine</vt:lpstr>
      <vt:lpstr>NN-based Speaker Recognition </vt:lpstr>
      <vt:lpstr>NN-based Speaker Recognition</vt:lpstr>
      <vt:lpstr>NN-based Speaker Recognition</vt:lpstr>
      <vt:lpstr>NN-based Speaker Recognition</vt:lpstr>
      <vt:lpstr>NN-based Speaker Recognition</vt:lpstr>
      <vt:lpstr>NN-based Speaker Recognition</vt:lpstr>
      <vt:lpstr>NN-based Speaker Recognition</vt:lpstr>
      <vt:lpstr>NN-based Speaker Recognition</vt:lpstr>
      <vt:lpstr>NN-based Speaker Recognition</vt:lpstr>
      <vt:lpstr>NN-based Speaker Recognition</vt:lpstr>
      <vt:lpstr>NN-based Speaker Recognition</vt:lpstr>
      <vt:lpstr>NN-based Speaker Recognition</vt:lpstr>
      <vt:lpstr>NN-based Speaker Recognition</vt:lpstr>
      <vt:lpstr>Performance / Conclusion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Matz Radloff</dc:creator>
  <cp:lastModifiedBy>Matz Radloff</cp:lastModifiedBy>
  <cp:revision>25</cp:revision>
  <dcterms:created xsi:type="dcterms:W3CDTF">2017-12-10T13:06:43Z</dcterms:created>
  <dcterms:modified xsi:type="dcterms:W3CDTF">2017-12-12T13:38:22Z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\\srvbox\super raid\uni\DSA2.pptx</vt:lpwstr>
  </property>
</Properties>
</file>