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Proxima Nova"/>
      <p:regular r:id="rId71"/>
      <p:bold r:id="rId72"/>
      <p:italic r:id="rId73"/>
      <p:boldItalic r:id="rId74"/>
    </p:embeddedFont>
    <p:embeddedFont>
      <p:font typeface="Alfa Slab One"/>
      <p:regular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ProximaNova-italic.fntdata"/><Relationship Id="rId72" Type="http://schemas.openxmlformats.org/officeDocument/2006/relationships/font" Target="fonts/ProximaNova-bold.fntdata"/><Relationship Id="rId31" Type="http://schemas.openxmlformats.org/officeDocument/2006/relationships/slide" Target="slides/slide27.xml"/><Relationship Id="rId75" Type="http://schemas.openxmlformats.org/officeDocument/2006/relationships/font" Target="fonts/AlfaSlabOne-regular.fntdata"/><Relationship Id="rId30" Type="http://schemas.openxmlformats.org/officeDocument/2006/relationships/slide" Target="slides/slide26.xml"/><Relationship Id="rId74" Type="http://schemas.openxmlformats.org/officeDocument/2006/relationships/font" Target="fonts/ProximaNova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ProximaNova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 see if can find training to test data paper 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b="0" i="0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ip.de/groups/soe/local/numres/bookcpdf/c9-4.pdf" TargetMode="External"/><Relationship Id="rId4" Type="http://schemas.openxmlformats.org/officeDocument/2006/relationships/image" Target="../media/image12.gif"/><Relationship Id="rId5" Type="http://schemas.openxmlformats.org/officeDocument/2006/relationships/image" Target="../media/image1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ome.uchicago.edu/~vlima/courses/econ201/pricetext/chapter2.pdf" TargetMode="External"/><Relationship Id="rId4" Type="http://schemas.openxmlformats.org/officeDocument/2006/relationships/hyperlink" Target="http://adl.stanford.edu/aa222/Lecture_Notes_files/constrainedOptimization.pdf" TargetMode="External"/><Relationship Id="rId5" Type="http://schemas.openxmlformats.org/officeDocument/2006/relationships/hyperlink" Target="https://www.khanacademy.org/math/multivariable-calculus/applications-of-multivariable-derivatives/constrained-optimization/a/lagrange-multipliers-single-constrai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lideplayer.com/slide/4991139/" TargetMode="External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andas.pydata.org/pandas-docs/stable/generated/pandas.DataFrame.corr.html" TargetMode="External"/><Relationship Id="rId4" Type="http://schemas.openxmlformats.org/officeDocument/2006/relationships/hyperlink" Target="http://scikit-learn.org/stable/modules/generated/sklearn.metrics.confusion_matri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openai.com/nonlinear-computation-in-linear-network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affect-reason-utility.com/1301/4/shannon1948.pdf" TargetMode="External"/><Relationship Id="rId4" Type="http://schemas.openxmlformats.org/officeDocument/2006/relationships/image" Target="../media/image1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countbayesie.com/blog/2017/5/9/kullback-leibler-divergence-explained" TargetMode="External"/><Relationship Id="rId4" Type="http://schemas.openxmlformats.org/officeDocument/2006/relationships/hyperlink" Target="http://cseweb.ucsd.edu/~elkan/250B/logreg.pdf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1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Relationship Id="rId4" Type="http://schemas.openxmlformats.org/officeDocument/2006/relationships/hyperlink" Target="https://www.youtube.com/watch?v=ErfnhcEV1O8&amp;feature=youtu.b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bital.com/p/bayes_frequency_diagram/?l=55z&amp;pathId=28771" TargetMode="External"/><Relationship Id="rId4" Type="http://schemas.openxmlformats.org/officeDocument/2006/relationships/hyperlink" Target="http://scikit-learn.org/stable/modules/naive_bayes.html" TargetMode="External"/><Relationship Id="rId5" Type="http://schemas.openxmlformats.org/officeDocument/2006/relationships/image" Target="../media/image25.jpg"/><Relationship Id="rId6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rogramiz.com/c-programming/examples/sizeof-operator-example" TargetMode="External"/><Relationship Id="rId4" Type="http://schemas.openxmlformats.org/officeDocument/2006/relationships/hyperlink" Target="http://cstl-csm.semo.edu/xzhang/Class%20Folder/CS280/Workbook_HTML/FLOATING_tut.htm" TargetMode="External"/><Relationship Id="rId5" Type="http://schemas.openxmlformats.org/officeDocument/2006/relationships/hyperlink" Target="http://www.boundedfloatingpoint.com/PressRelease_011718.pdf" TargetMode="External"/><Relationship Id="rId6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cseweb.ucsd.edu/~elkan/250B/logreg.pdf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econ.ucla.edu/workingpapers/wp239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ats.stackexchange.com/questions/252577/bayes-regression-how-is-it-done-in-comparison-to-standard-regression" TargetMode="External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iseodd.github.io/techblog/2017/01/01/mle-vs-map/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cikit-learn.org/stable/modules/cross_validation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scikit-learn.org/stable/modules/grid_search.html" TargetMode="External"/><Relationship Id="rId4" Type="http://schemas.openxmlformats.org/officeDocument/2006/relationships/hyperlink" Target="http://www.jmlr.org/papers/volume13/bergstra12a/bergstra12a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eb.stanford.edu/~hastie/Papers/B67.2%20(2005)%20301-320%20Zou%20&amp;%20Hastie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jpg"/><Relationship Id="rId4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cs.toronto.edu/~hinton/absps/JMLRdropout.pdf" TargetMode="External"/><Relationship Id="rId4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rxiv.org/pdf/1502.03167.pdf" TargetMode="External"/><Relationship Id="rId4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scikit-learn.org/stable/modules/generated/sklearn.cluster.KMeans.html" TargetMode="External"/><Relationship Id="rId4" Type="http://schemas.openxmlformats.org/officeDocument/2006/relationships/hyperlink" Target="http://stanford.edu/~cpiech/cs221/handouts/kmeans.html" TargetMode="External"/><Relationship Id="rId5" Type="http://schemas.openxmlformats.org/officeDocument/2006/relationships/image" Target="../media/image43.jpg"/><Relationship Id="rId6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arxiv.org/pdf/1301.3568.pdf" TargetMode="External"/><Relationship Id="rId4" Type="http://schemas.openxmlformats.org/officeDocument/2006/relationships/hyperlink" Target="http://proceedings.mlr.press/v5/salakhutdinov09a/salakhutdinov09a.pdf" TargetMode="External"/><Relationship Id="rId5" Type="http://schemas.openxmlformats.org/officeDocument/2006/relationships/hyperlink" Target="https://deeplearning4j.org/restrictedboltzmannmachine" TargetMode="External"/><Relationship Id="rId6" Type="http://schemas.openxmlformats.org/officeDocument/2006/relationships/image" Target="../media/image4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static.googleusercontent.com/media/research.google.com/en//pubs/archive/42241.pdf" TargetMode="External"/><Relationship Id="rId4" Type="http://schemas.openxmlformats.org/officeDocument/2006/relationships/hyperlink" Target="https://www.youtube.com/watch?v=vGPI_JvLoN0" TargetMode="External"/><Relationship Id="rId5" Type="http://schemas.openxmlformats.org/officeDocument/2006/relationships/hyperlink" Target="http://ufldl.stanford.edu/housenumbers/" TargetMode="External"/><Relationship Id="rId6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lp.stanford.edu/" TargetMode="External"/><Relationship Id="rId4" Type="http://schemas.openxmlformats.org/officeDocument/2006/relationships/hyperlink" Target="https://github.com/MicrosoftTranslator/DocumentTranslator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scholar.google.com/citations?user=32w7x1cAAAAJ&amp;hl=en" TargetMode="External"/><Relationship Id="rId4" Type="http://schemas.openxmlformats.org/officeDocument/2006/relationships/hyperlink" Target="http://www.jmlr.org/papers/volume12/collobert11a/collobert11a.pdf" TargetMode="External"/><Relationship Id="rId5" Type="http://schemas.openxmlformats.org/officeDocument/2006/relationships/image" Target="../media/image49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medium.com/netflix-techblog/rad-outlier-detection-on-big-data-d6b0494371cc" TargetMode="External"/><Relationship Id="rId4" Type="http://schemas.openxmlformats.org/officeDocument/2006/relationships/hyperlink" Target="https://www.google.com/url?sa=t&amp;rct=j&amp;q=&amp;esrc=s&amp;source=web&amp;cd=35&amp;ved=0ahUKEwjqmtb_sL3YAhXj6YMKHWciBho4HhAWCEEwBA&amp;url=http%3A%2F%2Fwww.dtic.mil%2Fcgi-bin%2FGetTRDoc%3FAD%3DADA610860&amp;usg=AOvVaw3D-C9daj5PVA8yAgqqJ0vD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scikit-learn.org/stable/modules/svm.html" TargetMode="External"/><Relationship Id="rId4" Type="http://schemas.openxmlformats.org/officeDocument/2006/relationships/hyperlink" Target="https://docs.opencv.org/2.4.13.4/doc/tutorials/ml/introduction_to_svm/introduction_to_svm.html" TargetMode="External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scikit-learn.org/stable/modules/tree.html" TargetMode="External"/><Relationship Id="rId4" Type="http://schemas.openxmlformats.org/officeDocument/2006/relationships/hyperlink" Target="http://xgboost.readthedocs.io/en/latest/model.html" TargetMode="External"/><Relationship Id="rId5" Type="http://schemas.openxmlformats.org/officeDocument/2006/relationships/hyperlink" Target="http://citeseerx.ist.psu.edu/viewdoc/download?doi=10.1.1.12.6011&amp;rep=rep1&amp;type=pdf" TargetMode="External"/><Relationship Id="rId6" Type="http://schemas.openxmlformats.org/officeDocument/2006/relationships/image" Target="../media/image4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onlinecourses.science.psu.edu/stat857/node/35" TargetMode="External"/><Relationship Id="rId4" Type="http://schemas.openxmlformats.org/officeDocument/2006/relationships/hyperlink" Target="http://scikit-learn.org/stable/modules/generated/sklearn.decomposition.PCA.html" TargetMode="External"/><Relationship Id="rId5" Type="http://schemas.openxmlformats.org/officeDocument/2006/relationships/image" Target="../media/image51.gif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scikit-learn.org/stable/modules/manifold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facebook.github.io/prophet/" TargetMode="External"/><Relationship Id="rId4" Type="http://schemas.openxmlformats.org/officeDocument/2006/relationships/image" Target="../media/image5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gamasutra.com/topic/game-developer" TargetMode="External"/><Relationship Id="rId4" Type="http://schemas.openxmlformats.org/officeDocument/2006/relationships/hyperlink" Target="https://github.com/Microsoft/Windows-universal-samples/tree/master/Samples/SpeechRecognitionAndSynthesis" TargetMode="External"/><Relationship Id="rId5" Type="http://schemas.openxmlformats.org/officeDocument/2006/relationships/hyperlink" Target="https://www.microsoft.com/en-us/research/blog/microsoft-researchers-achieve-new-conversational-speech-recognition-milestone/" TargetMode="External"/><Relationship Id="rId6" Type="http://schemas.openxmlformats.org/officeDocument/2006/relationships/hyperlink" Target="https://arxiv.org/pdf/1708.06073.pdf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www.asimovinstitute.org/neural-network-zo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gif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nn.cs.utexas.edu/downloads/papers/stanley.ec02.pdf" TargetMode="External"/><Relationship Id="rId4" Type="http://schemas.openxmlformats.org/officeDocument/2006/relationships/hyperlink" Target="https://www.doc.ic.ac.uk/~nd/surprise_96/journal/vol1/hmw/article1.html" TargetMode="External"/><Relationship Id="rId5" Type="http://schemas.openxmlformats.org/officeDocument/2006/relationships/hyperlink" Target="http://www.incompleteideas.net/book/bookdraft2018jan1.pdf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youtube.com/watch?v=eyovmAtoUx0" TargetMode="External"/><Relationship Id="rId4" Type="http://schemas.openxmlformats.org/officeDocument/2006/relationships/hyperlink" Target="https://www.youtube.com/watch?v=9dXiAecyJrY" TargetMode="External"/><Relationship Id="rId5" Type="http://schemas.openxmlformats.org/officeDocument/2006/relationships/hyperlink" Target="https://www.youtube.com/playlist?list=PL5bqIc6XopCbb-FvnHmD1neVlQKwGzQyR" TargetMode="External"/><Relationship Id="rId6" Type="http://schemas.openxmlformats.org/officeDocument/2006/relationships/hyperlink" Target="http://videolectures.net/deeplearning2017_montreal/" TargetMode="External"/><Relationship Id="rId7" Type="http://schemas.openxmlformats.org/officeDocument/2006/relationships/hyperlink" Target="https://www.youtube.com/playlist?list=PLoRl3Ht4JOcdU872GhiYWf6jwrk_SNhz9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arxiv.org/" TargetMode="External"/><Relationship Id="rId4" Type="http://schemas.openxmlformats.org/officeDocument/2006/relationships/hyperlink" Target="http://www.gitxiv.com/" TargetMode="External"/><Relationship Id="rId10" Type="http://schemas.openxmlformats.org/officeDocument/2006/relationships/hyperlink" Target="https://www.kaggle.com/" TargetMode="External"/><Relationship Id="rId9" Type="http://schemas.openxmlformats.org/officeDocument/2006/relationships/hyperlink" Target="https://openai.com/systems/#platforms" TargetMode="External"/><Relationship Id="rId5" Type="http://schemas.openxmlformats.org/officeDocument/2006/relationships/hyperlink" Target="https://eng.uber.com/" TargetMode="External"/><Relationship Id="rId6" Type="http://schemas.openxmlformats.org/officeDocument/2006/relationships/hyperlink" Target="https://deepmind.com/" TargetMode="External"/><Relationship Id="rId7" Type="http://schemas.openxmlformats.org/officeDocument/2006/relationships/hyperlink" Target="https://medium.com/@NetflixTechBlog" TargetMode="External"/><Relationship Id="rId8" Type="http://schemas.openxmlformats.org/officeDocument/2006/relationships/hyperlink" Target="http://blog.aylien.com/research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codelabs.developers.google.com/codelabs/tensorflow-for-poets/#0" TargetMode="External"/><Relationship Id="rId5" Type="http://schemas.openxmlformats.org/officeDocument/2006/relationships/hyperlink" Target="https://www.youtube.com/watch?v=cSKfRcEDGUs" TargetMode="External"/><Relationship Id="rId6" Type="http://schemas.openxmlformats.org/officeDocument/2006/relationships/hyperlink" Target="https://github.com/tensorflow/tensorflow" TargetMode="External"/><Relationship Id="rId7" Type="http://schemas.openxmlformats.org/officeDocument/2006/relationships/hyperlink" Target="https://github.com/tensorflow/models" TargetMode="External"/><Relationship Id="rId8" Type="http://schemas.openxmlformats.org/officeDocument/2006/relationships/hyperlink" Target="https://www.manning.com/meap-catalog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numerical.recipes/oldverswitcher.html" TargetMode="External"/><Relationship Id="rId4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hyperlink" Target="https://web.stanford.edu/~hastie/Papers/ESLII.pdf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://lamda.nju.edu.cn/weixs/project/CNNTricks/CNNTricks.html" TargetMode="External"/><Relationship Id="rId5" Type="http://schemas.openxmlformats.org/officeDocument/2006/relationships/hyperlink" Target="http://www.asimovinstitute.org/neural-network-zoo/" TargetMode="External"/><Relationship Id="rId6" Type="http://schemas.openxmlformats.org/officeDocument/2006/relationships/hyperlink" Target="http://playground.tensorflow.org" TargetMode="External"/><Relationship Id="rId7" Type="http://schemas.openxmlformats.org/officeDocument/2006/relationships/hyperlink" Target="http://www.wildml.com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anaconda.com/" TargetMode="External"/><Relationship Id="rId4" Type="http://schemas.openxmlformats.org/officeDocument/2006/relationships/hyperlink" Target="https://github.com/Microsoft/CNTK" TargetMode="External"/><Relationship Id="rId9" Type="http://schemas.openxmlformats.org/officeDocument/2006/relationships/hyperlink" Target="https://archive.ics.uci.edu/ml/index.php" TargetMode="External"/><Relationship Id="rId5" Type="http://schemas.openxmlformats.org/officeDocument/2006/relationships/hyperlink" Target="https://deeplearning4j.org/index.html" TargetMode="External"/><Relationship Id="rId6" Type="http://schemas.openxmlformats.org/officeDocument/2006/relationships/hyperlink" Target="https://deeplearnjs.org/" TargetMode="External"/><Relationship Id="rId7" Type="http://schemas.openxmlformats.org/officeDocument/2006/relationships/hyperlink" Target="https://keras.io/#keras-the-python-deep-learning-library" TargetMode="External"/><Relationship Id="rId8" Type="http://schemas.openxmlformats.org/officeDocument/2006/relationships/hyperlink" Target="https://github.com/dmlc/xgboo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10650"/>
            <a:ext cx="85206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Computation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and 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Machine Learning Basics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05000" y="3347975"/>
            <a:ext cx="8520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https://github.com/timestocome/DeepLearning-Talks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Eigenvalues of Hessian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Find ridges (fingerprints, CAT scans);  Motion capture (character animation)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402" y="1615575"/>
            <a:ext cx="4388048" cy="266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essian matrix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500" y="1615575"/>
            <a:ext cx="3553525" cy="2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Stochastic Gradient Descent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tochastic gradient descent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425" y="1784925"/>
            <a:ext cx="4064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dient descent"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522" y="1379212"/>
            <a:ext cx="3392625" cy="29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Newton's Method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Approximate f(x)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Keep guessing, split the difference between guesses  until f(x) = 0  </a:t>
            </a: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fails spectacularly, step size missed zero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Code example: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http://www.aip.de/groups/soe/local/numres/bookcpdf/c9-4.pdf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wton's method"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875" y="1983850"/>
            <a:ext cx="2933700" cy="208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ewton's method fail"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8300" y="1907650"/>
            <a:ext cx="29337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Constrained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60325"/>
            <a:ext cx="85206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More than one cost in the problem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i.e. Find production number that maximizes income using only factory available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Or maximize f(x) subject to g(x)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Often just add g(x) to cost function as a penalty, but a large penalty can create ill conditioned Hessians causing the network to fail to converge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Lagrangian Multiplier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solve: 							max log(x) + log(y)  given: x + y = m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 equations, set g(x) to zero                     max log(x) + log(y) + L(m - x - y)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derivatives = 0                                                  1/x - z = 0, 1/y - z = 0, m - x - y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L from x, y                                                 1/x - z = 1/y - z     ===&gt; x = 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 equations, 2 unknowns                                       x = y = m/2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Lagrangian multiplier                               z = m/2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http://home.uchicago.edu/~vlima/courses/econ201/pricetext/chapter2.pdf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http://adl.stanford.edu/aa222/Lecture_Notes_files/constrainedOptimization.pdf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https://www.khanacademy.org/math/multivariable-calculus/applications-of-multivariable-derivatives/constrained-optimization/a/lagrange-multipliers-single-constraint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Karush-Kuhn-Tucker Approach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http://slideplayer.com/slide/4991139/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875" y="1217525"/>
            <a:ext cx="5408601" cy="2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Least Squares with Constraint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Solve: 						f(x) = ½ ||Ax - b||^2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Constraint: 					g(x) = x.Tx &lt;= 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 the equations:                             ½||Ax-b||^2 + z(x.Tx - 1)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derivative  = 0                                        A.TAx - A.Tb + 2zx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Lagrangian Multiplier                    z = (A.TAx - A.Tb) * x/2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the constraint                                         dL/dz = x.Tx - 1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Learning Algorithms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Able to learn from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"A computer program is said to learn from experience E with respect to some class of tasks T and performance measure P, if its performance in tasks at tasks in T, as measured by P, improves with experience E."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E:  data, sensor input, images,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T:  goals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P:  error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Experience ( data, sensor inputs…)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values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most common value, average or median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Interpolation between values ( time series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that feature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Infer from other features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Curse of dimensionality 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have 2 equations and 3 unknowns there are an infinite number of solutions.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have a lot of features and few training samples there will be many paths through a network, they may validate and test okay, but will often randomly fail in real world use.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Categories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Use one hot vectors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Sensors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Allow for noise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Independent Identically Distributed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Garbage in, garbage out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 features cannot be correlated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Identically Distributed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validation, test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( if 90% of the output is true, the network will always guess true and you'll have 90% accuracy - check the confusion matrix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https://pandas.pydata.org/pandas-docs/stable/generated/pandas.DataFrame.corr.html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http://scikit-learn.org/stable/modules/generated/sklearn.metrics.confusion_matrix.html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Overflow and Underflow 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000075"/>
            <a:ext cx="85206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Overflow -+/- infinity, NaN, wrapping 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Underflow - numbers fade to zero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vanishing gradients [ clip gradients, add epsilon ]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exploding gradients [ clip gradients, use regularization ]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Pentium FDIV Bug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GPU truncation causing non-linearity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https://blog.openai.com/nonlinear-computation-in-linear-networks/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Most ML libraries will handle NaN, -/+ inf, div by zero for you, or add epsilon ( a very small number ) to denominator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Wrapping: use a 16 bit int to count in a loop and it'll wrap at 65,536 - 1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don't use loops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 a very large loop index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Curse of dimensionality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urse of dimensionality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00" y="1971925"/>
            <a:ext cx="5842000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Task (Goals)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what you want your neural network to solve, the goal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Think carefully, you can get very different answers depending on how you frame your task.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First self driving cars were trained with human drivers and learned to drive on their own.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Test car is successfully driven down the road, then down a hill into a lake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Performance Measure ( Cost function)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80% of data is used for training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to validate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is held out to be used as a test after training is done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While accuracy less than ( pick a number )%: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shuffle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training data in batches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validation every 100th epoch or so: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Then test on hold out data after training is complete (* never let subcontractors, contest entrants see hold out data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testing, validation data must be statistically similar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Bias vs Variance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High bias == underfitting           High variance == overfitting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MSE = (target - predicted)^2  = Bias^2 + Variance + noise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3 bulls eye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100" y="2397325"/>
            <a:ext cx="2876950" cy="21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8275" y="4506575"/>
            <a:ext cx="7989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as variance total error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75" y="2327299"/>
            <a:ext cx="4008300" cy="2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Entropy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how many bits are needed to encode information                      </a:t>
            </a:r>
            <a:r>
              <a:rPr b="0" i="0" lang="en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* information theory uses Log2, not e, not 10 )</a:t>
            </a:r>
            <a:endParaRPr b="0" i="0" sz="10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(heads, tails) == 1 bit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Sum( (½) * log(½) + (½) * log(½) 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( ½ * -1) + (½ * -1) = -(-½ - ½) = 1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 ⅓, tails ⅔)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-(⅓ * log(⅓)  + ⅔ * log(⅔) ) = 0.89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Mathematical Theory of Communication, Shannon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http://affect-reason-utility.com/1301/4/shannon1948.pdf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entropy"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925" y="1661075"/>
            <a:ext cx="2585075" cy="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KL Divergence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Kullback-Leibler Divergence tells how much information is lost between the neural network prediction and the actual values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p is probability distribution (actual), q is approximation (predicted)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principle of maximum likelihood says that given the training data, we should use as our model the distribution f(w) that gives the greatest possible probability to the training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 a distance measure !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https://www.countbayesie.com/blog/2017/5/9/kullback-leibler-divergence-explained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http://cseweb.ucsd.edu/~elkan/250B/logreg.pdf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1625" y="1506425"/>
            <a:ext cx="5715000" cy="90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ntropy" id="225" name="Shape 2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9050" y="2232425"/>
            <a:ext cx="2419150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Cross entropy as cost function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175" y="1015650"/>
            <a:ext cx="3874850" cy="18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491125" y="1080500"/>
            <a:ext cx="8072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Cross entropy = entropy + KL Divergence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entropy = minimum bits needed to transmit actual information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KL Divergence = difference between predicted and actual information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https://www.youtube.com/watch?v=ErfnhcEV1O8&amp;feature=youtu.be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vs Frequentist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	                                                Frequentist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beliefs                                                  Repeatable random sample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Fixed parameters                                         Fixed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= mx + b                                                   y = mx + b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 = N(mu, std)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- normal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std - standard deviation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- mean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Frequentists vs. Bayesians" id="240" name="Shape 240" title="'Detector! What would the Bayesian statistician say if I asked him whether the--' [roll] 'I AM A NEUTRINO DETECTOR, NOT A LABYRINTH GUARD. SERIOUSLY, DID YOUR BRAIN FALL OUT?' [roll] '... yes.'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975" y="1000075"/>
            <a:ext cx="2773225" cy="3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Statistics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Intuitive understanding of Bayes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https://arbital.com/p/bayes_frequency_diagram/?l=55z&amp;pathId=28771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http://scikit-learn.org/stable/modules/naive_bayes.html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yesian" id="247" name="Shape 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100" y="1286475"/>
            <a:ext cx="3592400" cy="1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9225" y="1246325"/>
            <a:ext cx="4116401" cy="2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Maximum Log Likelihood (frequentist) 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00" y="1444150"/>
            <a:ext cx="4432125" cy="292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rmal distribution pdf" id="256" name="Shape 256" title="Normal distribution pd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100" y="1397800"/>
            <a:ext cx="3939276" cy="30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446475" y="928700"/>
            <a:ext cx="8385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observing the given data as a function of theta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IEEE Standard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00700"/>
            <a:ext cx="85206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(-1 * s) x (fraction) x (2 ^ exponent)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(* fraction is usually named mantissa)</a:t>
            </a:r>
            <a:endParaRPr b="0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Size of ints, longs, floats, doubles on your computer 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https://www.programiz.com/c-programming/examples/sizeof-operator-example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http://cstl-csm.semo.edu/xzhang/Class%20Folder/CS280/Workbook_HTML/FLOATING_tut.htm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http://www.boundedfloatingpoint.com/PressRelease_011718.pdf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end of floating point errors ?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100" y="1499575"/>
            <a:ext cx="6443050" cy="1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Conditional Log Likelihood ( Bayesian version 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Weights are trained to maximize the conditional data likelihood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which is the same as maximizing the conditional log likelihood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http://cseweb.ucsd.edu/~elkan/250B/logreg.pdf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5600" y="1494300"/>
            <a:ext cx="4505724" cy="8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8700" y="2826700"/>
            <a:ext cx="4398000" cy="7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Mean Squared Error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data examples are i.i.d.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and identically distributed, then the Conditional Log Likelihood can be reduced to the Mean Squared Error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ean squared error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925" y="2182375"/>
            <a:ext cx="4928126" cy="1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Regression as Maximum Likelihood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2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Dot product as a measure of similarity between vectors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~ Conditional log likelihood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 n_samples -&gt; infinity convergence increases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True distribution of data must be in model family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True distribution must correspond to one set of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Let's take the Con out of Econometrics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http://www.econ.ucla.edu/workingpapers/wp239.pdf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Linear Regression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is uniform or Gaussian distribution with high entropy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Observation reduces entropy and drives weights to single values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known prior probability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distribution shifts weights toward simpler smoother curves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https://stats.stackexchange.com/questions/252577/bayes-regression-how-is-it-done-in-comparison-to-standard-regression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Bayesian linear regression model formulation" id="285" name="Shape 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500" y="1842275"/>
            <a:ext cx="3712900" cy="22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674" y="2612948"/>
            <a:ext cx="2280825" cy="16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Maximum a Posteriori (MAP) Estimation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aximum a posteriori estimation map"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175" y="1170125"/>
            <a:ext cx="4862275" cy="3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MLE vs MAP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Both compute a single value, not a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- fit a Gaussian to the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 - uses posterior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is a specific case of MAP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https://wiseodd.github.io/techblog/2017/01/01/mle-vs-map/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9600" y="1647225"/>
            <a:ext cx="2171172" cy="1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0700" y="1647225"/>
            <a:ext cx="2322850" cy="1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Cross validation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Split the dataset into 3 sections: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Shuffle data, split and repeat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Average error gives you an approximate idea of how well an algorithm will perform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Especially useful on small datasets.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http://scikit-learn.org/stable/modules/cross_validation.html</a:t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Hyperparameters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059950"/>
            <a:ext cx="85206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used to control the algorithm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max, min, depth of branches on a decision tree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layers, size of layers in network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rate, complexity constant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a grid search ( nested loops over several options ) is used with cross validation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http://scikit-learn.org/stable/modules/grid_search.html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recent development is that randomly picking values for a grid search is more effective than stepping through all values.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http://www.jmlr.org/papers/volume13/bergstra12a/bergstra12a.pdf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adjusts the weights to minimize the error, regularization forces the weights to stay small which forces the network to generalize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prevent overfitting: To be useful a network must be able to generalize to new data.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regularization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regularization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out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Batch normalization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L1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355825"/>
            <a:ext cx="85206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Lasso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sum of the absolute differences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Drives some weights to zero which has the effect of pruning features which acts as a feature selector. Almost never used in real problems because it is not rotationally invariant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= complexity_parameter * sum(abs(W))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Poor Conditioning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Conditioning is how quickly a function changes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Even a small learning rate increases the error causing the network to become stuck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a small network this is a local minima, in a deep network it's a saddle point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Fix: use an adaptive learning rate ( Adagrad, AdaDelta, RMSProp, Adam, Momentum …)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Adaptive learning rates are built into Theano, TensorFlow ...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onlinear dynamics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402" y="1152475"/>
            <a:ext cx="2958651" cy="2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L2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98175"/>
            <a:ext cx="85206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Ridge regression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Limits weight size without driving any to zero, minimizes variance, increases bias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Rotational invariance is the main reason it is used instead of L1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= complexity_constant * sum(W)^2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and L2 have the effect of choosing a different prior in Bayesian solutions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 net uses both L1 and L2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https://web.stanford.edu/~hastie/Papers/B67.2%20(2005)%20301-320%20Zou%20&amp;%20Hastie.pdf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Capacity, Overfitting, Underfitting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ural network train test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25" y="1593725"/>
            <a:ext cx="4395776" cy="29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ion matrix"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050" y="1841438"/>
            <a:ext cx="2944250" cy="24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Dropout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Averages predictions over all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exclude a percent of hidden nodes from the neural network, change and randomly exclude a different group on next batch during training.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to: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Create a matrix the size of the weights matrix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Randomly fill with ones and zeros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Multiply weights by the matrix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Dropout: A Simple Way to Prevent NN from Overfitting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https://www.cs.toronto.edu/~hinton/absps/JMLRdropout.pdf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ropout" id="346" name="Shape 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350" y="2148675"/>
            <a:ext cx="3395849" cy="1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Batch Normalization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often used in place of DropOut, can use higher learning rates, networks train faster.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batch of training examples recenter the features.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practice, the original input is fed to later layers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https://arxiv.org/pdf/1502.03167.pdf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tch normalization"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6725" y="1983225"/>
            <a:ext cx="4416975" cy="1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Probabilistic Supervised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( Gaussian Distribution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y given 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activation functions are used to create non-linearity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sigmoid, oldest, may cause vanishing gradients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tanh, steeper than sigmoid, still can cause vanishing gradients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relu, not linear, combinations or Relu also nonlinear, can approximate any function, drives some weights to zero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fast to compute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leaky relu ( use when relu drives all your weights to zero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 ( used in last layer to scale values so they sum up to 1 )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Regression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 = dot(w.T, x)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= 1/n_samples * Sum(predicted - actual)^2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unknown f(x)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J(w) = ||y - dot(w.T, x)||^2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derivative to find direction to change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dJ/dw =  2 * XTXw -2 * XTy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 = w - learning_rate * 2 * (XTXw - XTy)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ot product" id="366" name="Shape 366"/>
          <p:cNvPicPr preferRelativeResize="0"/>
          <p:nvPr/>
        </p:nvPicPr>
        <p:blipFill rotWithShape="1">
          <a:blip r:embed="rId3">
            <a:alphaModFix/>
          </a:blip>
          <a:srcRect b="3410" l="0" r="0" t="-3410"/>
          <a:stretch/>
        </p:blipFill>
        <p:spPr>
          <a:xfrm>
            <a:off x="3981725" y="2340700"/>
            <a:ext cx="27940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an square error" id="367" name="Shape 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901" y="325500"/>
            <a:ext cx="3089025" cy="3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Classification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Classification: image recognition, medical symptoms, marketing, voters ….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are turned into vectors and the distance between vectors is used to determine group membership. ( city block, bird's eye 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representing values are scaled between 0,1 or -1,1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representing classes are converted to one hot vectors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a one hot vector selecting a class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 is unsupervised learning and might not always classify in a useful way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runs with data that's been shuffled between runs can classify the data differently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K-Means Clustering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152475"/>
            <a:ext cx="8520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Pick n points at random (centroids), must give algorithm the number of clusters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Put each point in the group of the closest centroid using either Manhattan or Euclidean distance, repeat until stable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may vary on sorting order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ROC Receiver operating characteristic ~ 1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http://scikit-learn.org/stable/modules/generated/sklearn.cluster.KMeans.html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http://stanford.edu/~cpiech/cs221/handouts/kmeans.html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k means clustering"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8900" y="2228250"/>
            <a:ext cx="3019625" cy="2672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C curves.svg"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8107" y="2228250"/>
            <a:ext cx="2168393" cy="16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Classification with missing inputs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152475"/>
            <a:ext cx="85206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Joint Training of Deep Boltzmann Machines for Classification, Goodfellow (Goodfellow 2013b paper)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https://arxiv.org/pdf/1301.3568.pdf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Restricted Deep Boltzmann Machines, Salakhutdinov and Hinton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http://proceedings.mlr.press/v5/salakhutdinov09a/salakhutdinov09a.pdf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4j has a nice tutorial on Boltzmann machines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https://deeplearning4j.org/restrictedboltzmannmachine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(aka Deep Belief Networks)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eep belief networks google" id="388" name="Shape 3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1975" y="2638575"/>
            <a:ext cx="3445599" cy="21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Transcription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OCR, Optical Character Recognition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Multi-digit Number Recognition from Street View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https://static.googleusercontent.com/media/research.google.com/en//pubs/archive/42241.pdf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Goodfellow talk on the paper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https://www.youtube.com/watch?v=vGPI_JvLoN0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http://ufldl.stanford.edu/housenumbers/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ocr" id="395" name="Shape 3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6950" y="2854825"/>
            <a:ext cx="3299549" cy="17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Gradient Based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95350" y="1017725"/>
            <a:ext cx="85206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Goal is to minimize or maximize a cost function ( loss function, error function)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small learning rate, take a small step in the direction of steepest decrease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= 0 at minimum, max, saddle point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addle point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750" y="2349500"/>
            <a:ext cx="19621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ddle point"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00" y="2235675"/>
            <a:ext cx="469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Machine Translation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for natural language translation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 done with a recurrent network ( RNN, LSTM, GRU, ...)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One language is the input, the second language is the output.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network is trained back and forth rather than just forward feeding data and back feeding the errors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https://nlp.stanford.edu/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https://github.com/MicrosoftTranslator/DocumentTranslator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Structured Output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Collobert Home Page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https://scholar.google.com/citations?user=32w7x1cAAAAJ&amp;hl=en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Natural Language Processing (Almost) from Scratch (Collobert 2012)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http://www.jmlr.org/papers/volume12/collobert11a/collobert11a.pdf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450" y="1017725"/>
            <a:ext cx="3071575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Anomaly Detection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28925"/>
            <a:ext cx="85206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Make a prediction, points outside the prediction area are anomalies. This is a high value research area -- many problems still to be solved ( equipment time to failure, stock market crashes, earthquake prediction……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RAD - Outlier Detection on Big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https://medium.com/netflix-techblog/rad-outlier-detection-on-big-data-d6b0494371cc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Anomaly detection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http://www.dtic.mil/cgi-bin/GetTRDoc?AD=ADA610860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Support Vector Machines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O(n^2), can only separate 2 classes per SVM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http://scikit-learn.org/stable/modules/svm.html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https://docs.opencv.org/2.4.13.4/doc/tutorials/ml/introduction_to_svm/introduction_to_svm.html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vm" id="421" name="Shape 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0875" y="1228675"/>
            <a:ext cx="3238500" cy="176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vm" id="422" name="Shape 4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8675" y="1222350"/>
            <a:ext cx="23806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Decision Tree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153800"/>
            <a:ext cx="85206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entropy to make splits to give largest information gain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http://scikit-learn.org/stable/modules/tree.html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http://xgboost.readthedocs.io/en/latest/model.html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Using decision trees to see what a neural network is doing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http://citeseerx.ist.psu.edu/viewdoc/download?doi=10.1.1.12.6011&amp;rep=rep1&amp;type=pdf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ecision tree"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8825" y="1230001"/>
            <a:ext cx="3445925" cy="23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Principal Components Analysis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compress data to reduce features by combining them in a way that maximizes variance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when data is highly correlated to create independent feature representations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https://onlinecourses.science.psu.edu/stat857/node/35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http://scikit-learn.org/stable/modules/generated/sklearn.decomposition.PCA.html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PCA plots" id="436" name="Shape 4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2825" y="1918625"/>
            <a:ext cx="3004676" cy="24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Manifold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Find a useful way to represent the data in less dimensions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represent road as 2D in a 3D world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It's like PCA but attempts to retain more information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t-SNE Used often for visualization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Doesn't always work, information can be lost or distorted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http://scikit-learn.org/stable/modules/manifold.html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 Series Predictions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predict future values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stationary (rotate down to x axis)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Generally use a log scale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data must be future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Facebook's Prophet is a great open source tool for doing forecasts with large amounts of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https://facebook.github.io/prophet/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 prediction" id="449" name="Shape 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225" y="1231549"/>
            <a:ext cx="4620075" cy="24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Synthesis and Sampling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in the game industry to create landscapes (fractal), characters (AI), etc 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https://www.gamasutra.com/topic/game-developer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Microsoft Speech recognition and synthesis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https://github.com/Microsoft/Windows-universal-samples/tree/master/Samples/SpeechRecognitionAndSynthesis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https://www.microsoft.com/en-us/research/blog/microsoft-researchers-achieve-new-conversational-speech-recognition-milestone/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https://arxiv.org/pdf/1708.06073.pdf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Free Lunch Theorem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Says that if you average over all the machine learning algorithms each will have the same performance on the same data set.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only way one strategy can outperform another is by adjusting the network to the problem.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networks for vision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recursive networks for time series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vs wide layers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http://www.asimovinstitute.org/neural-network-zoo/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tangent line on a slope which gives you the direction of greatest increase. In neural networks we use the negative of it to get steepest descent.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2nd derivative can tell you if you are at a max or min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&lt; 0 max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== 0 no information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&gt; 0 minimum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175" y="1661175"/>
            <a:ext cx="2693650" cy="188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7fig1.txtgr3.gif" id="93" name="Shape 93" title="sup7fig1.txtgr3.gi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175" y="2962300"/>
            <a:ext cx="2234800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Building a Machine Learning Algorithm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115247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Cleanup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Multiply data by weights, iterative training for non-linear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difference between cost function and actual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* no free lunch theorem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old things being tried to adjust weights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NEAT, NeuroEvolution of Augmenting Topologies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http://nn.cs.utexas.edu/downloads/papers/stanley.ec02.pdf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Genetic Algorithms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https://www.doc.ic.ac.uk/~nd/surprise_96/journal/vol1/hmw/article1.html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Reinforcement Learning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http://www.incompleteideas.net/book/bookdraft2018jan1.pdf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Videos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311700" y="1152475"/>
            <a:ext cx="85905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Bay Area Deep Learning School 2016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https://www.youtube.com/watch?v=eyovmAtoUx0</a:t>
            </a: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https://www.youtube.com/watch?v=9dXiAecyJrY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Summer School Montreal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https://www.youtube.com/playlist?list=PL5bqIc6XopCbb-FvnHmD1neVlQKwGzQyR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http://videolectures.net/deeplearning2017_montreal/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for Machine Learning (Hinton Lectures 78 videos)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https://www.youtube.com/playlist?list=PLoRl3Ht4JOcdU872GhiYWf6jwrk_SNhz9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Blogs and things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835400"/>
            <a:ext cx="85206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ArXiv Papers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Arvix papers: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http://www.gitxiv.com/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Uber ML Blog: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https://eng.uber.com/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Mind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https://deepmind.com/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Netflix ML Blog: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https://medium.com/@NetflixTechBlog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Aylien NLP Blog and Data: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http://blog.aylien.com/research/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AI: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https://openai.com/systems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Test environments for RL learning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Kaggle: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https://blog.kaggle.com/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Data, ML Blog, forums, examples, contests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Tensorflow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https://www.tensorflow.org/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for poets: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https://codelabs.developers.google.com/codelabs/tensorflow-for-poets/#0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https://www.youtube.com/watch?v=cSKfRcEDGUs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https://github.com/tensorflow/tensorflow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Models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https://github.com/tensorflow/models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Manning MEAP Books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https://www.manning.com/meap-catalog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( *these assume you know ML and don't know TF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computing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Numerical Recipes in C/C++, Fortran 77/90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http://numerical.recipes/oldverswitcher.html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Statistical Learning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http://www-bcf.usc.edu/~gareth/ISL/ISLR%20Seventh%20Printing.pdf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of Statistical Learning  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https://web.stanford.edu/~hastie/Papers/ESLII.pdf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Deep Learning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and Deep Learning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http://neuralnetworksanddeeplearning.com/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Must Know Tricks in Deep Neural Networks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http://lamda.nju.edu.cn/weixs/project/CNNTricks/CNNTricks.html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Zoo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http://www.asimovinstitute.org/neural-network-zoo/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Playground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http://playground.tensorflow.org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WildML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http://www.wildml.com/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Software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Anaconda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https://www.anaconda.com/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Microsoft CNTK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https://github.com/Microsoft/CNTK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for Java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https://deeplearning4j.org/index.html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 JS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https://deeplearnjs.org/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Keras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https://keras.io/#keras-the-python-deep-learning-library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- Extreme Gradient Boosting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https://github.com/dmlc/xgboost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https://archive.ics.uci.edu/ml/index.php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Partial 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017725"/>
            <a:ext cx="85206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Derivatives calculated on vectors ( gradient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partial derivative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400" y="1786800"/>
            <a:ext cx="5007600" cy="3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Jacobian Matrix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Take the first derivative of a vector and output a vector to find steepest descent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jacobian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50" y="1910600"/>
            <a:ext cx="35623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ce  gravity"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7551" y="1851987"/>
            <a:ext cx="3225701" cy="20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Hessian Matrix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find the 2nd derivative of a vector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curvature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Use to adjust learning rate (step size)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-&gt; maxes negative curvature is down,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-&gt; mins curvature is up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zero -&gt; flat space or a saddle point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hessian matrix"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275" y="1443950"/>
            <a:ext cx="4744450" cy="23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