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embeddedFontLst>
    <p:embeddedFont>
      <p:font typeface="Proxima Nova"/>
      <p:regular r:id="rId50"/>
      <p:bold r:id="rId51"/>
      <p:italic r:id="rId52"/>
      <p:boldItalic r:id="rId53"/>
    </p:embeddedFont>
    <p:embeddedFont>
      <p:font typeface="Alfa Slab One"/>
      <p:regular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ProximaNova-bold.fntdata"/><Relationship Id="rId50" Type="http://schemas.openxmlformats.org/officeDocument/2006/relationships/font" Target="fonts/ProximaNova-regular.fntdata"/><Relationship Id="rId53" Type="http://schemas.openxmlformats.org/officeDocument/2006/relationships/font" Target="fonts/ProximaNova-boldItalic.fntdata"/><Relationship Id="rId52" Type="http://schemas.openxmlformats.org/officeDocument/2006/relationships/font" Target="fonts/ProximaNova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font" Target="fonts/AlfaSlabOne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b2e020f47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5b2e020f47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d12da0d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d12da0d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b2f66ef0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b2f66ef0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b2e020f47_2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5b2e020f47_2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b2e020f47_2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b2e020f47_2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b2f66ef0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b2f66ef0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b2e020f47_2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5b2e020f47_2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b2e020f47_2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5b2e020f47_2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 see if can find training to test data paper ---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b2e020f47_2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5b2e020f47_2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b2e020f47_2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5b2e020f47_2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b2e020f47_2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5b2e020f47_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b2f66f1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b2f66f1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b2e020f47_2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5b2e020f47_2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b2f66ef0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b2f66ef0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b2e020f47_2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5b2e020f47_2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b2e020f47_2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5b2e020f47_2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b2e020f47_2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5b2e020f47_2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b2e020f47_2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5b2e020f47_2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b2f66ef0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b2f66ef0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b2e020f47_2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b2e020f47_2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b2e020f47_2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5b2e020f47_2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b2e020f47_2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5b2e020f47_2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b2e020f47_2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5b2e020f47_2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b2e020f47_2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5b2e020f47_2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b2e020f47_2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5b2e020f47_2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b2e020f47_2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5b2e020f47_2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b2e020f47_2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g5b2e020f47_2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b2e020f47_2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5b2e020f47_2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b2e020f47_2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g5b2e020f47_2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b2e020f47_2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g5b2e020f47_2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b2f66ef0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b2f66ef0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b2f66f21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b2f66f21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b2e020f47_2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5b2e020f47_2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b2e020f47_2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5b2e020f47_2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b2e020f47_2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g5b2e020f47_2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b2e020f47_2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g5b2e020f47_2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b2e020f47_2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5b2e020f47_2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5b2e020f47_2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5b2e020f47_2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b2e020f47_2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5b2e020f47_2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b2e020f47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5b2e020f47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b2e020f47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5b2e020f47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b2e020f47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5b2e020f47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b2e020f47_2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5b2e020f47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59;p15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15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b="0" i="0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b="0" i="0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b="0" i="0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b="0" i="0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b="0" i="0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b="0" i="0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b="0" i="0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b="0" i="0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b="0" i="0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b="0" i="0" sz="6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b="0" i="0" sz="6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b="0" i="0" sz="6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b="0" i="0" sz="6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b="0" i="0" sz="6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b="0" i="0" sz="6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b="0" i="0" sz="6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b="0" i="0" sz="6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b="0" i="0" sz="6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b="0" i="0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b="0" i="0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b="0" i="0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b="0" i="0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b="0" i="0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b="0" i="0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b="0" i="0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b="0" i="0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b="0" i="0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b="0" i="0" sz="4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b="0" i="0" sz="4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b="0" i="0" sz="4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b="0" i="0" sz="4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b="0" i="0" sz="4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b="0" i="0" sz="4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b="0" i="0" sz="4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b="0" i="0" sz="4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b="0" i="0" sz="4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b="0" i="0" sz="3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b="0" i="0" sz="3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b="0" i="0" sz="3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b="0" i="0" sz="3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b="0" i="0" sz="3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b="0" i="0" sz="3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b="0" i="0" sz="3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b="0" i="0" sz="3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b="0" i="0" sz="3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 b="0" i="0" sz="1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b="0" i="0" sz="11000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b="0" i="0" sz="11000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b="0" i="0" sz="11000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b="0" i="0" sz="11000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b="0" i="0" sz="11000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b="0" i="0" sz="11000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b="0" i="0" sz="11000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b="0" i="0" sz="11000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b="0" i="0" sz="11000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timestocome/DeepLearning-Talks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playground.tensorflow.org" TargetMode="External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andas.pydata.org/pandas-docs/stable/generated/pandas.DataFrame.corr.html" TargetMode="External"/><Relationship Id="rId4" Type="http://schemas.openxmlformats.org/officeDocument/2006/relationships/hyperlink" Target="http://scikit-learn.org/stable/modules/generated/sklearn.metrics.confusion_matrix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affect-reason-utility.com/1301/4/shannon1948.pdf" TargetMode="External"/><Relationship Id="rId4" Type="http://schemas.openxmlformats.org/officeDocument/2006/relationships/image" Target="../media/image9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countbayesie.com/blog/2017/5/9/kullback-leibler-divergence-explained" TargetMode="External"/><Relationship Id="rId4" Type="http://schemas.openxmlformats.org/officeDocument/2006/relationships/hyperlink" Target="http://cseweb.ucsd.edu/~elkan/250B/logreg.pdf" TargetMode="External"/><Relationship Id="rId5" Type="http://schemas.openxmlformats.org/officeDocument/2006/relationships/image" Target="../media/image27.png"/><Relationship Id="rId6" Type="http://schemas.openxmlformats.org/officeDocument/2006/relationships/image" Target="../media/image9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jpg"/><Relationship Id="rId4" Type="http://schemas.openxmlformats.org/officeDocument/2006/relationships/hyperlink" Target="https://www.youtube.com/watch?v=ErfnhcEV1O8&amp;feature=youtu.be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arbital.com/p/bayes_frequency_diagram/?l=55z&amp;pathId=28771" TargetMode="External"/><Relationship Id="rId4" Type="http://schemas.openxmlformats.org/officeDocument/2006/relationships/hyperlink" Target="http://scikit-learn.org/stable/modules/naive_bayes.html" TargetMode="External"/><Relationship Id="rId5" Type="http://schemas.openxmlformats.org/officeDocument/2006/relationships/image" Target="../media/image13.jpg"/><Relationship Id="rId6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papers.nips.cc/paper/3-supervised-learning-of-probability-distributions-by-neural-networks.pdf" TargetMode="External"/><Relationship Id="rId4" Type="http://schemas.openxmlformats.org/officeDocument/2006/relationships/hyperlink" Target="https://wiseodd.github.io/techblog/2017/01/01/mle-vs-map/" TargetMode="External"/><Relationship Id="rId5" Type="http://schemas.openxmlformats.org/officeDocument/2006/relationships/image" Target="../media/image15.png"/><Relationship Id="rId6" Type="http://schemas.openxmlformats.org/officeDocument/2006/relationships/image" Target="../media/image2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scikit-learn.org/stable/modules/cross_validation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scikit-learn.org/stable/modules/grid_search.html" TargetMode="External"/><Relationship Id="rId4" Type="http://schemas.openxmlformats.org/officeDocument/2006/relationships/hyperlink" Target="http://www.jmlr.org/papers/volume13/bergstra12a/bergstra12a.pdf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asimovinstitute.org/neural-network-zoo/" TargetMode="External"/><Relationship Id="rId4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eb.stanford.edu/~hastie/Papers/B67.2%20(2005)%20301-320%20Zou%20&amp;%20Hastie.pdf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jpg"/><Relationship Id="rId4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cs.toronto.edu/~hinton/absps/JMLRdropout.pdf" TargetMode="External"/><Relationship Id="rId4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arxiv.org/pdf/1502.03167.pdf" TargetMode="External"/><Relationship Id="rId4" Type="http://schemas.openxmlformats.org/officeDocument/2006/relationships/image" Target="../media/image2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facebook.github.io/prophet/" TargetMode="External"/><Relationship Id="rId4" Type="http://schemas.openxmlformats.org/officeDocument/2006/relationships/image" Target="../media/image1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nn.cs.utexas.edu/downloads/papers/stanley.ec02.pdf" TargetMode="External"/><Relationship Id="rId4" Type="http://schemas.openxmlformats.org/officeDocument/2006/relationships/hyperlink" Target="https://www.doc.ic.ac.uk/~nd/surprise_96/journal/vol1/hmw/article1.html" TargetMode="External"/><Relationship Id="rId5" Type="http://schemas.openxmlformats.org/officeDocument/2006/relationships/hyperlink" Target="http://www.incompleteideas.net/book/bookdraft2018jan1.pdf" TargetMode="External"/><Relationship Id="rId6" Type="http://schemas.openxmlformats.org/officeDocument/2006/relationships/hyperlink" Target="http://www.davidfogel.com/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youtube.com/watch?v=eyovmAtoUx0" TargetMode="External"/><Relationship Id="rId4" Type="http://schemas.openxmlformats.org/officeDocument/2006/relationships/hyperlink" Target="https://www.youtube.com/watch?v=9dXiAecyJrY" TargetMode="External"/><Relationship Id="rId5" Type="http://schemas.openxmlformats.org/officeDocument/2006/relationships/hyperlink" Target="https://www.youtube.com/playlist?list=PL5bqIc6XopCbb-FvnHmD1neVlQKwGzQyR" TargetMode="External"/><Relationship Id="rId6" Type="http://schemas.openxmlformats.org/officeDocument/2006/relationships/hyperlink" Target="http://videolectures.net/deeplearning2017_montreal/" TargetMode="External"/><Relationship Id="rId7" Type="http://schemas.openxmlformats.org/officeDocument/2006/relationships/hyperlink" Target="https://www.youtube.com/playlist?list=PLoRl3Ht4JOcdU872GhiYWf6jwrk_SNhz9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arxiv.org/" TargetMode="External"/><Relationship Id="rId4" Type="http://schemas.openxmlformats.org/officeDocument/2006/relationships/hyperlink" Target="https://eng.uber.com/" TargetMode="External"/><Relationship Id="rId10" Type="http://schemas.openxmlformats.org/officeDocument/2006/relationships/hyperlink" Target="http://blog.otoro.net/" TargetMode="External"/><Relationship Id="rId9" Type="http://schemas.openxmlformats.org/officeDocument/2006/relationships/hyperlink" Target="https://www.kaggle.com/" TargetMode="External"/><Relationship Id="rId5" Type="http://schemas.openxmlformats.org/officeDocument/2006/relationships/hyperlink" Target="https://deepmind.com/" TargetMode="External"/><Relationship Id="rId6" Type="http://schemas.openxmlformats.org/officeDocument/2006/relationships/hyperlink" Target="https://medium.com/@NetflixTechBlog" TargetMode="External"/><Relationship Id="rId7" Type="http://schemas.openxmlformats.org/officeDocument/2006/relationships/hyperlink" Target="http://blog.aylien.com/research/" TargetMode="External"/><Relationship Id="rId8" Type="http://schemas.openxmlformats.org/officeDocument/2006/relationships/hyperlink" Target="https://openai.com/systems/#platforms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www.tensorflow.org/" TargetMode="External"/><Relationship Id="rId4" Type="http://schemas.openxmlformats.org/officeDocument/2006/relationships/hyperlink" Target="https://codelabs.developers.google.com/codelabs/tensorflow-for-poets/#0" TargetMode="External"/><Relationship Id="rId5" Type="http://schemas.openxmlformats.org/officeDocument/2006/relationships/hyperlink" Target="https://www.youtube.com/watch?v=cSKfRcEDGUs" TargetMode="External"/><Relationship Id="rId6" Type="http://schemas.openxmlformats.org/officeDocument/2006/relationships/hyperlink" Target="https://github.com/tensorflow/tensorflow" TargetMode="External"/><Relationship Id="rId7" Type="http://schemas.openxmlformats.org/officeDocument/2006/relationships/hyperlink" Target="https://github.com/tensorflow/models" TargetMode="External"/><Relationship Id="rId8" Type="http://schemas.openxmlformats.org/officeDocument/2006/relationships/hyperlink" Target="https://www.manning.com/meap-catalog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numerical.recipes/oldverswitcher.html" TargetMode="External"/><Relationship Id="rId4" Type="http://schemas.openxmlformats.org/officeDocument/2006/relationships/hyperlink" Target="http://www-bcf.usc.edu/~gareth/ISL/ISLR%20Seventh%20Printing.pdf" TargetMode="External"/><Relationship Id="rId5" Type="http://schemas.openxmlformats.org/officeDocument/2006/relationships/hyperlink" Target="https://web.stanford.edu/~hastie/Papers/ESLII.pdf" TargetMode="External"/><Relationship Id="rId6" Type="http://schemas.openxmlformats.org/officeDocument/2006/relationships/hyperlink" Target="https://www.springer.com/us/book/9780387987804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neuralnetworksanddeeplearning.com/" TargetMode="External"/><Relationship Id="rId4" Type="http://schemas.openxmlformats.org/officeDocument/2006/relationships/hyperlink" Target="http://lamda.nju.edu.cn/weixs/project/CNNTricks/CNNTricks.html" TargetMode="External"/><Relationship Id="rId5" Type="http://schemas.openxmlformats.org/officeDocument/2006/relationships/hyperlink" Target="http://www.asimovinstitute.org/neural-network-zoo/" TargetMode="External"/><Relationship Id="rId6" Type="http://schemas.openxmlformats.org/officeDocument/2006/relationships/hyperlink" Target="http://playground.tensorflow.org" TargetMode="External"/><Relationship Id="rId7" Type="http://schemas.openxmlformats.org/officeDocument/2006/relationships/hyperlink" Target="http://www.wildml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8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24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2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311700" y="410650"/>
            <a:ext cx="8520600" cy="3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t/>
            </a:r>
            <a:endParaRPr sz="36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t/>
            </a:r>
            <a:endParaRPr sz="36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lang="en" sz="2400"/>
              <a:t>Neural Network</a:t>
            </a:r>
            <a:r>
              <a:rPr b="0" i="0" lang="en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 Basics</a:t>
            </a:r>
            <a:endParaRPr b="0" i="0" sz="2400" u="none" cap="none" strike="noStrike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lang="en" sz="1800"/>
              <a:t>(short version)</a:t>
            </a:r>
            <a:endParaRPr sz="1800"/>
          </a:p>
        </p:txBody>
      </p:sp>
      <p:sp>
        <p:nvSpPr>
          <p:cNvPr id="102" name="Google Shape;102;p25"/>
          <p:cNvSpPr txBox="1"/>
          <p:nvPr>
            <p:ph idx="1" type="body"/>
          </p:nvPr>
        </p:nvSpPr>
        <p:spPr>
          <a:xfrm>
            <a:off x="405000" y="2657450"/>
            <a:ext cx="85206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https://github.com/timestocome/DeepLearning-Talks</a:t>
            </a:r>
            <a:endParaRPr sz="1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sz="1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lang="en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( Linda MacPhee-Cobb )</a:t>
            </a:r>
            <a:endParaRPr sz="1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Tensorflow playground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167" name="Google Shape;16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http://playground.tensorflow.org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4425" y="1622350"/>
            <a:ext cx="6543949" cy="349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...</a:t>
            </a:r>
            <a:endParaRPr/>
          </a:p>
        </p:txBody>
      </p:sp>
      <p:sp>
        <p:nvSpPr>
          <p:cNvPr id="174" name="Google Shape;17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pic>
        <p:nvPicPr>
          <p:cNvPr id="175" name="Google Shape;17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8963" y="387388"/>
            <a:ext cx="3533775" cy="4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Independent Identically Distributed	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81" name="Google Shape;181;p36"/>
          <p:cNvSpPr txBox="1"/>
          <p:nvPr>
            <p:ph idx="1" type="body"/>
          </p:nvPr>
        </p:nvSpPr>
        <p:spPr>
          <a:xfrm>
            <a:off x="311700" y="1152475"/>
            <a:ext cx="8520600" cy="3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Garbage in, garbage out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Independent </a:t>
            </a:r>
            <a:r>
              <a:rPr lang="en" sz="1400"/>
              <a:t>--- </a:t>
            </a: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features cannot be correlated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one hot encoding ( M 1, F 0  should be M_F 0, 1 ) … leave one out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Identically Distributed and balanced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training, validation, test data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outputs ( if 90% of the output is true, the network will always guess true and you'll have 90% accuracy - check the confusion matrix )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https://pandas.pydata.org/pandas-docs/stable/generated/pandas.DataFrame.corr.html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http://scikit-learn.org/stable/modules/generated/sklearn.metrics.confusion_matrix.html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Curse of dimensionality	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187" name="Google Shape;187;p37"/>
          <p:cNvSpPr txBox="1"/>
          <p:nvPr>
            <p:ph idx="1" type="body"/>
          </p:nvPr>
        </p:nvSpPr>
        <p:spPr>
          <a:xfrm>
            <a:off x="311700" y="1708825"/>
            <a:ext cx="8520600" cy="28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curse of dimensionality" id="188" name="Google Shape;18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400" y="1971925"/>
            <a:ext cx="5842000" cy="21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7"/>
          <p:cNvSpPr txBox="1"/>
          <p:nvPr/>
        </p:nvSpPr>
        <p:spPr>
          <a:xfrm>
            <a:off x="417300" y="1017725"/>
            <a:ext cx="83094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Linear algebra - unknowns can't outnumber features, samples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current thinking is there might be multiple correct ways through the deep networks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Details...</a:t>
            </a:r>
            <a:endParaRPr/>
          </a:p>
        </p:txBody>
      </p:sp>
      <p:sp>
        <p:nvSpPr>
          <p:cNvPr id="195" name="Google Shape;19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The Task (Goals)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01" name="Google Shape;20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This is what you want your neural network to solve, the goal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Think carefully, you can get very different answers depending on how you frame your task.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lang="en" sz="1400">
                <a:solidFill>
                  <a:srgbClr val="434343"/>
                </a:solidFill>
              </a:rPr>
              <a:t>If it's not converging try a different error function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First self driving cars were trained with human drivers and learned to drive on their own.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-- Test car is successfully driven down the road, then down a hill into a lake -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lang="en" sz="1400">
                <a:solidFill>
                  <a:srgbClr val="434343"/>
                </a:solidFill>
              </a:rPr>
              <a:t>- the car had learned to follow the curb, not the road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it's not always learning what you think it is learning</a:t>
            </a:r>
            <a:endParaRPr sz="14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The Performance Measure ( Cost function)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07" name="Google Shape;207;p40"/>
          <p:cNvSpPr txBox="1"/>
          <p:nvPr>
            <p:ph idx="1" type="body"/>
          </p:nvPr>
        </p:nvSpPr>
        <p:spPr>
          <a:xfrm>
            <a:off x="231375" y="896850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~ 80% of data is used for training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~ 10% of data to validate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1" i="0" lang="en" sz="1400" u="none" cap="none" strike="noStrike">
                <a:solidFill>
                  <a:schemeClr val="dk2"/>
                </a:solidFill>
              </a:rPr>
              <a:t>~ 10% of data is held out to be used as a test after training is done</a:t>
            </a:r>
            <a:endParaRPr b="1" i="0" sz="1400" u="none" cap="none" strike="noStrike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While accuracy less than ( pick a number )%: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shuffle data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	run training data in batches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	run validation every 100th epoch or so: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Then test on hold out data after training is complete (* never let subcontractors, contest entrants see hold out data )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Training, testing, validation data must be statistically similar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Bias vs Variance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13" name="Google Shape;213;p41"/>
          <p:cNvSpPr txBox="1"/>
          <p:nvPr>
            <p:ph idx="1" type="body"/>
          </p:nvPr>
        </p:nvSpPr>
        <p:spPr>
          <a:xfrm>
            <a:off x="311700" y="1152475"/>
            <a:ext cx="8520600" cy="3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High bias == underfitting           High variance == overfitting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MSE = (target - predicted)^2  = Bias^2 + Variance + noise</a:t>
            </a:r>
            <a:endParaRPr b="0" i="0" sz="14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3 bulls eye" id="214" name="Google Shape;21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1100" y="2397325"/>
            <a:ext cx="2876950" cy="21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41"/>
          <p:cNvSpPr txBox="1"/>
          <p:nvPr/>
        </p:nvSpPr>
        <p:spPr>
          <a:xfrm>
            <a:off x="558275" y="4506575"/>
            <a:ext cx="79890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ias variance total error" id="216" name="Google Shape;216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875" y="2327299"/>
            <a:ext cx="4008300" cy="25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Entropy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t/>
            </a:r>
            <a:endParaRPr b="0" i="0" sz="3000" u="none" cap="none" strike="noStrike">
              <a:solidFill>
                <a:srgbClr val="434343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t/>
            </a:r>
            <a:endParaRPr b="0" i="0" sz="3000" u="none" cap="none" strike="noStrike">
              <a:solidFill>
                <a:srgbClr val="43434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22" name="Google Shape;222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Entropy = how many bits are needed to encode information                      ( * information theory uses Log2, not e, not 10 )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Coin toss: 2 possibilities (heads, tails) == 1 bit</a:t>
            </a:r>
            <a:endParaRPr b="0" i="0" sz="14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Entropy = - Sum( (½) * log(½) + (½) * log(½) )</a:t>
            </a:r>
            <a:endParaRPr b="0" i="0" sz="14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Entropy = - ( ½ * -1) + (½ * -1) = -(-½ - ½) = 1</a:t>
            </a:r>
            <a:endParaRPr b="0" i="0" sz="14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Coin toss: 2 possibilities (heads ⅓, tails ⅔)</a:t>
            </a:r>
            <a:endParaRPr b="0" i="0" sz="14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Entropy = -(⅓ * log(⅓)  + ⅔ * log(⅔) ) = 0.89</a:t>
            </a:r>
            <a:endParaRPr b="0" i="0" sz="14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 Mathematical Theory of Communication, Shannon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http://affect-reason-utility.com/1301/4/shannon1948.pdf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entropy" id="223" name="Google Shape;223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90925" y="1661075"/>
            <a:ext cx="2585075" cy="97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KL Divergence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t/>
            </a:r>
            <a:endParaRPr b="0" i="0" sz="3000" u="none" cap="none" strike="noStrike">
              <a:solidFill>
                <a:srgbClr val="43434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29" name="Google Shape;229;p43"/>
          <p:cNvSpPr txBox="1"/>
          <p:nvPr>
            <p:ph idx="1" type="body"/>
          </p:nvPr>
        </p:nvSpPr>
        <p:spPr>
          <a:xfrm>
            <a:off x="311700" y="1152475"/>
            <a:ext cx="8520600" cy="3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Kullback-Leibler Divergence tells how much information is lost between the neural network prediction and the actual values 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p is probability distribution (actual), q is approximation (predicted)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The principle of maximum likelihood says that given the training data, we should use as our model the distribution f(w) that gives the greatest possible probability to the training data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not a distance measure !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https://www.countbayesie.com/blog/2017/5/9/kullback-leibler-divergence-explained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http://cseweb.ucsd.edu/~elkan/250B/logreg.pdf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0" name="Google Shape;230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1625" y="1506425"/>
            <a:ext cx="5715000" cy="909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entropy" id="231" name="Google Shape;231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79050" y="2232425"/>
            <a:ext cx="2419150" cy="90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Main types of networks	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108" name="Google Shape;108;p26"/>
          <p:cNvSpPr txBox="1"/>
          <p:nvPr>
            <p:ph idx="1" type="body"/>
          </p:nvPr>
        </p:nvSpPr>
        <p:spPr>
          <a:xfrm>
            <a:off x="311700" y="863050"/>
            <a:ext cx="8520600" cy="40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Feed forward: map dot product of inputs to outputs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Convolutional: use random noise convoluted with input to detect edges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Recurrent: stack series data shifting one step, add memory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AutoEncoder: squeeze data ( compress ) &lt;-&gt; decompress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Reinforcement: adjust rewards over time, keeps an array of error data instead of one error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Alpha Go: min-max tree with a feed forward network tacked on end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4"/>
          <p:cNvSpPr txBox="1"/>
          <p:nvPr>
            <p:ph type="title"/>
          </p:nvPr>
        </p:nvSpPr>
        <p:spPr>
          <a:xfrm>
            <a:off x="311700" y="4429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Cross entropy as cost function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37" name="Google Shape;237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8" name="Google Shape;23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8975" y="726750"/>
            <a:ext cx="3874850" cy="184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44"/>
          <p:cNvSpPr txBox="1"/>
          <p:nvPr/>
        </p:nvSpPr>
        <p:spPr>
          <a:xfrm>
            <a:off x="440000" y="1657475"/>
            <a:ext cx="8072400" cy="29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/>
              <a:t>Cross entropy = entropy + KL Divergence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/>
              <a:t>entropy = minimum bits needed to transmit actual information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/>
              <a:t>KL Divergence = difference between predicted and actual information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https://www.youtube.com/watch?v=ErfnhcEV1O8&amp;feature=youtu.be</a:t>
            </a:r>
            <a:endParaRPr b="0" i="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 vs Frequentist</a:t>
            </a:r>
            <a:endParaRPr/>
          </a:p>
        </p:txBody>
      </p:sp>
      <p:sp>
        <p:nvSpPr>
          <p:cNvPr id="245" name="Google Shape;245;p45"/>
          <p:cNvSpPr txBox="1"/>
          <p:nvPr>
            <p:ph idx="1" type="body"/>
          </p:nvPr>
        </p:nvSpPr>
        <p:spPr>
          <a:xfrm>
            <a:off x="231375" y="1196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religious wars</a:t>
            </a:r>
            <a:endParaRPr/>
          </a:p>
        </p:txBody>
      </p:sp>
      <p:pic>
        <p:nvPicPr>
          <p:cNvPr descr="Frequentists vs. Bayesians" id="246" name="Google Shape;246;p45" title="'Detector! What would the Bayesian statistician say if I asked him whether the--' [roll] 'I AM A NEUTRINO DETECTOR, NOT A LABYRINTH GUARD. SERIOUSLY, DID YOUR BRAIN FALL OUT?' [roll] '... yes.'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5575" y="1017725"/>
            <a:ext cx="2773225" cy="34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Bayesian vs Frequentist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52" name="Google Shape;252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Bayesian	                                                Frequentist</a:t>
            </a:r>
            <a:endParaRPr b="1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Prior beliefs                                                  Repeatable random sample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Fixed parameters                                         Fixed data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mu = mx + b                                                   y = mx + b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y = N(mu, std)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 - normal distribution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std - standard deviation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mu - mean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Bayesian Statistics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58" name="Google Shape;258;p47"/>
          <p:cNvSpPr txBox="1"/>
          <p:nvPr>
            <p:ph idx="1" type="body"/>
          </p:nvPr>
        </p:nvSpPr>
        <p:spPr>
          <a:xfrm>
            <a:off x="311700" y="1152475"/>
            <a:ext cx="8520600" cy="3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Intuitive understanding of Bayes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https://arbital.com/p/bayes_frequency_diagram/?l=55z&amp;pathId=28771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http://scikit-learn.org/stable/modules/naive_bayes.html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bayesian" id="259" name="Google Shape;259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4100" y="1286475"/>
            <a:ext cx="3592400" cy="174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99225" y="1246325"/>
            <a:ext cx="4116401" cy="268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Mean Squared Error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66" name="Google Shape;266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If the data examples are i.i.d.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independent and identically distributed, then the Conditional Log Likelihood can be reduced to the Mean Squared Error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mean squared error" id="267" name="Google Shape;26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6925" y="2182375"/>
            <a:ext cx="4928126" cy="135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MLE (frequentist) vs MAP (bayesian)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73" name="Google Shape;273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Both compute a single value, not a distribution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MLE - fit a Gaussian to the data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MAP - uses posterior distribution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MLE is a specific case of MAP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http://papers.nips.cc/paper/3-supervised-learning-of-probability-distributions-by-neural-networks.pdf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https://wiseodd.github.io/techblog/2017/01/01/mle-vs-map/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4" name="Google Shape;274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9600" y="1647225"/>
            <a:ext cx="2171172" cy="146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10700" y="1647225"/>
            <a:ext cx="2322850" cy="14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things</a:t>
            </a:r>
            <a:endParaRPr/>
          </a:p>
        </p:txBody>
      </p:sp>
      <p:sp>
        <p:nvSpPr>
          <p:cNvPr id="281" name="Google Shape;281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Cross validation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287" name="Google Shape;287;p51"/>
          <p:cNvSpPr txBox="1"/>
          <p:nvPr>
            <p:ph idx="1" type="body"/>
          </p:nvPr>
        </p:nvSpPr>
        <p:spPr>
          <a:xfrm>
            <a:off x="311700" y="1130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Split the dataset into 3 or more sections: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Train on one or more sections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Test on one section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Validate on one section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Shuffle data, split and repeat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Average error gives you an approximate idea of how well an algorithm will perform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Especially useful on small datasets.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http://scikit-learn.org/stable/modules/cross_validation.html</a:t>
            </a:r>
            <a:endParaRPr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Hyperparameters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93" name="Google Shape;293;p52"/>
          <p:cNvSpPr txBox="1"/>
          <p:nvPr>
            <p:ph idx="1" type="body"/>
          </p:nvPr>
        </p:nvSpPr>
        <p:spPr>
          <a:xfrm>
            <a:off x="311700" y="1059950"/>
            <a:ext cx="8520600" cy="3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Variables used to control the algorithm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max, min, depth of branches on a decision tree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number of layers, size of layers in network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learning rate, complexity constant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Usually a grid search ( nested loops over several options ) is used with cross validation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http://scikit-learn.org/stable/modules/grid_search.html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 recent development is that randomly picking values for a grid search is more effective than stepping through all values. 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http://www.jmlr.org/papers/volume13/bergstra12a/bergstra12a.pdf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Regularization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99" name="Google Shape;299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Training adjusts the weights to minimize the error, regularization forces the weights to stay small which forces the network to generalize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Used to prevent overfitting: To be useful a network must be able to generalize to new data. 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L1 regularization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L2 regularization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Early stopping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Drop out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Batch normalization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No Free Lunch Theorem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14" name="Google Shape;11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Says that if you average over all the machine learning algorithms each will have the same performance on the same data set. 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The only way one strategy can outperform another is 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by adjusting the network to the problem. 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convolutional networks for vision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recursive networks for time series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deep vs wide layers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http://www.asimovinstitute.org/neural-network-zoo/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5" name="Google Shape;11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4275" y="1562950"/>
            <a:ext cx="3337700" cy="333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L1 Regularization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t/>
            </a:r>
            <a:endParaRPr b="0" i="0" sz="3000" u="none" cap="none" strike="noStrike">
              <a:solidFill>
                <a:srgbClr val="43434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05" name="Google Shape;305;p54"/>
          <p:cNvSpPr txBox="1"/>
          <p:nvPr>
            <p:ph idx="1" type="body"/>
          </p:nvPr>
        </p:nvSpPr>
        <p:spPr>
          <a:xfrm>
            <a:off x="311700" y="1355825"/>
            <a:ext cx="8520600" cy="3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aka Lasso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Minimize the sum of the absolute differences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Drives some weights to zero which has the effect of pruning features which acts as a feature selector. Almost never used in real problems because it is not rotationally invariant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L1 = complexity_parameter * sum(abs(W))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L2 Regularization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t/>
            </a:r>
            <a:endParaRPr b="0" i="0" sz="3000" u="none" cap="none" strike="noStrike">
              <a:solidFill>
                <a:srgbClr val="43434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11" name="Google Shape;311;p55"/>
          <p:cNvSpPr txBox="1"/>
          <p:nvPr>
            <p:ph idx="1" type="body"/>
          </p:nvPr>
        </p:nvSpPr>
        <p:spPr>
          <a:xfrm>
            <a:off x="311700" y="1198175"/>
            <a:ext cx="8520600" cy="3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aka Ridge regression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Limits weight size without driving any to zero, minimizes variance, increases bias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Rotational invariance is the main reason it is used instead of L1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L2 = complexity_constant * sum(W)^2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L1 and L2 have the effect of choosing a different prior in Bayesian solutions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Elastic net uses both L1 and L2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https://web.stanford.edu/~hastie/Papers/B67.2%20(2005)%20301-320%20Zou%20&amp;%20Hastie.pdf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Capacity, Overfitting, Underfitting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17" name="Google Shape;317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Early stopping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neural network train test" id="318" name="Google Shape;318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825" y="1593725"/>
            <a:ext cx="4395776" cy="2905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onfusion matrix" id="319" name="Google Shape;319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5050" y="1841438"/>
            <a:ext cx="2944250" cy="24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Dropout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t/>
            </a:r>
            <a:endParaRPr b="0" i="0" sz="3000" u="none" cap="none" strike="noStrike">
              <a:solidFill>
                <a:srgbClr val="43434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25" name="Google Shape;325;p57"/>
          <p:cNvSpPr txBox="1"/>
          <p:nvPr>
            <p:ph idx="1" type="body"/>
          </p:nvPr>
        </p:nvSpPr>
        <p:spPr>
          <a:xfrm>
            <a:off x="311700" y="869125"/>
            <a:ext cx="8520600" cy="3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Averages predictions over all weights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Randomly exclude a percent of hidden nodes from the neural network, change and randomly exclude a different group on next batch during training.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How to: 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Create a matrix the size of the weights matrix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Randomly fill with ones and zeros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Multiply weights by the matrix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Dropout: A Simple Way to Prevent NN from Overfitting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https://www.cs.toronto.edu/~hinton/absps/JMLRdropout.pdf 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dropout" id="326" name="Google Shape;326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0350" y="2148675"/>
            <a:ext cx="3395849" cy="168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Batch Normalization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32" name="Google Shape;332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Is often used in place of DropOut, can use higher learning rates, networks train faster.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For each batch of training examples recenter the features. 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 practice, the original input is fed to later layers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https://arxiv.org/pdf/1502.03167.pdf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batch normalization" id="333" name="Google Shape;333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86725" y="1983225"/>
            <a:ext cx="4416975" cy="19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Probabilistic Supervised Learning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39" name="Google Shape;339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Normal ( Gaussian Distribution )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Probability of y given x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1" i="0" lang="en" sz="1400" u="none" cap="none" strike="noStrike">
                <a:solidFill>
                  <a:schemeClr val="dk2"/>
                </a:solidFill>
              </a:rPr>
              <a:t>The activation functions are used to create non-linearity</a:t>
            </a:r>
            <a:endParaRPr b="1" i="0" sz="1400" u="none" cap="none" strike="noStrike">
              <a:solidFill>
                <a:schemeClr val="dk2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sigmoid, oldest, may cause vanishing gradients 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tanh, steeper than sigmoid, still can cause vanishing gradients but </a:t>
            </a:r>
            <a:r>
              <a:rPr lang="en" sz="1400"/>
              <a:t>usually gives better results than sigmoid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relu, not linear, combinations or Relu also nonlinear, can approximate any function, drives some weights to zero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fast to compute  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leaky relu ( use when relu drives all your weights to zero )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softmax ( used in last layer to scale values so they sum up to 1 )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Time Series Predictions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45" name="Google Shape;345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Used to predict future values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Must be stationary (rotate down to x axis)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Generally use a log scale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Validation data must be future data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Facebook's Prophet is a</a:t>
            </a:r>
            <a:r>
              <a:rPr lang="en" sz="1400"/>
              <a:t>n </a:t>
            </a: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open source tool for doing forecasts with large 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https://facebook.github.io/prophet/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time series prediction" id="346" name="Google Shape;346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12225" y="1231549"/>
            <a:ext cx="4620075" cy="243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information...</a:t>
            </a:r>
            <a:endParaRPr/>
          </a:p>
        </p:txBody>
      </p:sp>
      <p:sp>
        <p:nvSpPr>
          <p:cNvPr id="352" name="Google Shape;352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Everything old is new again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358" name="Google Shape;358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1" lang="en" sz="1400"/>
              <a:t>New old things being tried with better hardware, more data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lang="en" sz="1400"/>
              <a:t>Bayes algorithm, 1700s invented by a monk studying chance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lang="en" sz="1400"/>
              <a:t>NEAT, NeuroEvolution of Augmenting Topologies </a:t>
            </a:r>
            <a:r>
              <a:rPr lang="en" sz="1400" u="sng">
                <a:solidFill>
                  <a:schemeClr val="accent5"/>
                </a:solidFill>
                <a:hlinkClick r:id="rId3"/>
              </a:rPr>
              <a:t>http://nn.cs.utexas.edu/downloads/papers/stanley.ec02.pdf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lang="en" sz="1400"/>
              <a:t>Genetic Algorithms </a:t>
            </a:r>
            <a:r>
              <a:rPr lang="en" sz="1400" u="sng">
                <a:solidFill>
                  <a:schemeClr val="accent5"/>
                </a:solidFill>
                <a:hlinkClick r:id="rId4"/>
              </a:rPr>
              <a:t>https://www.doc.ic.ac.uk/~nd/surprise_96/journal/vol1/hmw/article1.html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lang="en" sz="1400"/>
              <a:t>Reinforcement Learning ( BFSkinner)  </a:t>
            </a:r>
            <a:r>
              <a:rPr lang="en" sz="1400" u="sng">
                <a:solidFill>
                  <a:schemeClr val="accent5"/>
                </a:solidFill>
                <a:hlinkClick r:id="rId5"/>
              </a:rPr>
              <a:t>http://www.incompleteideas.net/book/bookdraft2018jan1.pdf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lang="en" sz="1400"/>
              <a:t>AlphaGo is a modern remake of Blondie24  </a:t>
            </a:r>
            <a:r>
              <a:rPr lang="en" sz="14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http://www.davidfogel.com/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Videos </a:t>
            </a:r>
            <a:endParaRPr b="0" i="0" sz="1800" u="none" cap="none" strike="noStrike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64" name="Google Shape;364;p63"/>
          <p:cNvSpPr txBox="1"/>
          <p:nvPr>
            <p:ph idx="1" type="body"/>
          </p:nvPr>
        </p:nvSpPr>
        <p:spPr>
          <a:xfrm>
            <a:off x="311700" y="1152475"/>
            <a:ext cx="8590500" cy="38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Bay Area Deep Learning School 2016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   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https://www.youtube.com/watch?v=eyovmAtoUx0</a:t>
            </a:r>
            <a:r>
              <a:rPr b="0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https://www.youtube.com/watch?v=9dXiAecyJrY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Deep Learning Summer School Montreal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   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https://www.youtube.com/playlist?list=PL5bqIc6XopCbb-FvnHmD1neVlQKwGzQyR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   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http://videolectures.net/deeplearning2017_montreal/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Neural Networks for Machine Learning (Hinton Lectures 78 videos)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   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7"/>
              </a:rPr>
              <a:t>https://www.youtube.com/playlist?list=PLoRl3Ht4JOcdU872GhiYWf6jwrk_SNhz9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Building a Machine Learning Algorithm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311700" y="1152475"/>
            <a:ext cx="8520600" cy="3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Cleanup data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Multiply data by weights, iterative training for non-linear data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Minimize difference between cost function and actual data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Blogs and things </a:t>
            </a:r>
            <a:endParaRPr b="0" i="0" sz="1800" u="none" cap="none" strike="noStrike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70" name="Google Shape;370;p64"/>
          <p:cNvSpPr txBox="1"/>
          <p:nvPr>
            <p:ph idx="1" type="body"/>
          </p:nvPr>
        </p:nvSpPr>
        <p:spPr>
          <a:xfrm>
            <a:off x="311700" y="835400"/>
            <a:ext cx="8520600" cy="4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ArXiv Papers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https://arxiv.org/</a:t>
            </a: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Uber ML Blog: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https://eng.uber.com/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Deep Mind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https://deepmind.com/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Netflix ML Blog: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https://medium.com/@NetflixTechBlog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Aylien NLP Blog and Data: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7"/>
              </a:rPr>
              <a:t>http://blog.aylien.com/research/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Open AI: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8"/>
              </a:rPr>
              <a:t>https://openai.com/systems</a:t>
            </a: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Test environments for RL learning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Kaggle: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9"/>
              </a:rPr>
              <a:t>https://blog.kaggle.com/</a:t>
            </a: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Data, ML Blog, forums, examples, contests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lang="en" sz="1400"/>
              <a:t>Otoro: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http://blog.otoro.net/</a:t>
            </a:r>
            <a:r>
              <a:rPr lang="en" sz="1400"/>
              <a:t> Misc cool AI 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Tensorflow </a:t>
            </a:r>
            <a:endParaRPr b="0" i="0" sz="1800" u="none" cap="none" strike="noStrike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76" name="Google Shape;376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Tensorflow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https://www.tensorflow.org/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Tensorflow for poets: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https://codelabs.developers.google.com/codelabs/tensorflow-for-poets/#0</a:t>
            </a: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                 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https://www.youtube.com/watch?v=cSKfRcEDGUs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Github: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https://github.com/tensorflow/tensorflow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TensorFlow Models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7"/>
              </a:rPr>
              <a:t>https://github.com/tensorflow/models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Manning MEAP Books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8"/>
              </a:rPr>
              <a:t>https://www.manning.com/meap-catalog</a:t>
            </a: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Numerical computing </a:t>
            </a:r>
            <a:endParaRPr b="0" i="0" sz="1800" u="none" cap="none" strike="noStrike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82" name="Google Shape;382;p66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Numerical Recipes in C/C++, Fortran 77/90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http://numerical.recipes/oldverswitcher.html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Introduction to Statistical Learning ( high school math )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http://www-bcf.usc.edu/~gareth/ISL/ISLR%20Seventh%20Printing.pdf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Elements of Statistical Learning    ( college level math )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https://web.stanford.edu/~hastie/Papers/ESLII.pdf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lang="en" sz="1400">
                <a:solidFill>
                  <a:srgbClr val="434343"/>
                </a:solidFill>
              </a:rPr>
              <a:t>The Nature of Statistical Learning Theory ( graduate level math )</a:t>
            </a:r>
            <a:endParaRPr sz="14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https://www.springer.com/us/book/9780387987804</a:t>
            </a:r>
            <a:endParaRPr sz="1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Deep Learning</a:t>
            </a:r>
            <a:endParaRPr b="0" i="0" sz="1800" u="none" cap="none" strike="noStrike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88" name="Google Shape;388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Neural Networks and Deep Learning 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http://neuralnetworksanddeeplearning.com/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Must Know Tricks in Deep Neural Networks 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http://lamda.nju.edu.cn/weixs/project/CNNTricks/CNNTricks.html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Neural Network Zoo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http://www.asimovinstitute.org/neural-network-zoo/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Neural Network Playground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http://playground.tensorflow.org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WildML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7"/>
              </a:rPr>
              <a:t>http://www.wildml.com/</a:t>
            </a: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lang="en" sz="1800">
                <a:solidFill>
                  <a:schemeClr val="accent5"/>
                </a:solidFill>
              </a:rPr>
              <a:t>Forward Pass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prediction = dot(w.T, x)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MSE = 1/n_samples * Sum(predicted - actual)^2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Solve for unknown f(x)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J(w) = ||y - dot(w.T, x)||^2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Use derivative to find direction to change weights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dJ/dw =  2 * XTXw -2 * XTy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 = w - learning_rate * 2 * (XTXw - XTy)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dot product" id="128" name="Google Shape;128;p29"/>
          <p:cNvPicPr preferRelativeResize="0"/>
          <p:nvPr/>
        </p:nvPicPr>
        <p:blipFill rotWithShape="1">
          <a:blip r:embed="rId3">
            <a:alphaModFix/>
          </a:blip>
          <a:srcRect b="3410" l="0" r="0" t="-3410"/>
          <a:stretch/>
        </p:blipFill>
        <p:spPr>
          <a:xfrm>
            <a:off x="3981725" y="2340700"/>
            <a:ext cx="2794000" cy="223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ean square error" id="129" name="Google Shape;12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38901" y="325500"/>
            <a:ext cx="3089025" cy="312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lang="en" sz="1800">
                <a:solidFill>
                  <a:schemeClr val="accent5"/>
                </a:solidFill>
              </a:rPr>
              <a:t>Backward Pass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35" name="Google Shape;13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lang="en" sz="1400"/>
              <a:t>Uses derivative to adjust the weights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Measures the tangent line on a slope which gives you the direction of greatest increase. In neural networks we use the negative of it to get steepest descent. 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The 2nd derivative can tell you if you are at a max or min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f" &lt; 0 max</a:t>
            </a:r>
            <a:endParaRPr b="0" i="0" sz="14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f" == 0 no information</a:t>
            </a:r>
            <a:endParaRPr b="0" i="0" sz="14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f" &gt; 0 minimum</a:t>
            </a:r>
            <a:endParaRPr b="0" i="0" sz="14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6" name="Google Shape;13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9175" y="1661175"/>
            <a:ext cx="2693650" cy="1885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p7fig1.txtgr3.gif" id="137" name="Google Shape;137;p30" title="sup7fig1.txtgr3.gif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53175" y="2962300"/>
            <a:ext cx="2234800" cy="159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Partial Derivative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43" name="Google Shape;143;p31"/>
          <p:cNvSpPr txBox="1"/>
          <p:nvPr>
            <p:ph idx="1" type="body"/>
          </p:nvPr>
        </p:nvSpPr>
        <p:spPr>
          <a:xfrm>
            <a:off x="311700" y="1017725"/>
            <a:ext cx="8520600" cy="3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Derivatives calculated on vectors ( gradient )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partial derivative" id="144" name="Google Shape;14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8400" y="1786800"/>
            <a:ext cx="5007600" cy="30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Gradient Based Optimization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195350" y="1017725"/>
            <a:ext cx="8520600" cy="3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Goal is to minimize or maximize a cost function ( loss function, error function)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Using a small learning rate, take a small step in the direction of steepest decrease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Gradient = 0 at minimum, max, saddle point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saddle point" id="151" name="Google Shape;15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0750" y="2349500"/>
            <a:ext cx="196215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addle point" id="152" name="Google Shape;15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5900" y="2235675"/>
            <a:ext cx="4699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Stochastic Gradient Descent, deep nets change everything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58" name="Google Shape;158;p33"/>
          <p:cNvSpPr txBox="1"/>
          <p:nvPr>
            <p:ph idx="1" type="body"/>
          </p:nvPr>
        </p:nvSpPr>
        <p:spPr>
          <a:xfrm>
            <a:off x="311700" y="1512100"/>
            <a:ext cx="8520600" cy="30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stochastic gradient descent" id="159" name="Google Shape;15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425" y="2318325"/>
            <a:ext cx="4064000" cy="2298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gradient descent" id="160" name="Google Shape;16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0522" y="2065012"/>
            <a:ext cx="3392625" cy="296292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3"/>
          <p:cNvSpPr txBox="1"/>
          <p:nvPr/>
        </p:nvSpPr>
        <p:spPr>
          <a:xfrm>
            <a:off x="449350" y="1019975"/>
            <a:ext cx="8453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Local mins become saddle points, then vanish completely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Possible multiple correct paths through the network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