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Proxima Nova"/>
      <p:regular r:id="rId71"/>
      <p:bold r:id="rId72"/>
      <p:italic r:id="rId73"/>
      <p:boldItalic r:id="rId74"/>
    </p:embeddedFont>
    <p:embeddedFont>
      <p:font typeface="Alfa Slab One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7.xml"/><Relationship Id="rId75" Type="http://schemas.openxmlformats.org/officeDocument/2006/relationships/font" Target="fonts/AlfaSlabOne-regular.fntdata"/><Relationship Id="rId30" Type="http://schemas.openxmlformats.org/officeDocument/2006/relationships/slide" Target="slides/slide26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ProximaNova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ip.de/groups/soe/local/numres/bookcpdf/c9-4.pdf" TargetMode="External"/><Relationship Id="rId4" Type="http://schemas.openxmlformats.org/officeDocument/2006/relationships/image" Target="../media/image15.gif"/><Relationship Id="rId5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ome.uchicago.edu/~vlima/courses/econ201/pricetext/chapter2.pdf" TargetMode="External"/><Relationship Id="rId4" Type="http://schemas.openxmlformats.org/officeDocument/2006/relationships/hyperlink" Target="http://adl.stanford.edu/aa222/Lecture_Notes_files/constrainedOptimization.pdf" TargetMode="External"/><Relationship Id="rId5" Type="http://schemas.openxmlformats.org/officeDocument/2006/relationships/hyperlink" Target="https://www.khanacademy.org/math/multivariable-calculus/applications-of-multivariable-derivatives/constrained-optimization/a/lagrange-multipliers-single-constra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lideplayer.com/slide/4991139/" TargetMode="External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openai.com/nonlinear-computation-in-linear-network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2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Relationship Id="rId4" Type="http://schemas.openxmlformats.org/officeDocument/2006/relationships/hyperlink" Target="https://www.youtube.com/watch?v=ErfnhcEV1O8&amp;feature=youtu.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20.jpg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gramiz.com/c-programming/examples/sizeof-operator-example" TargetMode="External"/><Relationship Id="rId4" Type="http://schemas.openxmlformats.org/officeDocument/2006/relationships/hyperlink" Target="http://cstl-csm.semo.edu/xzhang/Class%20Folder/CS280/Workbook_HTML/FLOATING_tut.htm" TargetMode="External"/><Relationship Id="rId5" Type="http://schemas.openxmlformats.org/officeDocument/2006/relationships/hyperlink" Target="http://www.boundedfloatingpoint.com/PressRelease_011718.pdf" TargetMode="External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seweb.ucsd.edu/~elkan/250B/logreg.pdf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econ.ucla.edu/workingpapers/wp239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ts.stackexchange.com/questions/252577/bayes-regression-how-is-it-done-in-comparison-to-standard-regression" TargetMode="External"/><Relationship Id="rId4" Type="http://schemas.openxmlformats.org/officeDocument/2006/relationships/image" Target="../media/image32.jpg"/><Relationship Id="rId5" Type="http://schemas.openxmlformats.org/officeDocument/2006/relationships/image" Target="../media/image4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iseodd.github.io/techblog/2017/01/01/mle-vs-map/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3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cikit-learn.org/stable/modules/cross_validation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jp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scikit-learn.org/stable/modules/generated/sklearn.cluster.KMeans.html" TargetMode="External"/><Relationship Id="rId4" Type="http://schemas.openxmlformats.org/officeDocument/2006/relationships/hyperlink" Target="http://stanford.edu/~cpiech/cs221/handouts/kmeans.html" TargetMode="External"/><Relationship Id="rId5" Type="http://schemas.openxmlformats.org/officeDocument/2006/relationships/image" Target="../media/image50.jpg"/><Relationship Id="rId6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rxiv.org/pdf/1301.3568.pdf" TargetMode="External"/><Relationship Id="rId4" Type="http://schemas.openxmlformats.org/officeDocument/2006/relationships/hyperlink" Target="http://proceedings.mlr.press/v5/salakhutdinov09a/salakhutdinov09a.pdf" TargetMode="External"/><Relationship Id="rId5" Type="http://schemas.openxmlformats.org/officeDocument/2006/relationships/hyperlink" Target="https://deeplearning4j.org/restrictedboltzmannmachine" TargetMode="External"/><Relationship Id="rId6" Type="http://schemas.openxmlformats.org/officeDocument/2006/relationships/image" Target="../media/image4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tatic.googleusercontent.com/media/research.google.com/en//pubs/archive/42241.pdf" TargetMode="External"/><Relationship Id="rId4" Type="http://schemas.openxmlformats.org/officeDocument/2006/relationships/hyperlink" Target="https://www.youtube.com/watch?v=vGPI_JvLoN0" TargetMode="External"/><Relationship Id="rId5" Type="http://schemas.openxmlformats.org/officeDocument/2006/relationships/hyperlink" Target="http://ufldl.stanford.edu/housenumbers/" TargetMode="External"/><Relationship Id="rId6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lp.stanford.edu/" TargetMode="External"/><Relationship Id="rId4" Type="http://schemas.openxmlformats.org/officeDocument/2006/relationships/hyperlink" Target="https://github.com/MicrosoftTranslator/DocumentTranslator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scholar.google.com/citations?user=32w7x1cAAAAJ&amp;hl=en" TargetMode="External"/><Relationship Id="rId4" Type="http://schemas.openxmlformats.org/officeDocument/2006/relationships/hyperlink" Target="http://www.jmlr.org/papers/volume12/collobert11a/collobert11a.pdf" TargetMode="External"/><Relationship Id="rId5" Type="http://schemas.openxmlformats.org/officeDocument/2006/relationships/image" Target="../media/image3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medium.com/netflix-techblog/rad-outlier-detection-on-big-data-d6b0494371cc" TargetMode="External"/><Relationship Id="rId4" Type="http://schemas.openxmlformats.org/officeDocument/2006/relationships/hyperlink" Target="https://www.google.com/url?sa=t&amp;rct=j&amp;q=&amp;esrc=s&amp;source=web&amp;cd=35&amp;ved=0ahUKEwjqmtb_sL3YAhXj6YMKHWciBho4HhAWCEEwBA&amp;url=http%3A%2F%2Fwww.dtic.mil%2Fcgi-bin%2FGetTRDoc%3FAD%3DADA610860&amp;usg=AOvVaw3D-C9daj5PVA8yAgqqJ0vD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scikit-learn.org/stable/modules/svm.html" TargetMode="External"/><Relationship Id="rId4" Type="http://schemas.openxmlformats.org/officeDocument/2006/relationships/hyperlink" Target="https://docs.opencv.org/2.4.13.4/doc/tutorials/ml/introduction_to_svm/introduction_to_svm.html" TargetMode="External"/><Relationship Id="rId5" Type="http://schemas.openxmlformats.org/officeDocument/2006/relationships/image" Target="../media/image38.png"/><Relationship Id="rId6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://xgboost.readthedocs.io/en/latest/model.html" TargetMode="External"/><Relationship Id="rId5" Type="http://schemas.openxmlformats.org/officeDocument/2006/relationships/hyperlink" Target="http://citeseerx.ist.psu.edu/viewdoc/download?doi=10.1.1.12.6011&amp;rep=rep1&amp;type=pdf" TargetMode="External"/><Relationship Id="rId6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nlinecourses.science.psu.edu/stat857/node/35" TargetMode="External"/><Relationship Id="rId4" Type="http://schemas.openxmlformats.org/officeDocument/2006/relationships/hyperlink" Target="http://scikit-learn.org/stable/modules/generated/sklearn.decomposition.PCA.html" TargetMode="External"/><Relationship Id="rId5" Type="http://schemas.openxmlformats.org/officeDocument/2006/relationships/image" Target="../media/image47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scikit-learn.org/stable/modules/manifold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gamasutra.com/topic/game-developer" TargetMode="External"/><Relationship Id="rId4" Type="http://schemas.openxmlformats.org/officeDocument/2006/relationships/hyperlink" Target="https://github.com/Microsoft/Windows-universal-samples/tree/master/Samples/SpeechRecognitionAndSynthesis" TargetMode="External"/><Relationship Id="rId5" Type="http://schemas.openxmlformats.org/officeDocument/2006/relationships/hyperlink" Target="https://www.microsoft.com/en-us/research/blog/microsoft-researchers-achieve-new-conversational-speech-recognition-milestone/" TargetMode="External"/><Relationship Id="rId6" Type="http://schemas.openxmlformats.org/officeDocument/2006/relationships/hyperlink" Target="https://arxiv.org/pdf/1708.06073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asimovinstitute.org/neural-network-zo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://www.gitxiv.com/" TargetMode="External"/><Relationship Id="rId10" Type="http://schemas.openxmlformats.org/officeDocument/2006/relationships/hyperlink" Target="https://www.kaggle.com/" TargetMode="External"/><Relationship Id="rId9" Type="http://schemas.openxmlformats.org/officeDocument/2006/relationships/hyperlink" Target="https://openai.com/systems/#platforms" TargetMode="External"/><Relationship Id="rId5" Type="http://schemas.openxmlformats.org/officeDocument/2006/relationships/hyperlink" Target="https://eng.uber.com/" TargetMode="External"/><Relationship Id="rId6" Type="http://schemas.openxmlformats.org/officeDocument/2006/relationships/hyperlink" Target="https://deepmind.com/" TargetMode="External"/><Relationship Id="rId7" Type="http://schemas.openxmlformats.org/officeDocument/2006/relationships/hyperlink" Target="https://medium.com/@NetflixTechBlog" TargetMode="External"/><Relationship Id="rId8" Type="http://schemas.openxmlformats.org/officeDocument/2006/relationships/hyperlink" Target="http://blog.aylien.com/research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asimovinstitute.org/neural-network-zoo/" TargetMode="External"/><Relationship Id="rId6" Type="http://schemas.openxmlformats.org/officeDocument/2006/relationships/hyperlink" Target="http://playground.tensorflow.org" TargetMode="External"/><Relationship Id="rId7" Type="http://schemas.openxmlformats.org/officeDocument/2006/relationships/hyperlink" Target="http://www.wildml.com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anaconda.com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deeplearning4j.org/index.html" TargetMode="External"/><Relationship Id="rId6" Type="http://schemas.openxmlformats.org/officeDocument/2006/relationships/hyperlink" Target="https://deeplearnjs.org/" TargetMode="External"/><Relationship Id="rId7" Type="http://schemas.openxmlformats.org/officeDocument/2006/relationships/hyperlink" Target="https://keras.io/#keras-the-python-deep-learning-library" TargetMode="External"/><Relationship Id="rId8" Type="http://schemas.openxmlformats.org/officeDocument/2006/relationships/hyperlink" Target="https://github.com/dmlc/xgboo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Computation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and 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Learning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05000" y="3347975"/>
            <a:ext cx="8520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Eigenvalues of Hessian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ridges (fingerprints, CAT scans);  Motion capture (character animation)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02" y="1615575"/>
            <a:ext cx="4388048" cy="26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essian matrix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00" y="1615575"/>
            <a:ext cx="3553525" cy="2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17849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1379212"/>
            <a:ext cx="3392625" cy="29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Newton's Method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Approximate f(x)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Keep guessing, split the difference between guesses  until f(x) = 0  </a:t>
            </a: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fails spectacularly, step size missed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example: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http://www.aip.de/groups/soe/local/numres/bookcpdf/c9-4.pdf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wton's method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875" y="1983850"/>
            <a:ext cx="2933700" cy="20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wton's method fail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8300" y="1907650"/>
            <a:ext cx="29337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Constrained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60325"/>
            <a:ext cx="85206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More than one cost in the problem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i.e. Find production number that maximizes income using only factory available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 maximize f(x) subject to g(x)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Often just add g(x) to cost function as a penalty, but a large penalty can create ill conditioned Hessians causing the network to fail to converge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Lagrangian Multiplier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	max log(x) + log(y)  given: x + y = 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equations, set g(x) to zero                     max log(x) + log(y) + L(m - x - y)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derivatives = 0                                                  1/x - z = 0, 1/y - z = 0, m - x - y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L from x, y                                                 1/x - z = 1/y - z     ===&gt; x = 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equations, 2 unknowns                                       x = y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           z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http://home.uchicago.edu/~vlima/courses/econ201/pricetext/chapter2.pdf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http://adl.stanford.edu/aa222/Lecture_Notes_files/constrainedOptimization.pdf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https://www.khanacademy.org/math/multivariable-calculus/applications-of-multivariable-derivatives/constrained-optimization/a/lagrange-multipliers-single-constraint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Karush-Kuhn-Tucker Approach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http://slideplayer.com/slide/4991139/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75" y="1217525"/>
            <a:ext cx="5408601" cy="2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Least Squares with Constraint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f(x) = ½ ||Ax - b||^2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Constraint: 					g(x) = x.Tx &lt;=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the equations:                             ½||Ax-b||^2 + z(x.Tx - 1)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  = 0                                        A.TAx - A.Tb + 2zx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z = (A.TAx - A.Tb) * x/2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 constraint                                         dL/dz = x.Tx - 1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Learning Algorithms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Able to learn from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"A computer program is said to learn from experience E with respect to some class of tasks T and performance measure P, if its performance in tasks at tasks in T, as measured by P, improves with experience E."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E:  data, sensor input, images,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T:  goals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P: 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200"/>
              <a:t>ML is the field of study that gives computers the ability to learn without being explicitly programmed - Arthur Sammuel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Experience ( data, sensor inputs…)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most common value, average or median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Interpolation between values ( time series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that feature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Infer from other features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Curse of dimensionality 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2 equations and 3 unknowns there are an infinite number of solutions.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a lot of features and few training samples there will be many paths through a network, they may validate and test okay, but will often randomly fail in real world use.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Categories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one hot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Sensors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Allow for noise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Identically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 features cannot be correlated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Overflow and Underflow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000075"/>
            <a:ext cx="8520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Overflow -+/- infinity, NaN, wrapping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Underflow - numbers fade to zero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vanishing gradients [ clip gradients, add epsilon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exploding gradients [ clip gradients, use regularization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Pentium FDIV Bug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GPU truncation causing non-linearity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https://blog.openai.com/nonlinear-computation-in-linear-networks/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Most ML libraries will handle NaN, -/+ inf, div by zero for you, or add epsilon ( a very small number ) to denominator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Wrapping: use a 16 bit int to count in a loop and it'll wrap at 65,536 - 1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don't use loops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very large loop index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Task (Goals)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First self driving cars were trained with human drivers and learned to drive on their own.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( Cost function)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is held out to be used as a test after training is done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testing, validation data must be statistically similar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MSE = (target - predicted)^2  = Bias^2 + Variance + noise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3 bulls ey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                    </a:t>
            </a:r>
            <a:r>
              <a:rPr b="0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information theory uses Log2, not e, not 10 )</a:t>
            </a:r>
            <a:endParaRPr b="0" i="0" sz="1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!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25" name="Shape 2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050" y="2232425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175" y="10156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91125" y="1080500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Cross entropy = entropy + KL Divergence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entropy = minimum bits needed to transmit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KL Divergence = difference between predicted and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requentists vs. Bayesians" id="240" name="Shape 240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975" y="100007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Log Likelihood (frequentist)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00" y="1444150"/>
            <a:ext cx="4432125" cy="292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mal distribution pdf" id="256" name="Shape 256" title="Normal distribution pd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100" y="1397800"/>
            <a:ext cx="3939276" cy="30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46475" y="928700"/>
            <a:ext cx="8385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observing the given data as a function of theta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IEEE Standard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00700"/>
            <a:ext cx="85206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(-1 * s) x (fraction) x (2 ^ exponent)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(* fraction is usually named mantissa)</a:t>
            </a:r>
            <a:endParaRPr b="0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Size of ints, longs, floats, doubles on your computer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https://www.programiz.com/c-programming/examples/sizeof-operator-example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http://cstl-csm.semo.edu/xzhang/Class%20Folder/CS280/Workbook_HTML/FLOATING_tut.htm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http://www.boundedfloatingpoint.com/PressRelease_011718.pdf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end of floating point errors ?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100" y="1499575"/>
            <a:ext cx="6443050" cy="1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Conditional Log Likelihood ( Bayesian version 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 are trained to maximize the conditional data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which is the same as maximizing the conditional log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600" y="1494300"/>
            <a:ext cx="4505724" cy="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700" y="2826700"/>
            <a:ext cx="4398000" cy="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 as Maximum Likelihood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2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Dot product as a measure of similarity between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~ Conditional log likelihood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 n_samples -&gt; infinity convergence increases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of data must be in model family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must correspond to one set of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Let's take the Con out of Econometrics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http://www.econ.ucla.edu/workingpapers/wp239.pdf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is uniform or Gaussian distribution with high entropy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Observation reduces entropy and drives weights to single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known prior probability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distribution shifts weights toward simpler smoother curves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https://stats.stackexchange.com/questions/252577/bayes-regression-how-is-it-done-in-comparison-to-standard-regression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ayesian linear regression model formulation"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00" y="1842275"/>
            <a:ext cx="3712900" cy="2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74" y="2612948"/>
            <a:ext cx="2280825" cy="1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a Posteriori (MAP) Estimation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aximum a posteriori estimation map"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75" y="1170125"/>
            <a:ext cx="4862275" cy="3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vs MAP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is a specific case of MAP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https://wiseodd.github.io/techblog/2017/01/01/mle-vs-map/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Split the dataset into 3 sections: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Shuffle data, split and repeat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 error gives you an approximate idea of how well an algorithm will perform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Especially useful on small datasets.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Poor Conditioning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Conditioning is how quickly a function changes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Even a small learning rate increases the error causing the network to become stuck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a small network this is a local minima, in a deep network it's a saddle point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Fix: use an adaptive learning rate ( Adagrad, AdaDelta, RMSProp, Adam, Momentum …)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Adaptive learning rates are built into Theano, TensorFlow ...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onlinear dynamics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402" y="1152475"/>
            <a:ext cx="2958651" cy="2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activation functions are used to create non-linearity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so they sum up to 1 )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dot(w.T, 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J(w) = ||y - dot(w.T, x)||^2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derivative to find direction to change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dJ/dw =  2 * XTXw -2 * XTy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 = w - learning_rate * 2 * (XTXw - XTy)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366" name="Shape 366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39817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Classification: image recognition, medical symptoms, marketing, voters ….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are turned into vectors and the distance between vectors is used to determine group membership. ( city block, bird's eye 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values are scaled between 0,1 or -1,1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classes are converted to one hot vectors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a one hot vector selecting a class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is unsupervised learning and might not always classify in a useful way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runs with data that's been shuffled between runs can classify the data differently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K-Means Clustering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Pick n points at random (centroids), must give algorithm the number of clusters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Put each point in the group of the closest centroid using either Manhattan or Euclidean distance, repeat until stable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may vary on sorting order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ROC Receiver operating characteristic ~ 1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http://scikit-learn.org/stable/modules/generated/sklearn.cluster.KMeans.html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http://stanford.edu/~cpiech/cs221/handouts/kmeans.html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k means clustering"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8900" y="2228250"/>
            <a:ext cx="3019625" cy="267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 curves.svg"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8107" y="2228250"/>
            <a:ext cx="2168393" cy="1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 with missing inputs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Joint Training of Deep Boltzmann Machines for Classification, Goodfellow (Goodfellow 2013b paper)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https://arxiv.org/pdf/1301.3568.pdf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Restricted Deep Boltzmann Machines, Salakhutdinov and Hinton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http://proceedings.mlr.press/v5/salakhutdinov09a/salakhutdinov09a.pdf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4j has a nice tutorial on Boltzmann machines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https://deeplearning4j.org/restrictedboltzmannmachine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(aka Deep Belief Networks)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ep belief networks google" id="388" name="Shape 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1975" y="2638575"/>
            <a:ext cx="3445599" cy="21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Transcription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OCR, Optical Character Recognition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Multi-digit Number Recognition from Street View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https://static.googleusercontent.com/media/research.google.com/en//pubs/archive/42241.pdf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Goodfellow talk on the paper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https://www.youtube.com/watch?v=vGPI_JvLoN0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http://ufldl.stanford.edu/housenumbers/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ocr" id="395" name="Shape 3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950" y="2854825"/>
            <a:ext cx="3299549" cy="1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2356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Translation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for natural language translation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done with a recurrent network ( RNN, LSTM, GRU, ...)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language is the input, the second language is the output.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is trained back and forth rather than just forward feeding data and back feeding the errors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https://nlp.stanford.edu/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https://github.com/MicrosoftTranslator/DocumentTranslator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Structured Output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Collobert Home Page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https://scholar.google.com/citations?user=32w7x1cAAAAJ&amp;hl=en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(Almost) from Scratch (Collobert 2012)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http://www.jmlr.org/papers/volume12/collobert11a/collobert11a.pdf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450" y="1017725"/>
            <a:ext cx="3071575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Anomaly Detection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28925"/>
            <a:ext cx="85206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prediction, points outside the prediction area are anomalies. This is a high value research area -- many problems still to be solved ( equipment time to failure, stock market crashes, earthquake prediction……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RAD - Outlier Detection on Big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https://medium.com/netflix-techblog/rad-outlier-detection-on-big-data-d6b0494371cc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Anomaly detection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http://www.dtic.mil/cgi-bin/GetTRDoc?AD=ADA610860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Support Vector Machines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O(n^2), can only separate 2 classes per SVM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https://docs.opencv.org/2.4.13.4/doc/tutorials/ml/introduction_to_svm/introduction_to_svm.html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vm" id="421" name="Shape 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875" y="1228675"/>
            <a:ext cx="3238500" cy="176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vm"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675" y="1222350"/>
            <a:ext cx="2380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Decision Tree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3800"/>
            <a:ext cx="8520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entropy to make splits to give largest information gain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http://scikit-learn.org/stable/modules/tree.html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http://xgboost.readthedocs.io/en/latest/model.html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decision trees to see what a neural network is doing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http://citeseerx.ist.psu.edu/viewdoc/download?doi=10.1.1.12.6011&amp;rep=rep1&amp;type=pdf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cision tre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8825" y="1230001"/>
            <a:ext cx="3445925" cy="2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Principal Components Analysis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compress data to reduce features by combining them in a way that maximizes variance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when data is highly correlated to create independent feature representations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https://onlinecourses.science.psu.edu/stat857/node/35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http://scikit-learn.org/stable/modules/generated/sklearn.decomposition.PCA.html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PCA plots" id="436" name="Shape 4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825" y="1918625"/>
            <a:ext cx="3004676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Manifold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useful way to represent the data in less dimensions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represent road as 2D in a 3D world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It's like PCA but attempts to retain more information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t-SNE Used often for visualization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Doesn't always work, information can be lost or distorted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http://scikit-learn.org/stable/modules/manifold.html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 great open source tool for doing forecasts with large amounts of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12315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Synthesis and Sampling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in the game industry to create landscapes (fractal), characters (AI), etc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https://www.gamasutra.com/topic/game-developer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Speech recognition and 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https://github.com/Microsoft/Windows-universal-samples/tree/master/Samples/SpeechRecognitionAndSynthesis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https://www.microsoft.com/en-us/research/blog/microsoft-researchers-achieve-new-conversational-speech-recognition-milestone/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https://arxiv.org/pdf/1708.06073.pdf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by adjusting the network to the problem.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93" name="Shape 93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1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no free lunch theorem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old things being tried to adjust weights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NEAT, NeuroEvolution of Augmenting Topologies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http://nn.cs.utexas.edu/downloads/papers/stanley.ec02.pdf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Genetic Algorithms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https://www.doc.ic.ac.uk/~nd/surprise_96/journal/vol1/hmw/article1.html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Reinforcement Learning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http://www.incompleteideas.net/book/bookdraft2018jan1.pdf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Arvix papers: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http://www.gitxiv.com/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https://eng.uber.com/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https://deepmind.com/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https://medium.com/@NetflixTechBlog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http://blog.aylien.com/research/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https://openai.com/systems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https://blog.kaggle.com/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MEAP Books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( *these assume you know ML and don't know TF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Zoo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Playground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http://playground.tensorflow.org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http://www.wildml.com/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Software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Anaconda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https://www.anaconda.com/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CNTK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https://github.com/Microsoft/CNTK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for Java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https://deeplearning4j.org/index.html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 JS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https://deeplearnjs.org/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Keras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https://keras.io/#keras-the-python-deep-learning-library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- Extreme Gradient Boosting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https://github.com/dmlc/xgboost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https://archive.ics.uci.edu/ml/index.php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Jacobian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first derivative of a vector and output a vector to find steepest descent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jacobian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50" y="1910600"/>
            <a:ext cx="35623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  gravity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551" y="1851987"/>
            <a:ext cx="3225701" cy="2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Hessian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find the 2nd derivative of a vector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curvature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to adjust learning rate (step size)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-&gt; maxes negative curvature is down,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-&gt; mins curvature is up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zero -&gt; flat space or a saddle point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hessian matrix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275" y="1443950"/>
            <a:ext cx="4744450" cy="2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