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Proxima Nova"/>
      <p:regular r:id="rId51"/>
      <p:bold r:id="rId52"/>
      <p:italic r:id="rId53"/>
      <p:boldItalic r:id="rId54"/>
    </p:embeddedFont>
    <p:embeddedFont>
      <p:font typeface="Alfa Slab One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regular.fntdata"/><Relationship Id="rId50" Type="http://schemas.openxmlformats.org/officeDocument/2006/relationships/slide" Target="slides/slide44.xml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5.xml"/><Relationship Id="rId55" Type="http://schemas.openxmlformats.org/officeDocument/2006/relationships/font" Target="fonts/AlfaSlabOne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2e020f47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5b2e020f4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2e020f47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5b2e020f47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b2e020f47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5b2e020f47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2f66ef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2f66ef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2e020f47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5b2e020f47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2e020f47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2e020f47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2f66ef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2f66ef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b2e020f47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5b2e020f47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2e020f47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5b2e020f47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 see if can find training to test data paper ---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b2e020f47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5b2e020f47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b2e020f47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5b2e020f47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2f66f1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2f66f1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b2e020f47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5b2e020f47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b2e020f47_2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5b2e020f47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2f66ef0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2f66ef0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b2e020f47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5b2e020f47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2e020f47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5b2e020f47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b2e020f47_2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5b2e020f47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b2e020f47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5b2e020f47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b2f66ef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b2f66ef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b2e020f47_2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b2e020f47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b2e020f47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5b2e020f47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2e020f47_2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5b2e020f47_2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b2e020f47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5b2e020f47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b2e020f47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5b2e020f47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b2e020f47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5b2e020f47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b2e020f47_2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5b2e020f47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b2e020f47_2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5b2e020f47_2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2e020f47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5b2e020f47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b2e020f47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5b2e020f47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b2e020f47_2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5b2e020f47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b2f66ef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b2f66ef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b2f66f2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b2f66f2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12da0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12da0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b2e020f47_2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5b2e020f47_2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b2e020f47_2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5b2e020f47_2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b2e020f47_2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5b2e020f47_2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b2e020f47_2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5b2e020f47_2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b2e020f47_2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5b2e020f47_2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2e020f47_2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5b2e020f47_2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2e020f47_2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5b2e020f47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12da0d5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12da0d5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2e020f47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5b2e020f47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2e020f47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5b2e020f47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 b="0" i="0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imestocome/DeepLearning-Tal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jp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ndas.pydata.org/pandas-docs/stable/generated/pandas.DataFrame.corr.html" TargetMode="External"/><Relationship Id="rId4" Type="http://schemas.openxmlformats.org/officeDocument/2006/relationships/hyperlink" Target="http://scikit-learn.org/stable/modules/generated/sklearn.metrics.confusion_matrix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ffect-reason-utility.com/1301/4/shannon1948.pdf" TargetMode="External"/><Relationship Id="rId4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countbayesie.com/blog/2017/5/9/kullback-leibler-divergence-explained" TargetMode="External"/><Relationship Id="rId4" Type="http://schemas.openxmlformats.org/officeDocument/2006/relationships/hyperlink" Target="http://cseweb.ucsd.edu/~elkan/250B/logreg.pdf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1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Relationship Id="rId4" Type="http://schemas.openxmlformats.org/officeDocument/2006/relationships/hyperlink" Target="https://www.youtube.com/watch?v=ErfnhcEV1O8&amp;feature=youtu.b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rbital.com/p/bayes_frequency_diagram/?l=55z&amp;pathId=28771" TargetMode="External"/><Relationship Id="rId4" Type="http://schemas.openxmlformats.org/officeDocument/2006/relationships/hyperlink" Target="http://scikit-learn.org/stable/modules/naive_bayes.html" TargetMode="External"/><Relationship Id="rId5" Type="http://schemas.openxmlformats.org/officeDocument/2006/relationships/image" Target="../media/image19.jpg"/><Relationship Id="rId6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apers.nips.cc/paper/3-supervised-learning-of-probability-distributions-by-neural-networks.pdf" TargetMode="External"/><Relationship Id="rId4" Type="http://schemas.openxmlformats.org/officeDocument/2006/relationships/hyperlink" Target="https://wiseodd.github.io/techblog/2017/01/01/mle-vs-map/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2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scikit-learn.org/stable/modules/cross_validation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scikit-learn.org/stable/modules/grid_search.html" TargetMode="External"/><Relationship Id="rId4" Type="http://schemas.openxmlformats.org/officeDocument/2006/relationships/hyperlink" Target="http://www.jmlr.org/papers/volume13/bergstra12a/bergstra12a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simovinstitute.org/neural-network-zoo/" TargetMode="External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eb.stanford.edu/~hastie/Papers/B67.2%20(2005)%20301-320%20Zou%20&amp;%20Hastie.pdf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cs.toronto.edu/~hinton/absps/JMLRdropout.pdf" TargetMode="External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arxiv.org/pdf/1502.03167.pdf" TargetMode="External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facebook.github.io/prophet/" TargetMode="External"/><Relationship Id="rId4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nn.cs.utexas.edu/downloads/papers/stanley.ec02.pdf" TargetMode="External"/><Relationship Id="rId4" Type="http://schemas.openxmlformats.org/officeDocument/2006/relationships/hyperlink" Target="https://www.doc.ic.ac.uk/~nd/surprise_96/journal/vol1/hmw/article1.html" TargetMode="External"/><Relationship Id="rId5" Type="http://schemas.openxmlformats.org/officeDocument/2006/relationships/hyperlink" Target="http://www.incompleteideas.net/book/bookdraft2018jan1.pdf" TargetMode="External"/><Relationship Id="rId6" Type="http://schemas.openxmlformats.org/officeDocument/2006/relationships/hyperlink" Target="http://www.davidfogel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layground.tensorflow.org" TargetMode="External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youtube.com/watch?v=eyovmAtoUx0" TargetMode="External"/><Relationship Id="rId4" Type="http://schemas.openxmlformats.org/officeDocument/2006/relationships/hyperlink" Target="https://www.youtube.com/watch?v=9dXiAecyJrY" TargetMode="External"/><Relationship Id="rId5" Type="http://schemas.openxmlformats.org/officeDocument/2006/relationships/hyperlink" Target="https://www.youtube.com/playlist?list=PL5bqIc6XopCbb-FvnHmD1neVlQKwGzQyR" TargetMode="External"/><Relationship Id="rId6" Type="http://schemas.openxmlformats.org/officeDocument/2006/relationships/hyperlink" Target="http://videolectures.net/deeplearning2017_montreal/" TargetMode="External"/><Relationship Id="rId7" Type="http://schemas.openxmlformats.org/officeDocument/2006/relationships/hyperlink" Target="https://www.youtube.com/playlist?list=PLoRl3Ht4JOcdU872GhiYWf6jwrk_SNhz9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arxiv.org/" TargetMode="External"/><Relationship Id="rId4" Type="http://schemas.openxmlformats.org/officeDocument/2006/relationships/hyperlink" Target="https://eng.uber.com/" TargetMode="External"/><Relationship Id="rId10" Type="http://schemas.openxmlformats.org/officeDocument/2006/relationships/hyperlink" Target="http://blog.otoro.net/" TargetMode="External"/><Relationship Id="rId9" Type="http://schemas.openxmlformats.org/officeDocument/2006/relationships/hyperlink" Target="https://www.kaggle.com/" TargetMode="External"/><Relationship Id="rId5" Type="http://schemas.openxmlformats.org/officeDocument/2006/relationships/hyperlink" Target="https://deepmind.com/" TargetMode="External"/><Relationship Id="rId6" Type="http://schemas.openxmlformats.org/officeDocument/2006/relationships/hyperlink" Target="https://medium.com/@NetflixTechBlog" TargetMode="External"/><Relationship Id="rId7" Type="http://schemas.openxmlformats.org/officeDocument/2006/relationships/hyperlink" Target="http://blog.aylien.com/research/" TargetMode="External"/><Relationship Id="rId8" Type="http://schemas.openxmlformats.org/officeDocument/2006/relationships/hyperlink" Target="https://openai.com/systems/#platform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codelabs.developers.google.com/codelabs/tensorflow-for-poets/#0" TargetMode="External"/><Relationship Id="rId5" Type="http://schemas.openxmlformats.org/officeDocument/2006/relationships/hyperlink" Target="https://www.youtube.com/watch?v=cSKfRcEDGUs" TargetMode="External"/><Relationship Id="rId6" Type="http://schemas.openxmlformats.org/officeDocument/2006/relationships/hyperlink" Target="https://github.com/tensorflow/tensorflow" TargetMode="External"/><Relationship Id="rId7" Type="http://schemas.openxmlformats.org/officeDocument/2006/relationships/hyperlink" Target="https://github.com/tensorflow/models" TargetMode="External"/><Relationship Id="rId8" Type="http://schemas.openxmlformats.org/officeDocument/2006/relationships/hyperlink" Target="https://www.manning.com/meap-catalog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numerical.recipes/oldverswitcher.html" TargetMode="External"/><Relationship Id="rId4" Type="http://schemas.openxmlformats.org/officeDocument/2006/relationships/hyperlink" Target="http://www-bcf.usc.edu/~gareth/ISL/ISLR%20Seventh%20Printing.pdf" TargetMode="External"/><Relationship Id="rId5" Type="http://schemas.openxmlformats.org/officeDocument/2006/relationships/hyperlink" Target="https://web.stanford.edu/~hastie/Papers/ESLII.pdf" TargetMode="External"/><Relationship Id="rId6" Type="http://schemas.openxmlformats.org/officeDocument/2006/relationships/hyperlink" Target="https://www.springer.com/us/book/9780387987804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neuralnetworksanddeeplearning.com/" TargetMode="External"/><Relationship Id="rId4" Type="http://schemas.openxmlformats.org/officeDocument/2006/relationships/hyperlink" Target="http://lamda.nju.edu.cn/weixs/project/CNNTricks/CNNTricks.html" TargetMode="External"/><Relationship Id="rId5" Type="http://schemas.openxmlformats.org/officeDocument/2006/relationships/hyperlink" Target="http://www.asimovinstitute.org/neural-network-zoo/" TargetMode="External"/><Relationship Id="rId6" Type="http://schemas.openxmlformats.org/officeDocument/2006/relationships/hyperlink" Target="http://playground.tensorflow.org" TargetMode="External"/><Relationship Id="rId7" Type="http://schemas.openxmlformats.org/officeDocument/2006/relationships/hyperlink" Target="http://www.wildml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10650"/>
            <a:ext cx="85206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2400"/>
              <a:t>Neural Network</a:t>
            </a:r>
            <a:r>
              <a:rPr b="0" i="0" lang="en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Basics</a:t>
            </a:r>
            <a:endParaRPr b="0" i="0" sz="24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1800"/>
              <a:t>(short version)</a:t>
            </a:r>
            <a:endParaRPr sz="1800"/>
          </a:p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05000" y="2657450"/>
            <a:ext cx="8520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https://github.com/timestocome/DeepLearning-Talks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 Linda MacPhee-Cobb )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Gradient Based Optimization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195350" y="1017725"/>
            <a:ext cx="85206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Goal is to minimize or maximize a cost function ( loss function, error function)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Using a small learning rate, take a small step in the direction of steepest decrease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= 0 at minimum, max, saddle point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addle point"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0750" y="2349500"/>
            <a:ext cx="19621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addle point" id="166" name="Google Shape;16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900" y="2235675"/>
            <a:ext cx="469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Stochastic Gradient Descent, deep nets change everything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311700" y="1512100"/>
            <a:ext cx="8520600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tochastic gradient descent" id="173" name="Google Shape;1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425" y="2318325"/>
            <a:ext cx="4064000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adient descent" id="174" name="Google Shape;17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522" y="2065012"/>
            <a:ext cx="3392625" cy="296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 txBox="1"/>
          <p:nvPr/>
        </p:nvSpPr>
        <p:spPr>
          <a:xfrm>
            <a:off x="449350" y="1019975"/>
            <a:ext cx="8453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Local mins become saddle points, then vanish completely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Possible multiple correct paths through the network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...</a:t>
            </a:r>
            <a:endParaRPr/>
          </a:p>
        </p:txBody>
      </p:sp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963" y="387388"/>
            <a:ext cx="353377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Independent Identically Distributed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1152475"/>
            <a:ext cx="85206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Garbage in, garbage out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</a:t>
            </a:r>
            <a:r>
              <a:rPr lang="en" sz="1400"/>
              <a:t>--- 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cannot be correlated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hot encoding ( M 1, F 0  should be M_F 0, 1 ) … leave one out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Identically Distributed and balanced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training, validation, test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outputs ( if 90% of the output is true, the network will always guess true and you'll have 90% accuracy - check the confusion matrix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https://pandas.pydata.org/pandas-docs/stable/generated/pandas.DataFrame.corr.html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http://scikit-learn.org/stable/modules/generated/sklearn.metrics.confusion_matrix.html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Curse of dimensionality	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311700" y="1708825"/>
            <a:ext cx="8520600" cy="28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urse of dimensionality"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00" y="1971925"/>
            <a:ext cx="58420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417300" y="1017725"/>
            <a:ext cx="83094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Linear algebra - unknowns can't outnumber features, samples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current thinking is there might be multiple correct ways through the deep networks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Details...</a:t>
            </a:r>
            <a:endParaRPr/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713" y="525163"/>
            <a:ext cx="26193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Task (Goals)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what you want your neural network to solve, the goal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Think carefully, you can get very different answers depending on how you frame your task.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>
                <a:solidFill>
                  <a:srgbClr val="434343"/>
                </a:solidFill>
              </a:rPr>
              <a:t>If it's not converging try a different error function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First self driving cars were trained with human drivers and learned to drive on their own.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-- Test car is successfully driven down the road, then down a hill into a lake -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>
                <a:solidFill>
                  <a:srgbClr val="434343"/>
                </a:solidFill>
              </a:rPr>
              <a:t>- the car had learned to follow the curb, not the road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it's not always learning what you think it is learning</a:t>
            </a:r>
            <a:endParaRPr sz="1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Performance Measure ( Cost function)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231375" y="896850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80% of data is used for training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10% of data to validate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400" u="none" cap="none" strike="noStrike">
                <a:solidFill>
                  <a:schemeClr val="dk2"/>
                </a:solidFill>
              </a:rPr>
              <a:t>~ 10% of data is held out to be used as a test after training is done</a:t>
            </a:r>
            <a:endParaRPr b="1" i="0" sz="1400" u="none" cap="none" strike="noStrike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While accuracy less than ( pick a number )%: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shuffle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run training data in batches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run validation every 100th epoch or so: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Then test on hold out data after training is complete (* never let subcontractors, contest entrants see hold out data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Training, testing, validation data must be statistically similar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Bias vs Variance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311700" y="1152475"/>
            <a:ext cx="8520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High bias == underfitting           High variance == overfitting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MSE = (target - predicted)^2  = Bias^2 + Variance + noise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3 bulls eye" id="222" name="Google Shape;22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100" y="2397325"/>
            <a:ext cx="2876950" cy="21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2"/>
          <p:cNvSpPr txBox="1"/>
          <p:nvPr/>
        </p:nvSpPr>
        <p:spPr>
          <a:xfrm>
            <a:off x="558275" y="4506575"/>
            <a:ext cx="7989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as variance total error" id="224" name="Google Shape;22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875" y="2327299"/>
            <a:ext cx="4008300" cy="25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Entropy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how many bits are needed to encode information  </a:t>
            </a:r>
            <a:r>
              <a:rPr lang="en" sz="1400"/>
              <a:t>     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*information theory uses Log2, not e, not 10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Coin toss: 2 possibilities (heads, tails) == 1 bit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 Sum( (½) * log(½) + (½) * log(½) )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 ( ½ * -1) + (½ * -1) = -(-½ - ½) = 1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Coin toss: 2 possibilities (heads ⅓, tails ⅔)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-(⅓ * log(⅓)  + ⅔ * log(⅔) ) = 0.89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Mathematical Theory of Communication, Shannon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http://affect-reason-utility.com/1301/4/shannon1948.pdf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entropy" id="231" name="Google Shape;23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0925" y="1661075"/>
            <a:ext cx="2585075" cy="9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Main types of networks	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863050"/>
            <a:ext cx="8520600" cy="4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forward: map dot product of inputs to outputs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Convolutional: use random noise convoluted with input to detect edges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Recurrent: stack series data shifting one step, add memory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AutoEncoder: squeeze data ( compress ) &lt;-&gt; decompress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Reinforcement: adjust rewards over time, keeps an array of error data instead of one error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Alpha Go: min-max tree with a feed forward network tacked on end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KL Divergence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Kullback-Leibler Divergence tells how much information is lost between the neural network prediction and the actual values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p is probability distribution (actual), q is approximation (predicted)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principle of maximum likelihood says that given the training data, we should use as our model the distribution f(w) that gives the greatest possible probability to the training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 a distance measure !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https://www.countbayesie.com/blog/2017/5/9/kullback-leibler-divergence-explained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http://cseweb.ucsd.edu/~elkan/250B/logreg.pdf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8" name="Google Shape;23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1625" y="1506425"/>
            <a:ext cx="5715000" cy="90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ntropy" id="239" name="Google Shape;23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9050" y="2232425"/>
            <a:ext cx="2419150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442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Cross entropy as cost function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45" name="Google Shape;24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8975" y="726750"/>
            <a:ext cx="3874850" cy="18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/>
          <p:nvPr/>
        </p:nvSpPr>
        <p:spPr>
          <a:xfrm>
            <a:off x="440000" y="1657475"/>
            <a:ext cx="8072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Cross entropy = entropy + KL Divergence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entropy = minimum bits needed to transmit actual information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KL Divergence = difference between predicted and actual information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https://www.youtube.com/watch?v=ErfnhcEV1O8&amp;feature=youtu.be</a:t>
            </a:r>
            <a:endParaRPr b="0" i="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vs Frequentist</a:t>
            </a:r>
            <a:endParaRPr/>
          </a:p>
        </p:txBody>
      </p:sp>
      <p:sp>
        <p:nvSpPr>
          <p:cNvPr id="253" name="Google Shape;253;p46"/>
          <p:cNvSpPr txBox="1"/>
          <p:nvPr>
            <p:ph idx="1" type="body"/>
          </p:nvPr>
        </p:nvSpPr>
        <p:spPr>
          <a:xfrm>
            <a:off x="231375" y="119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religious wars</a:t>
            </a:r>
            <a:endParaRPr/>
          </a:p>
        </p:txBody>
      </p:sp>
      <p:pic>
        <p:nvPicPr>
          <p:cNvPr descr="Frequentists vs. Bayesians" id="254" name="Google Shape;254;p46" title="'Detector! What would the Bayesian statistician say if I asked him whether the--' [roll] 'I AM A NEUTRINO DETECTOR, NOT A LABYRINTH GUARD. SERIOUSLY, DID YOUR BRAIN FALL OUT?' [roll] '... yes.'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5575" y="1017725"/>
            <a:ext cx="2773225" cy="34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vs Frequentist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	                                                Frequentist</a:t>
            </a:r>
            <a:endParaRPr b="1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Prior beliefs                                                  Repeatable random sample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Fixed parameters                                         Fixed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 = mx + b                                                   y = mx + b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 = N(mu, std)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 - normal distribution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std - standard deviation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 - mean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Statistics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311700" y="1152475"/>
            <a:ext cx="85206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Intuitive understanding of Bayes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https://arbital.com/p/bayes_frequency_diagram/?l=55z&amp;pathId=28771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http://scikit-learn.org/stable/modules/naive_bayes.html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bayesian" id="267" name="Google Shape;26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100" y="1286475"/>
            <a:ext cx="3592400" cy="17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9225" y="1246325"/>
            <a:ext cx="4116401" cy="26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Mean Squared Error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data examples are i.i.d.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and identically distributed, then the Conditional Log Likelihood can be reduced to the Mean Squared Error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mean squared error" id="275" name="Google Shape;27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925" y="2182375"/>
            <a:ext cx="4928126" cy="13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MLE (frequentist) vs MAP (bayesian)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Both compute a single value, not a distribution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MLE - fit a Gaussian to the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MAP - uses posterior distribution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MLE is a specific case of MAP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http://papers.nips.cc/paper/3-supervised-learning-of-probability-distributions-by-neural-networks.pdf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https://wiseodd.github.io/techblog/2017/01/01/mle-vs-map/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2" name="Google Shape;282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9600" y="1647225"/>
            <a:ext cx="2171172" cy="14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0700" y="1647225"/>
            <a:ext cx="2322850" cy="14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things</a:t>
            </a:r>
            <a:endParaRPr/>
          </a:p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Cross validation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311700" y="1130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Split the dataset into 3 or more sections: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Train on one or more sections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Test on one section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Validate on one section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Shuffle data, split and repeat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Average error gives you an approximate idea of how well an algorithm will perform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Especially useful on small datasets.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http://scikit-learn.org/stable/modules/cross_validation.html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Hyperparameters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01" name="Google Shape;301;p53"/>
          <p:cNvSpPr txBox="1"/>
          <p:nvPr>
            <p:ph idx="1" type="body"/>
          </p:nvPr>
        </p:nvSpPr>
        <p:spPr>
          <a:xfrm>
            <a:off x="311700" y="1059950"/>
            <a:ext cx="8520600" cy="3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used to control the algorithm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max, min, depth of branches on a decision tree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layers, size of layers in network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rate, complexity constant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Usually a grid search ( nested loops over several options ) is used with cross validation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http://scikit-learn.org/stable/modules/grid_search.html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recent development is that randomly picking values for a grid search is more effective than stepping through all values.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http://www.jmlr.org/papers/volume13/bergstra12a/bergstra12a.pdf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No Free Lunch Theorem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Says that if you average over all the machine learning algorithms each will have the same performance on the same data set.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only way one strategy can outperform another is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by adjusting the network to the problem.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 networks for vision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recursive networks for time series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vs wide layers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http://www.asimovinstitute.org/neural-network-zoo/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275" y="1562950"/>
            <a:ext cx="3337700" cy="33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07" name="Google Shape;30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adjusts the weights to minimize the error, regularization forces the weights to stay small which forces the network to generalize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prevent overfitting: To be useful a network must be able to generalize to new data.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regularization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L2 regularization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Early stopping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 out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Batch normalization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L1 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311700" y="1355825"/>
            <a:ext cx="85206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aka Lasso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the sum of the absolute differences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Drives some weights to zero which has the effect of pruning features which acts as a feature selector. Almost never used in real problems because it is not rotationally invariant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= complexity_parameter * sum(abs(W))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L2 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9" name="Google Shape;319;p56"/>
          <p:cNvSpPr txBox="1"/>
          <p:nvPr>
            <p:ph idx="1" type="body"/>
          </p:nvPr>
        </p:nvSpPr>
        <p:spPr>
          <a:xfrm>
            <a:off x="311700" y="1198175"/>
            <a:ext cx="85206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aka Ridge regression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Limits weight size without driving any to zero, minimizes variance, increases bias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Rotational invariance is the main reason it is used instead of L1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L2 = complexity_constant * sum(W)^2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and L2 have the effect of choosing a different prior in Bayesian solutions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 net uses both L1 and L2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https://web.stanford.edu/~hastie/Papers/B67.2%20(2005)%20301-320%20Zou%20&amp;%20Hastie.pdf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Capacity, Overfitting, Underfitting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25" name="Google Shape;32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Early stopping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neural network train test" id="326" name="Google Shape;32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25" y="1593725"/>
            <a:ext cx="4395776" cy="290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ion matrix" id="327" name="Google Shape;32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050" y="1841438"/>
            <a:ext cx="2944250" cy="24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Dropout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869125"/>
            <a:ext cx="8520600" cy="3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Averages predictions over all weights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Randomly exclude a percent of hidden nodes from the neural network, change and randomly exclude a different group on next batch during training.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to: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Create a matrix the size of the weights matrix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Randomly fill with ones and zeros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Multiply weights by the matrix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Dropout: A Simple Way to Prevent NN from Overfitting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https://www.cs.toronto.edu/~hinton/absps/JMLRdropout.pdf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ropout" id="334" name="Google Shape;33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350" y="2148675"/>
            <a:ext cx="3395849" cy="1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Batch Normalization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Is often used in place of DropOut, can use higher learning rates, networks train faster.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batch of training examples recenter the features.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practice, the original input is fed to later layers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https://arxiv.org/pdf/1502.03167.pdf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batch normalization" id="341" name="Google Shape;34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6725" y="1983225"/>
            <a:ext cx="4416975" cy="1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Probabilistic Supervised Learning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47" name="Google Shape;34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Normal ( Gaussian Distribution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of y given x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400" u="none" cap="none" strike="noStrike">
                <a:solidFill>
                  <a:schemeClr val="dk2"/>
                </a:solidFill>
              </a:rPr>
              <a:t>The activation functions are used to create non-linearity</a:t>
            </a:r>
            <a:endParaRPr b="1" i="0" sz="1400" u="none" cap="none" strike="noStrike"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sigmoid, oldest, may cause vanishing gradients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tanh, steeper than sigmoid, still can cause vanishing gradients but </a:t>
            </a:r>
            <a:r>
              <a:rPr lang="en" sz="1400"/>
              <a:t>usually gives better results than sigmoid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relu, not linear, combinations or Relu also nonlinear, can approximate any function, drives some weights to zero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fast to compute 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leaky relu ( use when relu drives all your weights to zero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softmax ( used in last layer to scale values so they sum up to 1, used in last layer to give probability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Time Series Predictions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53" name="Google Shape;35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predict future values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Must be stationary (rotate down to x axis)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Generally use a log scale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Validation data must be future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Facebook's Prophet is a</a:t>
            </a:r>
            <a:r>
              <a:rPr lang="en" sz="1400"/>
              <a:t>n 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open source tool for doing forecasts with large 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https://facebook.github.io/prophet/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time series prediction" id="354" name="Google Shape;35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225" y="1231549"/>
            <a:ext cx="4620075" cy="24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information...</a:t>
            </a:r>
            <a:endParaRPr/>
          </a:p>
        </p:txBody>
      </p:sp>
      <p:sp>
        <p:nvSpPr>
          <p:cNvPr id="360" name="Google Shape;36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Everything old is new again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66" name="Google Shape;36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lang="en" sz="1400"/>
              <a:t>New old things being tried with better hardware, more data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Bayes algorithm, 1700s invented by a monk studying chance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NEAT, NeuroEvolution of Augmenting Topologies </a:t>
            </a:r>
            <a:r>
              <a:rPr lang="en" sz="1400" u="sng">
                <a:solidFill>
                  <a:schemeClr val="accent5"/>
                </a:solidFill>
                <a:hlinkClick r:id="rId3"/>
              </a:rPr>
              <a:t>http://nn.cs.utexas.edu/downloads/papers/stanley.ec02.pdf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Genetic Algorithms </a:t>
            </a:r>
            <a:r>
              <a:rPr lang="en" sz="1400" u="sng">
                <a:solidFill>
                  <a:schemeClr val="accent5"/>
                </a:solidFill>
                <a:hlinkClick r:id="rId4"/>
              </a:rPr>
              <a:t>https://www.doc.ic.ac.uk/~nd/surprise_96/journal/vol1/hmw/article1.html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Reinforcement Learning ( BFSkinner)  </a:t>
            </a:r>
            <a:r>
              <a:rPr lang="en" sz="1400" u="sng">
                <a:solidFill>
                  <a:schemeClr val="accent5"/>
                </a:solidFill>
                <a:hlinkClick r:id="rId5"/>
              </a:rPr>
              <a:t>http://www.incompleteideas.net/book/bookdraft2018jan1.pdf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AlphaGo is a modern remake of Blondie24  </a:t>
            </a: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http://www.davidfogel.com/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Tensorflow playground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http://playground.tensorflow.org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425" y="1622350"/>
            <a:ext cx="6543949" cy="34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Videos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72" name="Google Shape;372;p64"/>
          <p:cNvSpPr txBox="1"/>
          <p:nvPr>
            <p:ph idx="1" type="body"/>
          </p:nvPr>
        </p:nvSpPr>
        <p:spPr>
          <a:xfrm>
            <a:off x="311700" y="1152475"/>
            <a:ext cx="85905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Bay Area Deep Learning School 2016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https://www.youtube.com/watch?v=eyovmAtoUx0</a:t>
            </a: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https://www.youtube.com/watch?v=9dXiAecyJrY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 Summer School Montreal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https://www.youtube.com/playlist?list=PL5bqIc6XopCbb-FvnHmD1neVlQKwGzQyR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http://videolectures.net/deeplearning2017_montreal/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for Machine Learning (Hinton Lectures 78 videos)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https://www.youtube.com/playlist?list=PLoRl3Ht4JOcdU872GhiYWf6jwrk_SNhz9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Blogs and things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78" name="Google Shape;378;p65"/>
          <p:cNvSpPr txBox="1"/>
          <p:nvPr>
            <p:ph idx="1" type="body"/>
          </p:nvPr>
        </p:nvSpPr>
        <p:spPr>
          <a:xfrm>
            <a:off x="311700" y="835400"/>
            <a:ext cx="85206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ArXiv Papers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Uber ML Blog: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https://eng.uber.com/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Mind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https://deepmind.com/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Netflix ML Blog: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https://medium.com/@NetflixTechBlog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Aylien NLP Blog and Data: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http://blog.aylien.com/research/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Open AI: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https://openai.com/systems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Test environments for RL learning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Kaggle: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https://blog.kaggle.com/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Data, ML Blog, forums, examples, contests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Otoro: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http://blog.otoro.net/</a:t>
            </a:r>
            <a:r>
              <a:rPr lang="en" sz="1400"/>
              <a:t> Misc cool AI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Tensorflow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84" name="Google Shape;38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https://www.tensorflow.org/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for poets: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https://codelabs.developers.google.com/codelabs/tensorflow-for-poets/#0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https://www.youtube.com/watch?v=cSKfRcEDGUs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https://github.com/tensorflow/tensorflow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Models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https://github.com/tensorflow/models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Manning MEAP Books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https://www.manning.com/meap-catalog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Numerical computing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90" name="Google Shape;390;p67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Numerical Recipes in C/C++, Fortran 77/90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http://numerical.recipes/oldverswitcher.html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Statistical Learning ( high school math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http://www-bcf.usc.edu/~gareth/ISL/ISLR%20Seventh%20Printing.pdf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 of Statistical Learning    ( college level math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https://web.stanford.edu/~hastie/Papers/ESLII.pdf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>
                <a:solidFill>
                  <a:srgbClr val="434343"/>
                </a:solidFill>
              </a:rPr>
              <a:t>The Nature of Statistical Learning Theory ( graduate level math )</a:t>
            </a:r>
            <a:endParaRPr sz="1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https://www.springer.com/us/book/9780387987804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Deep Learning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96" name="Google Shape;396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and Deep Learning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http://neuralnetworksanddeeplearning.com/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Must Know Tricks in Deep Neural Networks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http://lamda.nju.edu.cn/weixs/project/CNNTricks/CNNTricks.html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Zoo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http://www.asimovinstitute.org/neural-network-zoo/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Playground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http://playground.tensorflow.org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WildML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http://www.wildml.com/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Building a Machine Learning Algorithm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Cleanup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Multiply data by weights, iterative training for non-linear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difference between cost function and actual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1800">
                <a:solidFill>
                  <a:schemeClr val="accent5"/>
                </a:solidFill>
              </a:rPr>
              <a:t>Forward Pass Feedforward Networks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prediction = dot(w.T, x)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MSE = 1/n_samples * Sum(predicted - actual)^2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 for unknown f(x)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J(w) = ||y - dot(w.T, x)||^2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derivative to find direction to change weights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dJ/dw =  2 * XTXw -2 * XTy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 = w - learning_rate * 2 * (XTXw - XTy)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ot product" id="135" name="Google Shape;135;p30"/>
          <p:cNvPicPr preferRelativeResize="0"/>
          <p:nvPr/>
        </p:nvPicPr>
        <p:blipFill rotWithShape="1">
          <a:blip r:embed="rId3">
            <a:alphaModFix/>
          </a:blip>
          <a:srcRect b="3410" l="0" r="0" t="-3410"/>
          <a:stretch/>
        </p:blipFill>
        <p:spPr>
          <a:xfrm>
            <a:off x="3981725" y="2340700"/>
            <a:ext cx="2794000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an square error" id="136" name="Google Shape;1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8901" y="325500"/>
            <a:ext cx="3089025" cy="31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Forward Pass Convolutional Network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5950"/>
            <a:ext cx="8277224" cy="35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1800">
                <a:solidFill>
                  <a:schemeClr val="accent5"/>
                </a:solidFill>
              </a:rPr>
              <a:t>Backward Pass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Uses derivative of activation function to adjust the weights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Measures the tangent line on a slope which gives you the direction of greatest increase. In neural networks we use the negative of it to get steepest descent.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2nd derivative can tell you if you are at a max or min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&lt; 0 max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== 0 no information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&gt; 0 minimum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9175" y="1661175"/>
            <a:ext cx="2693650" cy="188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7fig1.txtgr3.gif" id="151" name="Google Shape;151;p32" title="sup7fig1.txtgr3.gif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7975" y="2962300"/>
            <a:ext cx="2234800" cy="1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Partial Derivative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1017725"/>
            <a:ext cx="85206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Derivatives calculated on vectors ( gradient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partial derivative" id="158" name="Google Shape;1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8400" y="1786800"/>
            <a:ext cx="5007600" cy="30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