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7" r:id="rId7"/>
    <p:sldId id="282" r:id="rId8"/>
    <p:sldId id="283" r:id="rId9"/>
    <p:sldId id="284" r:id="rId10"/>
    <p:sldId id="280" r:id="rId11"/>
    <p:sldId id="28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72" y="31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Пример</a:t>
            </a:r>
            <a:r>
              <a:rPr lang="ru-RU" baseline="0" dirty="0"/>
              <a:t> группировки</a:t>
            </a:r>
          </a:p>
          <a:p>
            <a:pPr>
              <a:defRPr/>
            </a:pPr>
            <a:r>
              <a:rPr lang="ru-RU" baseline="0" dirty="0"/>
              <a:t>по преподавателю и дням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Иванов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14.10.2021</c:v>
                </c:pt>
                <c:pt idx="1">
                  <c:v>   15.10.2021</c:v>
                </c:pt>
                <c:pt idx="2">
                  <c:v>16.10.2021</c:v>
                </c:pt>
                <c:pt idx="3">
                  <c:v>17.10.2021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4-4E74-AFE3-EA0794FC0EA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Петров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14.10.2021</c:v>
                </c:pt>
                <c:pt idx="1">
                  <c:v>   15.10.2021</c:v>
                </c:pt>
                <c:pt idx="2">
                  <c:v>16.10.2021</c:v>
                </c:pt>
                <c:pt idx="3">
                  <c:v>17.10.2021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4-4E74-AFE3-EA0794FC0EA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Сидоров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14.10.2021</c:v>
                </c:pt>
                <c:pt idx="1">
                  <c:v>   15.10.2021</c:v>
                </c:pt>
                <c:pt idx="2">
                  <c:v>16.10.2021</c:v>
                </c:pt>
                <c:pt idx="3">
                  <c:v>17.10.2021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4-4E74-AFE3-EA0794FC0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915008"/>
        <c:axId val="1603919584"/>
      </c:lineChart>
      <c:catAx>
        <c:axId val="160391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3919584"/>
        <c:crosses val="autoZero"/>
        <c:auto val="1"/>
        <c:lblAlgn val="ctr"/>
        <c:lblOffset val="100"/>
        <c:noMultiLvlLbl val="0"/>
      </c:catAx>
      <c:valAx>
        <c:axId val="160391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391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19.10.2021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19.10.2021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Описание функционала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Аналитика электронного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Главная страница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Представляет инструментарий для получения основных списков:</a:t>
            </a:r>
          </a:p>
          <a:p>
            <a:pPr rtl="0"/>
            <a:r>
              <a:rPr lang="ru-RU" dirty="0"/>
              <a:t>Аудиторий</a:t>
            </a:r>
          </a:p>
          <a:p>
            <a:pPr rtl="0"/>
            <a:r>
              <a:rPr lang="ru-RU" dirty="0"/>
              <a:t>Преподавателей</a:t>
            </a:r>
          </a:p>
          <a:p>
            <a:pPr rtl="0"/>
            <a:r>
              <a:rPr lang="ru-RU" dirty="0"/>
              <a:t>Учебных групп</a:t>
            </a:r>
          </a:p>
          <a:p>
            <a:pPr rtl="0"/>
            <a:r>
              <a:rPr lang="ru-RU" dirty="0"/>
              <a:t>Дисциплин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Список аудиторий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5035" y="1839533"/>
            <a:ext cx="4426950" cy="374970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Параметры выборки:</a:t>
            </a:r>
          </a:p>
          <a:p>
            <a:r>
              <a:rPr lang="ru-RU" dirty="0"/>
              <a:t>Здание</a:t>
            </a:r>
          </a:p>
          <a:p>
            <a:r>
              <a:rPr lang="ru-RU" dirty="0"/>
              <a:t>Тип аудитории</a:t>
            </a:r>
          </a:p>
          <a:p>
            <a:r>
              <a:rPr lang="ru-RU" dirty="0"/>
              <a:t>Номер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C322135-C533-4341-B489-B3F1B2F1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6096000" y="1839533"/>
            <a:ext cx="5472608" cy="35310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Инструментарий для работы со списком:</a:t>
            </a:r>
          </a:p>
          <a:p>
            <a:r>
              <a:rPr lang="ru-RU" dirty="0"/>
              <a:t> Фильтрация и сортировка</a:t>
            </a:r>
          </a:p>
          <a:p>
            <a:r>
              <a:rPr lang="ru-RU" dirty="0"/>
              <a:t>Получение занятости выбранных аудиторий</a:t>
            </a:r>
          </a:p>
          <a:p>
            <a:r>
              <a:rPr lang="ru-RU" dirty="0"/>
              <a:t>Поиск свободных аудиторий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E07D02A-73D0-43CC-8BF1-C50F8A18A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8026"/>
              </p:ext>
            </p:extLst>
          </p:nvPr>
        </p:nvGraphicFramePr>
        <p:xfrm>
          <a:off x="2774791" y="4952712"/>
          <a:ext cx="664241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732411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7563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9042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569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Здание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4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0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9">
            <a:extLst>
              <a:ext uri="{FF2B5EF4-FFF2-40B4-BE49-F238E27FC236}">
                <a16:creationId xmlns:a16="http://schemas.microsoft.com/office/drawing/2014/main" id="{E619C00B-DDA0-419F-AB3F-EFA1AFAE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53433"/>
              </p:ext>
            </p:extLst>
          </p:nvPr>
        </p:nvGraphicFramePr>
        <p:xfrm>
          <a:off x="2774791" y="4952712"/>
          <a:ext cx="655022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732411719"/>
                    </a:ext>
                  </a:extLst>
                </a:gridCol>
                <a:gridCol w="1473396">
                  <a:extLst>
                    <a:ext uri="{9D8B030D-6E8A-4147-A177-3AD203B41FA5}">
                      <a16:colId xmlns:a16="http://schemas.microsoft.com/office/drawing/2014/main" val="1136756361"/>
                    </a:ext>
                  </a:extLst>
                </a:gridCol>
                <a:gridCol w="829715">
                  <a:extLst>
                    <a:ext uri="{9D8B030D-6E8A-4147-A177-3AD203B41FA5}">
                      <a16:colId xmlns:a16="http://schemas.microsoft.com/office/drawing/2014/main" val="4149042623"/>
                    </a:ext>
                  </a:extLst>
                </a:gridCol>
                <a:gridCol w="1586700">
                  <a:extLst>
                    <a:ext uri="{9D8B030D-6E8A-4147-A177-3AD203B41FA5}">
                      <a16:colId xmlns:a16="http://schemas.microsoft.com/office/drawing/2014/main" val="3313569388"/>
                    </a:ext>
                  </a:extLst>
                </a:gridCol>
                <a:gridCol w="1224906">
                  <a:extLst>
                    <a:ext uri="{9D8B030D-6E8A-4147-A177-3AD203B41FA5}">
                      <a16:colId xmlns:a16="http://schemas.microsoft.com/office/drawing/2014/main" val="2966711989"/>
                    </a:ext>
                  </a:extLst>
                </a:gridCol>
                <a:gridCol w="889086">
                  <a:extLst>
                    <a:ext uri="{9D8B030D-6E8A-4147-A177-3AD203B41FA5}">
                      <a16:colId xmlns:a16="http://schemas.microsoft.com/office/drawing/2014/main" val="63381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Факультет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Должность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Степень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4844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Список преподавателей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5035" y="1839533"/>
            <a:ext cx="4426950" cy="374970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Параметры выборки:</a:t>
            </a:r>
          </a:p>
          <a:p>
            <a:r>
              <a:rPr lang="ru-RU" dirty="0"/>
              <a:t>Факультет</a:t>
            </a:r>
          </a:p>
          <a:p>
            <a:r>
              <a:rPr lang="ru-RU" dirty="0"/>
              <a:t>ФИО</a:t>
            </a:r>
          </a:p>
          <a:p>
            <a:r>
              <a:rPr lang="ru-RU" dirty="0"/>
              <a:t>Должность</a:t>
            </a:r>
          </a:p>
          <a:p>
            <a:r>
              <a:rPr lang="ru-RU" dirty="0"/>
              <a:t>Степень</a:t>
            </a:r>
          </a:p>
          <a:p>
            <a:r>
              <a:rPr lang="ru-RU" dirty="0"/>
              <a:t>Штатный сотрудник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C322135-C533-4341-B489-B3F1B2F1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6096000" y="1839533"/>
            <a:ext cx="5472608" cy="35310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Инструментарий для работы со списком:</a:t>
            </a:r>
          </a:p>
          <a:p>
            <a:r>
              <a:rPr lang="ru-RU" dirty="0"/>
              <a:t> Фильтрация и сортировка</a:t>
            </a:r>
          </a:p>
          <a:p>
            <a:r>
              <a:rPr lang="ru-RU" dirty="0"/>
              <a:t>Получение занятости выбранных преподавателей</a:t>
            </a:r>
          </a:p>
          <a:p>
            <a:r>
              <a:rPr lang="ru-RU" dirty="0"/>
              <a:t>Получение списка дисциплин</a:t>
            </a:r>
          </a:p>
          <a:p>
            <a:r>
              <a:rPr lang="ru-RU" dirty="0"/>
              <a:t>Получение списка групп</a:t>
            </a:r>
          </a:p>
        </p:txBody>
      </p:sp>
    </p:spTree>
    <p:extLst>
      <p:ext uri="{BB962C8B-B14F-4D97-AF65-F5344CB8AC3E}">
        <p14:creationId xmlns:p14="http://schemas.microsoft.com/office/powerpoint/2010/main" val="394296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9">
            <a:extLst>
              <a:ext uri="{FF2B5EF4-FFF2-40B4-BE49-F238E27FC236}">
                <a16:creationId xmlns:a16="http://schemas.microsoft.com/office/drawing/2014/main" id="{9F64F0B5-02A2-4602-8AA4-1E930A7E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77132"/>
              </p:ext>
            </p:extLst>
          </p:nvPr>
        </p:nvGraphicFramePr>
        <p:xfrm>
          <a:off x="2774791" y="4952712"/>
          <a:ext cx="655022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8487">
                  <a:extLst>
                    <a:ext uri="{9D8B030D-6E8A-4147-A177-3AD203B41FA5}">
                      <a16:colId xmlns:a16="http://schemas.microsoft.com/office/drawing/2014/main" val="2732411719"/>
                    </a:ext>
                  </a:extLst>
                </a:gridCol>
                <a:gridCol w="1545854">
                  <a:extLst>
                    <a:ext uri="{9D8B030D-6E8A-4147-A177-3AD203B41FA5}">
                      <a16:colId xmlns:a16="http://schemas.microsoft.com/office/drawing/2014/main" val="1136756361"/>
                    </a:ext>
                  </a:extLst>
                </a:gridCol>
                <a:gridCol w="1506008">
                  <a:extLst>
                    <a:ext uri="{9D8B030D-6E8A-4147-A177-3AD203B41FA5}">
                      <a16:colId xmlns:a16="http://schemas.microsoft.com/office/drawing/2014/main" val="4149042623"/>
                    </a:ext>
                  </a:extLst>
                </a:gridCol>
                <a:gridCol w="1664729">
                  <a:extLst>
                    <a:ext uri="{9D8B030D-6E8A-4147-A177-3AD203B41FA5}">
                      <a16:colId xmlns:a16="http://schemas.microsoft.com/office/drawing/2014/main" val="3313569388"/>
                    </a:ext>
                  </a:extLst>
                </a:gridCol>
                <a:gridCol w="1285143">
                  <a:extLst>
                    <a:ext uri="{9D8B030D-6E8A-4147-A177-3AD203B41FA5}">
                      <a16:colId xmlns:a16="http://schemas.microsoft.com/office/drawing/2014/main" val="296671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Факультет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Программа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Курс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4844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Список групп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5035" y="1839533"/>
            <a:ext cx="4426950" cy="374970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Параметры выборки:</a:t>
            </a:r>
          </a:p>
          <a:p>
            <a:r>
              <a:rPr lang="ru-RU" dirty="0"/>
              <a:t>Факультет</a:t>
            </a:r>
          </a:p>
          <a:p>
            <a:r>
              <a:rPr lang="ru-RU" dirty="0"/>
              <a:t>Программа</a:t>
            </a:r>
          </a:p>
          <a:p>
            <a:r>
              <a:rPr lang="ru-RU" dirty="0"/>
              <a:t>Номер</a:t>
            </a:r>
          </a:p>
          <a:p>
            <a:r>
              <a:rPr lang="ru-RU" dirty="0"/>
              <a:t>Курс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C322135-C533-4341-B489-B3F1B2F1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6096000" y="1839533"/>
            <a:ext cx="5472608" cy="35310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Инструментарий для работы со списком:</a:t>
            </a:r>
          </a:p>
          <a:p>
            <a:r>
              <a:rPr lang="ru-RU" dirty="0"/>
              <a:t> Фильтрация и сортировка</a:t>
            </a:r>
          </a:p>
          <a:p>
            <a:r>
              <a:rPr lang="ru-RU" dirty="0"/>
              <a:t>Получение занятости выбранных групп</a:t>
            </a:r>
          </a:p>
          <a:p>
            <a:r>
              <a:rPr lang="ru-RU" dirty="0"/>
              <a:t>Получение списка дисциплин</a:t>
            </a:r>
          </a:p>
          <a:p>
            <a:r>
              <a:rPr lang="ru-RU" dirty="0"/>
              <a:t>Получения списка преподавателей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4851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Список дисциплин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5035" y="1839533"/>
            <a:ext cx="4426950" cy="374970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Параметры выборки:</a:t>
            </a:r>
          </a:p>
          <a:p>
            <a:r>
              <a:rPr lang="ru-RU" dirty="0"/>
              <a:t>Название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C322135-C533-4341-B489-B3F1B2F1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6096000" y="1839533"/>
            <a:ext cx="5472608" cy="35310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Инструментарий для работы со списком:</a:t>
            </a:r>
          </a:p>
          <a:p>
            <a:r>
              <a:rPr lang="ru-RU" dirty="0"/>
              <a:t> Фильтрация и сортировка</a:t>
            </a:r>
          </a:p>
          <a:p>
            <a:r>
              <a:rPr lang="ru-RU" dirty="0"/>
              <a:t>Получение занятости выбранных дисциплин</a:t>
            </a:r>
          </a:p>
          <a:p>
            <a:r>
              <a:rPr lang="ru-RU" dirty="0"/>
              <a:t>Получение списка преподавателей</a:t>
            </a:r>
          </a:p>
          <a:p>
            <a:r>
              <a:rPr lang="ru-RU" dirty="0"/>
              <a:t>Получение списка групп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9">
            <a:extLst>
              <a:ext uri="{FF2B5EF4-FFF2-40B4-BE49-F238E27FC236}">
                <a16:creationId xmlns:a16="http://schemas.microsoft.com/office/drawing/2014/main" id="{204737CC-9552-4C73-8532-A2AEDB545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98901"/>
              </p:ext>
            </p:extLst>
          </p:nvPr>
        </p:nvGraphicFramePr>
        <p:xfrm>
          <a:off x="2774791" y="4952712"/>
          <a:ext cx="655022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732411719"/>
                    </a:ext>
                  </a:extLst>
                </a:gridCol>
                <a:gridCol w="6003803">
                  <a:extLst>
                    <a:ext uri="{9D8B030D-6E8A-4147-A177-3AD203B41FA5}">
                      <a16:colId xmlns:a16="http://schemas.microsoft.com/office/drawing/2014/main" val="113675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4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3AB2E-6D97-490D-92D5-8467F3F0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ru-RU" dirty="0"/>
              <a:t>Получение занятности из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064B1-4B76-4698-93CC-E921F5F4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6372200" cy="37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Занятость представляет из себя таблицу со столбцами: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FB73BD4-1733-4AE6-A0A6-D1F6C2690AC1}"/>
              </a:ext>
            </a:extLst>
          </p:cNvPr>
          <p:cNvSpPr txBox="1">
            <a:spLocks/>
          </p:cNvSpPr>
          <p:nvPr/>
        </p:nvSpPr>
        <p:spPr>
          <a:xfrm>
            <a:off x="1524000" y="1825625"/>
            <a:ext cx="63722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dirty="0"/>
              <a:t>Здание</a:t>
            </a:r>
          </a:p>
          <a:p>
            <a:r>
              <a:rPr lang="ru-RU" dirty="0"/>
              <a:t>Аудитория</a:t>
            </a:r>
          </a:p>
          <a:p>
            <a:r>
              <a:rPr lang="ru-RU" dirty="0"/>
              <a:t>Факультет</a:t>
            </a:r>
          </a:p>
          <a:p>
            <a:r>
              <a:rPr lang="ru-RU" dirty="0"/>
              <a:t>ФИО Преподавателя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37A2312-A8D8-4C7A-8A0F-02B53AF2E67E}"/>
              </a:ext>
            </a:extLst>
          </p:cNvPr>
          <p:cNvSpPr txBox="1">
            <a:spLocks/>
          </p:cNvSpPr>
          <p:nvPr/>
        </p:nvSpPr>
        <p:spPr>
          <a:xfrm>
            <a:off x="5159896" y="1825624"/>
            <a:ext cx="63722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dirty="0"/>
              <a:t>Предмет</a:t>
            </a:r>
          </a:p>
          <a:p>
            <a:r>
              <a:rPr lang="ru-RU" dirty="0"/>
              <a:t>Учебные группы</a:t>
            </a:r>
          </a:p>
          <a:p>
            <a:r>
              <a:rPr lang="ru-RU" dirty="0"/>
              <a:t>Временной промежуток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12333D7-2531-4889-B1D1-1F3348DA7391}"/>
              </a:ext>
            </a:extLst>
          </p:cNvPr>
          <p:cNvSpPr txBox="1">
            <a:spLocks/>
          </p:cNvSpPr>
          <p:nvPr/>
        </p:nvSpPr>
        <p:spPr>
          <a:xfrm>
            <a:off x="1524000" y="4463517"/>
            <a:ext cx="8748464" cy="3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Из таблицы можно получить основные списки для дальнейшей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1719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3AB2E-6D97-490D-92D5-8467F3F0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ru-RU" dirty="0"/>
              <a:t>Получение графиков из занятности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D925654-4E4E-4784-B0E5-5491EB4E1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таблицы получить график с группировкой по столбцу и времени:</a:t>
            </a:r>
            <a:endParaRPr lang="en-US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58BC4FF-8B7E-4F20-AC01-C5ABB9F53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04764"/>
              </p:ext>
            </p:extLst>
          </p:nvPr>
        </p:nvGraphicFramePr>
        <p:xfrm>
          <a:off x="3257972" y="2655248"/>
          <a:ext cx="567605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838321"/>
      </p:ext>
    </p:extLst>
  </p:cSld>
  <p:clrMapOvr>
    <a:masterClrMapping/>
  </p:clrMapOvr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1262</TotalTime>
  <Words>204</Words>
  <Application>Microsoft Office PowerPoint</Application>
  <PresentationFormat>Широкоэкранный</PresentationFormat>
  <Paragraphs>85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Компьютерная техника (16 х 9)</vt:lpstr>
      <vt:lpstr>Описание функционала</vt:lpstr>
      <vt:lpstr>Главная страница</vt:lpstr>
      <vt:lpstr>Список аудиторий</vt:lpstr>
      <vt:lpstr>Список преподавателей</vt:lpstr>
      <vt:lpstr>Список групп</vt:lpstr>
      <vt:lpstr>Список дисциплин</vt:lpstr>
      <vt:lpstr>Получение занятности из списков</vt:lpstr>
      <vt:lpstr>Получение графиков из занятности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функционала</dc:title>
  <dc:creator>Дима Жданов</dc:creator>
  <cp:lastModifiedBy>Жданов Дмитрий Сергеевич</cp:lastModifiedBy>
  <cp:revision>1</cp:revision>
  <dcterms:created xsi:type="dcterms:W3CDTF">2021-10-19T14:42:51Z</dcterms:created>
  <dcterms:modified xsi:type="dcterms:W3CDTF">2021-10-20T11:45:31Z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