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3"/>
  </p:notesMasterIdLst>
  <p:sldIdLst>
    <p:sldId id="256" r:id="rId7"/>
    <p:sldId id="287" r:id="rId8"/>
    <p:sldId id="257" r:id="rId9"/>
    <p:sldId id="258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21" r:id="rId20"/>
    <p:sldId id="391" r:id="rId21"/>
    <p:sldId id="323" r:id="rId22"/>
    <p:sldId id="324" r:id="rId23"/>
    <p:sldId id="325" r:id="rId24"/>
    <p:sldId id="326" r:id="rId25"/>
    <p:sldId id="442" r:id="rId26"/>
    <p:sldId id="443" r:id="rId27"/>
    <p:sldId id="445" r:id="rId28"/>
    <p:sldId id="444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49" r:id="rId39"/>
    <p:sldId id="450" r:id="rId40"/>
    <p:sldId id="451" r:id="rId41"/>
    <p:sldId id="496" r:id="rId42"/>
    <p:sldId id="263" r:id="rId43"/>
    <p:sldId id="359" r:id="rId44"/>
    <p:sldId id="402" r:id="rId45"/>
    <p:sldId id="404" r:id="rId46"/>
    <p:sldId id="533" r:id="rId47"/>
    <p:sldId id="534" r:id="rId48"/>
    <p:sldId id="532" r:id="rId49"/>
    <p:sldId id="440" r:id="rId50"/>
    <p:sldId id="330" r:id="rId51"/>
    <p:sldId id="332" r:id="rId52"/>
    <p:sldId id="331" r:id="rId53"/>
    <p:sldId id="333" r:id="rId54"/>
    <p:sldId id="446" r:id="rId55"/>
    <p:sldId id="335" r:id="rId56"/>
    <p:sldId id="448" r:id="rId57"/>
    <p:sldId id="597" r:id="rId58"/>
    <p:sldId id="598" r:id="rId59"/>
    <p:sldId id="599" r:id="rId60"/>
    <p:sldId id="600" r:id="rId61"/>
    <p:sldId id="601" r:id="rId62"/>
    <p:sldId id="609" r:id="rId63"/>
    <p:sldId id="602" r:id="rId64"/>
    <p:sldId id="603" r:id="rId65"/>
    <p:sldId id="604" r:id="rId66"/>
    <p:sldId id="605" r:id="rId67"/>
    <p:sldId id="606" r:id="rId68"/>
    <p:sldId id="607" r:id="rId69"/>
    <p:sldId id="608" r:id="rId70"/>
    <p:sldId id="610" r:id="rId71"/>
    <p:sldId id="611" r:id="rId72"/>
    <p:sldId id="661" r:id="rId73"/>
    <p:sldId id="662" r:id="rId74"/>
    <p:sldId id="663" r:id="rId75"/>
    <p:sldId id="664" r:id="rId76"/>
    <p:sldId id="665" r:id="rId77"/>
    <p:sldId id="660" r:id="rId78"/>
    <p:sldId id="659" r:id="rId79"/>
    <p:sldId id="339" r:id="rId80"/>
    <p:sldId id="340" r:id="rId81"/>
    <p:sldId id="341" r:id="rId82"/>
    <p:sldId id="342" r:id="rId83"/>
    <p:sldId id="343" r:id="rId84"/>
    <p:sldId id="640" r:id="rId85"/>
    <p:sldId id="641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4" r:id="rId96"/>
    <p:sldId id="353" r:id="rId97"/>
    <p:sldId id="355" r:id="rId98"/>
    <p:sldId id="356" r:id="rId99"/>
    <p:sldId id="357" r:id="rId100"/>
    <p:sldId id="358" r:id="rId101"/>
    <p:sldId id="259" r:id="rId10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52"/>
    <a:srgbClr val="0A4362"/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78" y="-1428"/>
      </p:cViewPr>
      <p:guideLst>
        <p:guide orient="horz" pos="2154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7" y="273052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595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3" cstate="screen"/>
          <a:srcRect t="12222"/>
          <a:stretch>
            <a:fillRect/>
          </a:stretch>
        </p:blipFill>
        <p:spPr bwMode="auto">
          <a:xfrm>
            <a:off x="1595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95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2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2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20" y="3418705"/>
            <a:ext cx="49561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Wechat App</a:t>
            </a:r>
            <a:endParaRPr lang="en-US" altLang="zh-CN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40" y="2501129"/>
            <a:ext cx="64103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16246" y="4731431"/>
            <a:ext cx="1159510" cy="27559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kumimoji="1"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主讲：张卓</a:t>
            </a:r>
            <a:r>
              <a:rPr kumimoji="1"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(tt)</a:t>
            </a:r>
            <a:endParaRPr kumimoji="1"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4922" y="6251305"/>
            <a:ext cx="15589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kumimoji="1" lang="zh-CN" sz="10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湖南师范大学 </a:t>
            </a:r>
            <a:r>
              <a:rPr kumimoji="1" lang="en-US" altLang="zh-CN" sz="10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 </a:t>
            </a:r>
            <a:r>
              <a:rPr kumimoji="1"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美术学院</a:t>
            </a:r>
            <a:endParaRPr kumimoji="1" lang="zh-CN" altLang="en-US" sz="1000" dirty="0" smtClean="0"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266440" y="2934970"/>
            <a:ext cx="112522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7885" y="31318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66440" y="3759835"/>
            <a:ext cx="6049010" cy="450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&lt;button bindtap='onTouch'&gt;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点我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!&lt;/button&gt;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885" y="3031490"/>
            <a:ext cx="86931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Button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8650" y="232092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再加一个按钮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843915" y="2285365"/>
            <a:ext cx="104013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8275" y="1680210"/>
            <a:ext cx="6049010" cy="44075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app = getApp()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Page({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data: {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},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onTouch(){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wx.showToast({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title: 'Hello',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})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</a:t>
            </a:r>
            <a:endParaRPr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})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250" y="2372995"/>
            <a:ext cx="70231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Toast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125" y="1671320"/>
            <a:ext cx="21545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显示一个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Toast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48275" y="1229360"/>
            <a:ext cx="939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index.js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1165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3653155" cy="39306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app = getApp()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Page({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data: 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welcomeText: “Hello, World!”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},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onTouch(){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wx.showToast({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title: 'Hello',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})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})</a:t>
            </a:r>
            <a:endParaRPr lang="en-US" altLang="zh-CN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510" y="1899285"/>
            <a:ext cx="13557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{{helloText}}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使用一个变量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939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index.js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225" y="1657985"/>
            <a:ext cx="5022850" cy="1370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&lt;view style='text-align:center'&gt;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{{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welcomeText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&lt;button bindtap='onTouch'&gt;点我&lt;/button&gt;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&lt;/view&gt;</a:t>
            </a:r>
            <a:endParaRPr lang="en-US" altLang="zh-CN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225" y="1207135"/>
            <a:ext cx="939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index.js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1165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3653155" cy="4890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app = getApp()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Page({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data: 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welcomeText: “Hello, World!”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},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onTouch(){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wx.showToast({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title: 'Hello',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})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this.setData({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 welcomeText: “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你好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tt”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});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})</a:t>
            </a:r>
            <a:endParaRPr lang="en-US" altLang="zh-CN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290" y="1899285"/>
            <a:ext cx="137350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this.setData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点我！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939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index.js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225" y="1657985"/>
            <a:ext cx="5022850" cy="1370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&lt;view style='text-align:center'&gt;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{{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welcomeText</a:t>
            </a: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&lt;button bindtap='onTouch'&gt;点我&lt;/button&gt;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&lt;/view&gt;</a:t>
            </a:r>
            <a:endParaRPr lang="en-US" altLang="zh-CN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225" y="1207135"/>
            <a:ext cx="939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index.js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KSO_GT2.1"/>
          <p:cNvSpPr txBox="1">
            <a:spLocks noChangeArrowheads="1"/>
          </p:cNvSpPr>
          <p:nvPr/>
        </p:nvSpPr>
        <p:spPr bwMode="auto">
          <a:xfrm>
            <a:off x="5075244" y="3349633"/>
            <a:ext cx="4476751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使用各类组件设计 </a:t>
            </a:r>
            <a:r>
              <a:rPr lang="en-US" altLang="zh-CN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User Interface</a:t>
            </a:r>
            <a:endParaRPr lang="en-US" altLang="zh-CN" sz="1600" dirty="0">
              <a:solidFill>
                <a:srgbClr val="F2F2F2"/>
              </a:solidFill>
              <a:latin typeface="微软雅黑 Light" panose="020B0502040204020203" charset="-122"/>
              <a:ea typeface="微软雅黑 Light" panose="020B0502040204020203" charset="-122"/>
              <a:cs typeface="Segoe UI" panose="020B0502040204020203" pitchFamily="34" charset="0"/>
              <a:sym typeface="+mn-ea"/>
            </a:endParaRPr>
          </a:p>
        </p:txBody>
      </p:sp>
      <p:grpSp>
        <p:nvGrpSpPr>
          <p:cNvPr id="30724" name="Group 4"/>
          <p:cNvGrpSpPr/>
          <p:nvPr/>
        </p:nvGrpSpPr>
        <p:grpSpPr bwMode="auto">
          <a:xfrm>
            <a:off x="3021015" y="243490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27" y="2787672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sz="2400" b="1">
                <a:solidFill>
                  <a:srgbClr val="FED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设计 </a:t>
            </a:r>
            <a:r>
              <a:rPr lang="en-US" altLang="zh-CN" sz="2400" b="1">
                <a:solidFill>
                  <a:srgbClr val="FED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Design</a:t>
            </a:r>
            <a:endParaRPr lang="en-US" altLang="zh-CN" sz="2400" b="1">
              <a:solidFill>
                <a:srgbClr val="FED4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文件类型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875790" y="1830070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440" y="1917700"/>
            <a:ext cx="116903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wxml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文件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97300" y="1727835"/>
            <a:ext cx="6278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WeiXin Mark Language 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微信标签语言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  <a:p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通过各类组件和事件，可以构建出页面的结构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矩形 27"/>
          <p:cNvSpPr>
            <a:spLocks noChangeArrowheads="1"/>
          </p:cNvSpPr>
          <p:nvPr/>
        </p:nvSpPr>
        <p:spPr bwMode="auto">
          <a:xfrm>
            <a:off x="1875790" y="31159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3440" y="3203575"/>
            <a:ext cx="110680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wxss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文件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7300" y="3013710"/>
            <a:ext cx="496189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WeiXin Style Sheets 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微信样式语言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  <a:p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用于描述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WXML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中组件的样式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2" name="矩形 27"/>
          <p:cNvSpPr>
            <a:spLocks noChangeArrowheads="1"/>
          </p:cNvSpPr>
          <p:nvPr/>
        </p:nvSpPr>
        <p:spPr bwMode="auto">
          <a:xfrm>
            <a:off x="1875790" y="440880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2190" y="4496435"/>
            <a:ext cx="78930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文件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300" y="4306570"/>
            <a:ext cx="503809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Javascript 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语言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  <a:p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用于编写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APP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的逻辑实现与功能实现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49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3653155" cy="1050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class=”home”&gt;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Hello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890395"/>
            <a:ext cx="9620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&lt;view&gt;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837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225" y="1657985"/>
            <a:ext cx="5022850" cy="23310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.home{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color: rgb(255, 255, 255);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background-color: black;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text-align: center;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padding:20px;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margin:10px;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225" y="1207135"/>
            <a:ext cx="1256665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49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3841750" cy="16910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class="home"&gt;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class="home-item"&gt;1&lt;/view&gt;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class="home-item"&gt;2&lt;/view&gt;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class="home-item"&gt;3&lt;/view&gt;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890395"/>
            <a:ext cx="9620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&lt;view&gt;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837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225" y="1657985"/>
            <a:ext cx="5022850" cy="45707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.home{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color: rgb(255, 255, 255);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background-color: black;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text-align: center;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padding:20px;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margin:10px;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r>
              <a:rPr sz="16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flex-direction: row;</a:t>
            </a:r>
            <a:endParaRPr sz="16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display: flex;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.home-item{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r>
              <a:rPr sz="16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width:33%;</a:t>
            </a:r>
            <a:endParaRPr sz="16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border: 1px solid #eee;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225" y="1207135"/>
            <a:ext cx="1256665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05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5831840" cy="4890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class="page"&gt;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&lt;view class="page_head"&gt;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&lt;text class="page_title"&gt;image&lt;/text&gt;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&lt;text class="page_desc"&gt;图片&lt;/text&gt;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&lt;view class="page_body"&gt;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class="image_title"&gt;Vintage Tools&lt;/view&gt;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class="image_content"&gt;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class=”img” src="/images/1.jpg"&gt;&lt;/image&gt;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class=”img” src="/images/2.jpg"&gt;&lt;/image&gt;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class=”img” src="/images/3.jpg"&gt;&lt;/image&gt;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class=”img” src="/images/4.jpg"&gt;&lt;/image&gt;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035" y="1899285"/>
            <a:ext cx="10998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显示图片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10858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image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05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1035" y="1899285"/>
            <a:ext cx="10998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显示图片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10858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image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190" y="1657985"/>
            <a:ext cx="5022850" cy="20110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.image_content{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text-align: center;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.img{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width:90%;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3190" y="1207135"/>
            <a:ext cx="12566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zh-CN" altLang="en-US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kumimoji="1" 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为什么要使用小程序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任意多边形 30"/>
          <p:cNvSpPr>
            <a:spLocks noChangeArrowheads="1"/>
          </p:cNvSpPr>
          <p:nvPr/>
        </p:nvSpPr>
        <p:spPr bwMode="auto">
          <a:xfrm>
            <a:off x="2239963" y="3395663"/>
            <a:ext cx="3554412" cy="2565400"/>
          </a:xfrm>
          <a:custGeom>
            <a:avLst/>
            <a:gdLst>
              <a:gd name="T0" fmla="*/ 2888952 w 2665437"/>
              <a:gd name="T1" fmla="*/ 315 h 1924266"/>
              <a:gd name="T2" fmla="*/ 5765459 w 2665437"/>
              <a:gd name="T3" fmla="*/ 1045564 h 1924266"/>
              <a:gd name="T4" fmla="*/ 8428804 w 2665437"/>
              <a:gd name="T5" fmla="*/ 2764632 h 1924266"/>
              <a:gd name="T6" fmla="*/ 8294874 w 2665437"/>
              <a:gd name="T7" fmla="*/ 4528197 h 1924266"/>
              <a:gd name="T8" fmla="*/ 5328858 w 2665437"/>
              <a:gd name="T9" fmla="*/ 5553786 h 1924266"/>
              <a:gd name="T10" fmla="*/ 816098 w 2665437"/>
              <a:gd name="T11" fmla="*/ 5117623 h 1924266"/>
              <a:gd name="T12" fmla="*/ 1252696 w 2665437"/>
              <a:gd name="T13" fmla="*/ 609405 h 1924266"/>
              <a:gd name="T14" fmla="*/ 2888952 w 2665437"/>
              <a:gd name="T15" fmla="*/ 315 h 1924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65437"/>
              <a:gd name="T25" fmla="*/ 0 h 1924266"/>
              <a:gd name="T26" fmla="*/ 2665437 w 2665437"/>
              <a:gd name="T27" fmla="*/ 1924266 h 1924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65437" h="1924266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1056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1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从互联网到</a:t>
            </a:r>
            <a:endParaRPr lang="zh-CN" sz="2100" dirty="0" smtClean="0">
              <a:solidFill>
                <a:prstClr val="white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sz="21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互联网</a:t>
            </a:r>
            <a:r>
              <a:rPr lang="en-US" altLang="zh-CN" sz="21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+</a:t>
            </a:r>
            <a:r>
              <a:rPr lang="zh-CN" altLang="en-US" sz="21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到</a:t>
            </a:r>
            <a:endParaRPr lang="zh-CN" altLang="en-US" sz="2100" dirty="0" smtClean="0">
              <a:solidFill>
                <a:prstClr val="white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微信互联网</a:t>
            </a:r>
            <a:endParaRPr lang="zh-CN" altLang="en-US" sz="21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9157" name="任意多边形 31"/>
          <p:cNvSpPr>
            <a:spLocks noChangeArrowheads="1"/>
          </p:cNvSpPr>
          <p:nvPr/>
        </p:nvSpPr>
        <p:spPr bwMode="auto">
          <a:xfrm>
            <a:off x="6083935" y="3325813"/>
            <a:ext cx="3568700" cy="2570162"/>
          </a:xfrm>
          <a:custGeom>
            <a:avLst/>
            <a:gdLst>
              <a:gd name="T0" fmla="*/ 5572144 w 2676183"/>
              <a:gd name="T1" fmla="*/ 37 h 1927383"/>
              <a:gd name="T2" fmla="*/ 7240533 w 2676183"/>
              <a:gd name="T3" fmla="*/ 615612 h 1927383"/>
              <a:gd name="T4" fmla="*/ 7645524 w 2676183"/>
              <a:gd name="T5" fmla="*/ 5131036 h 1927383"/>
              <a:gd name="T6" fmla="*/ 3130031 w 2676183"/>
              <a:gd name="T7" fmla="*/ 5536017 h 1927383"/>
              <a:gd name="T8" fmla="*/ 194656 w 2676183"/>
              <a:gd name="T9" fmla="*/ 4337199 h 1927383"/>
              <a:gd name="T10" fmla="*/ 0 w 2676183"/>
              <a:gd name="T11" fmla="*/ 2577630 h 1927383"/>
              <a:gd name="T12" fmla="*/ 2725042 w 2676183"/>
              <a:gd name="T13" fmla="*/ 1020596 h 1927383"/>
              <a:gd name="T14" fmla="*/ 5572144 w 2676183"/>
              <a:gd name="T15" fmla="*/ 37 h 1927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6183"/>
              <a:gd name="T25" fmla="*/ 0 h 1927383"/>
              <a:gd name="T26" fmla="*/ 2676183 w 2676183"/>
              <a:gd name="T27" fmla="*/ 1927383 h 1927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6183" h="19273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800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 dirty="0" smtClean="0">
              <a:solidFill>
                <a:prstClr val="white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9158" name="任意多边形 42"/>
          <p:cNvSpPr>
            <a:spLocks noChangeArrowheads="1"/>
          </p:cNvSpPr>
          <p:nvPr/>
        </p:nvSpPr>
        <p:spPr bwMode="auto">
          <a:xfrm>
            <a:off x="5618164" y="1706563"/>
            <a:ext cx="2879725" cy="3346450"/>
          </a:xfrm>
          <a:custGeom>
            <a:avLst/>
            <a:gdLst>
              <a:gd name="T0" fmla="*/ 3683862 w 2158938"/>
              <a:gd name="T1" fmla="*/ 2846 h 2510011"/>
              <a:gd name="T2" fmla="*/ 6776232 w 2158938"/>
              <a:gd name="T3" fmla="*/ 2611347 h 2510011"/>
              <a:gd name="T4" fmla="*/ 4269900 w 2158938"/>
              <a:gd name="T5" fmla="*/ 6387988 h 2510011"/>
              <a:gd name="T6" fmla="*/ 1497456 w 2158938"/>
              <a:gd name="T7" fmla="*/ 7930682 h 2510011"/>
              <a:gd name="T8" fmla="*/ 0 w 2158938"/>
              <a:gd name="T9" fmla="*/ 6984585 h 2510011"/>
              <a:gd name="T10" fmla="*/ 486222 w 2158938"/>
              <a:gd name="T11" fmla="*/ 3886321 h 2510011"/>
              <a:gd name="T12" fmla="*/ 2992554 w 2158938"/>
              <a:gd name="T13" fmla="*/ 109680 h 2510011"/>
              <a:gd name="T14" fmla="*/ 3683862 w 2158938"/>
              <a:gd name="T15" fmla="*/ 2846 h 2510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8938"/>
              <a:gd name="T25" fmla="*/ 0 h 2510011"/>
              <a:gd name="T26" fmla="*/ 2158938 w 2158938"/>
              <a:gd name="T27" fmla="*/ 2510011 h 2510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8938" h="2510011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2000" tIns="0" rIns="48000" bIns="7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 dirty="0" smtClean="0">
              <a:solidFill>
                <a:prstClr val="white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9159" name="任意多边形 43"/>
          <p:cNvSpPr>
            <a:spLocks noChangeArrowheads="1"/>
          </p:cNvSpPr>
          <p:nvPr/>
        </p:nvSpPr>
        <p:spPr bwMode="auto">
          <a:xfrm>
            <a:off x="3602053" y="1487488"/>
            <a:ext cx="2638425" cy="3459162"/>
          </a:xfrm>
          <a:custGeom>
            <a:avLst/>
            <a:gdLst>
              <a:gd name="T0" fmla="*/ 3152481 w 1979758"/>
              <a:gd name="T1" fmla="*/ 1683 h 2593844"/>
              <a:gd name="T2" fmla="*/ 4108178 w 1979758"/>
              <a:gd name="T3" fmla="*/ 163329 h 2593844"/>
              <a:gd name="T4" fmla="*/ 6218783 w 1979758"/>
              <a:gd name="T5" fmla="*/ 4174219 h 2593844"/>
              <a:gd name="T6" fmla="*/ 6245145 w 1979758"/>
              <a:gd name="T7" fmla="*/ 7345807 h 2593844"/>
              <a:gd name="T8" fmla="*/ 4700597 w 1979758"/>
              <a:gd name="T9" fmla="*/ 8204499 h 2593844"/>
              <a:gd name="T10" fmla="*/ 2218754 w 1979758"/>
              <a:gd name="T11" fmla="*/ 6290551 h 2593844"/>
              <a:gd name="T12" fmla="*/ 108146 w 1979758"/>
              <a:gd name="T13" fmla="*/ 2279661 h 2593844"/>
              <a:gd name="T14" fmla="*/ 3152481 w 1979758"/>
              <a:gd name="T15" fmla="*/ 1683 h 2593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79758"/>
              <a:gd name="T25" fmla="*/ 0 h 2593844"/>
              <a:gd name="T26" fmla="*/ 1979758 w 1979758"/>
              <a:gd name="T27" fmla="*/ 2593844 h 2593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79758" h="2593844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0" rIns="144000" bIns="38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9160" name="椭圆 44"/>
          <p:cNvSpPr>
            <a:spLocks noChangeArrowheads="1"/>
          </p:cNvSpPr>
          <p:nvPr/>
        </p:nvSpPr>
        <p:spPr bwMode="auto">
          <a:xfrm>
            <a:off x="5502275" y="4360863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1" name="椭圆 55"/>
          <p:cNvSpPr>
            <a:spLocks noChangeArrowheads="1"/>
          </p:cNvSpPr>
          <p:nvPr/>
        </p:nvSpPr>
        <p:spPr bwMode="auto">
          <a:xfrm>
            <a:off x="5680090" y="4533900"/>
            <a:ext cx="703263" cy="70485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KSO_GN3"/>
          <p:cNvSpPr txBox="1">
            <a:spLocks noChangeArrowheads="1"/>
          </p:cNvSpPr>
          <p:nvPr/>
        </p:nvSpPr>
        <p:spPr bwMode="auto">
          <a:xfrm rot="21420000" flipH="1">
            <a:off x="6446853" y="382905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KSO_GN1"/>
          <p:cNvSpPr txBox="1">
            <a:spLocks noChangeArrowheads="1"/>
          </p:cNvSpPr>
          <p:nvPr/>
        </p:nvSpPr>
        <p:spPr bwMode="auto">
          <a:xfrm rot="21572269" flipH="1">
            <a:off x="4843464" y="473236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4" name="KSO_GN2"/>
          <p:cNvSpPr txBox="1">
            <a:spLocks noChangeArrowheads="1"/>
          </p:cNvSpPr>
          <p:nvPr/>
        </p:nvSpPr>
        <p:spPr bwMode="auto">
          <a:xfrm rot="21420000" flipH="1">
            <a:off x="5343540" y="3752850"/>
            <a:ext cx="722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KSO_GN4"/>
          <p:cNvSpPr txBox="1">
            <a:spLocks noChangeArrowheads="1"/>
          </p:cNvSpPr>
          <p:nvPr/>
        </p:nvSpPr>
        <p:spPr bwMode="auto">
          <a:xfrm flipH="1">
            <a:off x="6827853" y="4757760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1305" y="2691130"/>
            <a:ext cx="132588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基础用户群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24705" y="2691130"/>
            <a:ext cx="86868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跨平台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85430" y="4471670"/>
            <a:ext cx="109728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快速开发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9705" y="3313430"/>
            <a:ext cx="404939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0928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19320" y="3418840"/>
            <a:ext cx="25901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&lt;text&gt;</a:t>
            </a: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请先登录</a:t>
            </a: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&lt;/text&gt;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1915" y="2690495"/>
            <a:ext cx="902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TEXT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9705" y="3313430"/>
            <a:ext cx="4049395" cy="111379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0928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719320" y="3418840"/>
            <a:ext cx="2367915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&lt;text&gt;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Hello</a:t>
            </a: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&lt;/text&gt;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&lt;text&gt;World!&lt;/text&gt;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1915" y="2690495"/>
            <a:ext cx="902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TEXT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9705" y="3313430"/>
            <a:ext cx="4049395" cy="111379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0928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62805" y="3644900"/>
            <a:ext cx="305498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&lt;text&gt;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Hello\nWorld</a:t>
            </a: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&lt;/text&gt;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1915" y="2690495"/>
            <a:ext cx="21221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TEXT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里的换行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0928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4990" y="2833370"/>
            <a:ext cx="3076575" cy="11906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29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微信图片_20180911182845"/>
          <p:cNvPicPr>
            <a:picLocks noChangeAspect="1"/>
          </p:cNvPicPr>
          <p:nvPr/>
        </p:nvPicPr>
        <p:blipFill>
          <a:blip r:embed="rId1"/>
          <a:srcRect t="12292" b="27304"/>
          <a:stretch>
            <a:fillRect/>
          </a:stretch>
        </p:blipFill>
        <p:spPr>
          <a:xfrm>
            <a:off x="6306185" y="1355725"/>
            <a:ext cx="3750310" cy="4699000"/>
          </a:xfrm>
          <a:prstGeom prst="rect">
            <a:avLst/>
          </a:prstGeom>
        </p:spPr>
      </p:pic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2205355" y="3098165"/>
            <a:ext cx="305879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015" y="3203575"/>
            <a:ext cx="288607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使用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view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与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image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来完成它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6529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29711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class=”page”&gt;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class=”item-top”&gt;&lt;/view&gt;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 first-item”&gt;&lt;/view&gt;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 first-item”&gt;&lt;/view&gt;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&lt;view class=”item first-item”&gt;&lt;/view&gt;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908175"/>
            <a:ext cx="10998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主体结构</a:t>
            </a:r>
            <a:endParaRPr 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207772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2651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class=”item-top”&gt;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class=”headimg”&gt;&lt;/view&gt;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class=”name”&gt;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&lt;view class=”nickname”&gt;&lt;/view&gt;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&lt;view class=”username”&gt;&lt;/view&gt;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class=”qr”&gt;&lt;/view&gt;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908175"/>
            <a:ext cx="15462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item-top</a:t>
            </a: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结构</a:t>
            </a:r>
            <a:endParaRPr 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207772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3290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class=”item-top”&gt;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class=”head”&gt;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class=”headimg” src=”/images/head.png”&gt;&lt;/image&gt;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class=”name”&gt;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&lt;view class=”nickname”&gt;tt&lt;/view&gt;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&lt;view class=”username”&gt;</a:t>
            </a:r>
            <a:r>
              <a:rPr lang="zh-CN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微信号</a:t>
            </a:r>
            <a:r>
              <a:rPr lang="en-US" altLang="zh-CN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 fantastfusion</a:t>
            </a: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class=”qr”&gt;&lt;/view&gt;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908175"/>
            <a:ext cx="15462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item-top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内容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207772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26511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&lt;view class=”item”&gt;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class=”head”&gt;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&lt;image class=”head-icon” src=”/images/01.png”&gt;&lt;/image&gt;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&lt;view class=”content”&gt;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   </a:t>
            </a:r>
            <a:r>
              <a:rPr lang="zh-CN" alt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钱包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&lt;/view&gt;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665" y="1925955"/>
            <a:ext cx="109537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item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内容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3188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index.wxml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81229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1370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.page{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background-color: #eeeeee;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font-size: 14px;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605" y="1925955"/>
            <a:ext cx="11671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page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样式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2566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14" y="-117951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529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7479983" y="1153182"/>
            <a:ext cx="3539461" cy="771525"/>
            <a:chOff x="0" y="0"/>
            <a:chExt cx="3539561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0A4362"/>
            </a:solidFill>
            <a:ln w="9525">
              <a:solidFill>
                <a:schemeClr val="accent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01292"/>
              <a:ext cx="2539436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Startup </a:t>
              </a:r>
              <a:r>
                <a:rPr lang="zh-CN" altLang="en-US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起步</a:t>
              </a:r>
              <a:endParaRPr lang="en-US" altLang="zh-CN" sz="3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7"/>
          <p:cNvGrpSpPr/>
          <p:nvPr/>
        </p:nvGrpSpPr>
        <p:grpSpPr bwMode="auto">
          <a:xfrm>
            <a:off x="7479983" y="2396195"/>
            <a:ext cx="3461992" cy="771525"/>
            <a:chOff x="0" y="0"/>
            <a:chExt cx="3462089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0A4362"/>
            </a:solidFill>
            <a:ln w="9525">
              <a:solidFill>
                <a:schemeClr val="accent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16631"/>
              <a:ext cx="2461964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</a:t>
              </a:r>
              <a:r>
                <a:rPr lang="zh-CN" altLang="en-US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3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2" name="Group 10"/>
          <p:cNvGrpSpPr/>
          <p:nvPr/>
        </p:nvGrpSpPr>
        <p:grpSpPr bwMode="auto">
          <a:xfrm>
            <a:off x="7479983" y="3639188"/>
            <a:ext cx="3722977" cy="771525"/>
            <a:chOff x="0" y="0"/>
            <a:chExt cx="3723082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0A4362"/>
            </a:solidFill>
            <a:ln w="9525">
              <a:solidFill>
                <a:schemeClr val="accent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87520"/>
              <a:ext cx="2722957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 </a:t>
              </a:r>
              <a:r>
                <a:rPr lang="zh-CN" altLang="en-US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zh-CN" altLang="en-US" sz="3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3" name="Group 13"/>
          <p:cNvGrpSpPr/>
          <p:nvPr/>
        </p:nvGrpSpPr>
        <p:grpSpPr bwMode="auto">
          <a:xfrm>
            <a:off x="7479983" y="4882220"/>
            <a:ext cx="3394046" cy="771525"/>
            <a:chOff x="0" y="0"/>
            <a:chExt cx="3394142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0A4362"/>
            </a:solidFill>
            <a:ln w="9525">
              <a:solidFill>
                <a:schemeClr val="accent1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07939"/>
              <a:ext cx="2394017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Online </a:t>
              </a:r>
              <a:r>
                <a:rPr lang="zh-CN" altLang="en-US" sz="3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endParaRPr lang="zh-CN" altLang="en-US" sz="3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21" y="3250410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81229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1050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.item-top{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 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2610" y="1925955"/>
            <a:ext cx="15462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item-top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样式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2566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81229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1050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.item{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315" y="1925955"/>
            <a:ext cx="109537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item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样式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7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2566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84175" y="1820545"/>
            <a:ext cx="181229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248221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3505" y="1657985"/>
            <a:ext cx="8917305" cy="1050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.first-item{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}</a:t>
            </a:r>
            <a:endParaRPr lang="en-US" sz="16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" y="1925955"/>
            <a:ext cx="15684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first-item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样式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1197610"/>
            <a:ext cx="9709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3505" y="1207135"/>
            <a:ext cx="12566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index.wxss</a:t>
            </a:r>
            <a:endParaRPr lang="en-US" altLang="zh-CN" b="1" dirty="0" smtClean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562610" y="135191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439545"/>
            <a:ext cx="6413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导航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1385" y="2967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&lt;view class="nav"&gt;</a:t>
            </a:r>
            <a:endParaRPr lang="zh-CN" altLang="en-US"/>
          </a:p>
          <a:p>
            <a:r>
              <a:rPr lang="zh-CN" altLang="en-US"/>
              <a:t>   我是导航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562610" y="135191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439545"/>
            <a:ext cx="6413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导航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1385" y="296799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.nav{</a:t>
            </a:r>
            <a:endParaRPr lang="zh-CN" altLang="en-US"/>
          </a:p>
          <a:p>
            <a:r>
              <a:rPr lang="zh-CN" altLang="en-US"/>
              <a:t>  position: fixed;</a:t>
            </a:r>
            <a:endParaRPr lang="zh-CN" altLang="en-US"/>
          </a:p>
          <a:p>
            <a:r>
              <a:rPr lang="zh-CN" altLang="en-US"/>
              <a:t>  left:0;</a:t>
            </a:r>
            <a:endParaRPr lang="zh-CN" altLang="en-US"/>
          </a:p>
          <a:p>
            <a:r>
              <a:rPr lang="zh-CN" altLang="en-US"/>
              <a:t>  bottom:0;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562610" y="135191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439545"/>
            <a:ext cx="6413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导航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pic>
        <p:nvPicPr>
          <p:cNvPr id="6" name="图片 5" descr="微信图片_20180911213015"/>
          <p:cNvPicPr>
            <a:picLocks noChangeAspect="1"/>
          </p:cNvPicPr>
          <p:nvPr/>
        </p:nvPicPr>
        <p:blipFill>
          <a:blip r:embed="rId1"/>
          <a:srcRect t="92784"/>
          <a:stretch>
            <a:fillRect/>
          </a:stretch>
        </p:blipFill>
        <p:spPr>
          <a:xfrm>
            <a:off x="3670935" y="3244850"/>
            <a:ext cx="4849495" cy="7258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562610" y="135191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200" y="1439545"/>
            <a:ext cx="6413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导航</a:t>
            </a:r>
            <a:endParaRPr lang="zh-CN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6520" y="3517900"/>
            <a:ext cx="472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wx.navigatorTo({url:”/pages/logs/logs”})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989705" y="3313430"/>
            <a:ext cx="404939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29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150995" y="3392170"/>
            <a:ext cx="374078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&lt;icon type="success" size="</a:t>
            </a: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</a:t>
            </a:r>
            <a:r>
              <a:rPr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" </a:t>
            </a: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</a:t>
            </a:r>
            <a:r>
              <a:rPr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&gt;</a:t>
            </a:r>
            <a:endParaRPr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1915" y="2690495"/>
            <a:ext cx="9677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ICON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29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50690" y="1724660"/>
            <a:ext cx="39941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success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success_no_circle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info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warn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waiting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cancel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download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search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clear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29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315" y="2206625"/>
            <a:ext cx="3038475" cy="22383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KSO_GT2.1"/>
          <p:cNvSpPr txBox="1">
            <a:spLocks noChangeArrowheads="1"/>
          </p:cNvSpPr>
          <p:nvPr/>
        </p:nvSpPr>
        <p:spPr bwMode="auto">
          <a:xfrm>
            <a:off x="5075244" y="3349633"/>
            <a:ext cx="4476751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申请开发账号，安装工具，编写你的第一个小程序</a:t>
            </a:r>
            <a:endParaRPr lang="en-US" altLang="zh-CN" sz="1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Segoe UI" panose="020B0502040204020203" pitchFamily="34" charset="0"/>
            </a:endParaRPr>
          </a:p>
        </p:txBody>
      </p:sp>
      <p:grpSp>
        <p:nvGrpSpPr>
          <p:cNvPr id="30724" name="Group 4"/>
          <p:cNvGrpSpPr/>
          <p:nvPr/>
        </p:nvGrpSpPr>
        <p:grpSpPr bwMode="auto">
          <a:xfrm>
            <a:off x="3021015" y="243490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/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/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1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27" y="2787672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ED4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Startup </a:t>
            </a:r>
            <a:r>
              <a:rPr lang="zh-CN" altLang="en-US" sz="2400" b="1">
                <a:solidFill>
                  <a:srgbClr val="FED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起步</a:t>
            </a:r>
            <a:endParaRPr lang="zh-CN" altLang="en-US" sz="2400" b="1">
              <a:solidFill>
                <a:srgbClr val="FED4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129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276350"/>
            <a:ext cx="3067050" cy="43053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84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75" y="2362200"/>
            <a:ext cx="3143250" cy="21336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84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4435" y="1813560"/>
            <a:ext cx="98037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&lt;swiper indicator-dots="true" autoplay="true" interval="5000" duration="1000"&gt;</a:t>
            </a:r>
            <a:endParaRPr lang="zh-CN" altLang="en-US"/>
          </a:p>
          <a:p>
            <a:r>
              <a:rPr lang="zh-CN" altLang="en-US"/>
              <a:t>  &lt;swiper-item&gt;</a:t>
            </a:r>
            <a:endParaRPr lang="zh-CN" altLang="en-US"/>
          </a:p>
          <a:p>
            <a:r>
              <a:rPr lang="zh-CN" altLang="en-US"/>
              <a:t>    &lt;image src='http://img02.tooopen.com/images/20150928/tooopen_sy_143912755726.jpg' width=" 355 " height="150 "/&gt;</a:t>
            </a:r>
            <a:endParaRPr lang="zh-CN" altLang="en-US"/>
          </a:p>
          <a:p>
            <a:r>
              <a:rPr lang="zh-CN" altLang="en-US"/>
              <a:t>  &lt;/swiper-item&gt;</a:t>
            </a:r>
            <a:endParaRPr lang="zh-CN" altLang="en-US"/>
          </a:p>
          <a:p>
            <a:r>
              <a:rPr lang="zh-CN" altLang="en-US"/>
              <a:t>  &lt;swiper-item&gt;</a:t>
            </a:r>
            <a:endParaRPr lang="zh-CN" altLang="en-US"/>
          </a:p>
          <a:p>
            <a:r>
              <a:rPr lang="zh-CN" altLang="en-US"/>
              <a:t>    &lt;image src='http://img06.tooopen.com/images/20160818/tooopen_sy_175866434296.jpg' width=" 355 " height="150 "/&gt;</a:t>
            </a:r>
            <a:endParaRPr lang="zh-CN" altLang="en-US"/>
          </a:p>
          <a:p>
            <a:r>
              <a:rPr lang="zh-CN" altLang="en-US"/>
              <a:t>  &lt;/swiper-item&gt;</a:t>
            </a:r>
            <a:endParaRPr lang="zh-CN" altLang="en-US"/>
          </a:p>
          <a:p>
            <a:r>
              <a:rPr lang="zh-CN" altLang="en-US"/>
              <a:t>  &lt;swiper-item&gt;</a:t>
            </a:r>
            <a:endParaRPr lang="zh-CN" altLang="en-US"/>
          </a:p>
          <a:p>
            <a:r>
              <a:rPr lang="zh-CN" altLang="en-US"/>
              <a:t>    &lt;image src='http://img06.tooopen.com/images/20160818/tooopen_sy_175833047715.jpg' width=" 355 " height="150 "/&gt;</a:t>
            </a:r>
            <a:endParaRPr lang="zh-CN" altLang="en-US"/>
          </a:p>
          <a:p>
            <a:r>
              <a:rPr lang="zh-CN" altLang="en-US"/>
              <a:t>  &lt;/swiper-item&gt;</a:t>
            </a:r>
            <a:endParaRPr lang="zh-CN" altLang="en-US"/>
          </a:p>
          <a:p>
            <a:r>
              <a:rPr lang="zh-CN" altLang="en-US"/>
              <a:t>&lt;/swiper&gt;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图片 3" descr="微信图片_20180911194247"/>
          <p:cNvPicPr>
            <a:picLocks noChangeAspect="1"/>
          </p:cNvPicPr>
          <p:nvPr/>
        </p:nvPicPr>
        <p:blipFill>
          <a:blip r:embed="rId1"/>
          <a:srcRect t="21484"/>
          <a:stretch>
            <a:fillRect/>
          </a:stretch>
        </p:blipFill>
        <p:spPr>
          <a:xfrm>
            <a:off x="5911850" y="1085215"/>
            <a:ext cx="3255645" cy="5302250"/>
          </a:xfrm>
          <a:prstGeom prst="rect">
            <a:avLst/>
          </a:prstGeom>
        </p:spPr>
      </p:pic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063875" y="309816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4685" y="3194685"/>
            <a:ext cx="7099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挑 战</a:t>
            </a:r>
            <a:endParaRPr 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7316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04330" y="310705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&lt;button&gt;确认&lt;/button&gt;</a:t>
            </a:r>
            <a:endParaRPr lang="zh-CN" altLang="en-US"/>
          </a:p>
          <a:p>
            <a:r>
              <a:rPr lang="zh-CN" altLang="en-US"/>
              <a:t>&lt;button&gt;取消&lt;/button&gt;</a:t>
            </a:r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9815" y="2185670"/>
            <a:ext cx="2533650" cy="2486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767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065" y="2809875"/>
            <a:ext cx="2676525" cy="1238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2070" y="3244850"/>
            <a:ext cx="4210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&lt;checkbox&gt;</a:t>
            </a:r>
            <a:r>
              <a:rPr lang="zh-CN" altLang="en-US"/>
              <a:t>是</a:t>
            </a:r>
            <a:r>
              <a:rPr lang="en-US" altLang="zh-CN"/>
              <a:t>/</a:t>
            </a:r>
            <a:r>
              <a:rPr lang="zh-CN" altLang="en-US"/>
              <a:t>否</a:t>
            </a:r>
            <a:r>
              <a:rPr lang="en-US" altLang="zh-CN"/>
              <a:t>&lt;/checkbox&gt;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3900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2763520"/>
            <a:ext cx="3048000" cy="1657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7275" y="2438400"/>
            <a:ext cx="43237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&lt;view style="text-align:center"&gt;</a:t>
            </a:r>
            <a:endParaRPr lang="zh-CN" altLang="en-US"/>
          </a:p>
          <a:p>
            <a:r>
              <a:rPr lang="zh-CN" altLang="en-US"/>
              <a:t>&lt;radio-group&gt;</a:t>
            </a:r>
            <a:endParaRPr lang="zh-CN" altLang="en-US"/>
          </a:p>
          <a:p>
            <a:r>
              <a:rPr lang="zh-CN" altLang="en-US"/>
              <a:t>  &lt;view&gt;你最喜欢的音乐类型是？&lt;/view&gt;</a:t>
            </a:r>
            <a:endParaRPr lang="zh-CN" altLang="en-US"/>
          </a:p>
          <a:p>
            <a:r>
              <a:rPr lang="zh-CN" altLang="en-US"/>
              <a:t>  &lt;radio&gt;Rock&lt;/radio&gt;</a:t>
            </a:r>
            <a:endParaRPr lang="zh-CN" altLang="en-US"/>
          </a:p>
          <a:p>
            <a:r>
              <a:rPr lang="zh-CN" altLang="en-US"/>
              <a:t>  &lt;radio&gt;Pop&lt;/radio&gt;</a:t>
            </a:r>
            <a:endParaRPr lang="zh-CN" altLang="en-US"/>
          </a:p>
          <a:p>
            <a:r>
              <a:rPr lang="zh-CN" altLang="en-US"/>
              <a:t>  &lt;radio&gt;Classic&lt;/radio&gt;</a:t>
            </a:r>
            <a:endParaRPr lang="zh-CN" altLang="en-US"/>
          </a:p>
          <a:p>
            <a:r>
              <a:rPr lang="zh-CN" altLang="en-US"/>
              <a:t>&lt;/radio-group&gt;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3360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24500" y="2829560"/>
            <a:ext cx="6408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&lt;view style="text-align:center"&gt;</a:t>
            </a:r>
            <a:endParaRPr lang="zh-CN" altLang="en-US"/>
          </a:p>
          <a:p>
            <a:r>
              <a:rPr lang="zh-CN" altLang="en-US"/>
              <a:t>  &lt;view&gt;请输入你的姓名&lt;/view&gt;</a:t>
            </a:r>
            <a:endParaRPr lang="zh-CN" altLang="en-US"/>
          </a:p>
          <a:p>
            <a:r>
              <a:rPr lang="zh-CN" altLang="en-US"/>
              <a:t>  &lt;input type="text" style="border-bottom:1px solid #eee;" /&gt;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2876550"/>
            <a:ext cx="3028950" cy="1104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6389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140" y="2790825"/>
            <a:ext cx="3086100" cy="1276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9535" y="2691130"/>
            <a:ext cx="52101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&lt;view style="text-align:center"&gt;</a:t>
            </a:r>
            <a:endParaRPr lang="zh-CN" altLang="en-US"/>
          </a:p>
          <a:p>
            <a:r>
              <a:rPr lang="zh-CN" altLang="en-US"/>
              <a:t>  &lt;switch&gt;</a:t>
            </a:r>
            <a:endParaRPr lang="zh-CN" altLang="en-US"/>
          </a:p>
          <a:p>
            <a:r>
              <a:rPr lang="zh-CN" altLang="en-US"/>
              <a:t>  1号灯</a:t>
            </a:r>
            <a:endParaRPr lang="zh-CN" altLang="en-US"/>
          </a:p>
          <a:p>
            <a:r>
              <a:rPr lang="zh-CN" altLang="en-US"/>
              <a:t>  &lt;/switch&gt;</a:t>
            </a:r>
            <a:endParaRPr lang="zh-CN" altLang="en-US"/>
          </a:p>
          <a:p>
            <a:r>
              <a:rPr lang="zh-CN" altLang="en-US"/>
              <a:t>&lt;/view&gt;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865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4708525" y="3098165"/>
            <a:ext cx="277558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9335" y="3194685"/>
            <a:ext cx="24752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完成一个用户注册表单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设置开发环境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2248535" y="2766060"/>
            <a:ext cx="394716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9980" y="2980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48535" y="3589655"/>
            <a:ext cx="531304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根据指引填写信息和提交相应的资料，需要</a:t>
            </a:r>
            <a:endParaRPr lang="zh-CN" altLang="en-US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邮箱</a:t>
            </a:r>
            <a:endParaRPr lang="zh-CN" altLang="en-US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2.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手机号码</a:t>
            </a:r>
            <a:endParaRPr lang="zh-CN" altLang="en-US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身份证号码。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9980" y="2912745"/>
            <a:ext cx="3318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访问 https://mp.weixin.qq.com</a:t>
            </a:r>
            <a:endParaRPr lang="zh-CN" altLang="en-US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8535" y="216979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申请开发账号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109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74315" y="1592580"/>
            <a:ext cx="66440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&lt;audio poster="{{poster}}" name="{{name}}" author="{{author}}" src="{{src}}" id="myAudio" controls loop&gt;&lt;/audio&gt;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74315" y="2808605"/>
            <a:ext cx="66351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data: {</a:t>
            </a:r>
            <a:endParaRPr lang="zh-CN" altLang="en-US"/>
          </a:p>
          <a:p>
            <a:r>
              <a:rPr lang="zh-CN" altLang="en-US"/>
              <a:t>    poster: 'http://y.gtimg.cn/music/photo_new/T002R300x300M000003rsKF44GyaSk.jpg?max_age=2592000',</a:t>
            </a:r>
            <a:endParaRPr lang="zh-CN" altLang="en-US"/>
          </a:p>
          <a:p>
            <a:r>
              <a:rPr lang="zh-CN" altLang="en-US"/>
              <a:t>    name: '此时此刻',</a:t>
            </a:r>
            <a:endParaRPr lang="zh-CN" altLang="en-US"/>
          </a:p>
          <a:p>
            <a:r>
              <a:rPr lang="zh-CN" altLang="en-US"/>
              <a:t>    author: '许巍',</a:t>
            </a:r>
            <a:endParaRPr lang="zh-CN" altLang="en-US"/>
          </a:p>
          <a:p>
            <a:r>
              <a:rPr lang="zh-CN" altLang="en-US"/>
              <a:t>    src: 'http://ws.stream.qqmusic.qq.com/M500001VfvsJ21xFqb.mp3?guid=ffffffff82def4af4b12b3cd9337d5e7&amp;uin=346897220&amp;vkey=6292F51E1E384E06DCBDC9AB7C49FD713D632D313AC4858BACB8DDD29067D3C601481D36E62053BF8DFEAF74C0A5CCFADD6471160CAF3E6A&amp;fromtag=46',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32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4364355" y="3098165"/>
            <a:ext cx="346329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0725" y="3194685"/>
            <a:ext cx="312991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完成你的</a:t>
            </a: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APP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视觉部分的设计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5154930" y="3574415"/>
            <a:ext cx="188150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6375" y="378904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0815" y="3721100"/>
            <a:ext cx="1682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Advanced CSS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7820" y="2750185"/>
            <a:ext cx="1348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2628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渐变色背景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-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线性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1260" y="3467735"/>
            <a:ext cx="535686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background: linear-gradient(39deg,#111111, #ffffff);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矩形 27"/>
          <p:cNvSpPr>
            <a:spLocks noChangeArrowheads="1"/>
          </p:cNvSpPr>
          <p:nvPr/>
        </p:nvSpPr>
        <p:spPr bwMode="auto">
          <a:xfrm>
            <a:off x="2197735" y="4334510"/>
            <a:ext cx="820102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93010" y="4439920"/>
            <a:ext cx="761111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background: linear-gradient(90deg,#111111 10%, #ffffff 50%,#111111 90%);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481070" y="3267710"/>
            <a:ext cx="578548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916680" y="3373120"/>
            <a:ext cx="49142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background: radial-gradient(red, green, blue);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2805" y="2557780"/>
            <a:ext cx="2628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渐变色背景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-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径向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矩形 27"/>
          <p:cNvSpPr>
            <a:spLocks noChangeArrowheads="1"/>
          </p:cNvSpPr>
          <p:nvPr/>
        </p:nvSpPr>
        <p:spPr bwMode="auto">
          <a:xfrm>
            <a:off x="2952750" y="4343400"/>
            <a:ext cx="684212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5020" y="4448810"/>
            <a:ext cx="62337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background:radial-gradient(red 5%, green 15%, blue 60%);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阴影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38474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text-shadow: 5px 5px 5px #FF0000;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481070" y="4362450"/>
            <a:ext cx="578548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9620" y="4467860"/>
            <a:ext cx="35877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box-shadow: 10px 10px 5px grey;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内容溢出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104965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2151380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overflow: hidden; 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text-overflow: clip; 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图片滤镜</a:t>
            </a:r>
            <a:endParaRPr 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1690"/>
            <a:ext cx="5785485" cy="17665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8770" y="3839845"/>
            <a:ext cx="1929130" cy="810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filter: invert();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filter: greyscale();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143125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旋转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2805430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2910840"/>
            <a:ext cx="277177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rotate(30deg);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481070" y="3749040"/>
            <a:ext cx="5785485" cy="148272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0080" y="3854450"/>
            <a:ext cx="2912745" cy="152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rotateX(30deg);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rotateY(30deg);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rotateZ(30deg);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移位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342709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translate(10px, 10px);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设置开发环境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993265" y="3037840"/>
            <a:ext cx="829564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4710" y="32258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3265" y="3825875"/>
            <a:ext cx="53130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开发工具支持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和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Mac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两种系统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710" y="3134360"/>
            <a:ext cx="800671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访问</a:t>
            </a: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https://mp.weixin.qq.com/debug/wxadoc/dev/devtools/download.html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3265" y="241490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下载开发环境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移位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23190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scale(2,2);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倾斜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344297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skew(30deg,20deg); 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倾斜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0080" y="3467735"/>
            <a:ext cx="344297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transform: skew(30deg,20deg); 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2700020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过渡动画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3362325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7630" y="3491865"/>
            <a:ext cx="26784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transition: transform 2s; 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16990" y="869315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动画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1581150" y="1484630"/>
            <a:ext cx="9220200" cy="481393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90" y="1867535"/>
            <a:ext cx="6499225" cy="40481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.text{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animation: myfirst 2s infinite;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@keyframes myfirst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{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0%   {background: red; transform: translate(10px, 10px)}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25%  {background: yellow;}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50%  {background: blue;}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100% {background: green; transform: translate(40px, 40px)}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}</a:t>
            </a:r>
            <a:endParaRPr 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542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高级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CSS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92805" y="1567815"/>
            <a:ext cx="1849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实例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2" name="矩形 27"/>
          <p:cNvSpPr>
            <a:spLocks noChangeArrowheads="1"/>
          </p:cNvSpPr>
          <p:nvPr/>
        </p:nvSpPr>
        <p:spPr bwMode="auto">
          <a:xfrm>
            <a:off x="3481070" y="2230120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3455" y="2359660"/>
            <a:ext cx="64135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风车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矩形 27"/>
          <p:cNvSpPr>
            <a:spLocks noChangeArrowheads="1"/>
          </p:cNvSpPr>
          <p:nvPr/>
        </p:nvSpPr>
        <p:spPr bwMode="auto">
          <a:xfrm>
            <a:off x="3481070" y="3145790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4220" y="3275330"/>
            <a:ext cx="10998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悬停抖动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6" name="矩形 27"/>
          <p:cNvSpPr>
            <a:spLocks noChangeArrowheads="1"/>
          </p:cNvSpPr>
          <p:nvPr/>
        </p:nvSpPr>
        <p:spPr bwMode="auto">
          <a:xfrm>
            <a:off x="3481070" y="4089400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4220" y="4218940"/>
            <a:ext cx="155829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悬停图文显示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8" name="矩形 27"/>
          <p:cNvSpPr>
            <a:spLocks noChangeArrowheads="1"/>
          </p:cNvSpPr>
          <p:nvPr/>
        </p:nvSpPr>
        <p:spPr bwMode="auto">
          <a:xfrm>
            <a:off x="3481070" y="4986020"/>
            <a:ext cx="5785485" cy="70993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4220" y="5115560"/>
            <a:ext cx="109982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飞入效果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6338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CANVAS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2588260" y="1177290"/>
            <a:ext cx="6712585" cy="541210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6420" y="166560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69590" y="1323975"/>
            <a:ext cx="5462270" cy="5077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var context = wx.createCanvasContext('firstCanvas')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var r = 10;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var rv = 0.5;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var ra = 0.1;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setInterval(function(){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rv += ra;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r += rv;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context.translate(100, 100)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context.setStrokeStyle("rgba(20,20,20,0.3)")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context.setLineWidth(1)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context.rotate(r * Math.PI / 180);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context.rect(0, 0, 50, 40, Math.PI * 2)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context.stroke()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context.draw()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}, 10);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5293374" y="3167699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sz="2800" b="1">
                <a:ln/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立体按钮</a:t>
            </a:r>
            <a:endParaRPr lang="zh-CN" sz="2800" b="1">
              <a:ln/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5293374" y="3167699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照片墙</a:t>
            </a:r>
            <a:endParaRPr lang="zh-CN" sz="2800" b="1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5293374" y="3167699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翻转卡片</a:t>
            </a:r>
            <a:endParaRPr lang="zh-CN" sz="2800" b="1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316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设置开发环境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993265" y="3037840"/>
            <a:ext cx="16427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4710" y="32258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3265" y="3825875"/>
            <a:ext cx="531304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设置项目目录，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AppID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，项目名称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710" y="3125470"/>
            <a:ext cx="132905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选择小程序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3265" y="2414905"/>
            <a:ext cx="3840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第一次打开微信开发者工具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5648974" y="316769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sz="2800" b="1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5648974" y="3167699"/>
            <a:ext cx="14052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Loader</a:t>
            </a:r>
            <a:endParaRPr lang="en-US" sz="2800" b="1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点一点地球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28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式布局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KSO_GT2.1"/>
          <p:cNvSpPr txBox="1">
            <a:spLocks noChangeArrowheads="1"/>
          </p:cNvSpPr>
          <p:nvPr/>
        </p:nvSpPr>
        <p:spPr bwMode="auto">
          <a:xfrm>
            <a:off x="5101914" y="3642368"/>
            <a:ext cx="4476751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cs typeface="Segoe UI" panose="020B0502040204020203" pitchFamily="34" charset="0"/>
                <a:sym typeface="+mn-ea"/>
              </a:rPr>
              <a:t>如何使用 </a:t>
            </a:r>
            <a:r>
              <a:rPr lang="en-US" altLang="zh-CN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cs typeface="Segoe UI" panose="020B0502040204020203" pitchFamily="34" charset="0"/>
                <a:sym typeface="+mn-ea"/>
              </a:rPr>
              <a:t>Javascript </a:t>
            </a:r>
            <a:r>
              <a:rPr lang="zh-CN" altLang="en-US" sz="1600" dirty="0">
                <a:solidFill>
                  <a:srgbClr val="F2F2F2"/>
                </a:solidFill>
                <a:latin typeface="微软雅黑 Light" panose="020B0502040204020203" charset="-122"/>
                <a:ea typeface="微软雅黑 Light" panose="020B0502040204020203" charset="-122"/>
                <a:cs typeface="Segoe UI" panose="020B0502040204020203" pitchFamily="34" charset="0"/>
                <a:sym typeface="+mn-ea"/>
              </a:rPr>
              <a:t>来开发小程序</a:t>
            </a:r>
            <a:endParaRPr lang="zh-CN" altLang="en-US" sz="1600" dirty="0">
              <a:solidFill>
                <a:srgbClr val="F2F2F2"/>
              </a:solidFill>
              <a:latin typeface="微软雅黑 Light" panose="020B0502040204020203" charset="-122"/>
              <a:ea typeface="微软雅黑 Light" panose="020B0502040204020203" charset="-122"/>
              <a:cs typeface="Segoe UI" panose="020B0502040204020203" pitchFamily="34" charset="0"/>
              <a:sym typeface="+mn-ea"/>
            </a:endParaRPr>
          </a:p>
        </p:txBody>
      </p:sp>
      <p:grpSp>
        <p:nvGrpSpPr>
          <p:cNvPr id="30726" name="Group 5"/>
          <p:cNvGrpSpPr/>
          <p:nvPr/>
        </p:nvGrpSpPr>
        <p:grpSpPr bwMode="auto">
          <a:xfrm rot="0">
            <a:off x="3205480" y="2435225"/>
            <a:ext cx="1351915" cy="1987550"/>
            <a:chOff x="0" y="0"/>
            <a:chExt cx="1014383" cy="1490412"/>
          </a:xfrm>
        </p:grpSpPr>
        <p:sp>
          <p:nvSpPr>
            <p:cNvPr id="30728" name="圆角矩形 11"/>
            <p:cNvSpPr>
              <a:spLocks noChangeArrowheads="1"/>
            </p:cNvSpPr>
            <p:nvPr/>
          </p:nvSpPr>
          <p:spPr bwMode="auto">
            <a:xfrm rot="1132031">
              <a:off x="0" y="0"/>
              <a:ext cx="1014383" cy="1490412"/>
            </a:xfrm>
            <a:prstGeom prst="roundRect">
              <a:avLst>
                <a:gd name="adj" fmla="val 12134"/>
              </a:avLst>
            </a:prstGeom>
            <a:solidFill>
              <a:srgbClr val="163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30729" name="KSO_GN2"/>
            <p:cNvSpPr>
              <a:spLocks noChangeArrowheads="1"/>
            </p:cNvSpPr>
            <p:nvPr/>
          </p:nvSpPr>
          <p:spPr bwMode="auto">
            <a:xfrm rot="1132031">
              <a:off x="43080" y="31875"/>
              <a:ext cx="931612" cy="1428311"/>
            </a:xfrm>
            <a:prstGeom prst="roundRect">
              <a:avLst>
                <a:gd name="adj" fmla="val 12134"/>
              </a:avLst>
            </a:prstGeom>
            <a:noFill/>
            <a:ln w="2540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rPr>
                <a:t>03</a:t>
              </a:r>
              <a:endParaRPr lang="zh-CN" altLang="en-US" sz="6400">
                <a:solidFill>
                  <a:srgbClr val="FFFFFF"/>
                </a:solidFill>
                <a:latin typeface="Impact" panose="020B0806030902050204" pitchFamily="34" charset="0"/>
                <a:ea typeface="Gungsuh" panose="02030600000101010101" pitchFamily="18" charset="-127"/>
              </a:endParaRPr>
            </a:p>
          </p:txBody>
        </p:sp>
      </p:grpSp>
      <p:sp>
        <p:nvSpPr>
          <p:cNvPr id="30727" name="圆角矩形 26"/>
          <p:cNvSpPr/>
          <p:nvPr/>
        </p:nvSpPr>
        <p:spPr bwMode="auto">
          <a:xfrm rot="1132031">
            <a:off x="3021330" y="3545840"/>
            <a:ext cx="1351915" cy="845820"/>
          </a:xfrm>
          <a:custGeom>
            <a:avLst/>
            <a:gdLst>
              <a:gd name="T0" fmla="*/ 0 w 1321797"/>
              <a:gd name="T1" fmla="*/ 266030 h 826698"/>
              <a:gd name="T2" fmla="*/ 778465 w 1321797"/>
              <a:gd name="T3" fmla="*/ 0 h 826698"/>
              <a:gd name="T4" fmla="*/ 778465 w 1321797"/>
              <a:gd name="T5" fmla="*/ 392435 h 826698"/>
              <a:gd name="T6" fmla="*/ 684022 w 1321797"/>
              <a:gd name="T7" fmla="*/ 486878 h 826698"/>
              <a:gd name="T8" fmla="*/ 94443 w 1321797"/>
              <a:gd name="T9" fmla="*/ 486878 h 826698"/>
              <a:gd name="T10" fmla="*/ 0 w 1321797"/>
              <a:gd name="T11" fmla="*/ 392435 h 826698"/>
              <a:gd name="T12" fmla="*/ 0 w 1321797"/>
              <a:gd name="T13" fmla="*/ 266030 h 8266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1797"/>
              <a:gd name="T22" fmla="*/ 0 h 826698"/>
              <a:gd name="T23" fmla="*/ 1321797 w 1321797"/>
              <a:gd name="T24" fmla="*/ 826698 h 8266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1797" h="826698">
                <a:moveTo>
                  <a:pt x="0" y="451707"/>
                </a:moveTo>
                <a:lnTo>
                  <a:pt x="1321797" y="0"/>
                </a:lnTo>
                <a:lnTo>
                  <a:pt x="1321797" y="666338"/>
                </a:lnTo>
                <a:cubicBezTo>
                  <a:pt x="1321797" y="754902"/>
                  <a:pt x="1250001" y="826698"/>
                  <a:pt x="1161437" y="826698"/>
                </a:cubicBezTo>
                <a:lnTo>
                  <a:pt x="160360" y="826698"/>
                </a:lnTo>
                <a:cubicBezTo>
                  <a:pt x="71796" y="826698"/>
                  <a:pt x="0" y="754902"/>
                  <a:pt x="0" y="666338"/>
                </a:cubicBezTo>
                <a:lnTo>
                  <a:pt x="0" y="451707"/>
                </a:lnTo>
                <a:close/>
              </a:path>
            </a:pathLst>
          </a:custGeom>
          <a:blipFill dpi="0" rotWithShape="1">
            <a:blip r:embed="rId1">
              <a:alphaModFix amt="66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27" y="2787672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sz="2400" b="1">
                <a:solidFill>
                  <a:srgbClr val="FED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开发 </a:t>
            </a:r>
            <a:r>
              <a:rPr lang="en-US" altLang="zh-CN" sz="2400" b="1">
                <a:solidFill>
                  <a:srgbClr val="FED4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Develop</a:t>
            </a:r>
            <a:endParaRPr lang="en-US" altLang="zh-CN" sz="2400" b="1">
              <a:solidFill>
                <a:srgbClr val="FED4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4390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变量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看谁反应快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062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ShowToast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图片 3" descr="微信图片_20180911194247"/>
          <p:cNvPicPr>
            <a:picLocks noChangeAspect="1"/>
          </p:cNvPicPr>
          <p:nvPr/>
        </p:nvPicPr>
        <p:blipFill>
          <a:blip r:embed="rId1"/>
          <a:srcRect t="21484"/>
          <a:stretch>
            <a:fillRect/>
          </a:stretch>
        </p:blipFill>
        <p:spPr>
          <a:xfrm>
            <a:off x="5911850" y="1085215"/>
            <a:ext cx="3255645" cy="5302250"/>
          </a:xfrm>
          <a:prstGeom prst="rect">
            <a:avLst/>
          </a:prstGeom>
        </p:spPr>
      </p:pic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063875" y="309816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4685" y="3194685"/>
            <a:ext cx="7099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挑 战</a:t>
            </a:r>
            <a:endParaRPr 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266440" y="2943860"/>
            <a:ext cx="180340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7885" y="31318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66440" y="3759835"/>
            <a:ext cx="5313045" cy="450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&lt;view&gt;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Hello, World!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&lt;/view&gt;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j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885" y="3031490"/>
            <a:ext cx="153606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Hello, World!</a:t>
            </a:r>
            <a:endParaRPr lang="en-US" alt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8650" y="232092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854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VIEW + IMAGE</a:t>
            </a:r>
            <a:endParaRPr 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063875" y="3098165"/>
            <a:ext cx="982345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4685" y="3194685"/>
            <a:ext cx="70993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挑 战</a:t>
            </a:r>
            <a:endParaRPr lang="zh-CN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9305" y="3235960"/>
            <a:ext cx="474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华容道布局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5996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ShowLoading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3088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ShowModal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335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ShowActionSheet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143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navigateTo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9869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redirectTo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24745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pageScrollTo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4370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9966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onPullDownRefresh()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3027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你的第一个小程序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  <p:grpSp>
        <p:nvGrpSpPr>
          <p:cNvPr id="51203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3266440" y="2943860"/>
            <a:ext cx="2030730" cy="661670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7885" y="31318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66440" y="3759835"/>
            <a:ext cx="6049010" cy="450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95000"/>
                    <a:lumOff val="5000"/>
                  </a:schemeClr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&lt;view style='text-align:center'&gt;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Hello, World!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j-lt"/>
                <a:sym typeface="+mn-ea"/>
              </a:rPr>
              <a:t>&lt;/view&gt;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j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885" y="3031490"/>
            <a:ext cx="1787525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第一次使用样式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8650" y="232092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  <a:sym typeface="+mn-ea"/>
              </a:rPr>
              <a:t>将它居中</a:t>
            </a:r>
            <a:endParaRPr lang="zh-CN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12496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89" y="128589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7" name="Group 3"/>
          <p:cNvGrpSpPr/>
          <p:nvPr/>
        </p:nvGrpSpPr>
        <p:grpSpPr bwMode="auto">
          <a:xfrm>
            <a:off x="271464" y="223838"/>
            <a:ext cx="474663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20" y="3385055"/>
            <a:ext cx="4956175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DO A GREAT JOB !</a:t>
            </a:r>
            <a:endParaRPr lang="en-US" sz="28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40" y="2467401"/>
            <a:ext cx="64103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第一PPT，www.1ppt.com    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7484</Words>
  <Application>WPS 演示</Application>
  <PresentationFormat>自定义</PresentationFormat>
  <Paragraphs>786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14" baseType="lpstr">
      <vt:lpstr>Arial</vt:lpstr>
      <vt:lpstr>宋体</vt:lpstr>
      <vt:lpstr>Wingdings</vt:lpstr>
      <vt:lpstr>Calibri</vt:lpstr>
      <vt:lpstr>Calibri</vt:lpstr>
      <vt:lpstr>Calibri Light</vt:lpstr>
      <vt:lpstr>Segoe UI</vt:lpstr>
      <vt:lpstr>微软雅黑</vt:lpstr>
      <vt:lpstr>微软雅黑 Light</vt:lpstr>
      <vt:lpstr>Impact</vt:lpstr>
      <vt:lpstr>Gungsuh</vt:lpstr>
      <vt:lpstr>Arial Unicode MS</vt:lpstr>
      <vt:lpstr>Malgun Gothic</vt:lpstr>
      <vt:lpstr>第一PPT，www.1ppt.com</vt:lpstr>
      <vt:lpstr>第一PPT，www.1ppt.com </vt:lpstr>
      <vt:lpstr>第一PPT，www.1ppt.com  </vt:lpstr>
      <vt:lpstr>第一PPT，www.1ppt.com   </vt:lpstr>
      <vt:lpstr>第一PPT，www.1ppt.com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tt~ta</cp:lastModifiedBy>
  <cp:revision>210</cp:revision>
  <dcterms:created xsi:type="dcterms:W3CDTF">2014-06-29T11:45:00Z</dcterms:created>
  <dcterms:modified xsi:type="dcterms:W3CDTF">2018-09-24T12:41:45Z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