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0" r:id="rId3"/>
    <p:sldId id="257" r:id="rId4"/>
    <p:sldId id="258" r:id="rId5"/>
    <p:sldId id="289" r:id="rId6"/>
    <p:sldId id="290" r:id="rId7"/>
    <p:sldId id="291" r:id="rId8"/>
    <p:sldId id="260" r:id="rId9"/>
    <p:sldId id="292" r:id="rId10"/>
    <p:sldId id="294" r:id="rId11"/>
    <p:sldId id="296" r:id="rId12"/>
    <p:sldId id="293" r:id="rId13"/>
    <p:sldId id="295" r:id="rId14"/>
    <p:sldId id="297" r:id="rId15"/>
    <p:sldId id="299" r:id="rId16"/>
    <p:sldId id="300" r:id="rId17"/>
    <p:sldId id="298" r:id="rId18"/>
    <p:sldId id="284" r:id="rId19"/>
    <p:sldId id="301" r:id="rId20"/>
    <p:sldId id="302" r:id="rId21"/>
    <p:sldId id="303" r:id="rId22"/>
    <p:sldId id="306" r:id="rId23"/>
    <p:sldId id="307" r:id="rId24"/>
    <p:sldId id="304" r:id="rId25"/>
    <p:sldId id="305" r:id="rId26"/>
    <p:sldId id="310" r:id="rId27"/>
    <p:sldId id="311" r:id="rId28"/>
    <p:sldId id="312" r:id="rId29"/>
    <p:sldId id="327" r:id="rId30"/>
    <p:sldId id="317" r:id="rId31"/>
    <p:sldId id="313" r:id="rId32"/>
    <p:sldId id="286" r:id="rId33"/>
    <p:sldId id="314" r:id="rId34"/>
    <p:sldId id="315" r:id="rId35"/>
    <p:sldId id="318" r:id="rId36"/>
    <p:sldId id="328" r:id="rId37"/>
    <p:sldId id="316" r:id="rId38"/>
    <p:sldId id="319" r:id="rId39"/>
    <p:sldId id="320" r:id="rId40"/>
    <p:sldId id="321" r:id="rId41"/>
    <p:sldId id="309" r:id="rId42"/>
    <p:sldId id="322" r:id="rId43"/>
    <p:sldId id="323" r:id="rId44"/>
    <p:sldId id="329" r:id="rId45"/>
    <p:sldId id="330" r:id="rId46"/>
    <p:sldId id="324" r:id="rId47"/>
    <p:sldId id="325" r:id="rId48"/>
    <p:sldId id="326" r:id="rId49"/>
    <p:sldId id="288" r:id="rId50"/>
    <p:sldId id="26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9">
          <p15:clr>
            <a:srgbClr val="A4A3A4"/>
          </p15:clr>
        </p15:guide>
        <p15:guide id="2" orient="horz" pos="4067">
          <p15:clr>
            <a:srgbClr val="A4A3A4"/>
          </p15:clr>
        </p15:guide>
        <p15:guide id="3" orient="horz" pos="950">
          <p15:clr>
            <a:srgbClr val="A4A3A4"/>
          </p15:clr>
        </p15:guide>
        <p15:guide id="4" orient="horz" pos="591">
          <p15:clr>
            <a:srgbClr val="A4A3A4"/>
          </p15:clr>
        </p15:guide>
        <p15:guide id="5" orient="horz" pos="287">
          <p15:clr>
            <a:srgbClr val="A4A3A4"/>
          </p15:clr>
        </p15:guide>
        <p15:guide id="6" orient="horz" pos="3684">
          <p15:clr>
            <a:srgbClr val="A4A3A4"/>
          </p15:clr>
        </p15:guide>
        <p15:guide id="7" orient="horz" pos="997">
          <p15:clr>
            <a:srgbClr val="A4A3A4"/>
          </p15:clr>
        </p15:guide>
        <p15:guide id="8" orient="horz" pos="2073">
          <p15:clr>
            <a:srgbClr val="A4A3A4"/>
          </p15:clr>
        </p15:guide>
        <p15:guide id="9" pos="2885">
          <p15:clr>
            <a:srgbClr val="A4A3A4"/>
          </p15:clr>
        </p15:guide>
        <p15:guide id="10" pos="289">
          <p15:clr>
            <a:srgbClr val="A4A3A4"/>
          </p15:clr>
        </p15:guide>
        <p15:guide id="11" pos="5481">
          <p15:clr>
            <a:srgbClr val="A4A3A4"/>
          </p15:clr>
        </p15:guide>
        <p15:guide id="12" pos="431">
          <p15:clr>
            <a:srgbClr val="A4A3A4"/>
          </p15:clr>
        </p15:guide>
        <p15:guide id="13" pos="5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i Sharp" initials="TS" lastIdx="7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3E33"/>
    <a:srgbClr val="008D96"/>
    <a:srgbClr val="E5E0DC"/>
    <a:srgbClr val="88807A"/>
    <a:srgbClr val="EF3E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94660"/>
  </p:normalViewPr>
  <p:slideViewPr>
    <p:cSldViewPr snapToGrid="0" showGuides="1">
      <p:cViewPr varScale="1">
        <p:scale>
          <a:sx n="75" d="100"/>
          <a:sy n="75" d="100"/>
        </p:scale>
        <p:origin x="312" y="58"/>
      </p:cViewPr>
      <p:guideLst>
        <p:guide orient="horz" pos="3759"/>
        <p:guide orient="horz" pos="4067"/>
        <p:guide orient="horz" pos="950"/>
        <p:guide orient="horz" pos="591"/>
        <p:guide orient="horz" pos="287"/>
        <p:guide orient="horz" pos="3684"/>
        <p:guide orient="horz" pos="997"/>
        <p:guide orient="horz" pos="2073"/>
        <p:guide pos="2885"/>
        <p:guide pos="289"/>
        <p:guide pos="5481"/>
        <p:guide pos="431"/>
        <p:guide pos="5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78919B-B269-4846-8817-A4C15700AC8B}" type="datetimeFigureOut">
              <a:rPr lang="en-US" smtClean="0"/>
              <a:t>8/4/2014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C78A8-CFFB-40C6-A5C4-157A96DE7320}" type="slidenum">
              <a:rPr lang="en-US" smtClean="0"/>
              <a:t>‹#›</a:t>
            </a:fld>
            <a:endParaRPr lang="en-US"/>
          </a:p>
        </p:txBody>
      </p:sp>
    </p:spTree>
    <p:extLst>
      <p:ext uri="{BB962C8B-B14F-4D97-AF65-F5344CB8AC3E}">
        <p14:creationId xmlns:p14="http://schemas.microsoft.com/office/powerpoint/2010/main" val="2888599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jp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jpg"/><Relationship Id="rId10" Type="http://schemas.openxmlformats.org/officeDocument/2006/relationships/image" Target="../media/image31.jpeg"/><Relationship Id="rId4" Type="http://schemas.openxmlformats.org/officeDocument/2006/relationships/image" Target="../media/image25.jpg"/><Relationship Id="rId9" Type="http://schemas.openxmlformats.org/officeDocument/2006/relationships/image" Target="../media/image30.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jpeg"/><Relationship Id="rId12" Type="http://schemas.openxmlformats.org/officeDocument/2006/relationships/image" Target="../media/image42.png"/><Relationship Id="rId17" Type="http://schemas.openxmlformats.org/officeDocument/2006/relationships/image" Target="../media/image47.jpg"/><Relationship Id="rId2" Type="http://schemas.openxmlformats.org/officeDocument/2006/relationships/image" Target="../media/image32.jpg"/><Relationship Id="rId16" Type="http://schemas.openxmlformats.org/officeDocument/2006/relationships/image" Target="../media/image46.jpg"/><Relationship Id="rId1" Type="http://schemas.openxmlformats.org/officeDocument/2006/relationships/slideMaster" Target="../slideMasters/slideMaster1.xml"/><Relationship Id="rId6" Type="http://schemas.openxmlformats.org/officeDocument/2006/relationships/image" Target="../media/image36.jpg"/><Relationship Id="rId11" Type="http://schemas.openxmlformats.org/officeDocument/2006/relationships/image" Target="../media/image41.jpeg"/><Relationship Id="rId5" Type="http://schemas.openxmlformats.org/officeDocument/2006/relationships/image" Target="../media/image35.jpg"/><Relationship Id="rId15" Type="http://schemas.openxmlformats.org/officeDocument/2006/relationships/image" Target="../media/image45.jpg"/><Relationship Id="rId10" Type="http://schemas.openxmlformats.org/officeDocument/2006/relationships/image" Target="../media/image40.jpeg"/><Relationship Id="rId4" Type="http://schemas.openxmlformats.org/officeDocument/2006/relationships/image" Target="../media/image34.jpg"/><Relationship Id="rId9" Type="http://schemas.openxmlformats.org/officeDocument/2006/relationships/image" Target="../media/image39.jpeg"/><Relationship Id="rId14" Type="http://schemas.openxmlformats.org/officeDocument/2006/relationships/image" Target="../media/image44.jp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49.jpeg"/><Relationship Id="rId12" Type="http://schemas.openxmlformats.org/officeDocument/2006/relationships/image" Target="../media/image52.jpeg"/><Relationship Id="rId17" Type="http://schemas.openxmlformats.org/officeDocument/2006/relationships/image" Target="../media/image55.jpeg"/><Relationship Id="rId2" Type="http://schemas.openxmlformats.org/officeDocument/2006/relationships/image" Target="../media/image32.jpg"/><Relationship Id="rId16" Type="http://schemas.openxmlformats.org/officeDocument/2006/relationships/image" Target="../media/image54.jpeg"/><Relationship Id="rId1" Type="http://schemas.openxmlformats.org/officeDocument/2006/relationships/slideMaster" Target="../slideMasters/slideMaster1.xml"/><Relationship Id="rId6" Type="http://schemas.openxmlformats.org/officeDocument/2006/relationships/image" Target="../media/image35.jpg"/><Relationship Id="rId11" Type="http://schemas.openxmlformats.org/officeDocument/2006/relationships/image" Target="../media/image51.jpeg"/><Relationship Id="rId5" Type="http://schemas.openxmlformats.org/officeDocument/2006/relationships/image" Target="../media/image47.jpg"/><Relationship Id="rId15" Type="http://schemas.openxmlformats.org/officeDocument/2006/relationships/image" Target="../media/image53.jpeg"/><Relationship Id="rId10" Type="http://schemas.openxmlformats.org/officeDocument/2006/relationships/image" Target="../media/image39.jpeg"/><Relationship Id="rId4" Type="http://schemas.openxmlformats.org/officeDocument/2006/relationships/image" Target="../media/image48.jpeg"/><Relationship Id="rId9" Type="http://schemas.openxmlformats.org/officeDocument/2006/relationships/image" Target="../media/image50.png"/><Relationship Id="rId14" Type="http://schemas.openxmlformats.org/officeDocument/2006/relationships/image" Target="../media/image4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2236" y="0"/>
            <a:ext cx="2145969" cy="6858000"/>
          </a:xfrm>
          <a:prstGeom prst="rect">
            <a:avLst/>
          </a:prstGeom>
        </p:spPr>
      </p:pic>
      <p:sp>
        <p:nvSpPr>
          <p:cNvPr id="2" name="Title 1"/>
          <p:cNvSpPr>
            <a:spLocks noGrp="1"/>
          </p:cNvSpPr>
          <p:nvPr>
            <p:ph type="ctrTitle" hasCustomPrompt="1"/>
          </p:nvPr>
        </p:nvSpPr>
        <p:spPr>
          <a:xfrm>
            <a:off x="445536" y="1580460"/>
            <a:ext cx="4861960" cy="1470025"/>
          </a:xfrm>
        </p:spPr>
        <p:txBody>
          <a:bodyPr/>
          <a:lstStyle>
            <a:lvl1pPr>
              <a:lnSpc>
                <a:spcPts val="2700"/>
              </a:lnSpc>
              <a:defRPr sz="2300"/>
            </a:lvl1pPr>
          </a:lstStyle>
          <a:p>
            <a:r>
              <a:rPr lang="en-US" smtClean="0"/>
              <a:t>Presentation Title First Line</a:t>
            </a:r>
            <a:br>
              <a:rPr lang="en-US" smtClean="0"/>
            </a:br>
            <a:r>
              <a:rPr lang="en-US" smtClean="0"/>
              <a:t>Presentation Title Second Line</a:t>
            </a:r>
            <a:endParaRPr lang="en-US"/>
          </a:p>
        </p:txBody>
      </p:sp>
      <p:sp>
        <p:nvSpPr>
          <p:cNvPr id="3" name="Subtitle 2"/>
          <p:cNvSpPr>
            <a:spLocks noGrp="1"/>
          </p:cNvSpPr>
          <p:nvPr>
            <p:ph type="subTitle" idx="1" hasCustomPrompt="1"/>
          </p:nvPr>
        </p:nvSpPr>
        <p:spPr>
          <a:xfrm>
            <a:off x="458788" y="3109210"/>
            <a:ext cx="4861960" cy="394252"/>
          </a:xfrm>
        </p:spPr>
        <p:txBody>
          <a:bodyPr anchor="ctr"/>
          <a:lstStyle>
            <a:lvl1pPr marL="0" indent="0" algn="l">
              <a:lnSpc>
                <a:spcPts val="2100"/>
              </a:lnSpc>
              <a:spcBef>
                <a:spcPts val="0"/>
              </a:spcBef>
              <a:spcAft>
                <a:spcPts val="0"/>
              </a:spcAft>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Sub-Title</a:t>
            </a:r>
          </a:p>
        </p:txBody>
      </p:sp>
      <p:sp>
        <p:nvSpPr>
          <p:cNvPr id="4" name="Date Placeholder 3"/>
          <p:cNvSpPr>
            <a:spLocks noGrp="1"/>
          </p:cNvSpPr>
          <p:nvPr>
            <p:ph type="dt" sz="half" idx="10"/>
          </p:nvPr>
        </p:nvSpPr>
        <p:spPr>
          <a:xfrm>
            <a:off x="458787" y="3589757"/>
            <a:ext cx="1787455" cy="163720"/>
          </a:xfrm>
        </p:spPr>
        <p:txBody>
          <a:bodyPr/>
          <a:lstStyle>
            <a:lvl1pPr algn="l">
              <a:defRPr sz="1000" b="1"/>
            </a:lvl1pPr>
          </a:lstStyle>
          <a:p>
            <a:fld id="{CDF4BCEB-1ED2-43B7-8E65-75C9E9E32522}" type="datetime1">
              <a:rPr lang="en-US" smtClean="0"/>
              <a:t>8/4/2014</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788" y="1240918"/>
            <a:ext cx="1883668" cy="55473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42447" y="1630773"/>
            <a:ext cx="549913" cy="75940"/>
          </a:xfrm>
          <a:prstGeom prst="rect">
            <a:avLst/>
          </a:prstGeom>
        </p:spPr>
      </p:pic>
      <p:sp>
        <p:nvSpPr>
          <p:cNvPr id="11" name="TextBox 10"/>
          <p:cNvSpPr txBox="1"/>
          <p:nvPr userDrawn="1"/>
        </p:nvSpPr>
        <p:spPr>
          <a:xfrm>
            <a:off x="458788" y="6361042"/>
            <a:ext cx="2496447" cy="181459"/>
          </a:xfrm>
          <a:prstGeom prst="rect">
            <a:avLst/>
          </a:prstGeom>
          <a:noFill/>
        </p:spPr>
        <p:txBody>
          <a:bodyPr wrap="square" lIns="0" tIns="0" rIns="0" bIns="0" rtlCol="0">
            <a:noAutofit/>
          </a:bodyPr>
          <a:lstStyle/>
          <a:p>
            <a:r>
              <a:rPr lang="en-US" sz="720" smtClean="0">
                <a:solidFill>
                  <a:srgbClr val="88807A"/>
                </a:solidFill>
              </a:rPr>
              <a:t>Copyright © 2014</a:t>
            </a:r>
            <a:r>
              <a:rPr lang="en-US" sz="720" baseline="0" smtClean="0">
                <a:solidFill>
                  <a:srgbClr val="88807A"/>
                </a:solidFill>
              </a:rPr>
              <a:t> SolutionsIQ Inc. All rights reserved.</a:t>
            </a:r>
            <a:endParaRPr lang="en-US" sz="720">
              <a:solidFill>
                <a:srgbClr val="88807A"/>
              </a:solidFill>
            </a:endParaRPr>
          </a:p>
        </p:txBody>
      </p:sp>
      <p:sp>
        <p:nvSpPr>
          <p:cNvPr id="12" name="TextBox 11"/>
          <p:cNvSpPr txBox="1"/>
          <p:nvPr userDrawn="1"/>
        </p:nvSpPr>
        <p:spPr>
          <a:xfrm>
            <a:off x="458788" y="3816626"/>
            <a:ext cx="1714569" cy="576470"/>
          </a:xfrm>
          <a:prstGeom prst="rect">
            <a:avLst/>
          </a:prstGeom>
          <a:noFill/>
        </p:spPr>
        <p:txBody>
          <a:bodyPr wrap="square" lIns="0" tIns="0" rIns="0" bIns="0" rtlCol="0">
            <a:noAutofit/>
          </a:bodyPr>
          <a:lstStyle/>
          <a:p>
            <a:r>
              <a:rPr lang="en-US" sz="900" b="0" kern="1200" smtClean="0">
                <a:solidFill>
                  <a:srgbClr val="88807A"/>
                </a:solidFill>
                <a:latin typeface="+mn-lt"/>
                <a:ea typeface="+mn-ea"/>
                <a:cs typeface="+mn-cs"/>
              </a:rPr>
              <a:t>6801 185th Ave NE, Suite 200</a:t>
            </a:r>
          </a:p>
          <a:p>
            <a:r>
              <a:rPr lang="en-US" sz="900" b="0" kern="1200" smtClean="0">
                <a:solidFill>
                  <a:srgbClr val="88807A"/>
                </a:solidFill>
                <a:latin typeface="+mn-lt"/>
                <a:ea typeface="+mn-ea"/>
                <a:cs typeface="+mn-cs"/>
              </a:rPr>
              <a:t>Redmond, WA 98052</a:t>
            </a:r>
          </a:p>
          <a:p>
            <a:r>
              <a:rPr lang="en-US" sz="900" b="0" kern="1200" smtClean="0">
                <a:solidFill>
                  <a:srgbClr val="88807A"/>
                </a:solidFill>
                <a:latin typeface="+mn-lt"/>
                <a:ea typeface="+mn-ea"/>
                <a:cs typeface="+mn-cs"/>
              </a:rPr>
              <a:t>solutionsiq.com</a:t>
            </a:r>
          </a:p>
          <a:p>
            <a:r>
              <a:rPr lang="en-US" sz="900" b="0" kern="1200" smtClean="0">
                <a:solidFill>
                  <a:srgbClr val="88807A"/>
                </a:solidFill>
                <a:latin typeface="+mn-lt"/>
                <a:ea typeface="+mn-ea"/>
                <a:cs typeface="+mn-cs"/>
              </a:rPr>
              <a:t>1.800.235.4091</a:t>
            </a:r>
            <a:endParaRPr lang="en-US" sz="900" b="0" kern="1200">
              <a:solidFill>
                <a:srgbClr val="88807A"/>
              </a:solidFill>
              <a:latin typeface="+mn-lt"/>
              <a:ea typeface="+mn-ea"/>
              <a:cs typeface="+mn-cs"/>
            </a:endParaRPr>
          </a:p>
        </p:txBody>
      </p:sp>
    </p:spTree>
    <p:extLst>
      <p:ext uri="{BB962C8B-B14F-4D97-AF65-F5344CB8AC3E}">
        <p14:creationId xmlns:p14="http://schemas.microsoft.com/office/powerpoint/2010/main" val="34961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idx="1" hasCustomPrompt="1"/>
          </p:nvPr>
        </p:nvSpPr>
        <p:spPr/>
        <p:txBody>
          <a:bodyPr/>
          <a:lstStyle>
            <a:lvl1pPr>
              <a:defRPr/>
            </a:lvl1pPr>
          </a:lstStyle>
          <a:p>
            <a:pPr lvl="0"/>
            <a:r>
              <a:rPr lang="en-US" smtClean="0"/>
              <a:t>Subhead 19 pt Calibri Bold.</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26B33-641A-4E16-9A55-368855EAD406}"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390346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200" y="1501224"/>
            <a:ext cx="4038600"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01224"/>
            <a:ext cx="4038600"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BD16FF-D5DD-4F8E-94CD-8A248968D1C1}"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223133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3263"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B7365-15C8-4643-9F41-3D6B02B31675}"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8" name="Content Placeholder 3"/>
          <p:cNvSpPr>
            <a:spLocks noGrp="1"/>
          </p:cNvSpPr>
          <p:nvPr>
            <p:ph sz="half" idx="13"/>
          </p:nvPr>
        </p:nvSpPr>
        <p:spPr>
          <a:xfrm>
            <a:off x="6049328"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47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ex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5426765" y="1501224"/>
            <a:ext cx="3260034" cy="4466189"/>
          </a:xfrm>
          <a:solidFill>
            <a:schemeClr val="bg1">
              <a:lumMod val="95000"/>
            </a:schemeClr>
          </a:solidFill>
        </p:spPr>
        <p:txBody>
          <a:bodyPr lIns="182880" tIns="182880" rIns="91440" bIns="182880"/>
          <a:lstStyle>
            <a:lvl1pPr>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DCC3F-630E-430B-9A87-B15516C6F711}"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137503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Image + 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5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5426765" y="1501224"/>
            <a:ext cx="3260034" cy="2182880"/>
          </a:xfrm>
          <a:solidFill>
            <a:schemeClr val="bg1">
              <a:lumMod val="95000"/>
            </a:schemeClr>
          </a:solidFill>
        </p:spPr>
        <p:txBody>
          <a:bodyPr lIns="182880" tIns="182880" rIns="91440" bIns="182880"/>
          <a:lstStyle>
            <a:lvl1pPr>
              <a:lnSpc>
                <a:spcPct val="100000"/>
              </a:lnSpc>
              <a:spcBef>
                <a:spcPts val="0"/>
              </a:spcBef>
              <a:defRPr sz="1400" baseline="0"/>
            </a:lvl1pPr>
            <a:lvl2pPr>
              <a:lnSpc>
                <a:spcPct val="100000"/>
              </a:lnSpc>
              <a:spcBef>
                <a:spcPts val="0"/>
              </a:spcBef>
              <a:defRPr sz="1500"/>
            </a:lvl2pPr>
            <a:lvl3pPr>
              <a:lnSpc>
                <a:spcPct val="100000"/>
              </a:lnSpc>
              <a:spcBef>
                <a:spcPts val="0"/>
              </a:spcBef>
              <a:defRPr sz="15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47847-7679-4365-B433-C97EB7B278CA}"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3" name="Text Placeholder 12"/>
          <p:cNvSpPr>
            <a:spLocks noGrp="1"/>
          </p:cNvSpPr>
          <p:nvPr>
            <p:ph type="body" sz="quarter" idx="14"/>
          </p:nvPr>
        </p:nvSpPr>
        <p:spPr>
          <a:xfrm>
            <a:off x="5438775" y="3787775"/>
            <a:ext cx="3262313" cy="2179638"/>
          </a:xfrm>
          <a:solidFill>
            <a:srgbClr val="008D96"/>
          </a:solidFill>
        </p:spPr>
        <p:txBody>
          <a:bodyPr lIns="274320" tIns="274320" rIns="91440" bIns="182880"/>
          <a:lstStyle>
            <a:lvl1pPr>
              <a:lnSpc>
                <a:spcPct val="100000"/>
              </a:lnSpc>
              <a:spcBef>
                <a:spcPts val="0"/>
              </a:spcBef>
              <a:spcAft>
                <a:spcPts val="0"/>
              </a:spcAft>
              <a:defRPr sz="1200">
                <a:solidFill>
                  <a:schemeClr val="bg1"/>
                </a:solidFill>
              </a:defRPr>
            </a:lvl1pPr>
            <a:lvl2pPr marL="287338" indent="-171450">
              <a:lnSpc>
                <a:spcPct val="100000"/>
              </a:lnSpc>
              <a:spcBef>
                <a:spcPts val="0"/>
              </a:spcBef>
              <a:spcAft>
                <a:spcPts val="0"/>
              </a:spcAft>
              <a:buFont typeface="Arial" panose="020B0604020202020204" pitchFamily="34" charset="0"/>
              <a:buChar char="•"/>
              <a:defRPr sz="1200">
                <a:solidFill>
                  <a:schemeClr val="bg1"/>
                </a:solidFill>
              </a:defRPr>
            </a:lvl2pPr>
            <a:lvl3pPr marL="403225" indent="-177800">
              <a:lnSpc>
                <a:spcPct val="100000"/>
              </a:lnSpc>
              <a:spcBef>
                <a:spcPts val="0"/>
              </a:spcBef>
              <a:spcAft>
                <a:spcPts val="0"/>
              </a:spcAft>
              <a:buClr>
                <a:schemeClr val="bg1"/>
              </a:buClr>
              <a:defRPr sz="1200">
                <a:solidFill>
                  <a:schemeClr val="bg1"/>
                </a:solidFill>
              </a:defRPr>
            </a:lvl3pPr>
            <a:lvl4pPr marL="574675" indent="-171450">
              <a:lnSpc>
                <a:spcPct val="100000"/>
              </a:lnSpc>
              <a:spcBef>
                <a:spcPts val="0"/>
              </a:spcBef>
              <a:spcAft>
                <a:spcPts val="0"/>
              </a:spcAft>
              <a:buClr>
                <a:schemeClr val="bg1"/>
              </a:buClr>
              <a:defRPr sz="1200">
                <a:solidFill>
                  <a:schemeClr val="bg1"/>
                </a:solidFill>
              </a:defRPr>
            </a:lvl4pPr>
            <a:lvl5pPr marL="744538" indent="-174625">
              <a:lnSpc>
                <a:spcPct val="100000"/>
              </a:lnSpc>
              <a:spcBef>
                <a:spcPts val="0"/>
              </a:spcBef>
              <a:spcAft>
                <a:spcPts val="0"/>
              </a:spcAft>
              <a:buClr>
                <a:schemeClr val="bg1"/>
              </a:buCl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42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114801" cy="2547315"/>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4830417" y="1501224"/>
            <a:ext cx="3856382" cy="4466189"/>
          </a:xfrm>
          <a:solidFill>
            <a:schemeClr val="bg1">
              <a:lumMod val="95000"/>
            </a:schemeClr>
          </a:solidFill>
        </p:spPr>
        <p:txBody>
          <a:bodyPr lIns="182880" tIns="182880" rIns="91440" bIns="182880"/>
          <a:lstStyle>
            <a:lvl1pPr>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8CE169-8323-409A-AC80-DBE02E72E29F}"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9" name="Content Placeholder 3"/>
          <p:cNvSpPr>
            <a:spLocks noGrp="1"/>
          </p:cNvSpPr>
          <p:nvPr>
            <p:ph sz="half" idx="13" hasCustomPrompt="1"/>
          </p:nvPr>
        </p:nvSpPr>
        <p:spPr>
          <a:xfrm>
            <a:off x="458788" y="4241733"/>
            <a:ext cx="1856232" cy="1725680"/>
          </a:xfrm>
          <a:solidFill>
            <a:schemeClr val="bg1">
              <a:lumMod val="95000"/>
            </a:schemeClr>
          </a:solidFill>
        </p:spPr>
        <p:txBody>
          <a:bodyPr lIns="137160" tIns="91440" rIns="45720" bIns="91440"/>
          <a:lstStyle>
            <a:lvl1pPr>
              <a:lnSpc>
                <a:spcPct val="100000"/>
              </a:lnSpc>
              <a:spcBef>
                <a:spcPts val="0"/>
              </a:spcBef>
              <a:defRPr sz="1200" baseline="0"/>
            </a:lvl1pPr>
            <a:lvl2pPr>
              <a:lnSpc>
                <a:spcPct val="100000"/>
              </a:lnSpc>
              <a:spcBef>
                <a:spcPts val="0"/>
              </a:spcBef>
              <a:defRPr sz="1200"/>
            </a:lvl2pPr>
            <a:lvl3pPr>
              <a:lnSpc>
                <a:spcPct val="100000"/>
              </a:lnSpc>
              <a:spcBef>
                <a:spcPts val="0"/>
              </a:spcBef>
              <a:defRPr sz="1200"/>
            </a:lvl3pPr>
            <a:lvl4pPr>
              <a:spcBef>
                <a:spcPts val="0"/>
              </a:spcBef>
              <a:defRPr sz="1000"/>
            </a:lvl4pPr>
            <a:lvl5pPr>
              <a:spcBef>
                <a:spcPts val="0"/>
              </a:spcBef>
              <a:defRPr sz="10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4" hasCustomPrompt="1"/>
          </p:nvPr>
        </p:nvSpPr>
        <p:spPr>
          <a:xfrm>
            <a:off x="2486370" y="4241733"/>
            <a:ext cx="1856232" cy="1725680"/>
          </a:xfrm>
          <a:solidFill>
            <a:schemeClr val="bg1">
              <a:lumMod val="95000"/>
            </a:schemeClr>
          </a:solidFill>
        </p:spPr>
        <p:txBody>
          <a:bodyPr lIns="137160" tIns="91440" rIns="45720" bIns="91440"/>
          <a:lstStyle>
            <a:lvl1pPr marL="0" marR="0" indent="0" algn="l" defTabSz="914400" rtl="0" eaLnBrk="1" fontAlgn="auto" latinLnBrk="0" hangingPunct="1">
              <a:lnSpc>
                <a:spcPct val="100000"/>
              </a:lnSpc>
              <a:spcBef>
                <a:spcPts val="0"/>
              </a:spcBef>
              <a:spcAft>
                <a:spcPts val="600"/>
              </a:spcAft>
              <a:buClr>
                <a:srgbClr val="008D96"/>
              </a:buClr>
              <a:buSzTx/>
              <a:buFont typeface="Arial" panose="020B0604020202020204" pitchFamily="34" charset="0"/>
              <a:buNone/>
              <a:tabLst/>
              <a:defRPr sz="1200" baseline="0"/>
            </a:lvl1pPr>
            <a:lvl2pPr>
              <a:lnSpc>
                <a:spcPct val="100000"/>
              </a:lnSpc>
              <a:spcBef>
                <a:spcPts val="0"/>
              </a:spcBef>
              <a:defRPr sz="1200"/>
            </a:lvl2pPr>
            <a:lvl3pPr>
              <a:lnSpc>
                <a:spcPct val="100000"/>
              </a:lnSpc>
              <a:spcBef>
                <a:spcPts val="0"/>
              </a:spcBef>
              <a:defRPr sz="1200"/>
            </a:lvl3pPr>
            <a:lvl4pPr>
              <a:spcBef>
                <a:spcPts val="0"/>
              </a:spcBef>
              <a:defRPr sz="1000"/>
            </a:lvl4pPr>
            <a:lvl5pPr>
              <a:spcBef>
                <a:spcPts val="0"/>
              </a:spcBef>
              <a:defRPr sz="10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600"/>
              </a:spcAft>
              <a:buClr>
                <a:srgbClr val="008D96"/>
              </a:buClr>
              <a:buSzTx/>
              <a:buFont typeface="Arial" panose="020B0604020202020204" pitchFamily="34" charset="0"/>
              <a:buNone/>
              <a:tabLst/>
              <a:defRPr/>
            </a:pPr>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848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Locked Image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Locked Image Grid</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C9321-31B7-4E6B-A1E5-C9B755013E8E}"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pic>
        <p:nvPicPr>
          <p:cNvPr id="26" name="Picture Placeholder 24"/>
          <p:cNvPicPr>
            <a:picLocks noChangeAspect="1"/>
          </p:cNvPicPr>
          <p:nvPr userDrawn="1"/>
        </p:nvPicPr>
        <p:blipFill>
          <a:blip r:embed="rId2">
            <a:extLst>
              <a:ext uri="{28A0092B-C50C-407E-A947-70E740481C1C}">
                <a14:useLocalDpi xmlns:a14="http://schemas.microsoft.com/office/drawing/2010/main" val="0"/>
              </a:ext>
            </a:extLst>
          </a:blip>
          <a:srcRect l="9680" r="9680"/>
          <a:stretch>
            <a:fillRect/>
          </a:stretch>
        </p:blipFill>
        <p:spPr>
          <a:xfrm>
            <a:off x="5447063" y="1553419"/>
            <a:ext cx="760372" cy="943337"/>
          </a:xfrm>
          <a:prstGeom prst="rect">
            <a:avLst/>
          </a:prstGeom>
          <a:solidFill>
            <a:schemeClr val="bg1">
              <a:lumMod val="95000"/>
            </a:schemeClr>
          </a:solidFill>
        </p:spPr>
      </p:pic>
      <p:pic>
        <p:nvPicPr>
          <p:cNvPr id="27" name="Picture Placeholder 29"/>
          <p:cNvPicPr>
            <a:picLocks noChangeAspect="1"/>
          </p:cNvPicPr>
          <p:nvPr userDrawn="1"/>
        </p:nvPicPr>
        <p:blipFill>
          <a:blip r:embed="rId3">
            <a:extLst>
              <a:ext uri="{28A0092B-C50C-407E-A947-70E740481C1C}">
                <a14:useLocalDpi xmlns:a14="http://schemas.microsoft.com/office/drawing/2010/main" val="0"/>
              </a:ext>
            </a:extLst>
          </a:blip>
          <a:srcRect l="9680" r="9680"/>
          <a:stretch>
            <a:fillRect/>
          </a:stretch>
        </p:blipFill>
        <p:spPr>
          <a:xfrm>
            <a:off x="6275939" y="1553419"/>
            <a:ext cx="760372" cy="943337"/>
          </a:xfrm>
          <a:prstGeom prst="rect">
            <a:avLst/>
          </a:prstGeom>
          <a:solidFill>
            <a:schemeClr val="bg1">
              <a:lumMod val="95000"/>
            </a:schemeClr>
          </a:solidFill>
        </p:spPr>
      </p:pic>
      <p:pic>
        <p:nvPicPr>
          <p:cNvPr id="28" name="Picture Placeholder 25"/>
          <p:cNvPicPr>
            <a:picLocks noChangeAspect="1"/>
          </p:cNvPicPr>
          <p:nvPr userDrawn="1"/>
        </p:nvPicPr>
        <p:blipFill>
          <a:blip r:embed="rId4">
            <a:extLst>
              <a:ext uri="{28A0092B-C50C-407E-A947-70E740481C1C}">
                <a14:useLocalDpi xmlns:a14="http://schemas.microsoft.com/office/drawing/2010/main" val="0"/>
              </a:ext>
            </a:extLst>
          </a:blip>
          <a:srcRect l="9680" r="9680"/>
          <a:stretch>
            <a:fillRect/>
          </a:stretch>
        </p:blipFill>
        <p:spPr>
          <a:xfrm>
            <a:off x="7104815" y="1553419"/>
            <a:ext cx="760372" cy="943337"/>
          </a:xfrm>
          <a:prstGeom prst="rect">
            <a:avLst/>
          </a:prstGeom>
          <a:solidFill>
            <a:schemeClr val="bg1">
              <a:lumMod val="95000"/>
            </a:schemeClr>
          </a:solidFill>
        </p:spPr>
      </p:pic>
      <p:pic>
        <p:nvPicPr>
          <p:cNvPr id="29" name="Picture Placeholder 26"/>
          <p:cNvPicPr>
            <a:picLocks noChangeAspect="1"/>
          </p:cNvPicPr>
          <p:nvPr userDrawn="1"/>
        </p:nvPicPr>
        <p:blipFill>
          <a:blip r:embed="rId5">
            <a:extLst>
              <a:ext uri="{28A0092B-C50C-407E-A947-70E740481C1C}">
                <a14:useLocalDpi xmlns:a14="http://schemas.microsoft.com/office/drawing/2010/main" val="0"/>
              </a:ext>
            </a:extLst>
          </a:blip>
          <a:srcRect l="9680" r="9680"/>
          <a:stretch>
            <a:fillRect/>
          </a:stretch>
        </p:blipFill>
        <p:spPr>
          <a:xfrm>
            <a:off x="7933690" y="1553419"/>
            <a:ext cx="760372" cy="943337"/>
          </a:xfrm>
          <a:prstGeom prst="rect">
            <a:avLst/>
          </a:prstGeom>
          <a:solidFill>
            <a:schemeClr val="bg1">
              <a:lumMod val="95000"/>
            </a:schemeClr>
          </a:solidFill>
        </p:spPr>
      </p:pic>
      <p:pic>
        <p:nvPicPr>
          <p:cNvPr id="30" name="Picture Placeholder 27"/>
          <p:cNvPicPr>
            <a:picLocks noChangeAspect="1"/>
          </p:cNvPicPr>
          <p:nvPr userDrawn="1"/>
        </p:nvPicPr>
        <p:blipFill>
          <a:blip r:embed="rId6">
            <a:extLst>
              <a:ext uri="{28A0092B-C50C-407E-A947-70E740481C1C}">
                <a14:useLocalDpi xmlns:a14="http://schemas.microsoft.com/office/drawing/2010/main" val="0"/>
              </a:ext>
            </a:extLst>
          </a:blip>
          <a:srcRect l="9748" r="9748"/>
          <a:stretch>
            <a:fillRect/>
          </a:stretch>
        </p:blipFill>
        <p:spPr>
          <a:xfrm>
            <a:off x="5447063" y="2569803"/>
            <a:ext cx="760372" cy="943337"/>
          </a:xfrm>
          <a:prstGeom prst="rect">
            <a:avLst/>
          </a:prstGeom>
          <a:solidFill>
            <a:schemeClr val="bg1">
              <a:lumMod val="95000"/>
            </a:schemeClr>
          </a:solidFill>
        </p:spPr>
      </p:pic>
      <p:pic>
        <p:nvPicPr>
          <p:cNvPr id="31" name="Picture Placeholder 43"/>
          <p:cNvPicPr>
            <a:picLocks noChangeAspect="1"/>
          </p:cNvPicPr>
          <p:nvPr userDrawn="1"/>
        </p:nvPicPr>
        <p:blipFill>
          <a:blip r:embed="rId7">
            <a:extLst>
              <a:ext uri="{28A0092B-C50C-407E-A947-70E740481C1C}">
                <a14:useLocalDpi xmlns:a14="http://schemas.microsoft.com/office/drawing/2010/main" val="0"/>
              </a:ext>
            </a:extLst>
          </a:blip>
          <a:srcRect l="9748" r="9748"/>
          <a:stretch>
            <a:fillRect/>
          </a:stretch>
        </p:blipFill>
        <p:spPr>
          <a:xfrm>
            <a:off x="6275939" y="2569803"/>
            <a:ext cx="760372" cy="943337"/>
          </a:xfrm>
          <a:prstGeom prst="rect">
            <a:avLst/>
          </a:prstGeom>
          <a:solidFill>
            <a:schemeClr val="bg1">
              <a:lumMod val="95000"/>
            </a:schemeClr>
          </a:solidFill>
        </p:spPr>
      </p:pic>
      <p:pic>
        <p:nvPicPr>
          <p:cNvPr id="32" name="Picture Placeholder 44"/>
          <p:cNvPicPr>
            <a:picLocks noChangeAspect="1"/>
          </p:cNvPicPr>
          <p:nvPr userDrawn="1"/>
        </p:nvPicPr>
        <p:blipFill>
          <a:blip r:embed="rId8">
            <a:extLst>
              <a:ext uri="{28A0092B-C50C-407E-A947-70E740481C1C}">
                <a14:useLocalDpi xmlns:a14="http://schemas.microsoft.com/office/drawing/2010/main" val="0"/>
              </a:ext>
            </a:extLst>
          </a:blip>
          <a:srcRect l="9748" r="9748"/>
          <a:stretch>
            <a:fillRect/>
          </a:stretch>
        </p:blipFill>
        <p:spPr>
          <a:xfrm>
            <a:off x="7104815" y="2569803"/>
            <a:ext cx="760372" cy="943337"/>
          </a:xfrm>
          <a:prstGeom prst="rect">
            <a:avLst/>
          </a:prstGeom>
          <a:solidFill>
            <a:schemeClr val="bg1">
              <a:lumMod val="95000"/>
            </a:schemeClr>
          </a:solidFill>
        </p:spPr>
      </p:pic>
      <p:pic>
        <p:nvPicPr>
          <p:cNvPr id="33" name="Picture Placeholder 45"/>
          <p:cNvPicPr>
            <a:picLocks noChangeAspect="1"/>
          </p:cNvPicPr>
          <p:nvPr userDrawn="1"/>
        </p:nvPicPr>
        <p:blipFill>
          <a:blip r:embed="rId9">
            <a:extLst>
              <a:ext uri="{28A0092B-C50C-407E-A947-70E740481C1C}">
                <a14:useLocalDpi xmlns:a14="http://schemas.microsoft.com/office/drawing/2010/main" val="0"/>
              </a:ext>
            </a:extLst>
          </a:blip>
          <a:srcRect l="9748" r="9748"/>
          <a:stretch>
            <a:fillRect/>
          </a:stretch>
        </p:blipFill>
        <p:spPr>
          <a:xfrm>
            <a:off x="7933690" y="2569803"/>
            <a:ext cx="760372" cy="943337"/>
          </a:xfrm>
          <a:prstGeom prst="rect">
            <a:avLst/>
          </a:prstGeom>
          <a:solidFill>
            <a:schemeClr val="bg1">
              <a:lumMod val="95000"/>
            </a:schemeClr>
          </a:solidFill>
        </p:spPr>
      </p:pic>
      <p:pic>
        <p:nvPicPr>
          <p:cNvPr id="34" name="Picture Placeholder 47"/>
          <p:cNvPicPr>
            <a:picLocks noChangeAspect="1"/>
          </p:cNvPicPr>
          <p:nvPr userDrawn="1"/>
        </p:nvPicPr>
        <p:blipFill>
          <a:blip r:embed="rId10">
            <a:extLst>
              <a:ext uri="{28A0092B-C50C-407E-A947-70E740481C1C}">
                <a14:useLocalDpi xmlns:a14="http://schemas.microsoft.com/office/drawing/2010/main" val="0"/>
              </a:ext>
            </a:extLst>
          </a:blip>
          <a:srcRect l="9680" r="9680"/>
          <a:stretch>
            <a:fillRect/>
          </a:stretch>
        </p:blipFill>
        <p:spPr>
          <a:xfrm>
            <a:off x="6275939" y="3586187"/>
            <a:ext cx="760372" cy="943337"/>
          </a:xfrm>
          <a:prstGeom prst="rect">
            <a:avLst/>
          </a:prstGeom>
          <a:solidFill>
            <a:schemeClr val="bg1">
              <a:lumMod val="95000"/>
            </a:schemeClr>
          </a:solidFill>
        </p:spPr>
      </p:pic>
      <p:pic>
        <p:nvPicPr>
          <p:cNvPr id="35" name="Picture Placeholder 48"/>
          <p:cNvPicPr>
            <a:picLocks noChangeAspect="1"/>
          </p:cNvPicPr>
          <p:nvPr userDrawn="1"/>
        </p:nvPicPr>
        <p:blipFill>
          <a:blip r:embed="rId11">
            <a:extLst>
              <a:ext uri="{28A0092B-C50C-407E-A947-70E740481C1C}">
                <a14:useLocalDpi xmlns:a14="http://schemas.microsoft.com/office/drawing/2010/main" val="0"/>
              </a:ext>
            </a:extLst>
          </a:blip>
          <a:srcRect l="9680" r="9680"/>
          <a:stretch>
            <a:fillRect/>
          </a:stretch>
        </p:blipFill>
        <p:spPr>
          <a:xfrm>
            <a:off x="7104815" y="3586187"/>
            <a:ext cx="760372" cy="943337"/>
          </a:xfrm>
          <a:prstGeom prst="rect">
            <a:avLst/>
          </a:prstGeom>
          <a:solidFill>
            <a:schemeClr val="bg1">
              <a:lumMod val="95000"/>
            </a:schemeClr>
          </a:solidFill>
        </p:spPr>
      </p:pic>
      <p:pic>
        <p:nvPicPr>
          <p:cNvPr id="36" name="Picture Placeholder 49"/>
          <p:cNvPicPr>
            <a:picLocks noChangeAspect="1"/>
          </p:cNvPicPr>
          <p:nvPr userDrawn="1"/>
        </p:nvPicPr>
        <p:blipFill>
          <a:blip r:embed="rId12">
            <a:extLst>
              <a:ext uri="{28A0092B-C50C-407E-A947-70E740481C1C}">
                <a14:useLocalDpi xmlns:a14="http://schemas.microsoft.com/office/drawing/2010/main" val="0"/>
              </a:ext>
            </a:extLst>
          </a:blip>
          <a:srcRect l="9680" r="9680"/>
          <a:stretch>
            <a:fillRect/>
          </a:stretch>
        </p:blipFill>
        <p:spPr>
          <a:xfrm>
            <a:off x="7933690" y="3586187"/>
            <a:ext cx="760372" cy="943337"/>
          </a:xfrm>
          <a:prstGeom prst="rect">
            <a:avLst/>
          </a:prstGeom>
          <a:solidFill>
            <a:schemeClr val="bg1">
              <a:lumMod val="95000"/>
            </a:schemeClr>
          </a:solidFill>
        </p:spPr>
      </p:pic>
      <p:pic>
        <p:nvPicPr>
          <p:cNvPr id="37" name="Picture Placeholder 50"/>
          <p:cNvPicPr>
            <a:picLocks noChangeAspect="1"/>
          </p:cNvPicPr>
          <p:nvPr userDrawn="1"/>
        </p:nvPicPr>
        <p:blipFill>
          <a:blip r:embed="rId13">
            <a:extLst>
              <a:ext uri="{28A0092B-C50C-407E-A947-70E740481C1C}">
                <a14:useLocalDpi xmlns:a14="http://schemas.microsoft.com/office/drawing/2010/main" val="0"/>
              </a:ext>
            </a:extLst>
          </a:blip>
          <a:srcRect l="9680" r="9680"/>
          <a:stretch>
            <a:fillRect/>
          </a:stretch>
        </p:blipFill>
        <p:spPr>
          <a:xfrm>
            <a:off x="5447063" y="4602570"/>
            <a:ext cx="760372" cy="943337"/>
          </a:xfrm>
          <a:prstGeom prst="rect">
            <a:avLst/>
          </a:prstGeom>
          <a:solidFill>
            <a:schemeClr val="bg1">
              <a:lumMod val="95000"/>
            </a:schemeClr>
          </a:solidFill>
        </p:spPr>
      </p:pic>
      <p:pic>
        <p:nvPicPr>
          <p:cNvPr id="39" name="Picture Placeholder 60"/>
          <p:cNvPicPr>
            <a:picLocks noChangeAspect="1"/>
          </p:cNvPicPr>
          <p:nvPr userDrawn="1"/>
        </p:nvPicPr>
        <p:blipFill>
          <a:blip r:embed="rId14">
            <a:grayscl/>
            <a:extLst>
              <a:ext uri="{28A0092B-C50C-407E-A947-70E740481C1C}">
                <a14:useLocalDpi xmlns:a14="http://schemas.microsoft.com/office/drawing/2010/main" val="0"/>
              </a:ext>
            </a:extLst>
          </a:blip>
          <a:srcRect l="9680" r="9680"/>
          <a:stretch>
            <a:fillRect/>
          </a:stretch>
        </p:blipFill>
        <p:spPr>
          <a:xfrm>
            <a:off x="7104815" y="4602570"/>
            <a:ext cx="760372" cy="943337"/>
          </a:xfrm>
          <a:prstGeom prst="rect">
            <a:avLst/>
          </a:prstGeom>
          <a:solidFill>
            <a:schemeClr val="bg1">
              <a:lumMod val="95000"/>
            </a:schemeClr>
          </a:solidFill>
        </p:spPr>
      </p:pic>
      <p:pic>
        <p:nvPicPr>
          <p:cNvPr id="40" name="Picture Placeholder 61"/>
          <p:cNvPicPr>
            <a:picLocks noChangeAspect="1"/>
          </p:cNvPicPr>
          <p:nvPr userDrawn="1"/>
        </p:nvPicPr>
        <p:blipFill>
          <a:blip r:embed="rId15">
            <a:grayscl/>
            <a:extLst>
              <a:ext uri="{28A0092B-C50C-407E-A947-70E740481C1C}">
                <a14:useLocalDpi xmlns:a14="http://schemas.microsoft.com/office/drawing/2010/main" val="0"/>
              </a:ext>
            </a:extLst>
          </a:blip>
          <a:srcRect l="9680" r="9680"/>
          <a:stretch>
            <a:fillRect/>
          </a:stretch>
        </p:blipFill>
        <p:spPr>
          <a:xfrm>
            <a:off x="7933690" y="4602570"/>
            <a:ext cx="760372" cy="943337"/>
          </a:xfrm>
          <a:prstGeom prst="rect">
            <a:avLst/>
          </a:prstGeom>
          <a:solidFill>
            <a:schemeClr val="bg1">
              <a:lumMod val="95000"/>
            </a:schemeClr>
          </a:solidFill>
        </p:spPr>
      </p:pic>
      <p:pic>
        <p:nvPicPr>
          <p:cNvPr id="41" name="Picture Placeholder 76"/>
          <p:cNvPicPr>
            <a:picLocks noChangeAspect="1"/>
          </p:cNvPicPr>
          <p:nvPr userDrawn="1"/>
        </p:nvPicPr>
        <p:blipFill>
          <a:blip r:embed="rId16">
            <a:grayscl/>
            <a:extLst>
              <a:ext uri="{28A0092B-C50C-407E-A947-70E740481C1C}">
                <a14:useLocalDpi xmlns:a14="http://schemas.microsoft.com/office/drawing/2010/main" val="0"/>
              </a:ext>
            </a:extLst>
          </a:blip>
          <a:srcRect l="9680" r="9680"/>
          <a:stretch>
            <a:fillRect/>
          </a:stretch>
        </p:blipFill>
        <p:spPr>
          <a:xfrm>
            <a:off x="5447063" y="3586187"/>
            <a:ext cx="760372" cy="943337"/>
          </a:xfrm>
          <a:prstGeom prst="rect">
            <a:avLst/>
          </a:prstGeom>
          <a:solidFill>
            <a:schemeClr val="bg1">
              <a:lumMod val="95000"/>
            </a:schemeClr>
          </a:solidFill>
        </p:spPr>
      </p:pic>
      <p:pic>
        <p:nvPicPr>
          <p:cNvPr id="9" name="Picture 8"/>
          <p:cNvPicPr>
            <a:picLocks noChangeAspect="1"/>
          </p:cNvPicPr>
          <p:nvPr userDrawn="1"/>
        </p:nvPicPr>
        <p:blipFill rotWithShape="1">
          <a:blip r:embed="rId17" cstate="print">
            <a:grayscl/>
            <a:extLst>
              <a:ext uri="{28A0092B-C50C-407E-A947-70E740481C1C}">
                <a14:useLocalDpi xmlns:a14="http://schemas.microsoft.com/office/drawing/2010/main" val="0"/>
              </a:ext>
            </a:extLst>
          </a:blip>
          <a:srcRect b="16248"/>
          <a:stretch/>
        </p:blipFill>
        <p:spPr>
          <a:xfrm>
            <a:off x="6275937" y="4602570"/>
            <a:ext cx="758952" cy="950179"/>
          </a:xfrm>
          <a:prstGeom prst="rect">
            <a:avLst/>
          </a:prstGeom>
        </p:spPr>
      </p:pic>
    </p:spTree>
    <p:extLst>
      <p:ext uri="{BB962C8B-B14F-4D97-AF65-F5344CB8AC3E}">
        <p14:creationId xmlns:p14="http://schemas.microsoft.com/office/powerpoint/2010/main" val="146444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5" name="Date Placeholder 4"/>
          <p:cNvSpPr>
            <a:spLocks noGrp="1"/>
          </p:cNvSpPr>
          <p:nvPr>
            <p:ph type="dt" sz="half" idx="10"/>
          </p:nvPr>
        </p:nvSpPr>
        <p:spPr/>
        <p:txBody>
          <a:bodyPr/>
          <a:lstStyle/>
          <a:p>
            <a:fld id="{99993DE0-99B1-4C26-861D-C8C18623DFA8}"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6" name="Content Placeholder 3"/>
          <p:cNvSpPr>
            <a:spLocks noGrp="1"/>
          </p:cNvSpPr>
          <p:nvPr>
            <p:ph sz="half" idx="2" hasCustomPrompt="1"/>
          </p:nvPr>
        </p:nvSpPr>
        <p:spPr>
          <a:xfrm>
            <a:off x="458788" y="1581462"/>
            <a:ext cx="4060746"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3"/>
          <p:cNvSpPr>
            <a:spLocks noGrp="1"/>
          </p:cNvSpPr>
          <p:nvPr>
            <p:ph sz="half" idx="13" hasCustomPrompt="1"/>
          </p:nvPr>
        </p:nvSpPr>
        <p:spPr>
          <a:xfrm>
            <a:off x="4640342" y="1581462"/>
            <a:ext cx="4060746"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7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5" name="Date Placeholder 4"/>
          <p:cNvSpPr>
            <a:spLocks noGrp="1"/>
          </p:cNvSpPr>
          <p:nvPr>
            <p:ph type="dt" sz="half" idx="10"/>
          </p:nvPr>
        </p:nvSpPr>
        <p:spPr/>
        <p:txBody>
          <a:bodyPr/>
          <a:lstStyle/>
          <a:p>
            <a:fld id="{F36997A6-A73D-4941-B893-D030BAFEB78C}"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6" name="Content Placeholder 3"/>
          <p:cNvSpPr>
            <a:spLocks noGrp="1"/>
          </p:cNvSpPr>
          <p:nvPr>
            <p:ph sz="half" idx="2" hasCustomPrompt="1"/>
          </p:nvPr>
        </p:nvSpPr>
        <p:spPr>
          <a:xfrm>
            <a:off x="458788" y="1581462"/>
            <a:ext cx="8242300"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65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 Locked Partner Logo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Partner Grid</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DCC3F-630E-430B-9A87-B15516C6F711}" type="datetime1">
              <a:rPr lang="en-US" smtClean="0"/>
              <a:t>8/4/2014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pic>
        <p:nvPicPr>
          <p:cNvPr id="8" name="Picture Placeholder 4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9136" y="1672934"/>
            <a:ext cx="836409" cy="559348"/>
          </a:xfrm>
          <a:prstGeom prst="rect">
            <a:avLst/>
          </a:prstGeom>
          <a:solidFill>
            <a:schemeClr val="bg1">
              <a:lumMod val="95000"/>
            </a:schemeClr>
          </a:solidFill>
        </p:spPr>
      </p:pic>
      <p:pic>
        <p:nvPicPr>
          <p:cNvPr id="9" name="Picture Placeholder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5797" y="1624192"/>
            <a:ext cx="571278" cy="639194"/>
          </a:xfrm>
          <a:prstGeom prst="rect">
            <a:avLst/>
          </a:prstGeom>
          <a:solidFill>
            <a:schemeClr val="bg1">
              <a:lumMod val="95000"/>
            </a:schemeClr>
          </a:solidFill>
        </p:spPr>
      </p:pic>
      <p:pic>
        <p:nvPicPr>
          <p:cNvPr id="10" name="Picture Placeholder 4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2693" y="1568806"/>
            <a:ext cx="836409" cy="626500"/>
          </a:xfrm>
          <a:prstGeom prst="rect">
            <a:avLst/>
          </a:prstGeom>
        </p:spPr>
      </p:pic>
      <p:pic>
        <p:nvPicPr>
          <p:cNvPr id="11" name="Picture Placeholder 5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61717" y="2531648"/>
            <a:ext cx="691247" cy="663033"/>
          </a:xfrm>
          <a:prstGeom prst="rect">
            <a:avLst/>
          </a:prstGeom>
        </p:spPr>
      </p:pic>
      <p:pic>
        <p:nvPicPr>
          <p:cNvPr id="12" name="Picture Placeholder 5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77952" y="2593355"/>
            <a:ext cx="836409" cy="539618"/>
          </a:xfrm>
          <a:prstGeom prst="rect">
            <a:avLst/>
          </a:prstGeom>
        </p:spPr>
      </p:pic>
      <p:pic>
        <p:nvPicPr>
          <p:cNvPr id="13" name="Picture Placeholder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650150" y="2664368"/>
            <a:ext cx="1012055" cy="397593"/>
          </a:xfrm>
          <a:prstGeom prst="rect">
            <a:avLst/>
          </a:prstGeom>
        </p:spPr>
      </p:pic>
      <p:pic>
        <p:nvPicPr>
          <p:cNvPr id="14" name="Picture Placeholder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401313" y="3223598"/>
            <a:ext cx="1012055" cy="1012055"/>
          </a:xfrm>
          <a:prstGeom prst="rect">
            <a:avLst/>
          </a:prstGeom>
        </p:spPr>
      </p:pic>
      <p:pic>
        <p:nvPicPr>
          <p:cNvPr id="15" name="Picture Placeholder 1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36131" y="3527251"/>
            <a:ext cx="920050" cy="422386"/>
          </a:xfrm>
          <a:prstGeom prst="rect">
            <a:avLst/>
          </a:prstGeom>
        </p:spPr>
      </p:pic>
      <p:pic>
        <p:nvPicPr>
          <p:cNvPr id="16" name="Picture Placeholder 1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573087" y="3521132"/>
            <a:ext cx="1113261" cy="452262"/>
          </a:xfrm>
          <a:prstGeom prst="rect">
            <a:avLst/>
          </a:prstGeom>
        </p:spPr>
      </p:pic>
    </p:spTree>
    <p:extLst>
      <p:ext uri="{BB962C8B-B14F-4D97-AF65-F5344CB8AC3E}">
        <p14:creationId xmlns:p14="http://schemas.microsoft.com/office/powerpoint/2010/main" val="30934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Titl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1410" y="4622967"/>
            <a:ext cx="2709678" cy="1828804"/>
          </a:xfrm>
          <a:prstGeom prst="rect">
            <a:avLst/>
          </a:prstGeom>
        </p:spPr>
      </p:pic>
      <p:sp>
        <p:nvSpPr>
          <p:cNvPr id="13" name="Rectangle 12"/>
          <p:cNvSpPr/>
          <p:nvPr userDrawn="1"/>
        </p:nvSpPr>
        <p:spPr>
          <a:xfrm>
            <a:off x="458788" y="457200"/>
            <a:ext cx="8242300" cy="2736574"/>
          </a:xfrm>
          <a:prstGeom prst="rect">
            <a:avLst/>
          </a:pr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28688" y="1696278"/>
            <a:ext cx="7316760" cy="772906"/>
          </a:xfrm>
        </p:spPr>
        <p:txBody>
          <a:bodyPr anchor="b"/>
          <a:lstStyle>
            <a:lvl1pPr algn="l">
              <a:lnSpc>
                <a:spcPts val="2500"/>
              </a:lnSpc>
              <a:defRPr sz="2300" b="0" cap="none" baseline="0"/>
            </a:lvl1pPr>
          </a:lstStyle>
          <a:p>
            <a:r>
              <a:rPr lang="en-US" smtClean="0"/>
              <a:t>Presentation Title First Line</a:t>
            </a:r>
            <a:br>
              <a:rPr lang="en-US" smtClean="0"/>
            </a:br>
            <a:r>
              <a:rPr lang="en-US" smtClean="0"/>
              <a:t>Presentation Title Second Line</a:t>
            </a:r>
            <a:endParaRPr lang="en-US"/>
          </a:p>
        </p:txBody>
      </p:sp>
      <p:sp>
        <p:nvSpPr>
          <p:cNvPr id="3" name="Text Placeholder 2"/>
          <p:cNvSpPr>
            <a:spLocks noGrp="1"/>
          </p:cNvSpPr>
          <p:nvPr>
            <p:ph type="body" idx="1" hasCustomPrompt="1"/>
          </p:nvPr>
        </p:nvSpPr>
        <p:spPr>
          <a:xfrm>
            <a:off x="928688" y="2558539"/>
            <a:ext cx="7316760" cy="464378"/>
          </a:xfrm>
        </p:spPr>
        <p:txBody>
          <a:bodyPr anchor="t"/>
          <a:lstStyle>
            <a:lvl1pPr marL="0" indent="0">
              <a:lnSpc>
                <a:spcPts val="2100"/>
              </a:lnSpc>
              <a:spcBef>
                <a:spcPts val="0"/>
              </a:spcBef>
              <a:spcAft>
                <a:spcPts val="0"/>
              </a:spcAft>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Sub-Title</a:t>
            </a:r>
          </a:p>
        </p:txBody>
      </p:sp>
      <p:sp>
        <p:nvSpPr>
          <p:cNvPr id="4" name="Date Placeholder 3"/>
          <p:cNvSpPr>
            <a:spLocks noGrp="1"/>
          </p:cNvSpPr>
          <p:nvPr>
            <p:ph type="dt" sz="half" idx="10"/>
          </p:nvPr>
        </p:nvSpPr>
        <p:spPr>
          <a:xfrm>
            <a:off x="928688" y="3544140"/>
            <a:ext cx="1371600" cy="163720"/>
          </a:xfrm>
        </p:spPr>
        <p:txBody>
          <a:bodyPr/>
          <a:lstStyle>
            <a:lvl1pPr algn="l">
              <a:defRPr lang="en-US" sz="1000" b="1" kern="1200" smtClean="0">
                <a:solidFill>
                  <a:srgbClr val="88807A"/>
                </a:solidFill>
                <a:latin typeface="+mn-lt"/>
                <a:ea typeface="+mn-ea"/>
                <a:cs typeface="+mn-cs"/>
              </a:defRPr>
            </a:lvl1pPr>
          </a:lstStyle>
          <a:p>
            <a:fld id="{1457D0D8-3C2B-41E1-8635-870DC53B26D3}" type="datetime1">
              <a:rPr lang="en-US" smtClean="0"/>
              <a:t>8/4/2014</a:t>
            </a:fld>
            <a:endParaRPr lang="en-US"/>
          </a:p>
        </p:txBody>
      </p:sp>
      <p:sp>
        <p:nvSpPr>
          <p:cNvPr id="8" name="TextBox 7"/>
          <p:cNvSpPr txBox="1"/>
          <p:nvPr userDrawn="1"/>
        </p:nvSpPr>
        <p:spPr>
          <a:xfrm>
            <a:off x="458788" y="6361042"/>
            <a:ext cx="2496447" cy="181459"/>
          </a:xfrm>
          <a:prstGeom prst="rect">
            <a:avLst/>
          </a:prstGeom>
          <a:noFill/>
        </p:spPr>
        <p:txBody>
          <a:bodyPr wrap="square" lIns="0" tIns="0" rIns="0" bIns="0" rtlCol="0">
            <a:noAutofit/>
          </a:bodyPr>
          <a:lstStyle/>
          <a:p>
            <a:r>
              <a:rPr lang="en-US" sz="720" smtClean="0">
                <a:solidFill>
                  <a:srgbClr val="88807A"/>
                </a:solidFill>
              </a:rPr>
              <a:t>Copyright © 2014</a:t>
            </a:r>
            <a:r>
              <a:rPr lang="en-US" sz="720" baseline="0" smtClean="0">
                <a:solidFill>
                  <a:srgbClr val="88807A"/>
                </a:solidFill>
              </a:rPr>
              <a:t> SolutionsIQ Inc. All rights reserved.</a:t>
            </a:r>
            <a:endParaRPr lang="en-US" sz="720">
              <a:solidFill>
                <a:srgbClr val="88807A"/>
              </a:solidFill>
            </a:endParaRPr>
          </a:p>
        </p:txBody>
      </p:sp>
      <p:sp>
        <p:nvSpPr>
          <p:cNvPr id="10" name="TextBox 9"/>
          <p:cNvSpPr txBox="1"/>
          <p:nvPr userDrawn="1"/>
        </p:nvSpPr>
        <p:spPr>
          <a:xfrm>
            <a:off x="928688" y="3790122"/>
            <a:ext cx="1714569" cy="576470"/>
          </a:xfrm>
          <a:prstGeom prst="rect">
            <a:avLst/>
          </a:prstGeom>
          <a:noFill/>
        </p:spPr>
        <p:txBody>
          <a:bodyPr wrap="square" lIns="0" tIns="0" rIns="0" bIns="0" rtlCol="0">
            <a:noAutofit/>
          </a:bodyPr>
          <a:lstStyle/>
          <a:p>
            <a:r>
              <a:rPr lang="en-US" sz="900" b="0" kern="1200" smtClean="0">
                <a:solidFill>
                  <a:srgbClr val="88807A"/>
                </a:solidFill>
                <a:latin typeface="+mn-lt"/>
                <a:ea typeface="+mn-ea"/>
                <a:cs typeface="+mn-cs"/>
              </a:rPr>
              <a:t>6801 185th Ave NE, Suite 200</a:t>
            </a:r>
          </a:p>
          <a:p>
            <a:r>
              <a:rPr lang="en-US" sz="900" b="0" kern="1200" smtClean="0">
                <a:solidFill>
                  <a:srgbClr val="88807A"/>
                </a:solidFill>
                <a:latin typeface="+mn-lt"/>
                <a:ea typeface="+mn-ea"/>
                <a:cs typeface="+mn-cs"/>
              </a:rPr>
              <a:t>Redmond, WA 98052</a:t>
            </a:r>
          </a:p>
          <a:p>
            <a:r>
              <a:rPr lang="en-US" sz="900" b="0" kern="1200" smtClean="0">
                <a:solidFill>
                  <a:srgbClr val="88807A"/>
                </a:solidFill>
                <a:latin typeface="+mn-lt"/>
                <a:ea typeface="+mn-ea"/>
                <a:cs typeface="+mn-cs"/>
              </a:rPr>
              <a:t>solutionsiq.com</a:t>
            </a:r>
          </a:p>
          <a:p>
            <a:r>
              <a:rPr lang="en-US" sz="900" b="0" kern="1200" smtClean="0">
                <a:solidFill>
                  <a:srgbClr val="88807A"/>
                </a:solidFill>
                <a:latin typeface="+mn-lt"/>
                <a:ea typeface="+mn-ea"/>
                <a:cs typeface="+mn-cs"/>
              </a:rPr>
              <a:t>1.800.235.4091</a:t>
            </a:r>
            <a:endParaRPr lang="en-US" sz="900" b="0" kern="1200">
              <a:solidFill>
                <a:srgbClr val="88807A"/>
              </a:solidFill>
              <a:latin typeface="+mn-lt"/>
              <a:ea typeface="+mn-ea"/>
              <a:cs typeface="+mn-cs"/>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8688" y="963549"/>
            <a:ext cx="1883668" cy="55473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95535" y="1344976"/>
            <a:ext cx="549913" cy="75940"/>
          </a:xfrm>
          <a:prstGeom prst="rect">
            <a:avLst/>
          </a:prstGeom>
        </p:spPr>
      </p:pic>
    </p:spTree>
    <p:extLst>
      <p:ext uri="{BB962C8B-B14F-4D97-AF65-F5344CB8AC3E}">
        <p14:creationId xmlns:p14="http://schemas.microsoft.com/office/powerpoint/2010/main" val="85887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Locked Customer Logo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smtClean="0"/>
              <a:t>Customer Logo Grid</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8/4/2014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pic>
        <p:nvPicPr>
          <p:cNvPr id="6" name="Picture Placeholder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216" y="1630102"/>
            <a:ext cx="1292440" cy="629214"/>
          </a:xfrm>
          <a:prstGeom prst="rect">
            <a:avLst/>
          </a:prstGeom>
          <a:solidFill>
            <a:schemeClr val="bg1">
              <a:lumMod val="95000"/>
            </a:schemeClr>
          </a:solidFill>
        </p:spPr>
      </p:pic>
      <p:pic>
        <p:nvPicPr>
          <p:cNvPr id="7" name="Picture Placeholder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719" y="2932820"/>
            <a:ext cx="1429435" cy="375050"/>
          </a:xfrm>
          <a:prstGeom prst="rect">
            <a:avLst/>
          </a:prstGeom>
        </p:spPr>
      </p:pic>
      <p:pic>
        <p:nvPicPr>
          <p:cNvPr id="8" name="Picture Placeholder 3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247" y="3830376"/>
            <a:ext cx="1572379" cy="711872"/>
          </a:xfrm>
          <a:prstGeom prst="rect">
            <a:avLst/>
          </a:prstGeom>
        </p:spPr>
      </p:pic>
      <p:pic>
        <p:nvPicPr>
          <p:cNvPr id="9" name="Picture Placeholder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58180" y="1455212"/>
            <a:ext cx="972907" cy="972907"/>
          </a:xfrm>
          <a:prstGeom prst="rect">
            <a:avLst/>
          </a:prstGeom>
        </p:spPr>
      </p:pic>
      <p:pic>
        <p:nvPicPr>
          <p:cNvPr id="10" name="Picture Placeholder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58444" y="2937037"/>
            <a:ext cx="1572379" cy="366617"/>
          </a:xfrm>
          <a:prstGeom prst="rect">
            <a:avLst/>
          </a:prstGeom>
        </p:spPr>
      </p:pic>
      <p:pic>
        <p:nvPicPr>
          <p:cNvPr id="11" name="Picture Placeholder 3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2416" y="3474095"/>
            <a:ext cx="1424434" cy="1424434"/>
          </a:xfrm>
          <a:prstGeom prst="rect">
            <a:avLst/>
          </a:prstGeom>
        </p:spPr>
      </p:pic>
      <p:pic>
        <p:nvPicPr>
          <p:cNvPr id="12" name="Picture Placeholder 3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29916" y="4836577"/>
            <a:ext cx="1429435" cy="831405"/>
          </a:xfrm>
          <a:prstGeom prst="rect">
            <a:avLst/>
          </a:prstGeom>
        </p:spPr>
      </p:pic>
      <p:pic>
        <p:nvPicPr>
          <p:cNvPr id="13" name="Picture Placeholder 2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26094" y="1379013"/>
            <a:ext cx="1765826" cy="1177218"/>
          </a:xfrm>
          <a:prstGeom prst="rect">
            <a:avLst/>
          </a:prstGeom>
        </p:spPr>
      </p:pic>
      <p:pic>
        <p:nvPicPr>
          <p:cNvPr id="14" name="Picture Placeholder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043528" y="2719590"/>
            <a:ext cx="730959" cy="730959"/>
          </a:xfrm>
          <a:prstGeom prst="rect">
            <a:avLst/>
          </a:prstGeom>
        </p:spPr>
      </p:pic>
      <p:pic>
        <p:nvPicPr>
          <p:cNvPr id="15" name="Picture Placeholder 3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047691" y="3801923"/>
            <a:ext cx="722632" cy="804055"/>
          </a:xfrm>
          <a:prstGeom prst="rect">
            <a:avLst/>
          </a:prstGeom>
        </p:spPr>
      </p:pic>
      <p:pic>
        <p:nvPicPr>
          <p:cNvPr id="16" name="Picture Placeholder 3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457718" y="5037715"/>
            <a:ext cx="1902579" cy="482042"/>
          </a:xfrm>
          <a:prstGeom prst="rect">
            <a:avLst/>
          </a:prstGeom>
        </p:spPr>
      </p:pic>
      <p:pic>
        <p:nvPicPr>
          <p:cNvPr id="17" name="Picture Placeholder 2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70421" y="1596667"/>
            <a:ext cx="1429435" cy="686129"/>
          </a:xfrm>
          <a:prstGeom prst="rect">
            <a:avLst/>
          </a:prstGeom>
        </p:spPr>
      </p:pic>
      <p:pic>
        <p:nvPicPr>
          <p:cNvPr id="18" name="Picture Placeholder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20330" y="2904035"/>
            <a:ext cx="1729617" cy="397344"/>
          </a:xfrm>
          <a:prstGeom prst="rect">
            <a:avLst/>
          </a:prstGeom>
        </p:spPr>
      </p:pic>
      <p:pic>
        <p:nvPicPr>
          <p:cNvPr id="19" name="Picture Placeholder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094463" y="3900831"/>
            <a:ext cx="1181351" cy="535687"/>
          </a:xfrm>
          <a:prstGeom prst="rect">
            <a:avLst/>
          </a:prstGeom>
        </p:spPr>
      </p:pic>
      <p:pic>
        <p:nvPicPr>
          <p:cNvPr id="20" name="Picture Placeholder 3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970421" y="4992906"/>
            <a:ext cx="1429435" cy="518746"/>
          </a:xfrm>
          <a:prstGeom prst="rect">
            <a:avLst/>
          </a:prstGeom>
        </p:spPr>
      </p:pic>
      <p:pic>
        <p:nvPicPr>
          <p:cNvPr id="21" name="Picture Placeholder 3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80494" y="4604809"/>
            <a:ext cx="1428064" cy="1294940"/>
          </a:xfrm>
          <a:prstGeom prst="rect">
            <a:avLst/>
          </a:prstGeom>
        </p:spPr>
      </p:pic>
    </p:spTree>
    <p:extLst>
      <p:ext uri="{BB962C8B-B14F-4D97-AF65-F5344CB8AC3E}">
        <p14:creationId xmlns:p14="http://schemas.microsoft.com/office/powerpoint/2010/main" val="8876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Locked Customer Logos">
    <p:spTree>
      <p:nvGrpSpPr>
        <p:cNvPr id="1" name=""/>
        <p:cNvGrpSpPr/>
        <p:nvPr/>
      </p:nvGrpSpPr>
      <p:grpSpPr>
        <a:xfrm>
          <a:off x="0" y="0"/>
          <a:ext cx="0" cy="0"/>
          <a:chOff x="0" y="0"/>
          <a:chExt cx="0" cy="0"/>
        </a:xfrm>
      </p:grpSpPr>
      <p:sp>
        <p:nvSpPr>
          <p:cNvPr id="24" name="Text Placeholder 23"/>
          <p:cNvSpPr>
            <a:spLocks noGrp="1"/>
          </p:cNvSpPr>
          <p:nvPr>
            <p:ph type="body" sz="quarter" idx="13" hasCustomPrompt="1"/>
          </p:nvPr>
        </p:nvSpPr>
        <p:spPr>
          <a:xfrm>
            <a:off x="6530976" y="1568450"/>
            <a:ext cx="2170112" cy="4231556"/>
          </a:xfrm>
          <a:solidFill>
            <a:schemeClr val="accent3"/>
          </a:solidFill>
        </p:spPr>
        <p:txBody>
          <a:bodyPr lIns="137160" tIns="228600" rIns="91440"/>
          <a:lstStyle>
            <a:lvl1pPr>
              <a:lnSpc>
                <a:spcPts val="1700"/>
              </a:lnSpc>
              <a:spcBef>
                <a:spcPts val="0"/>
              </a:spcBef>
              <a:spcAft>
                <a:spcPts val="600"/>
              </a:spcAft>
              <a:defRPr sz="1500" b="1" baseline="0">
                <a:solidFill>
                  <a:schemeClr val="bg1"/>
                </a:solidFill>
              </a:defRPr>
            </a:lvl1pPr>
            <a:lvl2pPr marL="101600" indent="0">
              <a:lnSpc>
                <a:spcPct val="100000"/>
              </a:lnSpc>
              <a:spcBef>
                <a:spcPts val="0"/>
              </a:spcBef>
              <a:spcAft>
                <a:spcPts val="0"/>
              </a:spcAft>
              <a:defRPr sz="1300" b="1">
                <a:solidFill>
                  <a:schemeClr val="bg1"/>
                </a:solidFill>
              </a:defRPr>
            </a:lvl2pPr>
            <a:lvl3pPr marL="101600" indent="0">
              <a:lnSpc>
                <a:spcPct val="100000"/>
              </a:lnSpc>
              <a:spcBef>
                <a:spcPts val="0"/>
              </a:spcBef>
              <a:spcAft>
                <a:spcPts val="0"/>
              </a:spcAft>
              <a:buNone/>
              <a:defRPr sz="1300" b="1">
                <a:solidFill>
                  <a:schemeClr val="bg1"/>
                </a:solidFill>
              </a:defRPr>
            </a:lvl3pPr>
            <a:lvl4pPr marL="101600" indent="0">
              <a:lnSpc>
                <a:spcPct val="100000"/>
              </a:lnSpc>
              <a:spcBef>
                <a:spcPts val="0"/>
              </a:spcBef>
              <a:spcAft>
                <a:spcPts val="0"/>
              </a:spcAft>
              <a:buNone/>
              <a:defRPr sz="1300" b="1">
                <a:solidFill>
                  <a:schemeClr val="bg1"/>
                </a:solidFill>
              </a:defRPr>
            </a:lvl4pPr>
            <a:lvl5pPr marL="101600" indent="0">
              <a:lnSpc>
                <a:spcPct val="100000"/>
              </a:lnSpc>
              <a:spcBef>
                <a:spcPts val="0"/>
              </a:spcBef>
              <a:spcAft>
                <a:spcPts val="0"/>
              </a:spcAft>
              <a:buNone/>
              <a:defRPr sz="1300" b="1">
                <a:solidFill>
                  <a:schemeClr val="bg1"/>
                </a:solidFill>
              </a:defRPr>
            </a:lvl5pPr>
          </a:lstStyle>
          <a:p>
            <a:pPr lvl="0"/>
            <a:r>
              <a:rPr lang="en-US" smtClean="0"/>
              <a:t>“Quote goes here.”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p:txBody>
          <a:bodyPr/>
          <a:lstStyle>
            <a:lvl1pPr>
              <a:defRPr baseline="0"/>
            </a:lvl1pPr>
          </a:lstStyle>
          <a:p>
            <a:r>
              <a:rPr lang="en-US" smtClean="0"/>
              <a:t>Customer Logos + Quote</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8/4/2014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pic>
        <p:nvPicPr>
          <p:cNvPr id="6" name="Picture Placeholder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015" y="1684703"/>
            <a:ext cx="1068132" cy="520012"/>
          </a:xfrm>
          <a:prstGeom prst="rect">
            <a:avLst/>
          </a:prstGeom>
          <a:solidFill>
            <a:schemeClr val="bg1">
              <a:lumMod val="95000"/>
            </a:schemeClr>
          </a:solidFill>
        </p:spPr>
      </p:pic>
      <p:pic>
        <p:nvPicPr>
          <p:cNvPr id="7" name="Picture Placeholder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1406" y="2965366"/>
            <a:ext cx="1181351" cy="309959"/>
          </a:xfrm>
          <a:prstGeom prst="rect">
            <a:avLst/>
          </a:prstGeom>
        </p:spPr>
      </p:pic>
      <p:pic>
        <p:nvPicPr>
          <p:cNvPr id="8" name="Picture Placeholder 3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2338" y="3892150"/>
            <a:ext cx="1299486" cy="588324"/>
          </a:xfrm>
          <a:prstGeom prst="rect">
            <a:avLst/>
          </a:prstGeom>
        </p:spPr>
      </p:pic>
      <p:pic>
        <p:nvPicPr>
          <p:cNvPr id="9" name="Picture Placeholder 3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3517" y="4717180"/>
            <a:ext cx="1180218" cy="1070198"/>
          </a:xfrm>
          <a:prstGeom prst="rect">
            <a:avLst/>
          </a:prstGeom>
        </p:spPr>
      </p:pic>
      <p:pic>
        <p:nvPicPr>
          <p:cNvPr id="10" name="Picture Placeholder 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99821" y="1539638"/>
            <a:ext cx="804055" cy="804055"/>
          </a:xfrm>
          <a:prstGeom prst="rect">
            <a:avLst/>
          </a:prstGeom>
        </p:spPr>
      </p:pic>
      <p:pic>
        <p:nvPicPr>
          <p:cNvPr id="11" name="Picture Placeholder 2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86740" y="2968851"/>
            <a:ext cx="1299486" cy="302989"/>
          </a:xfrm>
          <a:prstGeom prst="rect">
            <a:avLst/>
          </a:prstGeom>
        </p:spPr>
      </p:pic>
      <p:pic>
        <p:nvPicPr>
          <p:cNvPr id="12" name="Picture Placeholder 3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47874" y="3597703"/>
            <a:ext cx="1177218" cy="1177218"/>
          </a:xfrm>
          <a:prstGeom prst="rect">
            <a:avLst/>
          </a:prstGeom>
        </p:spPr>
      </p:pic>
      <p:pic>
        <p:nvPicPr>
          <p:cNvPr id="13" name="Picture Placeholder 3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45808" y="4908723"/>
            <a:ext cx="1181351" cy="687112"/>
          </a:xfrm>
          <a:prstGeom prst="rect">
            <a:avLst/>
          </a:prstGeom>
        </p:spPr>
      </p:pic>
      <p:pic>
        <p:nvPicPr>
          <p:cNvPr id="14" name="Picture Placeholder 2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90022" y="1481169"/>
            <a:ext cx="1459360" cy="972907"/>
          </a:xfrm>
          <a:prstGeom prst="rect">
            <a:avLst/>
          </a:prstGeom>
        </p:spPr>
      </p:pic>
      <p:pic>
        <p:nvPicPr>
          <p:cNvPr id="15" name="Picture Placeholder 3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617653" y="2783020"/>
            <a:ext cx="604098" cy="604098"/>
          </a:xfrm>
          <a:prstGeom prst="rect">
            <a:avLst/>
          </a:prstGeom>
        </p:spPr>
      </p:pic>
      <p:pic>
        <p:nvPicPr>
          <p:cNvPr id="16" name="Picture Placeholder 3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21094" y="3871696"/>
            <a:ext cx="597216" cy="664508"/>
          </a:xfrm>
          <a:prstGeom prst="rect">
            <a:avLst/>
          </a:prstGeom>
        </p:spPr>
      </p:pic>
      <p:pic>
        <p:nvPicPr>
          <p:cNvPr id="17" name="Picture Placeholder 3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179693" y="5079545"/>
            <a:ext cx="1572379" cy="398382"/>
          </a:xfrm>
          <a:prstGeom prst="rect">
            <a:avLst/>
          </a:prstGeom>
        </p:spPr>
      </p:pic>
      <p:pic>
        <p:nvPicPr>
          <p:cNvPr id="18" name="Picture Placeholder 2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877789" y="1656207"/>
            <a:ext cx="1181351" cy="567049"/>
          </a:xfrm>
          <a:prstGeom prst="rect">
            <a:avLst/>
          </a:prstGeom>
        </p:spPr>
      </p:pic>
      <p:pic>
        <p:nvPicPr>
          <p:cNvPr id="19" name="Picture Placeholder 3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53747" y="2938515"/>
            <a:ext cx="1429435" cy="328384"/>
          </a:xfrm>
          <a:prstGeom prst="rect">
            <a:avLst/>
          </a:prstGeom>
        </p:spPr>
      </p:pic>
      <p:pic>
        <p:nvPicPr>
          <p:cNvPr id="20" name="Picture Placeholder 3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980303" y="3947316"/>
            <a:ext cx="976323" cy="442716"/>
          </a:xfrm>
          <a:prstGeom prst="rect">
            <a:avLst/>
          </a:prstGeom>
        </p:spPr>
      </p:pic>
      <p:pic>
        <p:nvPicPr>
          <p:cNvPr id="21" name="Picture Placeholder 3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923969" y="5037922"/>
            <a:ext cx="1181351" cy="428715"/>
          </a:xfrm>
          <a:prstGeom prst="rect">
            <a:avLst/>
          </a:prstGeom>
        </p:spPr>
      </p:pic>
    </p:spTree>
    <p:extLst>
      <p:ext uri="{BB962C8B-B14F-4D97-AF65-F5344CB8AC3E}">
        <p14:creationId xmlns:p14="http://schemas.microsoft.com/office/powerpoint/2010/main" val="10885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Slide Title 28 pt Calibri Regular</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8/4/2014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70141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88122-8F9C-43A5-85EC-8ACC99111EC1}"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46841" y="459027"/>
            <a:ext cx="541184" cy="74735"/>
          </a:xfrm>
          <a:prstGeom prst="rect">
            <a:avLst/>
          </a:prstGeom>
        </p:spPr>
      </p:pic>
    </p:spTree>
    <p:extLst>
      <p:ext uri="{BB962C8B-B14F-4D97-AF65-F5344CB8AC3E}">
        <p14:creationId xmlns:p14="http://schemas.microsoft.com/office/powerpoint/2010/main" val="194631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Quote">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3A78E68-8047-4C91-8462-18C8EA6C4A26}"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463675" y="1822037"/>
            <a:ext cx="6640513" cy="2749550"/>
          </a:xfrm>
        </p:spPr>
        <p:txBody>
          <a:bodyPr/>
          <a:lstStyle>
            <a:lvl1pPr marL="0" indent="0">
              <a:lnSpc>
                <a:spcPts val="3400"/>
              </a:lnSpc>
              <a:buFont typeface="Arial" panose="020B0604020202020204" pitchFamily="34" charset="0"/>
              <a:buNone/>
              <a:defRPr sz="2200" b="0">
                <a:solidFill>
                  <a:srgbClr val="88807A"/>
                </a:solidFill>
              </a:defRPr>
            </a:lvl1pPr>
            <a:lvl2pPr marL="0" indent="0">
              <a:lnSpc>
                <a:spcPts val="3400"/>
              </a:lnSpc>
              <a:buFont typeface="Arial" panose="020B0604020202020204" pitchFamily="34" charset="0"/>
              <a:buNone/>
              <a:defRPr sz="2200" b="0">
                <a:solidFill>
                  <a:srgbClr val="88807A"/>
                </a:solidFill>
              </a:defRPr>
            </a:lvl2pPr>
            <a:lvl3pPr marL="0" indent="0">
              <a:lnSpc>
                <a:spcPts val="3400"/>
              </a:lnSpc>
              <a:buNone/>
              <a:defRPr sz="2200" b="0">
                <a:solidFill>
                  <a:srgbClr val="88807A"/>
                </a:solidFill>
              </a:defRPr>
            </a:lvl3pPr>
            <a:lvl4pPr marL="0" indent="0">
              <a:lnSpc>
                <a:spcPts val="3400"/>
              </a:lnSpc>
              <a:buNone/>
              <a:defRPr sz="2200" b="0">
                <a:solidFill>
                  <a:srgbClr val="88807A"/>
                </a:solidFill>
              </a:defRPr>
            </a:lvl4pPr>
            <a:lvl5pPr marL="0" indent="0">
              <a:lnSpc>
                <a:spcPts val="3400"/>
              </a:lnSpc>
              <a:buNone/>
              <a:defRPr sz="2200" b="0">
                <a:solidFill>
                  <a:srgbClr val="88807A"/>
                </a:solidFill>
              </a:defRPr>
            </a:lvl5pPr>
          </a:lstStyle>
          <a:p>
            <a:pPr lvl="0"/>
            <a:r>
              <a:rPr lang="en-US" smtClean="0"/>
              <a:t>Lorem ipsum dolor sit amet, consectetur adipiscing elit. Maecenas sit amet dui gravida, egestas tellus vel, bibendum lectus. Cras commodo magna ac tortor eleifend rutrum. Fusce interdum in mi vitae iaculis. Donec sed pretium quam. Suspendisse at est vehicula purus gravida fermentum. Phasellus quis lobortis magna. </a:t>
            </a:r>
            <a:endParaRPr lang="en-US"/>
          </a:p>
        </p:txBody>
      </p:sp>
    </p:spTree>
    <p:extLst>
      <p:ext uri="{BB962C8B-B14F-4D97-AF65-F5344CB8AC3E}">
        <p14:creationId xmlns:p14="http://schemas.microsoft.com/office/powerpoint/2010/main" val="335243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Gray">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accent1"/>
                </a:solidFill>
              </a:defRPr>
            </a:lvl1pPr>
            <a:lvl2pPr marL="0" indent="0">
              <a:defRPr sz="2200" b="0">
                <a:solidFill>
                  <a:srgbClr val="88807A"/>
                </a:solidFill>
              </a:defRPr>
            </a:lvl2pPr>
            <a:lvl3pPr marL="228600" indent="-228600">
              <a:defRPr sz="2200" b="0">
                <a:solidFill>
                  <a:srgbClr val="88807A"/>
                </a:solidFill>
              </a:defRPr>
            </a:lvl3pPr>
            <a:lvl4pPr marL="454025" indent="-171450">
              <a:defRPr>
                <a:solidFill>
                  <a:srgbClr val="88807A"/>
                </a:solidFill>
              </a:defRPr>
            </a:lvl4pPr>
            <a:lvl5pPr marL="692150" indent="-228600">
              <a:defRPr>
                <a:solidFill>
                  <a:srgbClr val="88807A"/>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25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Blue">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bg1"/>
                </a:solidFill>
              </a:defRPr>
            </a:lvl1pPr>
            <a:lvl2pPr marL="0" indent="0">
              <a:defRPr sz="2200" b="0">
                <a:solidFill>
                  <a:schemeClr val="bg1"/>
                </a:solidFill>
              </a:defRPr>
            </a:lvl2pPr>
            <a:lvl3pPr marL="228600" indent="-228600">
              <a:buClr>
                <a:schemeClr val="accent4"/>
              </a:buClr>
              <a:defRPr sz="2200" b="0">
                <a:solidFill>
                  <a:schemeClr val="bg1"/>
                </a:solidFill>
              </a:defRPr>
            </a:lvl3pPr>
            <a:lvl4pPr marL="454025" indent="-171450">
              <a:buClr>
                <a:schemeClr val="accent4"/>
              </a:buClr>
              <a:defRPr>
                <a:solidFill>
                  <a:schemeClr val="bg1"/>
                </a:solidFill>
              </a:defRPr>
            </a:lvl4pPr>
            <a:lvl5pPr marL="692150" indent="-228600">
              <a:buClr>
                <a:schemeClr val="accent4"/>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Yellow">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bg1"/>
                </a:solidFill>
              </a:defRPr>
            </a:lvl1pPr>
            <a:lvl2pPr marL="0" indent="0">
              <a:defRPr sz="2200" b="0">
                <a:solidFill>
                  <a:schemeClr val="bg1"/>
                </a:solidFill>
              </a:defRPr>
            </a:lvl2pPr>
            <a:lvl3pPr marL="228600" indent="-228600">
              <a:buClr>
                <a:schemeClr val="bg1"/>
              </a:buClr>
              <a:defRPr sz="2200" b="0">
                <a:solidFill>
                  <a:schemeClr val="bg1"/>
                </a:solidFill>
              </a:defRPr>
            </a:lvl3pPr>
            <a:lvl4pPr marL="454025" indent="-171450">
              <a:buClr>
                <a:schemeClr val="bg1"/>
              </a:buClr>
              <a:defRPr>
                <a:solidFill>
                  <a:schemeClr val="bg1"/>
                </a:solidFill>
              </a:defRPr>
            </a:lvl4pPr>
            <a:lvl5pPr marL="692150" indent="-228600">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8/4/2014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Change Gray">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rgbClr val="88807A"/>
                </a:solidFill>
              </a:defRPr>
            </a:lvl1pPr>
          </a:lstStyle>
          <a:p>
            <a:r>
              <a:rPr lang="en-US" smtClean="0"/>
              <a:t>Section Change Slide</a:t>
            </a:r>
            <a:endParaRPr lang="en-US"/>
          </a:p>
        </p:txBody>
      </p:sp>
    </p:spTree>
    <p:extLst>
      <p:ext uri="{BB962C8B-B14F-4D97-AF65-F5344CB8AC3E}">
        <p14:creationId xmlns:p14="http://schemas.microsoft.com/office/powerpoint/2010/main" val="9867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Change Blue">
    <p:spTree>
      <p:nvGrpSpPr>
        <p:cNvPr id="1" name=""/>
        <p:cNvGrpSpPr/>
        <p:nvPr/>
      </p:nvGrpSpPr>
      <p:grpSpPr>
        <a:xfrm>
          <a:off x="0" y="0"/>
          <a:ext cx="0" cy="0"/>
          <a:chOff x="0" y="0"/>
          <a:chExt cx="0" cy="0"/>
        </a:xfrm>
      </p:grpSpPr>
      <p:sp>
        <p:nvSpPr>
          <p:cNvPr id="10" name="Rectangle 9"/>
          <p:cNvSpPr/>
          <p:nvPr userDrawn="1"/>
        </p:nvSpPr>
        <p:spPr>
          <a:xfrm>
            <a:off x="458807" y="455613"/>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chemeClr val="bg1"/>
                </a:solidFill>
              </a:defRPr>
            </a:lvl1pPr>
          </a:lstStyle>
          <a:p>
            <a:r>
              <a:rPr lang="en-US" smtClean="0"/>
              <a:t>Section Change Slide</a:t>
            </a:r>
            <a:endParaRPr lang="en-US"/>
          </a:p>
        </p:txBody>
      </p:sp>
    </p:spTree>
    <p:extLst>
      <p:ext uri="{BB962C8B-B14F-4D97-AF65-F5344CB8AC3E}">
        <p14:creationId xmlns:p14="http://schemas.microsoft.com/office/powerpoint/2010/main" val="291131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Change Yellow">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8/4/2014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chemeClr val="bg1"/>
                </a:solidFill>
              </a:defRPr>
            </a:lvl1pPr>
          </a:lstStyle>
          <a:p>
            <a:r>
              <a:rPr lang="en-US" smtClean="0"/>
              <a:t>Section Change Slide</a:t>
            </a:r>
            <a:endParaRPr lang="en-US"/>
          </a:p>
        </p:txBody>
      </p:sp>
    </p:spTree>
    <p:extLst>
      <p:ext uri="{BB962C8B-B14F-4D97-AF65-F5344CB8AC3E}">
        <p14:creationId xmlns:p14="http://schemas.microsoft.com/office/powerpoint/2010/main" val="291131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8789" y="221630"/>
            <a:ext cx="7590930" cy="805414"/>
          </a:xfrm>
          <a:prstGeom prst="rect">
            <a:avLst/>
          </a:prstGeom>
        </p:spPr>
        <p:txBody>
          <a:bodyPr vert="horz" lIns="0" tIns="0" rIns="0" bIns="0" rtlCol="0" anchor="b">
            <a:noAutofit/>
          </a:bodyPr>
          <a:lstStyle/>
          <a:p>
            <a:r>
              <a:rPr lang="en-US" smtClean="0"/>
              <a:t>Slide Title</a:t>
            </a:r>
            <a:endParaRPr lang="en-US"/>
          </a:p>
        </p:txBody>
      </p:sp>
      <p:sp>
        <p:nvSpPr>
          <p:cNvPr id="3" name="Text Placeholder 2"/>
          <p:cNvSpPr>
            <a:spLocks noGrp="1"/>
          </p:cNvSpPr>
          <p:nvPr>
            <p:ph type="body" idx="1"/>
          </p:nvPr>
        </p:nvSpPr>
        <p:spPr>
          <a:xfrm>
            <a:off x="458807" y="1500811"/>
            <a:ext cx="8221367" cy="4462668"/>
          </a:xfrm>
          <a:prstGeom prst="rect">
            <a:avLst/>
          </a:prstGeom>
        </p:spPr>
        <p:txBody>
          <a:bodyPr vert="horz" lIns="0" tIns="0" rIns="0" bIns="0" rtlCol="0">
            <a:noAutofit/>
          </a:bodyPr>
          <a:lstStyle/>
          <a:p>
            <a:pPr lvl="0"/>
            <a:r>
              <a:rPr lang="en-US" smtClean="0"/>
              <a:t>Bold subhead. Next paragraph level is non-bold. Level 3 is for bullet copy</a:t>
            </a:r>
          </a:p>
          <a:p>
            <a:pPr lvl="1"/>
            <a:r>
              <a:rPr lang="en-US" smtClean="0"/>
              <a:t>Second level </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207565" y="6366086"/>
            <a:ext cx="728870" cy="163720"/>
          </a:xfrm>
          <a:prstGeom prst="rect">
            <a:avLst/>
          </a:prstGeom>
        </p:spPr>
        <p:txBody>
          <a:bodyPr vert="horz" lIns="0" tIns="0" rIns="0" bIns="0" rtlCol="0" anchor="t" anchorCtr="0"/>
          <a:lstStyle>
            <a:lvl1pPr algn="ctr">
              <a:defRPr sz="750" b="0">
                <a:solidFill>
                  <a:srgbClr val="88807A"/>
                </a:solidFill>
              </a:defRPr>
            </a:lvl1pPr>
          </a:lstStyle>
          <a:p>
            <a:fld id="{E37B26B7-000A-46A7-8375-D4F15B6A04F5}" type="datetime1">
              <a:rPr lang="en-US" smtClean="0"/>
              <a:t>8/4/2014</a:t>
            </a:fld>
            <a:endParaRPr lang="en-US"/>
          </a:p>
        </p:txBody>
      </p:sp>
      <p:sp>
        <p:nvSpPr>
          <p:cNvPr id="5" name="Footer Placeholder 4"/>
          <p:cNvSpPr>
            <a:spLocks noGrp="1"/>
          </p:cNvSpPr>
          <p:nvPr>
            <p:ph type="ftr" sz="quarter" idx="3"/>
          </p:nvPr>
        </p:nvSpPr>
        <p:spPr>
          <a:xfrm>
            <a:off x="5474970" y="6366086"/>
            <a:ext cx="2895600" cy="163720"/>
          </a:xfrm>
          <a:prstGeom prst="rect">
            <a:avLst/>
          </a:prstGeom>
        </p:spPr>
        <p:txBody>
          <a:bodyPr vert="horz" lIns="0" tIns="0" rIns="0" bIns="0" rtlCol="0" anchor="t" anchorCtr="0"/>
          <a:lstStyle>
            <a:lvl1pPr algn="r">
              <a:defRPr sz="750" b="1">
                <a:solidFill>
                  <a:srgbClr val="88807A"/>
                </a:solidFill>
              </a:defRPr>
            </a:lvl1pPr>
          </a:lstStyle>
          <a:p>
            <a:r>
              <a:rPr lang="en-US" smtClean="0"/>
              <a:t>&lt;Footer Content: Presentation Title, Partner Name, Other&gt;</a:t>
            </a:r>
            <a:endParaRPr lang="en-US"/>
          </a:p>
        </p:txBody>
      </p:sp>
      <p:sp>
        <p:nvSpPr>
          <p:cNvPr id="6" name="Slide Number Placeholder 5"/>
          <p:cNvSpPr>
            <a:spLocks noGrp="1"/>
          </p:cNvSpPr>
          <p:nvPr>
            <p:ph type="sldNum" sz="quarter" idx="4"/>
          </p:nvPr>
        </p:nvSpPr>
        <p:spPr>
          <a:xfrm>
            <a:off x="8422005" y="6366370"/>
            <a:ext cx="285750" cy="163720"/>
          </a:xfrm>
          <a:prstGeom prst="rect">
            <a:avLst/>
          </a:prstGeom>
        </p:spPr>
        <p:txBody>
          <a:bodyPr vert="horz" lIns="0" tIns="0" rIns="0" bIns="0" rtlCol="0" anchor="t" anchorCtr="0"/>
          <a:lstStyle>
            <a:lvl1pPr algn="r">
              <a:defRPr sz="750" b="1">
                <a:solidFill>
                  <a:srgbClr val="88807A"/>
                </a:solidFill>
              </a:defRPr>
            </a:lvl1pPr>
          </a:lstStyle>
          <a:p>
            <a:fld id="{FF9D829F-A75C-4B39-B931-30605358DC04}" type="slidenum">
              <a:rPr lang="en-US" smtClean="0"/>
              <a:pPr/>
              <a:t>‹#›</a:t>
            </a:fld>
            <a:endParaRPr lang="en-US"/>
          </a:p>
        </p:txBody>
      </p:sp>
      <p:pic>
        <p:nvPicPr>
          <p:cNvPr id="9" name="Picture 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1" name="Straight Connector 10"/>
          <p:cNvCxnSpPr/>
          <p:nvPr/>
        </p:nvCxnSpPr>
        <p:spPr>
          <a:xfrm>
            <a:off x="458788" y="1183642"/>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46841" y="459027"/>
            <a:ext cx="541184" cy="74735"/>
          </a:xfrm>
          <a:prstGeom prst="rect">
            <a:avLst/>
          </a:prstGeom>
        </p:spPr>
      </p:pic>
    </p:spTree>
    <p:extLst>
      <p:ext uri="{BB962C8B-B14F-4D97-AF65-F5344CB8AC3E}">
        <p14:creationId xmlns:p14="http://schemas.microsoft.com/office/powerpoint/2010/main" val="154375878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69" r:id="rId5"/>
    <p:sldLayoutId id="2147483670" r:id="rId6"/>
    <p:sldLayoutId id="2147483658" r:id="rId7"/>
    <p:sldLayoutId id="2147483667" r:id="rId8"/>
    <p:sldLayoutId id="2147483668" r:id="rId9"/>
    <p:sldLayoutId id="2147483650" r:id="rId10"/>
    <p:sldLayoutId id="2147483652" r:id="rId11"/>
    <p:sldLayoutId id="2147483659" r:id="rId12"/>
    <p:sldLayoutId id="2147483660" r:id="rId13"/>
    <p:sldLayoutId id="2147483661" r:id="rId14"/>
    <p:sldLayoutId id="2147483662" r:id="rId15"/>
    <p:sldLayoutId id="2147483674" r:id="rId16"/>
    <p:sldLayoutId id="2147483664" r:id="rId17"/>
    <p:sldLayoutId id="2147483665" r:id="rId18"/>
    <p:sldLayoutId id="2147483671" r:id="rId19"/>
    <p:sldLayoutId id="2147483672" r:id="rId20"/>
    <p:sldLayoutId id="2147483673" r:id="rId21"/>
    <p:sldLayoutId id="2147483654" r:id="rId22"/>
    <p:sldLayoutId id="2147483655"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ts val="3000"/>
        </a:lnSpc>
        <a:spcBef>
          <a:spcPct val="0"/>
        </a:spcBef>
        <a:buNone/>
        <a:defRPr sz="2800" kern="1200" baseline="0">
          <a:solidFill>
            <a:schemeClr val="accent1"/>
          </a:solidFill>
          <a:latin typeface="+mj-lt"/>
          <a:ea typeface="+mj-ea"/>
          <a:cs typeface="+mj-cs"/>
        </a:defRPr>
      </a:lvl1pPr>
    </p:titleStyle>
    <p:bodyStyle>
      <a:lvl1pPr marL="0" indent="0" algn="l" defTabSz="914400" rtl="0" eaLnBrk="1" latinLnBrk="0" hangingPunct="1">
        <a:lnSpc>
          <a:spcPts val="2300"/>
        </a:lnSpc>
        <a:spcBef>
          <a:spcPts val="600"/>
        </a:spcBef>
        <a:spcAft>
          <a:spcPts val="600"/>
        </a:spcAft>
        <a:buClr>
          <a:srgbClr val="008D96"/>
        </a:buClr>
        <a:buFont typeface="Arial" panose="020B0604020202020204" pitchFamily="34" charset="0"/>
        <a:buNone/>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myer@solutionsiq.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www.fullduplex.org/humor/2006/10/how-to-shoot-yourself-in-the-foot-in-any-programming-language/"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hyperlink" Target="http://www.urbandictionary.com/define.php?term=monad" TargetMode="Externa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http://homepages.inf.ed.ac.uk/wadler/papers/marktoberdorf/baastad.pdf" TargetMode="External"/><Relationship Id="rId2" Type="http://schemas.openxmlformats.org/officeDocument/2006/relationships/hyperlink" Target="http://blog.sigfpe.com/2006/08/you-could-have-invented-monads-and.html"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hyperlink" Target="http://www.amazon.com/The-Little-Schemer-4th-Edition/dp/0262560992"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www.scala-lang.org/old/node/4960"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sz="5400" b="1" dirty="0">
                <a:solidFill>
                  <a:srgbClr val="EF3E33"/>
                </a:solidFill>
              </a:rPr>
              <a:t>λ</a:t>
            </a:r>
            <a:r>
              <a:rPr lang="en-US" sz="5400" dirty="0" smtClean="0">
                <a:solidFill>
                  <a:srgbClr val="EF3E33"/>
                </a:solidFill>
              </a:rPr>
              <a:t> the e</a:t>
            </a:r>
            <a:r>
              <a:rPr lang="el-GR" sz="5400" dirty="0">
                <a:solidFill>
                  <a:srgbClr val="EF3E33"/>
                </a:solidFill>
              </a:rPr>
              <a:t>χ</a:t>
            </a:r>
            <a:r>
              <a:rPr lang="en-US" sz="5400" dirty="0" err="1" smtClean="0">
                <a:solidFill>
                  <a:srgbClr val="EF3E33"/>
                </a:solidFill>
              </a:rPr>
              <a:t>treme</a:t>
            </a:r>
            <a:endParaRPr lang="en-US" sz="5400" dirty="0">
              <a:solidFill>
                <a:srgbClr val="EF3E33"/>
              </a:solidFill>
            </a:endParaRPr>
          </a:p>
        </p:txBody>
      </p:sp>
      <p:sp>
        <p:nvSpPr>
          <p:cNvPr id="3" name="Subtitle 2"/>
          <p:cNvSpPr>
            <a:spLocks noGrp="1"/>
          </p:cNvSpPr>
          <p:nvPr>
            <p:ph type="subTitle" idx="1"/>
          </p:nvPr>
        </p:nvSpPr>
        <p:spPr/>
        <p:txBody>
          <a:bodyPr/>
          <a:lstStyle/>
          <a:p>
            <a:r>
              <a:rPr lang="en-US" sz="2400" dirty="0"/>
              <a:t>t</a:t>
            </a:r>
            <a:r>
              <a:rPr lang="en-US" sz="2400" dirty="0" smtClean="0"/>
              <a:t>est-driving a functional language</a:t>
            </a:r>
            <a:endParaRPr lang="en-US" sz="2400" dirty="0"/>
          </a:p>
        </p:txBody>
      </p:sp>
      <p:sp>
        <p:nvSpPr>
          <p:cNvPr id="8" name="Date Placeholder 7"/>
          <p:cNvSpPr>
            <a:spLocks noGrp="1"/>
          </p:cNvSpPr>
          <p:nvPr>
            <p:ph type="dt" sz="half" idx="10"/>
          </p:nvPr>
        </p:nvSpPr>
        <p:spPr>
          <a:xfrm>
            <a:off x="444982" y="4638994"/>
            <a:ext cx="1787455" cy="163720"/>
          </a:xfrm>
        </p:spPr>
        <p:txBody>
          <a:bodyPr/>
          <a:lstStyle/>
          <a:p>
            <a:r>
              <a:rPr lang="en-US" dirty="0" smtClean="0"/>
              <a:t>07/30/2014</a:t>
            </a:r>
            <a:endParaRPr lang="en-US" dirty="0"/>
          </a:p>
        </p:txBody>
      </p:sp>
      <p:sp>
        <p:nvSpPr>
          <p:cNvPr id="6" name="TextBox 5"/>
          <p:cNvSpPr txBox="1"/>
          <p:nvPr/>
        </p:nvSpPr>
        <p:spPr>
          <a:xfrm>
            <a:off x="444983" y="4968031"/>
            <a:ext cx="4884737" cy="816574"/>
          </a:xfrm>
          <a:prstGeom prst="rect">
            <a:avLst/>
          </a:prstGeom>
          <a:noFill/>
        </p:spPr>
        <p:txBody>
          <a:bodyPr wrap="square" lIns="0" tIns="0" rIns="0" bIns="0" rtlCol="0">
            <a:noAutofit/>
          </a:bodyPr>
          <a:lstStyle/>
          <a:p>
            <a:r>
              <a:rPr lang="en-US" sz="1000" b="1" dirty="0" smtClean="0">
                <a:solidFill>
                  <a:srgbClr val="88807A"/>
                </a:solidFill>
              </a:rPr>
              <a:t>PREPARED BY</a:t>
            </a:r>
          </a:p>
          <a:p>
            <a:r>
              <a:rPr lang="en-US" sz="900" dirty="0" smtClean="0">
                <a:solidFill>
                  <a:srgbClr val="88807A"/>
                </a:solidFill>
              </a:rPr>
              <a:t>Tim Myer</a:t>
            </a:r>
          </a:p>
          <a:p>
            <a:r>
              <a:rPr lang="en-US" sz="900" dirty="0" smtClean="0">
                <a:solidFill>
                  <a:srgbClr val="88807A"/>
                </a:solidFill>
              </a:rPr>
              <a:t>Programmer</a:t>
            </a:r>
          </a:p>
          <a:p>
            <a:r>
              <a:rPr lang="en-US" sz="900" dirty="0" smtClean="0">
                <a:solidFill>
                  <a:srgbClr val="88807A"/>
                </a:solidFill>
                <a:hlinkClick r:id="rId2"/>
              </a:rPr>
              <a:t>tmyer@solutionsiq.com</a:t>
            </a:r>
            <a:endParaRPr lang="en-US" sz="900" dirty="0" smtClean="0">
              <a:solidFill>
                <a:srgbClr val="88807A"/>
              </a:solidFill>
            </a:endParaRPr>
          </a:p>
        </p:txBody>
      </p:sp>
    </p:spTree>
    <p:extLst>
      <p:ext uri="{BB962C8B-B14F-4D97-AF65-F5344CB8AC3E}">
        <p14:creationId xmlns:p14="http://schemas.microsoft.com/office/powerpoint/2010/main" val="140890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10</a:t>
            </a:fld>
            <a:endParaRPr lang="en-US"/>
          </a:p>
        </p:txBody>
      </p:sp>
      <p:sp>
        <p:nvSpPr>
          <p:cNvPr id="3" name="Title 2"/>
          <p:cNvSpPr>
            <a:spLocks noGrp="1"/>
          </p:cNvSpPr>
          <p:nvPr>
            <p:ph type="title"/>
          </p:nvPr>
        </p:nvSpPr>
        <p:spPr>
          <a:xfrm>
            <a:off x="969546" y="2001832"/>
            <a:ext cx="7213671" cy="2512644"/>
          </a:xfrm>
        </p:spPr>
        <p:txBody>
          <a:bodyPr/>
          <a:lstStyle/>
          <a:p>
            <a:r>
              <a:rPr lang="en-US" dirty="0"/>
              <a:t>$ </a:t>
            </a:r>
            <a:r>
              <a:rPr lang="en-US" dirty="0" err="1"/>
              <a:t>git</a:t>
            </a:r>
            <a:r>
              <a:rPr lang="en-US" dirty="0"/>
              <a:t> clone https://</a:t>
            </a:r>
            <a:r>
              <a:rPr lang="en-US" dirty="0" err="1"/>
              <a:t>github.com</a:t>
            </a:r>
            <a:r>
              <a:rPr lang="en-US" dirty="0"/>
              <a:t>/</a:t>
            </a:r>
            <a:r>
              <a:rPr lang="en-US" dirty="0" err="1"/>
              <a:t>timezra</a:t>
            </a:r>
            <a:r>
              <a:rPr lang="en-US" dirty="0"/>
              <a:t>/</a:t>
            </a:r>
            <a:r>
              <a:rPr lang="en-US" dirty="0" err="1"/>
              <a:t>LambdaTheExtreme.git</a:t>
            </a:r>
            <a:r>
              <a:rPr lang="en-US" dirty="0"/>
              <a:t> &amp;&amp; cd </a:t>
            </a:r>
            <a:r>
              <a:rPr lang="en-US" dirty="0" err="1"/>
              <a:t>LambdaTheExtreme</a:t>
            </a:r>
            <a:r>
              <a:rPr lang="en-US" dirty="0"/>
              <a:t/>
            </a:r>
            <a:br>
              <a:rPr lang="en-US" dirty="0"/>
            </a:br>
            <a:r>
              <a:rPr lang="en-US" dirty="0" smtClean="0"/>
              <a:t> </a:t>
            </a:r>
            <a:r>
              <a:rPr lang="en-US" dirty="0"/>
              <a:t/>
            </a:r>
            <a:br>
              <a:rPr lang="en-US" dirty="0"/>
            </a:br>
            <a:r>
              <a:rPr lang="en-US" dirty="0"/>
              <a:t>$ </a:t>
            </a:r>
            <a:r>
              <a:rPr lang="en-US" dirty="0" err="1"/>
              <a:t>git</a:t>
            </a:r>
            <a:r>
              <a:rPr lang="en-US" dirty="0"/>
              <a:t> checkout tags/</a:t>
            </a:r>
            <a:r>
              <a:rPr lang="en-US" dirty="0" err="1"/>
              <a:t>TheBeginning</a:t>
            </a:r>
            <a:endParaRPr lang="en-US" dirty="0"/>
          </a:p>
        </p:txBody>
      </p:sp>
    </p:spTree>
    <p:extLst>
      <p:ext uri="{BB962C8B-B14F-4D97-AF65-F5344CB8AC3E}">
        <p14:creationId xmlns:p14="http://schemas.microsoft.com/office/powerpoint/2010/main" val="309394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TheBeginning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11</a:t>
            </a:fld>
            <a:endParaRPr lang="en-US"/>
          </a:p>
        </p:txBody>
      </p:sp>
      <p:sp>
        <p:nvSpPr>
          <p:cNvPr id="4" name="Content Placeholder 3"/>
          <p:cNvSpPr>
            <a:spLocks noGrp="1"/>
          </p:cNvSpPr>
          <p:nvPr>
            <p:ph sz="half" idx="2"/>
          </p:nvPr>
        </p:nvSpPr>
        <p:spPr>
          <a:xfrm>
            <a:off x="458788" y="1581463"/>
            <a:ext cx="4055404" cy="1580051"/>
          </a:xfrm>
        </p:spPr>
        <p:txBody>
          <a:bodyPr/>
          <a:lstStyle/>
          <a:p>
            <a:r>
              <a:rPr lang="en-US" sz="3600" dirty="0" smtClean="0"/>
              <a:t>We got </a:t>
            </a:r>
            <a:r>
              <a:rPr lang="en-US" sz="3600" dirty="0" err="1" smtClean="0"/>
              <a:t>git</a:t>
            </a:r>
            <a:r>
              <a:rPr lang="en-US" sz="3600" dirty="0" smtClean="0"/>
              <a:t>, now do </a:t>
            </a:r>
          </a:p>
          <a:p>
            <a:r>
              <a:rPr lang="en-US" sz="3600" dirty="0" smtClean="0"/>
              <a:t>we get an </a:t>
            </a:r>
          </a:p>
          <a:p>
            <a:r>
              <a:rPr lang="en-US" sz="3600" dirty="0" smtClean="0"/>
              <a:t>elephant?</a:t>
            </a:r>
            <a:endParaRPr lang="en-US" sz="3600" dirty="0"/>
          </a:p>
        </p:txBody>
      </p:sp>
      <p:sp>
        <p:nvSpPr>
          <p:cNvPr id="5" name="Content Placeholder 4"/>
          <p:cNvSpPr>
            <a:spLocks noGrp="1"/>
          </p:cNvSpPr>
          <p:nvPr>
            <p:ph sz="half" idx="13"/>
          </p:nvPr>
        </p:nvSpPr>
        <p:spPr>
          <a:xfrm>
            <a:off x="4640342" y="3271960"/>
            <a:ext cx="4060746" cy="1021625"/>
          </a:xfrm>
        </p:spPr>
        <p:txBody>
          <a:bodyPr/>
          <a:lstStyle/>
          <a:p>
            <a:r>
              <a:rPr lang="en-US" sz="3600" dirty="0" smtClean="0"/>
              <a:t>We get a canary </a:t>
            </a:r>
          </a:p>
          <a:p>
            <a:r>
              <a:rPr lang="en-US" sz="3600" dirty="0"/>
              <a:t>i</a:t>
            </a:r>
            <a:r>
              <a:rPr lang="en-US" sz="3600" dirty="0" smtClean="0"/>
              <a:t>nstead.</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Tree>
    <p:extLst>
      <p:ext uri="{BB962C8B-B14F-4D97-AF65-F5344CB8AC3E}">
        <p14:creationId xmlns:p14="http://schemas.microsoft.com/office/powerpoint/2010/main" val="3026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12</a:t>
            </a:fld>
            <a:endParaRPr lang="en-US"/>
          </a:p>
        </p:txBody>
      </p:sp>
      <p:sp>
        <p:nvSpPr>
          <p:cNvPr id="3" name="Title 2"/>
          <p:cNvSpPr>
            <a:spLocks noGrp="1"/>
          </p:cNvSpPr>
          <p:nvPr>
            <p:ph type="title"/>
          </p:nvPr>
        </p:nvSpPr>
        <p:spPr/>
        <p:txBody>
          <a:bodyPr/>
          <a:lstStyle/>
          <a:p>
            <a:r>
              <a:rPr lang="en-US" dirty="0" smtClean="0"/>
              <a:t>Canary</a:t>
            </a:r>
            <a:endParaRPr lang="en-US" dirty="0"/>
          </a:p>
        </p:txBody>
      </p:sp>
      <p:pic>
        <p:nvPicPr>
          <p:cNvPr id="7" name="Picture 6" descr="cana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1701800"/>
            <a:ext cx="3670300" cy="3454400"/>
          </a:xfrm>
          <a:prstGeom prst="rect">
            <a:avLst/>
          </a:prstGeom>
        </p:spPr>
      </p:pic>
    </p:spTree>
    <p:extLst>
      <p:ext uri="{BB962C8B-B14F-4D97-AF65-F5344CB8AC3E}">
        <p14:creationId xmlns:p14="http://schemas.microsoft.com/office/powerpoint/2010/main" val="34226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13</a:t>
            </a:fld>
            <a:endParaRPr lang="en-US"/>
          </a:p>
        </p:txBody>
      </p:sp>
      <p:sp>
        <p:nvSpPr>
          <p:cNvPr id="4" name="Content Placeholder 3"/>
          <p:cNvSpPr>
            <a:spLocks noGrp="1"/>
          </p:cNvSpPr>
          <p:nvPr>
            <p:ph sz="half" idx="2"/>
          </p:nvPr>
        </p:nvSpPr>
        <p:spPr>
          <a:xfrm>
            <a:off x="458788" y="1581463"/>
            <a:ext cx="4060746" cy="1552439"/>
          </a:xfrm>
        </p:spPr>
        <p:txBody>
          <a:bodyPr/>
          <a:lstStyle/>
          <a:p>
            <a:r>
              <a:rPr lang="en-US" sz="3600" dirty="0" smtClean="0"/>
              <a:t>What does a canary</a:t>
            </a:r>
          </a:p>
          <a:p>
            <a:r>
              <a:rPr lang="en-US" sz="3600" dirty="0" smtClean="0"/>
              <a:t>have to do with </a:t>
            </a:r>
          </a:p>
          <a:p>
            <a:r>
              <a:rPr lang="en-US" sz="3600" dirty="0" smtClean="0"/>
              <a:t>this?</a:t>
            </a:r>
            <a:endParaRPr lang="en-US" sz="3600" dirty="0"/>
          </a:p>
        </p:txBody>
      </p:sp>
      <p:sp>
        <p:nvSpPr>
          <p:cNvPr id="5" name="Content Placeholder 4"/>
          <p:cNvSpPr>
            <a:spLocks noGrp="1"/>
          </p:cNvSpPr>
          <p:nvPr>
            <p:ph sz="half" idx="13"/>
          </p:nvPr>
        </p:nvSpPr>
        <p:spPr>
          <a:xfrm>
            <a:off x="4654147" y="3299571"/>
            <a:ext cx="4060746" cy="2139889"/>
          </a:xfrm>
        </p:spPr>
        <p:txBody>
          <a:bodyPr/>
          <a:lstStyle/>
          <a:p>
            <a:r>
              <a:rPr lang="en-US" sz="3600" dirty="0" smtClean="0"/>
              <a:t>It’s an early</a:t>
            </a:r>
          </a:p>
          <a:p>
            <a:r>
              <a:rPr lang="en-US" sz="3600" dirty="0" smtClean="0"/>
              <a:t>indication that</a:t>
            </a:r>
          </a:p>
          <a:p>
            <a:r>
              <a:rPr lang="en-US" sz="3600" dirty="0" smtClean="0"/>
              <a:t>something has </a:t>
            </a:r>
          </a:p>
          <a:p>
            <a:r>
              <a:rPr lang="en-US" sz="3600" dirty="0"/>
              <a:t>g</a:t>
            </a:r>
            <a:r>
              <a:rPr lang="en-US" sz="3600" dirty="0" smtClean="0"/>
              <a:t>one very wrong.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93668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14</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/Canary</a:t>
            </a:r>
            <a:endParaRPr lang="en-US" dirty="0"/>
          </a:p>
        </p:txBody>
      </p:sp>
    </p:spTree>
    <p:extLst>
      <p:ext uri="{BB962C8B-B14F-4D97-AF65-F5344CB8AC3E}">
        <p14:creationId xmlns:p14="http://schemas.microsoft.com/office/powerpoint/2010/main" val="11452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15</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6226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16</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236529"/>
            <a:ext cx="6819606" cy="2567868"/>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r>
              <a:rPr lang="en-US" sz="2800" dirty="0" smtClean="0"/>
              <a:t>A Case Class</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An Object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FeatureSpec</a:t>
            </a:r>
            <a:endParaRPr lang="en-US" sz="2800" dirty="0" smtClean="0"/>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FunSpec</a:t>
            </a:r>
            <a:r>
              <a:rPr lang="en-US" sz="2800" dirty="0" smtClean="0"/>
              <a:t>!</a:t>
            </a:r>
          </a:p>
        </p:txBody>
      </p:sp>
    </p:spTree>
    <p:extLst>
      <p:ext uri="{BB962C8B-B14F-4D97-AF65-F5344CB8AC3E}">
        <p14:creationId xmlns:p14="http://schemas.microsoft.com/office/powerpoint/2010/main" val="25851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17</a:t>
            </a:fld>
            <a:endParaRPr lang="en-US"/>
          </a:p>
        </p:txBody>
      </p:sp>
      <p:sp>
        <p:nvSpPr>
          <p:cNvPr id="4" name="Content Placeholder 3"/>
          <p:cNvSpPr>
            <a:spLocks noGrp="1"/>
          </p:cNvSpPr>
          <p:nvPr>
            <p:ph sz="half" idx="2"/>
          </p:nvPr>
        </p:nvSpPr>
        <p:spPr>
          <a:xfrm>
            <a:off x="458788" y="2119886"/>
            <a:ext cx="4060746" cy="1152073"/>
          </a:xfrm>
        </p:spPr>
        <p:txBody>
          <a:bodyPr/>
          <a:lstStyle/>
          <a:p>
            <a:r>
              <a:rPr lang="en-US" sz="3600" dirty="0" smtClean="0"/>
              <a:t>Can our canary get</a:t>
            </a:r>
          </a:p>
          <a:p>
            <a:r>
              <a:rPr lang="en-US" sz="3600" dirty="0"/>
              <a:t>a</a:t>
            </a:r>
            <a:r>
              <a:rPr lang="en-US" sz="3600" dirty="0" smtClean="0"/>
              <a:t>ccount info?</a:t>
            </a:r>
            <a:endParaRPr lang="en-US" sz="3600" dirty="0"/>
          </a:p>
        </p:txBody>
      </p:sp>
      <p:sp>
        <p:nvSpPr>
          <p:cNvPr id="5" name="Content Placeholder 4"/>
          <p:cNvSpPr>
            <a:spLocks noGrp="1"/>
          </p:cNvSpPr>
          <p:nvPr>
            <p:ph sz="half" idx="13"/>
          </p:nvPr>
        </p:nvSpPr>
        <p:spPr>
          <a:xfrm>
            <a:off x="4654147" y="4127915"/>
            <a:ext cx="4060746" cy="1090653"/>
          </a:xfrm>
        </p:spPr>
        <p:txBody>
          <a:bodyPr/>
          <a:lstStyle/>
          <a:p>
            <a:r>
              <a:rPr lang="en-US" sz="3600" dirty="0" smtClean="0"/>
              <a:t>Only with a</a:t>
            </a:r>
          </a:p>
          <a:p>
            <a:r>
              <a:rPr lang="en-US" sz="3600" dirty="0" err="1" smtClean="0"/>
              <a:t>Dropbox</a:t>
            </a:r>
            <a:r>
              <a:rPr lang="en-US" sz="3600" dirty="0" smtClean="0"/>
              <a:t> account.</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09130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18</a:t>
            </a:fld>
            <a:endParaRPr lang="en-US"/>
          </a:p>
        </p:txBody>
      </p:sp>
      <p:sp>
        <p:nvSpPr>
          <p:cNvPr id="3" name="Title 2"/>
          <p:cNvSpPr>
            <a:spLocks noGrp="1"/>
          </p:cNvSpPr>
          <p:nvPr>
            <p:ph type="title"/>
          </p:nvPr>
        </p:nvSpPr>
        <p:spPr/>
        <p:txBody>
          <a:bodyPr/>
          <a:lstStyle/>
          <a:p>
            <a:r>
              <a:rPr lang="en-US" dirty="0" smtClean="0"/>
              <a:t>Actors</a:t>
            </a:r>
            <a:endParaRPr lang="en-US" dirty="0"/>
          </a:p>
        </p:txBody>
      </p:sp>
    </p:spTree>
    <p:extLst>
      <p:ext uri="{BB962C8B-B14F-4D97-AF65-F5344CB8AC3E}">
        <p14:creationId xmlns:p14="http://schemas.microsoft.com/office/powerpoint/2010/main" val="55188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19</a:t>
            </a:fld>
            <a:endParaRPr lang="en-US"/>
          </a:p>
        </p:txBody>
      </p:sp>
      <p:sp>
        <p:nvSpPr>
          <p:cNvPr id="4" name="Content Placeholder 3"/>
          <p:cNvSpPr>
            <a:spLocks noGrp="1"/>
          </p:cNvSpPr>
          <p:nvPr>
            <p:ph sz="half" idx="2"/>
          </p:nvPr>
        </p:nvSpPr>
        <p:spPr>
          <a:xfrm>
            <a:off x="458788" y="1526240"/>
            <a:ext cx="4110624" cy="1469605"/>
          </a:xfrm>
        </p:spPr>
        <p:txBody>
          <a:bodyPr/>
          <a:lstStyle/>
          <a:p>
            <a:r>
              <a:rPr lang="en-US" sz="3600" dirty="0" smtClean="0"/>
              <a:t>What happens</a:t>
            </a:r>
          </a:p>
          <a:p>
            <a:r>
              <a:rPr lang="en-US" sz="3600" dirty="0"/>
              <a:t>w</a:t>
            </a:r>
            <a:r>
              <a:rPr lang="en-US" sz="3600" dirty="0" smtClean="0"/>
              <a:t>hen our account</a:t>
            </a:r>
          </a:p>
          <a:p>
            <a:r>
              <a:rPr lang="en-US" sz="3600" dirty="0" smtClean="0"/>
              <a:t>info changes?</a:t>
            </a:r>
            <a:endParaRPr lang="en-US" sz="3600" dirty="0"/>
          </a:p>
        </p:txBody>
      </p:sp>
      <p:sp>
        <p:nvSpPr>
          <p:cNvPr id="5" name="Content Placeholder 4"/>
          <p:cNvSpPr>
            <a:spLocks noGrp="1"/>
          </p:cNvSpPr>
          <p:nvPr>
            <p:ph sz="half" idx="13"/>
          </p:nvPr>
        </p:nvSpPr>
        <p:spPr>
          <a:xfrm>
            <a:off x="4806001" y="2913010"/>
            <a:ext cx="4060746" cy="1021625"/>
          </a:xfrm>
        </p:spPr>
        <p:txBody>
          <a:bodyPr/>
          <a:lstStyle/>
          <a:p>
            <a:r>
              <a:rPr lang="en-US" sz="3600" dirty="0" smtClean="0"/>
              <a:t>Our expectation is </a:t>
            </a:r>
          </a:p>
          <a:p>
            <a:r>
              <a:rPr lang="en-US" sz="3600" dirty="0"/>
              <a:t>w</a:t>
            </a:r>
            <a:r>
              <a:rPr lang="en-US" sz="3600" dirty="0" smtClean="0"/>
              <a:t>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469605"/>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What happens</a:t>
            </a:r>
          </a:p>
          <a:p>
            <a:r>
              <a:rPr lang="en-US" sz="3600" dirty="0" smtClean="0"/>
              <a:t>when we change</a:t>
            </a:r>
          </a:p>
          <a:p>
            <a:r>
              <a:rPr lang="en-US" sz="3600" dirty="0" smtClean="0"/>
              <a:t>our expectation?</a:t>
            </a:r>
            <a:endParaRPr lang="en-US" sz="3600" dirty="0"/>
          </a:p>
        </p:txBody>
      </p:sp>
      <p:sp>
        <p:nvSpPr>
          <p:cNvPr id="8" name="Content Placeholder 4"/>
          <p:cNvSpPr txBox="1">
            <a:spLocks/>
          </p:cNvSpPr>
          <p:nvPr/>
        </p:nvSpPr>
        <p:spPr>
          <a:xfrm>
            <a:off x="4806547" y="5205301"/>
            <a:ext cx="4060746" cy="731168"/>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Our test fails.</a:t>
            </a:r>
            <a:endParaRPr lang="en-US" sz="3600" i="1" dirty="0"/>
          </a:p>
        </p:txBody>
      </p:sp>
    </p:spTree>
    <p:extLst>
      <p:ext uri="{BB962C8B-B14F-4D97-AF65-F5344CB8AC3E}">
        <p14:creationId xmlns:p14="http://schemas.microsoft.com/office/powerpoint/2010/main" val="211386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SolutionsIQ</a:t>
            </a:r>
            <a:endParaRPr lang="en-US" dirty="0"/>
          </a:p>
        </p:txBody>
      </p:sp>
      <p:sp>
        <p:nvSpPr>
          <p:cNvPr id="3" name="Content Placeholder 2"/>
          <p:cNvSpPr>
            <a:spLocks noGrp="1"/>
          </p:cNvSpPr>
          <p:nvPr>
            <p:ph sz="half" idx="1"/>
          </p:nvPr>
        </p:nvSpPr>
        <p:spPr/>
        <p:txBody>
          <a:bodyPr/>
          <a:lstStyle/>
          <a:p>
            <a:pPr lvl="2">
              <a:buSzPct val="65000"/>
              <a:buFont typeface="Lucida Grande"/>
              <a:buChar char="Λ"/>
            </a:pPr>
            <a:r>
              <a:rPr lang="en-US" dirty="0" smtClean="0"/>
              <a:t>Join a great team of developers, consultants and Agile experts at a company that is Agile through and through.</a:t>
            </a:r>
          </a:p>
          <a:p>
            <a:pPr lvl="2">
              <a:buSzPct val="65000"/>
              <a:buFont typeface="Lucida Grande"/>
              <a:buChar char="Λ"/>
            </a:pPr>
            <a:r>
              <a:rPr lang="en-US" dirty="0" smtClean="0"/>
              <a:t>We are hiring XP developers and coaches. </a:t>
            </a:r>
          </a:p>
          <a:p>
            <a:pPr lvl="2">
              <a:buSzPct val="65000"/>
              <a:buFont typeface="Lucida Grande"/>
              <a:buChar char="Λ"/>
            </a:pPr>
            <a:r>
              <a:rPr lang="en-US" dirty="0" smtClean="0"/>
              <a:t>Swing by our booth or talk to me afterwards for more information.</a:t>
            </a:r>
            <a:endParaRPr lang="en-US" dirty="0"/>
          </a:p>
        </p:txBody>
      </p:sp>
      <p:sp>
        <p:nvSpPr>
          <p:cNvPr id="21" name="Footer Placeholder 20"/>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2</a:t>
            </a:fld>
            <a:endParaRPr lang="en-US"/>
          </a:p>
        </p:txBody>
      </p:sp>
    </p:spTree>
    <p:extLst>
      <p:ext uri="{BB962C8B-B14F-4D97-AF65-F5344CB8AC3E}">
        <p14:creationId xmlns:p14="http://schemas.microsoft.com/office/powerpoint/2010/main" val="131375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20</a:t>
            </a:fld>
            <a:endParaRPr lang="en-US"/>
          </a:p>
        </p:txBody>
      </p:sp>
      <p:sp>
        <p:nvSpPr>
          <p:cNvPr id="4" name="Content Placeholder 3"/>
          <p:cNvSpPr>
            <a:spLocks noGrp="1"/>
          </p:cNvSpPr>
          <p:nvPr>
            <p:ph sz="half" idx="2"/>
          </p:nvPr>
        </p:nvSpPr>
        <p:spPr>
          <a:xfrm>
            <a:off x="458788" y="1526240"/>
            <a:ext cx="4110624" cy="751707"/>
          </a:xfrm>
        </p:spPr>
        <p:txBody>
          <a:bodyPr/>
          <a:lstStyle/>
          <a:p>
            <a:r>
              <a:rPr lang="en-US" sz="3600" dirty="0" smtClean="0"/>
              <a:t>Why does it fail?</a:t>
            </a:r>
            <a:endParaRPr lang="en-US" sz="3600" dirty="0"/>
          </a:p>
        </p:txBody>
      </p:sp>
      <p:sp>
        <p:nvSpPr>
          <p:cNvPr id="5" name="Content Placeholder 4"/>
          <p:cNvSpPr>
            <a:spLocks noGrp="1"/>
          </p:cNvSpPr>
          <p:nvPr>
            <p:ph sz="half" idx="13"/>
          </p:nvPr>
        </p:nvSpPr>
        <p:spPr>
          <a:xfrm>
            <a:off x="4806001" y="2250334"/>
            <a:ext cx="4060746" cy="1504826"/>
          </a:xfrm>
        </p:spPr>
        <p:txBody>
          <a:bodyPr/>
          <a:lstStyle/>
          <a:p>
            <a:r>
              <a:rPr lang="en-US" sz="3600" dirty="0" smtClean="0"/>
              <a:t>Our</a:t>
            </a:r>
          </a:p>
          <a:p>
            <a:r>
              <a:rPr lang="en-US" sz="3600" dirty="0" smtClean="0"/>
              <a:t>implementation is </a:t>
            </a:r>
          </a:p>
          <a:p>
            <a:r>
              <a:rPr lang="en-US" sz="3600" dirty="0"/>
              <a:t>w</a:t>
            </a:r>
            <a:r>
              <a:rPr lang="en-US" sz="3600" dirty="0" smtClean="0"/>
              <a:t>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469605"/>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Where do we find</a:t>
            </a:r>
          </a:p>
          <a:p>
            <a:r>
              <a:rPr lang="en-US" sz="3600" dirty="0" smtClean="0"/>
              <a:t>the right</a:t>
            </a:r>
          </a:p>
          <a:p>
            <a:r>
              <a:rPr lang="en-US" sz="3600" dirty="0" smtClean="0"/>
              <a:t>implementation?</a:t>
            </a:r>
            <a:endParaRPr lang="en-US" sz="3600" dirty="0"/>
          </a:p>
        </p:txBody>
      </p:sp>
      <p:sp>
        <p:nvSpPr>
          <p:cNvPr id="8" name="Content Placeholder 4"/>
          <p:cNvSpPr txBox="1">
            <a:spLocks/>
          </p:cNvSpPr>
          <p:nvPr/>
        </p:nvSpPr>
        <p:spPr>
          <a:xfrm>
            <a:off x="4806547" y="4956260"/>
            <a:ext cx="4060746" cy="98020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Look in the upper</a:t>
            </a:r>
          </a:p>
          <a:p>
            <a:r>
              <a:rPr lang="en-US" sz="3600" dirty="0" smtClean="0"/>
              <a:t>left.</a:t>
            </a:r>
            <a:endParaRPr lang="en-US" sz="3600" i="1" dirty="0"/>
          </a:p>
        </p:txBody>
      </p:sp>
    </p:spTree>
    <p:extLst>
      <p:ext uri="{BB962C8B-B14F-4D97-AF65-F5344CB8AC3E}">
        <p14:creationId xmlns:p14="http://schemas.microsoft.com/office/powerpoint/2010/main" val="291628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21</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/Actors</a:t>
            </a:r>
            <a:endParaRPr lang="en-US" dirty="0"/>
          </a:p>
        </p:txBody>
      </p:sp>
    </p:spTree>
    <p:extLst>
      <p:ext uri="{BB962C8B-B14F-4D97-AF65-F5344CB8AC3E}">
        <p14:creationId xmlns:p14="http://schemas.microsoft.com/office/powerpoint/2010/main" val="43080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22</a:t>
            </a:fld>
            <a:endParaRPr lang="en-US"/>
          </a:p>
        </p:txBody>
      </p:sp>
      <p:sp>
        <p:nvSpPr>
          <p:cNvPr id="4" name="Content Placeholder 3"/>
          <p:cNvSpPr>
            <a:spLocks noGrp="1"/>
          </p:cNvSpPr>
          <p:nvPr>
            <p:ph sz="half" idx="2"/>
          </p:nvPr>
        </p:nvSpPr>
        <p:spPr>
          <a:xfrm>
            <a:off x="458788" y="1526240"/>
            <a:ext cx="4110624" cy="1055433"/>
          </a:xfrm>
        </p:spPr>
        <p:txBody>
          <a:bodyPr/>
          <a:lstStyle/>
          <a:p>
            <a:r>
              <a:rPr lang="en-US" sz="3600" dirty="0" smtClean="0"/>
              <a:t>How can we call</a:t>
            </a:r>
          </a:p>
          <a:p>
            <a:r>
              <a:rPr lang="en-US" sz="3600" dirty="0" err="1" smtClean="0"/>
              <a:t>Dropbox</a:t>
            </a:r>
            <a:r>
              <a:rPr lang="en-US" sz="3600" dirty="0" smtClean="0"/>
              <a:t>?</a:t>
            </a:r>
            <a:endParaRPr lang="en-US" sz="3600" dirty="0"/>
          </a:p>
        </p:txBody>
      </p:sp>
      <p:sp>
        <p:nvSpPr>
          <p:cNvPr id="5" name="Content Placeholder 4"/>
          <p:cNvSpPr>
            <a:spLocks noGrp="1"/>
          </p:cNvSpPr>
          <p:nvPr>
            <p:ph sz="half" idx="13"/>
          </p:nvPr>
        </p:nvSpPr>
        <p:spPr>
          <a:xfrm>
            <a:off x="4806001" y="2554060"/>
            <a:ext cx="4060746" cy="745511"/>
          </a:xfrm>
        </p:spPr>
        <p:txBody>
          <a:bodyPr/>
          <a:lstStyle/>
          <a:p>
            <a:r>
              <a:rPr lang="en-US" sz="3600" dirty="0" smtClean="0"/>
              <a:t>Using HTTP</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04108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How will </a:t>
            </a:r>
            <a:r>
              <a:rPr lang="en-US" sz="3600" dirty="0" err="1" smtClean="0"/>
              <a:t>Dropbox</a:t>
            </a:r>
            <a:r>
              <a:rPr lang="en-US" sz="3600" dirty="0" smtClean="0"/>
              <a:t> </a:t>
            </a:r>
          </a:p>
          <a:p>
            <a:r>
              <a:rPr lang="en-US" sz="3600" dirty="0" smtClean="0"/>
              <a:t>know us?</a:t>
            </a:r>
            <a:endParaRPr lang="en-US" sz="3600" dirty="0"/>
          </a:p>
        </p:txBody>
      </p:sp>
      <p:sp>
        <p:nvSpPr>
          <p:cNvPr id="8" name="Content Placeholder 4"/>
          <p:cNvSpPr txBox="1">
            <a:spLocks/>
          </p:cNvSpPr>
          <p:nvPr/>
        </p:nvSpPr>
        <p:spPr>
          <a:xfrm>
            <a:off x="4806547" y="4956260"/>
            <a:ext cx="4060746" cy="98020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We’ll give it a</a:t>
            </a:r>
          </a:p>
          <a:p>
            <a:r>
              <a:rPr lang="en-US" sz="3600" dirty="0"/>
              <a:t>t</a:t>
            </a:r>
            <a:r>
              <a:rPr lang="en-US" sz="3600" dirty="0" smtClean="0"/>
              <a:t>oken.</a:t>
            </a:r>
            <a:endParaRPr lang="en-US" sz="3600" i="1" dirty="0"/>
          </a:p>
        </p:txBody>
      </p:sp>
    </p:spTree>
    <p:extLst>
      <p:ext uri="{BB962C8B-B14F-4D97-AF65-F5344CB8AC3E}">
        <p14:creationId xmlns:p14="http://schemas.microsoft.com/office/powerpoint/2010/main" val="13651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23</a:t>
            </a:fld>
            <a:endParaRPr lang="en-US"/>
          </a:p>
        </p:txBody>
      </p:sp>
      <p:sp>
        <p:nvSpPr>
          <p:cNvPr id="4" name="Content Placeholder 3"/>
          <p:cNvSpPr>
            <a:spLocks noGrp="1"/>
          </p:cNvSpPr>
          <p:nvPr>
            <p:ph sz="half" idx="2"/>
          </p:nvPr>
        </p:nvSpPr>
        <p:spPr>
          <a:xfrm>
            <a:off x="458788" y="2409808"/>
            <a:ext cx="4110624" cy="1055433"/>
          </a:xfrm>
        </p:spPr>
        <p:txBody>
          <a:bodyPr/>
          <a:lstStyle/>
          <a:p>
            <a:r>
              <a:rPr lang="en-US" sz="3600" dirty="0" smtClean="0"/>
              <a:t>When will we get</a:t>
            </a:r>
          </a:p>
          <a:p>
            <a:r>
              <a:rPr lang="en-US" sz="3600" dirty="0" smtClean="0"/>
              <a:t>our account info?</a:t>
            </a:r>
            <a:endParaRPr lang="en-US" sz="3600" dirty="0"/>
          </a:p>
        </p:txBody>
      </p:sp>
      <p:sp>
        <p:nvSpPr>
          <p:cNvPr id="5" name="Content Placeholder 4"/>
          <p:cNvSpPr>
            <a:spLocks noGrp="1"/>
          </p:cNvSpPr>
          <p:nvPr>
            <p:ph sz="half" idx="13"/>
          </p:nvPr>
        </p:nvSpPr>
        <p:spPr>
          <a:xfrm>
            <a:off x="4806001" y="3782771"/>
            <a:ext cx="4060746" cy="745511"/>
          </a:xfrm>
        </p:spPr>
        <p:txBody>
          <a:bodyPr/>
          <a:lstStyle/>
          <a:p>
            <a:r>
              <a:rPr lang="en-US" sz="3600" dirty="0" smtClean="0"/>
              <a:t>In the future!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394005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24</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90623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25</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1725718"/>
            <a:ext cx="6819606" cy="3741354"/>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a:t>Configuration </a:t>
            </a:r>
            <a:r>
              <a:rPr lang="en-US" sz="2800" dirty="0" smtClean="0"/>
              <a:t>Management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Implicit conversions</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An Actor</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An Actor </a:t>
            </a:r>
            <a:r>
              <a:rPr lang="en-US" sz="2800" dirty="0" err="1" smtClean="0"/>
              <a:t>Testkit</a:t>
            </a:r>
            <a:endParaRPr lang="en-US" sz="2800" dirty="0" smtClean="0"/>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The Future!</a:t>
            </a:r>
          </a:p>
        </p:txBody>
      </p:sp>
    </p:spTree>
    <p:extLst>
      <p:ext uri="{BB962C8B-B14F-4D97-AF65-F5344CB8AC3E}">
        <p14:creationId xmlns:p14="http://schemas.microsoft.com/office/powerpoint/2010/main" val="342389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26</a:t>
            </a:fld>
            <a:endParaRPr lang="en-US"/>
          </a:p>
        </p:txBody>
      </p:sp>
      <p:sp>
        <p:nvSpPr>
          <p:cNvPr id="3" name="Title 2"/>
          <p:cNvSpPr>
            <a:spLocks noGrp="1"/>
          </p:cNvSpPr>
          <p:nvPr>
            <p:ph type="title"/>
          </p:nvPr>
        </p:nvSpPr>
        <p:spPr>
          <a:xfrm>
            <a:off x="762474" y="2106681"/>
            <a:ext cx="1708597" cy="2131679"/>
          </a:xfrm>
        </p:spPr>
        <p:txBody>
          <a:bodyPr/>
          <a:lstStyle/>
          <a:p>
            <a:r>
              <a:rPr lang="en-US" dirty="0" smtClean="0"/>
              <a:t>Care and Feeding</a:t>
            </a:r>
            <a:endParaRPr lang="en-US" dirty="0"/>
          </a:p>
        </p:txBody>
      </p:sp>
      <p:pic>
        <p:nvPicPr>
          <p:cNvPr id="6" name="Picture 5" descr="fancy_cana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755" y="922108"/>
            <a:ext cx="5080000" cy="4572000"/>
          </a:xfrm>
          <a:prstGeom prst="rect">
            <a:avLst/>
          </a:prstGeom>
        </p:spPr>
      </p:pic>
    </p:spTree>
    <p:extLst>
      <p:ext uri="{BB962C8B-B14F-4D97-AF65-F5344CB8AC3E}">
        <p14:creationId xmlns:p14="http://schemas.microsoft.com/office/powerpoint/2010/main" val="28112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MinedReading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27</a:t>
            </a:fld>
            <a:endParaRPr lang="en-US"/>
          </a:p>
        </p:txBody>
      </p:sp>
      <p:sp>
        <p:nvSpPr>
          <p:cNvPr id="4" name="Content Placeholder 3"/>
          <p:cNvSpPr>
            <a:spLocks noGrp="1"/>
          </p:cNvSpPr>
          <p:nvPr>
            <p:ph sz="half" idx="2"/>
          </p:nvPr>
        </p:nvSpPr>
        <p:spPr>
          <a:xfrm>
            <a:off x="458788" y="1484823"/>
            <a:ext cx="4110624" cy="1055433"/>
          </a:xfrm>
        </p:spPr>
        <p:txBody>
          <a:bodyPr/>
          <a:lstStyle/>
          <a:p>
            <a:r>
              <a:rPr lang="en-US" sz="3600" dirty="0" smtClean="0"/>
              <a:t>What happens if we</a:t>
            </a:r>
          </a:p>
          <a:p>
            <a:r>
              <a:rPr lang="en-US" sz="3600" dirty="0" smtClean="0"/>
              <a:t>fail?</a:t>
            </a:r>
            <a:endParaRPr lang="en-US" sz="3600" dirty="0"/>
          </a:p>
        </p:txBody>
      </p:sp>
      <p:sp>
        <p:nvSpPr>
          <p:cNvPr id="5" name="Content Placeholder 4"/>
          <p:cNvSpPr>
            <a:spLocks noGrp="1"/>
          </p:cNvSpPr>
          <p:nvPr>
            <p:ph sz="half" idx="13"/>
          </p:nvPr>
        </p:nvSpPr>
        <p:spPr>
          <a:xfrm>
            <a:off x="4792197" y="2636895"/>
            <a:ext cx="4060746" cy="745511"/>
          </a:xfrm>
        </p:spPr>
        <p:txBody>
          <a:bodyPr/>
          <a:lstStyle/>
          <a:p>
            <a:r>
              <a:rPr lang="en-US" sz="3600" dirty="0" smtClean="0"/>
              <a:t>You tell me!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5" y="3611444"/>
            <a:ext cx="4110624" cy="1055433"/>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Do we catch an</a:t>
            </a:r>
          </a:p>
          <a:p>
            <a:r>
              <a:rPr lang="en-US" sz="3600" dirty="0" smtClean="0"/>
              <a:t>exception?</a:t>
            </a:r>
            <a:endParaRPr lang="en-US" sz="3600" dirty="0"/>
          </a:p>
        </p:txBody>
      </p:sp>
      <p:sp>
        <p:nvSpPr>
          <p:cNvPr id="8" name="Content Placeholder 4"/>
          <p:cNvSpPr txBox="1">
            <a:spLocks/>
          </p:cNvSpPr>
          <p:nvPr/>
        </p:nvSpPr>
        <p:spPr>
          <a:xfrm>
            <a:off x="4806548" y="4694486"/>
            <a:ext cx="4060746" cy="745511"/>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We </a:t>
            </a:r>
            <a:r>
              <a:rPr lang="en-US" sz="3600" i="1" dirty="0" smtClean="0"/>
              <a:t>intercept</a:t>
            </a:r>
            <a:r>
              <a:rPr lang="en-US" sz="3600" dirty="0" smtClean="0"/>
              <a:t> it.</a:t>
            </a:r>
            <a:endParaRPr lang="en-US" sz="3600" i="1" dirty="0"/>
          </a:p>
        </p:txBody>
      </p:sp>
    </p:spTree>
    <p:extLst>
      <p:ext uri="{BB962C8B-B14F-4D97-AF65-F5344CB8AC3E}">
        <p14:creationId xmlns:p14="http://schemas.microsoft.com/office/powerpoint/2010/main" val="29262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MinedReading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28</a:t>
            </a:fld>
            <a:endParaRPr lang="en-US"/>
          </a:p>
        </p:txBody>
      </p:sp>
      <p:sp>
        <p:nvSpPr>
          <p:cNvPr id="4" name="Content Placeholder 3"/>
          <p:cNvSpPr>
            <a:spLocks noGrp="1"/>
          </p:cNvSpPr>
          <p:nvPr>
            <p:ph sz="half" idx="2"/>
          </p:nvPr>
        </p:nvSpPr>
        <p:spPr>
          <a:xfrm>
            <a:off x="458788" y="2078470"/>
            <a:ext cx="4110624" cy="1055433"/>
          </a:xfrm>
        </p:spPr>
        <p:txBody>
          <a:bodyPr/>
          <a:lstStyle/>
          <a:p>
            <a:r>
              <a:rPr lang="en-US" sz="3600" dirty="0" err="1" smtClean="0"/>
              <a:t>Sprechen</a:t>
            </a:r>
            <a:r>
              <a:rPr lang="en-US" sz="3600" dirty="0" smtClean="0"/>
              <a:t> </a:t>
            </a:r>
            <a:r>
              <a:rPr lang="en-US" sz="3600" dirty="0" err="1" smtClean="0"/>
              <a:t>Sie</a:t>
            </a:r>
            <a:endParaRPr lang="en-US" sz="3600" dirty="0"/>
          </a:p>
          <a:p>
            <a:r>
              <a:rPr lang="en-US" sz="3600" dirty="0" smtClean="0"/>
              <a:t>Deutsch?</a:t>
            </a:r>
            <a:endParaRPr lang="en-US" sz="3600" dirty="0"/>
          </a:p>
        </p:txBody>
      </p:sp>
      <p:sp>
        <p:nvSpPr>
          <p:cNvPr id="5" name="Content Placeholder 4"/>
          <p:cNvSpPr>
            <a:spLocks noGrp="1"/>
          </p:cNvSpPr>
          <p:nvPr>
            <p:ph sz="half" idx="13"/>
          </p:nvPr>
        </p:nvSpPr>
        <p:spPr>
          <a:xfrm>
            <a:off x="4792197" y="3603297"/>
            <a:ext cx="4060746" cy="745511"/>
          </a:xfrm>
        </p:spPr>
        <p:txBody>
          <a:bodyPr/>
          <a:lstStyle/>
          <a:p>
            <a:r>
              <a:rPr lang="en-US" sz="3600" dirty="0" err="1"/>
              <a:t>Wenn</a:t>
            </a:r>
            <a:r>
              <a:rPr lang="en-US" sz="3600" dirty="0"/>
              <a:t> </a:t>
            </a:r>
            <a:r>
              <a:rPr lang="en-US" sz="3600" dirty="0" err="1"/>
              <a:t>Sie</a:t>
            </a:r>
            <a:r>
              <a:rPr lang="en-US" sz="3600" dirty="0"/>
              <a:t> </a:t>
            </a:r>
            <a:r>
              <a:rPr lang="en-US" sz="3600" dirty="0" err="1"/>
              <a:t>möchten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14662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29</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t>
            </a:r>
            <a:r>
              <a:rPr lang="en-US" dirty="0" err="1" smtClean="0"/>
              <a:t>MinedReading</a:t>
            </a:r>
            <a:endParaRPr lang="en-US" dirty="0"/>
          </a:p>
        </p:txBody>
      </p:sp>
    </p:spTree>
    <p:extLst>
      <p:ext uri="{BB962C8B-B14F-4D97-AF65-F5344CB8AC3E}">
        <p14:creationId xmlns:p14="http://schemas.microsoft.com/office/powerpoint/2010/main" val="23615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2983" y="1793080"/>
            <a:ext cx="450055" cy="469107"/>
          </a:xfrm>
          <a:prstGeom prst="rect">
            <a:avLst/>
          </a:prstGeom>
          <a:noFill/>
        </p:spPr>
        <p:txBody>
          <a:bodyPr wrap="square" lIns="0" tIns="0" rIns="0" bIns="0" rtlCol="0" anchor="t">
            <a:noAutofit/>
          </a:bodyPr>
          <a:lstStyle/>
          <a:p>
            <a:pPr>
              <a:lnSpc>
                <a:spcPts val="8000"/>
              </a:lnSpc>
            </a:pPr>
            <a:r>
              <a:rPr lang="en-US" sz="7500" smtClean="0">
                <a:solidFill>
                  <a:srgbClr val="88807A"/>
                </a:solidFill>
              </a:rPr>
              <a:t>“</a:t>
            </a:r>
            <a:endParaRPr lang="en-US" sz="7500">
              <a:solidFill>
                <a:srgbClr val="88807A"/>
              </a:solidFill>
            </a:endParaRPr>
          </a:p>
        </p:txBody>
      </p:sp>
      <p:sp>
        <p:nvSpPr>
          <p:cNvPr id="9" name="TextBox 8"/>
          <p:cNvSpPr txBox="1"/>
          <p:nvPr/>
        </p:nvSpPr>
        <p:spPr>
          <a:xfrm>
            <a:off x="4965083" y="3664880"/>
            <a:ext cx="426243"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10" name="Footer Placeholder 9"/>
          <p:cNvSpPr>
            <a:spLocks noGrp="1"/>
          </p:cNvSpPr>
          <p:nvPr>
            <p:ph type="ftr" sz="quarter" idx="11"/>
          </p:nvPr>
        </p:nvSpPr>
        <p:spPr/>
        <p:txBody>
          <a:bodyPr/>
          <a:lstStyle/>
          <a:p>
            <a:r>
              <a:rPr lang="en-US" dirty="0" err="1"/>
              <a:t>λ</a:t>
            </a:r>
            <a:r>
              <a:rPr lang="en-US" dirty="0"/>
              <a:t> the </a:t>
            </a:r>
            <a:r>
              <a:rPr lang="en-US" dirty="0" err="1" smtClean="0"/>
              <a:t>eχtreme</a:t>
            </a:r>
            <a:r>
              <a:rPr lang="en-US" dirty="0" smtClean="0"/>
              <a:t>: </a:t>
            </a:r>
            <a:r>
              <a:rPr lang="en-US" sz="8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3</a:t>
            </a:fld>
            <a:endParaRPr lang="en-US"/>
          </a:p>
        </p:txBody>
      </p:sp>
      <p:sp>
        <p:nvSpPr>
          <p:cNvPr id="3" name="Content Placeholder 2"/>
          <p:cNvSpPr>
            <a:spLocks noGrp="1"/>
          </p:cNvSpPr>
          <p:nvPr>
            <p:ph type="body" sz="quarter" idx="13"/>
          </p:nvPr>
        </p:nvSpPr>
        <p:spPr>
          <a:xfrm>
            <a:off x="1463675" y="1822037"/>
            <a:ext cx="6640513" cy="2373026"/>
          </a:xfrm>
        </p:spPr>
        <p:txBody>
          <a:bodyPr/>
          <a:lstStyle/>
          <a:p>
            <a:pPr lvl="0"/>
            <a:r>
              <a:rPr lang="en-US" sz="3600" dirty="0"/>
              <a:t>Scala: you stare at your foot for 3 days without any sleep, you then </a:t>
            </a:r>
            <a:r>
              <a:rPr lang="en-US" sz="3600" dirty="0" err="1"/>
              <a:t>figrue</a:t>
            </a:r>
            <a:r>
              <a:rPr lang="en-US" sz="3600" dirty="0"/>
              <a:t> [sic] out how to shoot yourself in the foot with one line of code… recursively.</a:t>
            </a:r>
          </a:p>
        </p:txBody>
      </p:sp>
      <p:sp>
        <p:nvSpPr>
          <p:cNvPr id="2" name="TextBox 1"/>
          <p:cNvSpPr txBox="1"/>
          <p:nvPr/>
        </p:nvSpPr>
        <p:spPr>
          <a:xfrm>
            <a:off x="1427078" y="4360762"/>
            <a:ext cx="6930044" cy="914400"/>
          </a:xfrm>
          <a:prstGeom prst="rect">
            <a:avLst/>
          </a:prstGeom>
          <a:noFill/>
        </p:spPr>
        <p:txBody>
          <a:bodyPr wrap="none" lIns="0" tIns="0" rIns="0" bIns="0" rtlCol="0">
            <a:noAutofit/>
          </a:bodyPr>
          <a:lstStyle/>
          <a:p>
            <a:pPr algn="r">
              <a:lnSpc>
                <a:spcPts val="2000"/>
              </a:lnSpc>
              <a:spcAft>
                <a:spcPts val="600"/>
              </a:spcAft>
              <a:buClr>
                <a:schemeClr val="tx2"/>
              </a:buClr>
            </a:pPr>
            <a:r>
              <a:rPr lang="en-US" sz="1900" dirty="0" smtClean="0"/>
              <a:t>Comment from Roberto </a:t>
            </a:r>
            <a:r>
              <a:rPr lang="en-US" sz="1900" dirty="0" err="1"/>
              <a:t>Leibman</a:t>
            </a:r>
            <a:r>
              <a:rPr lang="en-US" sz="1900" dirty="0"/>
              <a:t> </a:t>
            </a:r>
            <a:r>
              <a:rPr lang="en-US" sz="1900" dirty="0" smtClean="0"/>
              <a:t>on </a:t>
            </a:r>
          </a:p>
          <a:p>
            <a:pPr algn="r">
              <a:lnSpc>
                <a:spcPts val="2000"/>
              </a:lnSpc>
              <a:spcAft>
                <a:spcPts val="600"/>
              </a:spcAft>
              <a:buClr>
                <a:schemeClr val="tx2"/>
              </a:buClr>
            </a:pPr>
            <a:r>
              <a:rPr lang="en-US" sz="1900" i="1" dirty="0" smtClean="0">
                <a:hlinkClick r:id="rId2"/>
              </a:rPr>
              <a:t>How </a:t>
            </a:r>
            <a:r>
              <a:rPr lang="en-US" sz="1900" i="1" dirty="0">
                <a:hlinkClick r:id="rId2"/>
              </a:rPr>
              <a:t>to Shoot Yourself in the Foot in Any Programming </a:t>
            </a:r>
            <a:r>
              <a:rPr lang="en-US" sz="1900" i="1" dirty="0" smtClean="0">
                <a:hlinkClick r:id="rId2"/>
              </a:rPr>
              <a:t>Language</a:t>
            </a:r>
            <a:endParaRPr lang="en-US" sz="1900" dirty="0"/>
          </a:p>
          <a:p>
            <a:pPr algn="r">
              <a:lnSpc>
                <a:spcPts val="2000"/>
              </a:lnSpc>
              <a:spcAft>
                <a:spcPts val="600"/>
              </a:spcAft>
              <a:buClr>
                <a:schemeClr val="tx2"/>
              </a:buClr>
            </a:pPr>
            <a:r>
              <a:rPr lang="en-US" sz="1900" dirty="0" smtClean="0"/>
              <a:t>by </a:t>
            </a:r>
            <a:r>
              <a:rPr lang="en-US" sz="1900" dirty="0"/>
              <a:t>Mike Walker</a:t>
            </a:r>
            <a:endParaRPr lang="en-US" sz="1900" dirty="0" smtClean="0"/>
          </a:p>
        </p:txBody>
      </p:sp>
    </p:spTree>
    <p:extLst>
      <p:ext uri="{BB962C8B-B14F-4D97-AF65-F5344CB8AC3E}">
        <p14:creationId xmlns:p14="http://schemas.microsoft.com/office/powerpoint/2010/main" val="17314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30</a:t>
            </a:fld>
            <a:endParaRPr lang="en-US"/>
          </a:p>
        </p:txBody>
      </p:sp>
      <p:sp>
        <p:nvSpPr>
          <p:cNvPr id="3" name="Title 2"/>
          <p:cNvSpPr>
            <a:spLocks noGrp="1"/>
          </p:cNvSpPr>
          <p:nvPr>
            <p:ph type="title"/>
          </p:nvPr>
        </p:nvSpPr>
        <p:spPr/>
        <p:txBody>
          <a:bodyPr/>
          <a:lstStyle/>
          <a:p>
            <a:r>
              <a:rPr lang="en-US" dirty="0" smtClean="0"/>
              <a:t>Etude</a:t>
            </a:r>
            <a:endParaRPr lang="en-US" dirty="0"/>
          </a:p>
        </p:txBody>
      </p:sp>
    </p:spTree>
    <p:extLst>
      <p:ext uri="{BB962C8B-B14F-4D97-AF65-F5344CB8AC3E}">
        <p14:creationId xmlns:p14="http://schemas.microsoft.com/office/powerpoint/2010/main" val="28254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31</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Stubbing a probe’s return value</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Intercepting an expected exception</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Iterating over an optional value</a:t>
            </a:r>
          </a:p>
        </p:txBody>
      </p:sp>
    </p:spTree>
    <p:extLst>
      <p:ext uri="{BB962C8B-B14F-4D97-AF65-F5344CB8AC3E}">
        <p14:creationId xmlns:p14="http://schemas.microsoft.com/office/powerpoint/2010/main" val="242731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32</a:t>
            </a:fld>
            <a:endParaRPr lang="en-US"/>
          </a:p>
        </p:txBody>
      </p:sp>
      <p:sp>
        <p:nvSpPr>
          <p:cNvPr id="3" name="Title 2"/>
          <p:cNvSpPr>
            <a:spLocks noGrp="1"/>
          </p:cNvSpPr>
          <p:nvPr>
            <p:ph type="title"/>
          </p:nvPr>
        </p:nvSpPr>
        <p:spPr/>
        <p:txBody>
          <a:bodyPr/>
          <a:lstStyle/>
          <a:p>
            <a:r>
              <a:rPr lang="en-US" dirty="0" smtClean="0"/>
              <a:t>Putting it out there</a:t>
            </a:r>
            <a:endParaRPr lang="en-US" dirty="0"/>
          </a:p>
        </p:txBody>
      </p:sp>
    </p:spTree>
    <p:extLst>
      <p:ext uri="{BB962C8B-B14F-4D97-AF65-F5344CB8AC3E}">
        <p14:creationId xmlns:p14="http://schemas.microsoft.com/office/powerpoint/2010/main" val="102880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33</a:t>
            </a:fld>
            <a:endParaRPr lang="en-US"/>
          </a:p>
        </p:txBody>
      </p:sp>
      <p:sp>
        <p:nvSpPr>
          <p:cNvPr id="4" name="Content Placeholder 3"/>
          <p:cNvSpPr>
            <a:spLocks noGrp="1"/>
          </p:cNvSpPr>
          <p:nvPr>
            <p:ph sz="half" idx="2"/>
          </p:nvPr>
        </p:nvSpPr>
        <p:spPr>
          <a:xfrm>
            <a:off x="458788" y="2078470"/>
            <a:ext cx="4110624" cy="1511022"/>
          </a:xfrm>
        </p:spPr>
        <p:txBody>
          <a:bodyPr/>
          <a:lstStyle/>
          <a:p>
            <a:r>
              <a:rPr lang="en-US" sz="3600" dirty="0" smtClean="0"/>
              <a:t>May I share</a:t>
            </a:r>
          </a:p>
          <a:p>
            <a:r>
              <a:rPr lang="en-US" sz="3600" dirty="0" smtClean="0"/>
              <a:t>something with</a:t>
            </a:r>
          </a:p>
          <a:p>
            <a:r>
              <a:rPr lang="en-US" sz="3600" dirty="0" smtClean="0"/>
              <a:t>you?</a:t>
            </a:r>
            <a:endParaRPr lang="en-US" sz="3600" dirty="0"/>
          </a:p>
        </p:txBody>
      </p:sp>
      <p:sp>
        <p:nvSpPr>
          <p:cNvPr id="5" name="Content Placeholder 4"/>
          <p:cNvSpPr>
            <a:spLocks noGrp="1"/>
          </p:cNvSpPr>
          <p:nvPr>
            <p:ph sz="half" idx="13"/>
          </p:nvPr>
        </p:nvSpPr>
        <p:spPr>
          <a:xfrm>
            <a:off x="4792197" y="3603297"/>
            <a:ext cx="4060746" cy="745511"/>
          </a:xfrm>
        </p:spPr>
        <p:txBody>
          <a:bodyPr/>
          <a:lstStyle/>
          <a:p>
            <a:r>
              <a:rPr lang="en-US" sz="3600" dirty="0" smtClean="0"/>
              <a:t>Of course!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73139" y="4605457"/>
            <a:ext cx="4110624" cy="1041090"/>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I would rather you</a:t>
            </a:r>
          </a:p>
          <a:p>
            <a:r>
              <a:rPr lang="en-US" sz="3600" dirty="0" smtClean="0"/>
              <a:t>put than post.</a:t>
            </a:r>
            <a:endParaRPr lang="en-US" sz="3600" dirty="0"/>
          </a:p>
        </p:txBody>
      </p:sp>
    </p:spTree>
    <p:extLst>
      <p:ext uri="{BB962C8B-B14F-4D97-AF65-F5344CB8AC3E}">
        <p14:creationId xmlns:p14="http://schemas.microsoft.com/office/powerpoint/2010/main" val="62766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34</a:t>
            </a:fld>
            <a:endParaRPr lang="en-US"/>
          </a:p>
        </p:txBody>
      </p:sp>
      <p:sp>
        <p:nvSpPr>
          <p:cNvPr id="4" name="Content Placeholder 3"/>
          <p:cNvSpPr>
            <a:spLocks noGrp="1"/>
          </p:cNvSpPr>
          <p:nvPr>
            <p:ph sz="half" idx="2"/>
          </p:nvPr>
        </p:nvSpPr>
        <p:spPr>
          <a:xfrm>
            <a:off x="4793517" y="1609075"/>
            <a:ext cx="4110624" cy="1069238"/>
          </a:xfrm>
        </p:spPr>
        <p:txBody>
          <a:bodyPr/>
          <a:lstStyle/>
          <a:p>
            <a:r>
              <a:rPr lang="en-US" sz="3600" dirty="0"/>
              <a:t>What if I don’t have</a:t>
            </a:r>
          </a:p>
          <a:p>
            <a:r>
              <a:rPr lang="en-US" sz="3600" dirty="0"/>
              <a:t>a file </a:t>
            </a:r>
            <a:r>
              <a:rPr lang="en-US" sz="3600" dirty="0" smtClean="0"/>
              <a:t>lying around?</a:t>
            </a:r>
            <a:endParaRPr lang="en-US" sz="3600" dirty="0"/>
          </a:p>
        </p:txBody>
      </p:sp>
      <p:sp>
        <p:nvSpPr>
          <p:cNvPr id="5" name="Content Placeholder 4"/>
          <p:cNvSpPr>
            <a:spLocks noGrp="1"/>
          </p:cNvSpPr>
          <p:nvPr>
            <p:ph sz="half" idx="13"/>
          </p:nvPr>
        </p:nvSpPr>
        <p:spPr>
          <a:xfrm>
            <a:off x="512687" y="2871593"/>
            <a:ext cx="4060746" cy="1366769"/>
          </a:xfrm>
        </p:spPr>
        <p:txBody>
          <a:bodyPr/>
          <a:lstStyle/>
          <a:p>
            <a:r>
              <a:rPr lang="en-US" sz="3600" dirty="0" smtClean="0"/>
              <a:t>You can share</a:t>
            </a:r>
          </a:p>
          <a:p>
            <a:r>
              <a:rPr lang="en-US" sz="3600" dirty="0" smtClean="0"/>
              <a:t>anything you like</a:t>
            </a:r>
          </a:p>
          <a:p>
            <a:r>
              <a:rPr lang="en-US" sz="3600" dirty="0" smtClean="0"/>
              <a:t>over the web.</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8" name="Content Placeholder 3"/>
          <p:cNvSpPr txBox="1">
            <a:spLocks/>
          </p:cNvSpPr>
          <p:nvPr/>
        </p:nvSpPr>
        <p:spPr>
          <a:xfrm>
            <a:off x="4863088" y="4122255"/>
            <a:ext cx="4110624" cy="185562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But how will you</a:t>
            </a:r>
          </a:p>
          <a:p>
            <a:r>
              <a:rPr lang="en-US" sz="3600" dirty="0" smtClean="0"/>
              <a:t>know what it</a:t>
            </a:r>
          </a:p>
          <a:p>
            <a:r>
              <a:rPr lang="en-US" sz="3600" dirty="0" smtClean="0"/>
              <a:t>should look like on</a:t>
            </a:r>
          </a:p>
          <a:p>
            <a:r>
              <a:rPr lang="en-US" sz="3600" dirty="0" smtClean="0"/>
              <a:t>the other side?</a:t>
            </a:r>
            <a:endParaRPr lang="en-US" sz="3600" dirty="0"/>
          </a:p>
        </p:txBody>
      </p:sp>
    </p:spTree>
    <p:extLst>
      <p:ext uri="{BB962C8B-B14F-4D97-AF65-F5344CB8AC3E}">
        <p14:creationId xmlns:p14="http://schemas.microsoft.com/office/powerpoint/2010/main" val="78662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35</a:t>
            </a:fld>
            <a:endParaRPr lang="en-US"/>
          </a:p>
        </p:txBody>
      </p:sp>
      <p:sp>
        <p:nvSpPr>
          <p:cNvPr id="4" name="Content Placeholder 3"/>
          <p:cNvSpPr>
            <a:spLocks noGrp="1"/>
          </p:cNvSpPr>
          <p:nvPr>
            <p:ph sz="half" idx="2"/>
          </p:nvPr>
        </p:nvSpPr>
        <p:spPr>
          <a:xfrm>
            <a:off x="4793517" y="2865398"/>
            <a:ext cx="4110624" cy="641260"/>
          </a:xfrm>
        </p:spPr>
        <p:txBody>
          <a:bodyPr/>
          <a:lstStyle/>
          <a:p>
            <a:r>
              <a:rPr lang="en-US" sz="3600" dirty="0" smtClean="0"/>
              <a:t>Who’s Zed?</a:t>
            </a:r>
            <a:endParaRPr lang="en-US" sz="3600" dirty="0"/>
          </a:p>
        </p:txBody>
      </p:sp>
      <p:sp>
        <p:nvSpPr>
          <p:cNvPr id="5" name="Content Placeholder 4"/>
          <p:cNvSpPr>
            <a:spLocks noGrp="1"/>
          </p:cNvSpPr>
          <p:nvPr>
            <p:ph sz="half" idx="13"/>
          </p:nvPr>
        </p:nvSpPr>
        <p:spPr>
          <a:xfrm>
            <a:off x="512687" y="1601466"/>
            <a:ext cx="4060746" cy="1104460"/>
          </a:xfrm>
        </p:spPr>
        <p:txBody>
          <a:bodyPr/>
          <a:lstStyle/>
          <a:p>
            <a:r>
              <a:rPr lang="en-US" sz="3600" dirty="0" smtClean="0"/>
              <a:t>Maybe Zed can</a:t>
            </a:r>
          </a:p>
          <a:p>
            <a:r>
              <a:rPr lang="en-US" sz="3600" dirty="0" smtClean="0"/>
              <a:t>help.</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8" name="Content Placeholder 3"/>
          <p:cNvSpPr txBox="1">
            <a:spLocks/>
          </p:cNvSpPr>
          <p:nvPr/>
        </p:nvSpPr>
        <p:spPr>
          <a:xfrm>
            <a:off x="459334" y="3804723"/>
            <a:ext cx="4110624" cy="82019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smtClean="0"/>
              <a:t>Scalaz</a:t>
            </a:r>
            <a:r>
              <a:rPr lang="en-US" sz="3600" dirty="0" smtClean="0"/>
              <a:t>!</a:t>
            </a:r>
            <a:endParaRPr lang="en-US" sz="3600" dirty="0"/>
          </a:p>
        </p:txBody>
      </p:sp>
    </p:spTree>
    <p:extLst>
      <p:ext uri="{BB962C8B-B14F-4D97-AF65-F5344CB8AC3E}">
        <p14:creationId xmlns:p14="http://schemas.microsoft.com/office/powerpoint/2010/main" val="30238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36</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/Zed</a:t>
            </a:r>
            <a:endParaRPr lang="en-US" dirty="0"/>
          </a:p>
        </p:txBody>
      </p:sp>
    </p:spTree>
    <p:extLst>
      <p:ext uri="{BB962C8B-B14F-4D97-AF65-F5344CB8AC3E}">
        <p14:creationId xmlns:p14="http://schemas.microsoft.com/office/powerpoint/2010/main" val="100140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37</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33271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38</a:t>
            </a:fld>
            <a:endParaRPr lang="en-US"/>
          </a:p>
        </p:txBody>
      </p:sp>
      <p:sp>
        <p:nvSpPr>
          <p:cNvPr id="4" name="Content Placeholder 3"/>
          <p:cNvSpPr>
            <a:spLocks noGrp="1"/>
          </p:cNvSpPr>
          <p:nvPr>
            <p:ph sz="half" idx="2"/>
          </p:nvPr>
        </p:nvSpPr>
        <p:spPr>
          <a:xfrm>
            <a:off x="4638436" y="2313169"/>
            <a:ext cx="4251900" cy="641260"/>
          </a:xfrm>
        </p:spPr>
        <p:txBody>
          <a:bodyPr/>
          <a:lstStyle/>
          <a:p>
            <a:r>
              <a:rPr lang="en-US" sz="3600" dirty="0" smtClean="0"/>
              <a:t>Of course!</a:t>
            </a:r>
            <a:endParaRPr lang="en-US" sz="3600" dirty="0"/>
          </a:p>
        </p:txBody>
      </p:sp>
      <p:sp>
        <p:nvSpPr>
          <p:cNvPr id="5" name="Content Placeholder 4"/>
          <p:cNvSpPr>
            <a:spLocks noGrp="1"/>
          </p:cNvSpPr>
          <p:nvPr>
            <p:ph sz="half" idx="13"/>
          </p:nvPr>
        </p:nvSpPr>
        <p:spPr>
          <a:xfrm>
            <a:off x="540296" y="1491020"/>
            <a:ext cx="3918676" cy="1104460"/>
          </a:xfrm>
        </p:spPr>
        <p:txBody>
          <a:bodyPr/>
          <a:lstStyle/>
          <a:p>
            <a:r>
              <a:rPr lang="en-US" sz="3600" dirty="0" smtClean="0"/>
              <a:t>Does Zed use</a:t>
            </a:r>
          </a:p>
          <a:p>
            <a:r>
              <a:rPr lang="en-US" sz="3600" dirty="0" smtClean="0"/>
              <a:t>Monads?</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10" name="Content Placeholder 4"/>
          <p:cNvSpPr txBox="1">
            <a:spLocks/>
          </p:cNvSpPr>
          <p:nvPr/>
        </p:nvSpPr>
        <p:spPr>
          <a:xfrm>
            <a:off x="554648" y="3341525"/>
            <a:ext cx="3904325" cy="1462872"/>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Where’s a good</a:t>
            </a:r>
          </a:p>
          <a:p>
            <a:r>
              <a:rPr lang="en-US" sz="3600" dirty="0" smtClean="0"/>
              <a:t>definition of what</a:t>
            </a:r>
          </a:p>
          <a:p>
            <a:r>
              <a:rPr lang="en-US" sz="3600" dirty="0" smtClean="0"/>
              <a:t>a Monad is?</a:t>
            </a:r>
            <a:endParaRPr lang="en-US" sz="3600" i="1" dirty="0"/>
          </a:p>
        </p:txBody>
      </p:sp>
      <p:sp>
        <p:nvSpPr>
          <p:cNvPr id="11" name="Content Placeholder 3"/>
          <p:cNvSpPr txBox="1">
            <a:spLocks/>
          </p:cNvSpPr>
          <p:nvPr/>
        </p:nvSpPr>
        <p:spPr>
          <a:xfrm>
            <a:off x="4638436" y="4508818"/>
            <a:ext cx="4321471" cy="1054894"/>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Anywhere but</a:t>
            </a:r>
          </a:p>
          <a:p>
            <a:r>
              <a:rPr lang="en-US" sz="3600" dirty="0">
                <a:hlinkClick r:id="rId2"/>
              </a:rPr>
              <a:t>u</a:t>
            </a:r>
            <a:r>
              <a:rPr lang="en-US" sz="3600" dirty="0" smtClean="0">
                <a:hlinkClick r:id="rId2"/>
              </a:rPr>
              <a:t>rbandictionary.com</a:t>
            </a:r>
            <a:endParaRPr lang="en-US" sz="3600" dirty="0"/>
          </a:p>
        </p:txBody>
      </p:sp>
    </p:spTree>
    <p:extLst>
      <p:ext uri="{BB962C8B-B14F-4D97-AF65-F5344CB8AC3E}">
        <p14:creationId xmlns:p14="http://schemas.microsoft.com/office/powerpoint/2010/main" val="81857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39</a:t>
            </a:fld>
            <a:endParaRPr lang="en-US"/>
          </a:p>
        </p:txBody>
      </p:sp>
      <p:sp>
        <p:nvSpPr>
          <p:cNvPr id="5" name="Content Placeholder 4"/>
          <p:cNvSpPr>
            <a:spLocks noGrp="1"/>
          </p:cNvSpPr>
          <p:nvPr>
            <p:ph sz="half" idx="13"/>
          </p:nvPr>
        </p:nvSpPr>
        <p:spPr>
          <a:xfrm>
            <a:off x="540296" y="1491020"/>
            <a:ext cx="8170576" cy="1214906"/>
          </a:xfrm>
        </p:spPr>
        <p:txBody>
          <a:bodyPr/>
          <a:lstStyle/>
          <a:p>
            <a:r>
              <a:rPr lang="en-US" sz="3600" dirty="0" smtClean="0"/>
              <a:t>This one is pretty good:</a:t>
            </a:r>
          </a:p>
          <a:p>
            <a:r>
              <a:rPr lang="en-US" sz="3600" i="1" dirty="0" smtClean="0">
                <a:hlinkClick r:id="rId2"/>
              </a:rPr>
              <a:t>You Could </a:t>
            </a:r>
            <a:r>
              <a:rPr lang="en-US" sz="3600" i="1" dirty="0">
                <a:hlinkClick r:id="rId2"/>
              </a:rPr>
              <a:t>H</a:t>
            </a:r>
            <a:r>
              <a:rPr lang="en-US" sz="3600" i="1" dirty="0" smtClean="0">
                <a:hlinkClick r:id="rId2"/>
              </a:rPr>
              <a:t>ave </a:t>
            </a:r>
            <a:r>
              <a:rPr lang="en-US" sz="3600" i="1" dirty="0">
                <a:hlinkClick r:id="rId2"/>
              </a:rPr>
              <a:t>I</a:t>
            </a:r>
            <a:r>
              <a:rPr lang="en-US" sz="3600" i="1" dirty="0" smtClean="0">
                <a:hlinkClick r:id="rId2"/>
              </a:rPr>
              <a:t>nvented Monads!</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12" name="Content Placeholder 4"/>
          <p:cNvSpPr>
            <a:spLocks noGrp="1"/>
          </p:cNvSpPr>
          <p:nvPr>
            <p:ph sz="half" idx="13"/>
          </p:nvPr>
        </p:nvSpPr>
        <p:spPr>
          <a:xfrm>
            <a:off x="540842" y="2982577"/>
            <a:ext cx="8170576" cy="1214906"/>
          </a:xfrm>
        </p:spPr>
        <p:txBody>
          <a:bodyPr/>
          <a:lstStyle/>
          <a:p>
            <a:r>
              <a:rPr lang="en-US" sz="3600" dirty="0" smtClean="0"/>
              <a:t>The original is still the best:</a:t>
            </a:r>
          </a:p>
          <a:p>
            <a:r>
              <a:rPr lang="en-US" sz="3600" i="1" dirty="0">
                <a:hlinkClick r:id="rId3"/>
              </a:rPr>
              <a:t>Monads for functional programming</a:t>
            </a:r>
            <a:endParaRPr lang="en-US" sz="3600" i="1" dirty="0"/>
          </a:p>
        </p:txBody>
      </p:sp>
      <p:sp>
        <p:nvSpPr>
          <p:cNvPr id="13" name="Content Placeholder 4"/>
          <p:cNvSpPr>
            <a:spLocks noGrp="1"/>
          </p:cNvSpPr>
          <p:nvPr>
            <p:ph sz="half" idx="13"/>
          </p:nvPr>
        </p:nvSpPr>
        <p:spPr>
          <a:xfrm>
            <a:off x="527584" y="4474133"/>
            <a:ext cx="8170576" cy="1214906"/>
          </a:xfrm>
        </p:spPr>
        <p:txBody>
          <a:bodyPr/>
          <a:lstStyle/>
          <a:p>
            <a:r>
              <a:rPr lang="en-US" sz="3600" dirty="0" smtClean="0"/>
              <a:t>For today, we can look at them as a way</a:t>
            </a:r>
          </a:p>
          <a:p>
            <a:r>
              <a:rPr lang="en-US" sz="3600" dirty="0" smtClean="0"/>
              <a:t>of chaining operations.</a:t>
            </a:r>
            <a:endParaRPr lang="en-US" sz="3600" i="1" dirty="0"/>
          </a:p>
        </p:txBody>
      </p:sp>
    </p:spTree>
    <p:extLst>
      <p:ext uri="{BB962C8B-B14F-4D97-AF65-F5344CB8AC3E}">
        <p14:creationId xmlns:p14="http://schemas.microsoft.com/office/powerpoint/2010/main" val="175274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4</a:t>
            </a:fld>
            <a:endParaRPr lang="en-US"/>
          </a:p>
        </p:txBody>
      </p:sp>
      <p:sp>
        <p:nvSpPr>
          <p:cNvPr id="2" name="Content Placeholder 1"/>
          <p:cNvSpPr>
            <a:spLocks noGrp="1"/>
          </p:cNvSpPr>
          <p:nvPr>
            <p:ph idx="1"/>
          </p:nvPr>
        </p:nvSpPr>
        <p:spPr/>
        <p:txBody>
          <a:bodyPr/>
          <a:lstStyle/>
          <a:p>
            <a:r>
              <a:rPr lang="en-US" dirty="0" smtClean="0">
                <a:solidFill>
                  <a:srgbClr val="EF3E33"/>
                </a:solidFill>
              </a:rPr>
              <a:t>Agenda</a:t>
            </a:r>
          </a:p>
          <a:p>
            <a:pPr marL="342900" lvl="1" indent="-342900">
              <a:buClr>
                <a:srgbClr val="008D96"/>
              </a:buClr>
              <a:buSzPct val="65000"/>
              <a:buFont typeface="Lucida Grande"/>
              <a:buChar char="Λ"/>
            </a:pPr>
            <a:r>
              <a:rPr lang="en-US" dirty="0" smtClean="0"/>
              <a:t>Tools of the Trade</a:t>
            </a:r>
          </a:p>
          <a:p>
            <a:pPr marL="342900" lvl="1" indent="-342900">
              <a:buClr>
                <a:srgbClr val="008D96"/>
              </a:buClr>
              <a:buSzPct val="65000"/>
              <a:buFont typeface="Lucida Grande"/>
              <a:buChar char="Λ"/>
            </a:pPr>
            <a:r>
              <a:rPr lang="en-US" dirty="0" smtClean="0"/>
              <a:t>First test</a:t>
            </a:r>
          </a:p>
          <a:p>
            <a:pPr marL="342900" lvl="1" indent="-342900">
              <a:buClr>
                <a:srgbClr val="008D96"/>
              </a:buClr>
              <a:buSzPct val="65000"/>
              <a:buFont typeface="Lucida Grande"/>
              <a:buChar char="Λ"/>
            </a:pPr>
            <a:r>
              <a:rPr lang="en-US" dirty="0" smtClean="0"/>
              <a:t>A synchronicity</a:t>
            </a:r>
          </a:p>
          <a:p>
            <a:pPr marL="342900" lvl="1" indent="-342900">
              <a:buClr>
                <a:srgbClr val="008D96"/>
              </a:buClr>
              <a:buSzPct val="65000"/>
              <a:buFont typeface="Lucida Grande"/>
              <a:buChar char="Λ"/>
            </a:pPr>
            <a:r>
              <a:rPr lang="en-US" dirty="0" smtClean="0"/>
              <a:t>Network independence</a:t>
            </a:r>
          </a:p>
          <a:p>
            <a:pPr marL="342900" lvl="1" indent="-342900">
              <a:buClr>
                <a:srgbClr val="008D96"/>
              </a:buClr>
              <a:buSzPct val="65000"/>
              <a:buFont typeface="Lucida Grande"/>
              <a:buChar char="Λ"/>
            </a:pPr>
            <a:r>
              <a:rPr lang="en-US" dirty="0" smtClean="0"/>
              <a:t>More of the same</a:t>
            </a:r>
          </a:p>
          <a:p>
            <a:pPr marL="342900" lvl="1" indent="-342900">
              <a:buClr>
                <a:srgbClr val="008D96"/>
              </a:buClr>
              <a:buSzPct val="65000"/>
              <a:buFont typeface="Lucida Grande"/>
              <a:buChar char="Λ"/>
            </a:pPr>
            <a:r>
              <a:rPr lang="en-US" dirty="0" smtClean="0"/>
              <a:t>Changing Station</a:t>
            </a:r>
          </a:p>
          <a:p>
            <a:pPr marL="342900" lvl="1" indent="-342900">
              <a:buClr>
                <a:srgbClr val="008D96"/>
              </a:buClr>
              <a:buSzPct val="65000"/>
              <a:buFont typeface="Lucida Grande"/>
              <a:buChar char="Λ"/>
            </a:pPr>
            <a:r>
              <a:rPr lang="en-US" dirty="0" smtClean="0"/>
              <a:t>And so on and so forth and so on….</a:t>
            </a:r>
          </a:p>
        </p:txBody>
      </p:sp>
    </p:spTree>
    <p:extLst>
      <p:ext uri="{BB962C8B-B14F-4D97-AF65-F5344CB8AC3E}">
        <p14:creationId xmlns:p14="http://schemas.microsoft.com/office/powerpoint/2010/main" val="218547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40</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Implicit transformation from a File to an</a:t>
            </a:r>
          </a:p>
          <a:p>
            <a:pPr>
              <a:lnSpc>
                <a:spcPts val="2000"/>
              </a:lnSpc>
              <a:spcAft>
                <a:spcPts val="600"/>
              </a:spcAft>
              <a:buClr>
                <a:schemeClr val="tx2"/>
              </a:buClr>
              <a:buSzPct val="65000"/>
            </a:pPr>
            <a:r>
              <a:rPr lang="en-US" sz="2800" dirty="0" smtClean="0"/>
              <a:t> </a:t>
            </a:r>
          </a:p>
          <a:p>
            <a:pPr>
              <a:lnSpc>
                <a:spcPts val="2000"/>
              </a:lnSpc>
              <a:spcAft>
                <a:spcPts val="600"/>
              </a:spcAft>
              <a:buClr>
                <a:schemeClr val="tx2"/>
              </a:buClr>
              <a:buSzPct val="65000"/>
            </a:pPr>
            <a:r>
              <a:rPr lang="en-US" sz="2800" dirty="0"/>
              <a:t> </a:t>
            </a:r>
            <a:r>
              <a:rPr lang="en-US" sz="2800" dirty="0" smtClean="0"/>
              <a:t>     abstract representation of its contents</a:t>
            </a:r>
          </a:p>
        </p:txBody>
      </p:sp>
    </p:spTree>
    <p:extLst>
      <p:ext uri="{BB962C8B-B14F-4D97-AF65-F5344CB8AC3E}">
        <p14:creationId xmlns:p14="http://schemas.microsoft.com/office/powerpoint/2010/main" val="120515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41</a:t>
            </a:fld>
            <a:endParaRPr lang="en-US"/>
          </a:p>
        </p:txBody>
      </p:sp>
      <p:sp>
        <p:nvSpPr>
          <p:cNvPr id="3" name="Title 2"/>
          <p:cNvSpPr>
            <a:spLocks noGrp="1"/>
          </p:cNvSpPr>
          <p:nvPr>
            <p:ph type="title"/>
          </p:nvPr>
        </p:nvSpPr>
        <p:spPr>
          <a:xfrm>
            <a:off x="762474" y="2106681"/>
            <a:ext cx="1708597" cy="2131679"/>
          </a:xfrm>
        </p:spPr>
        <p:txBody>
          <a:bodyPr/>
          <a:lstStyle/>
          <a:p>
            <a:r>
              <a:rPr lang="en-US" dirty="0" smtClean="0"/>
              <a:t>Birds of a feather</a:t>
            </a:r>
            <a:endParaRPr lang="en-US" dirty="0"/>
          </a:p>
        </p:txBody>
      </p:sp>
      <p:pic>
        <p:nvPicPr>
          <p:cNvPr id="5" name="Picture 4" descr="canaries_on_w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266" y="1212290"/>
            <a:ext cx="5859047" cy="4083578"/>
          </a:xfrm>
          <a:prstGeom prst="rect">
            <a:avLst/>
          </a:prstGeom>
        </p:spPr>
      </p:pic>
    </p:spTree>
    <p:extLst>
      <p:ext uri="{BB962C8B-B14F-4D97-AF65-F5344CB8AC3E}">
        <p14:creationId xmlns:p14="http://schemas.microsoft.com/office/powerpoint/2010/main" val="76915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Bof</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42</a:t>
            </a:fld>
            <a:endParaRPr lang="en-US"/>
          </a:p>
        </p:txBody>
      </p:sp>
      <p:sp>
        <p:nvSpPr>
          <p:cNvPr id="4" name="Content Placeholder 3"/>
          <p:cNvSpPr>
            <a:spLocks noGrp="1"/>
          </p:cNvSpPr>
          <p:nvPr>
            <p:ph sz="half" idx="2"/>
          </p:nvPr>
        </p:nvSpPr>
        <p:spPr>
          <a:xfrm>
            <a:off x="4707460" y="4011274"/>
            <a:ext cx="4113852" cy="1179684"/>
          </a:xfrm>
        </p:spPr>
        <p:txBody>
          <a:bodyPr/>
          <a:lstStyle/>
          <a:p>
            <a:r>
              <a:rPr lang="en-US" sz="3600" dirty="0" smtClean="0"/>
              <a:t>We just need a little</a:t>
            </a:r>
          </a:p>
          <a:p>
            <a:r>
              <a:rPr lang="en-US" sz="3600" dirty="0" smtClean="0"/>
              <a:t>coordination.</a:t>
            </a:r>
            <a:endParaRPr lang="en-US" sz="3600" dirty="0"/>
          </a:p>
        </p:txBody>
      </p:sp>
      <p:sp>
        <p:nvSpPr>
          <p:cNvPr id="5" name="Content Placeholder 4"/>
          <p:cNvSpPr>
            <a:spLocks noGrp="1"/>
          </p:cNvSpPr>
          <p:nvPr>
            <p:ph sz="half" idx="13"/>
          </p:nvPr>
        </p:nvSpPr>
        <p:spPr>
          <a:xfrm>
            <a:off x="540296" y="1491019"/>
            <a:ext cx="3918676" cy="2443615"/>
          </a:xfrm>
        </p:spPr>
        <p:txBody>
          <a:bodyPr/>
          <a:lstStyle/>
          <a:p>
            <a:r>
              <a:rPr lang="en-US" sz="3600" dirty="0" smtClean="0"/>
              <a:t>What if I want to</a:t>
            </a:r>
          </a:p>
          <a:p>
            <a:r>
              <a:rPr lang="en-US" sz="3600" dirty="0" smtClean="0"/>
              <a:t>share all my</a:t>
            </a:r>
          </a:p>
          <a:p>
            <a:r>
              <a:rPr lang="en-US" sz="3600" dirty="0" smtClean="0"/>
              <a:t>pictures of</a:t>
            </a:r>
          </a:p>
          <a:p>
            <a:r>
              <a:rPr lang="en-US" sz="3600" dirty="0" smtClean="0"/>
              <a:t>canaries with</a:t>
            </a:r>
          </a:p>
          <a:p>
            <a:r>
              <a:rPr lang="en-US" sz="3600" dirty="0" smtClean="0"/>
              <a:t>friends at once?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38253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Bof</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43</a:t>
            </a:fld>
            <a:endParaRPr lang="en-US"/>
          </a:p>
        </p:txBody>
      </p:sp>
      <p:sp>
        <p:nvSpPr>
          <p:cNvPr id="4" name="Content Placeholder 3"/>
          <p:cNvSpPr>
            <a:spLocks noGrp="1"/>
          </p:cNvSpPr>
          <p:nvPr>
            <p:ph sz="half" idx="2"/>
          </p:nvPr>
        </p:nvSpPr>
        <p:spPr>
          <a:xfrm>
            <a:off x="4624631" y="3210541"/>
            <a:ext cx="4113852" cy="1511021"/>
          </a:xfrm>
        </p:spPr>
        <p:txBody>
          <a:bodyPr/>
          <a:lstStyle/>
          <a:p>
            <a:r>
              <a:rPr lang="en-US" sz="3600" dirty="0"/>
              <a:t>R</a:t>
            </a:r>
            <a:r>
              <a:rPr lang="en-US" sz="3600" dirty="0" smtClean="0"/>
              <a:t>ecursive</a:t>
            </a:r>
          </a:p>
          <a:p>
            <a:r>
              <a:rPr lang="en-US" sz="3600" dirty="0" smtClean="0"/>
              <a:t>traversal fits a tree</a:t>
            </a:r>
          </a:p>
          <a:p>
            <a:r>
              <a:rPr lang="en-US" sz="3600" dirty="0" smtClean="0"/>
              <a:t>like a glove.</a:t>
            </a:r>
            <a:endParaRPr lang="en-US" sz="3600" dirty="0"/>
          </a:p>
        </p:txBody>
      </p:sp>
      <p:sp>
        <p:nvSpPr>
          <p:cNvPr id="5" name="Content Placeholder 4"/>
          <p:cNvSpPr>
            <a:spLocks noGrp="1"/>
          </p:cNvSpPr>
          <p:nvPr>
            <p:ph sz="half" idx="13"/>
          </p:nvPr>
        </p:nvSpPr>
        <p:spPr>
          <a:xfrm>
            <a:off x="540296" y="1491019"/>
            <a:ext cx="3918676" cy="1035431"/>
          </a:xfrm>
        </p:spPr>
        <p:txBody>
          <a:bodyPr/>
          <a:lstStyle/>
          <a:p>
            <a:r>
              <a:rPr lang="en-US" sz="3600" dirty="0" smtClean="0"/>
              <a:t>How about a little</a:t>
            </a:r>
          </a:p>
          <a:p>
            <a:r>
              <a:rPr lang="en-US" sz="3600" dirty="0" smtClean="0"/>
              <a:t>recursion?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16233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44</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t>
            </a:r>
            <a:r>
              <a:rPr lang="en-US" dirty="0" err="1" smtClean="0"/>
              <a:t>Bof</a:t>
            </a:r>
            <a:endParaRPr lang="en-US" dirty="0"/>
          </a:p>
        </p:txBody>
      </p:sp>
    </p:spTree>
    <p:extLst>
      <p:ext uri="{BB962C8B-B14F-4D97-AF65-F5344CB8AC3E}">
        <p14:creationId xmlns:p14="http://schemas.microsoft.com/office/powerpoint/2010/main" val="220809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45</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22764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CallCC</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46</a:t>
            </a:fld>
            <a:endParaRPr lang="en-US"/>
          </a:p>
        </p:txBody>
      </p:sp>
      <p:sp>
        <p:nvSpPr>
          <p:cNvPr id="4" name="Content Placeholder 3"/>
          <p:cNvSpPr>
            <a:spLocks noGrp="1"/>
          </p:cNvSpPr>
          <p:nvPr>
            <p:ph sz="half" idx="2"/>
          </p:nvPr>
        </p:nvSpPr>
        <p:spPr>
          <a:xfrm>
            <a:off x="4624631" y="4204555"/>
            <a:ext cx="4113852" cy="668871"/>
          </a:xfrm>
        </p:spPr>
        <p:txBody>
          <a:bodyPr/>
          <a:lstStyle/>
          <a:p>
            <a:r>
              <a:rPr lang="en-US" sz="3600" dirty="0" smtClean="0"/>
              <a:t>And on and on?</a:t>
            </a:r>
            <a:endParaRPr lang="en-US" sz="3600" dirty="0"/>
          </a:p>
        </p:txBody>
      </p:sp>
      <p:sp>
        <p:nvSpPr>
          <p:cNvPr id="5" name="Content Placeholder 4"/>
          <p:cNvSpPr>
            <a:spLocks noGrp="1"/>
          </p:cNvSpPr>
          <p:nvPr>
            <p:ph sz="half" idx="13"/>
          </p:nvPr>
        </p:nvSpPr>
        <p:spPr>
          <a:xfrm>
            <a:off x="540296" y="1670493"/>
            <a:ext cx="3918676" cy="1573855"/>
          </a:xfrm>
        </p:spPr>
        <p:txBody>
          <a:bodyPr/>
          <a:lstStyle/>
          <a:p>
            <a:r>
              <a:rPr lang="en-US" sz="3600" dirty="0" smtClean="0"/>
              <a:t>But what happens</a:t>
            </a:r>
          </a:p>
          <a:p>
            <a:r>
              <a:rPr lang="en-US" sz="3600" dirty="0" smtClean="0"/>
              <a:t>if the recursion</a:t>
            </a:r>
          </a:p>
          <a:p>
            <a:r>
              <a:rPr lang="en-US" sz="3600" dirty="0" smtClean="0"/>
              <a:t>goes on and on?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27572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CallCC</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47</a:t>
            </a:fld>
            <a:endParaRPr lang="en-US"/>
          </a:p>
        </p:txBody>
      </p:sp>
      <p:sp>
        <p:nvSpPr>
          <p:cNvPr id="5" name="Content Placeholder 4"/>
          <p:cNvSpPr>
            <a:spLocks noGrp="1"/>
          </p:cNvSpPr>
          <p:nvPr>
            <p:ph sz="half" idx="13"/>
          </p:nvPr>
        </p:nvSpPr>
        <p:spPr>
          <a:xfrm>
            <a:off x="540296" y="1670493"/>
            <a:ext cx="8198186" cy="4417837"/>
          </a:xfrm>
        </p:spPr>
        <p:txBody>
          <a:bodyPr/>
          <a:lstStyle/>
          <a:p>
            <a:r>
              <a:rPr lang="en-US" sz="3600" dirty="0" smtClean="0"/>
              <a:t>And on and on and on and </a:t>
            </a:r>
            <a:r>
              <a:rPr lang="en-US" sz="3600" dirty="0"/>
              <a:t>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t>
            </a:r>
            <a:r>
              <a:rPr lang="en-US" sz="3200" dirty="0"/>
              <a:t>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on</a:t>
            </a:r>
            <a:r>
              <a:rPr lang="en-US" sz="3600" dirty="0"/>
              <a:t> </a:t>
            </a:r>
            <a:r>
              <a:rPr lang="en-US" sz="2800" dirty="0"/>
              <a:t>and on and on and on and on and on and on and on and on and on and on and on and on</a:t>
            </a:r>
            <a:r>
              <a:rPr lang="en-US" sz="3600" dirty="0"/>
              <a:t> </a:t>
            </a:r>
            <a:r>
              <a:rPr lang="en-US" sz="2400" dirty="0"/>
              <a:t>and on and on and on and on and on and on and on and on and on and on and on and on and on and on and on and on and on and </a:t>
            </a:r>
            <a:r>
              <a:rPr lang="en-US" sz="2400" dirty="0" smtClean="0"/>
              <a:t>on </a:t>
            </a:r>
            <a:r>
              <a:rPr lang="en-US" sz="2400" dirty="0"/>
              <a:t>and on and on and on</a:t>
            </a:r>
            <a:r>
              <a:rPr lang="en-US" sz="3600" dirty="0"/>
              <a:t> </a:t>
            </a:r>
            <a:r>
              <a:rPr lang="en-US" sz="2000" dirty="0"/>
              <a:t>and on and on and on and on and on and on and on and on and on and on and on and on and on and on and on and on</a:t>
            </a:r>
            <a:r>
              <a:rPr lang="en-US" sz="3600" dirty="0"/>
              <a:t> </a:t>
            </a:r>
            <a:r>
              <a:rPr lang="en-US" sz="1800" dirty="0"/>
              <a:t>and on and on and on and on and on and on and on and on and on and on and on and on and </a:t>
            </a:r>
            <a:r>
              <a:rPr lang="en-US" sz="1800" dirty="0" smtClean="0"/>
              <a:t>on </a:t>
            </a:r>
            <a:r>
              <a:rPr lang="en-US" sz="1800" dirty="0"/>
              <a:t>and on and on </a:t>
            </a:r>
            <a:r>
              <a:rPr lang="en-US" sz="1600" dirty="0"/>
              <a:t>and on and on and on and on and on and on and </a:t>
            </a:r>
            <a:r>
              <a:rPr lang="en-US" sz="1600" dirty="0" smtClean="0"/>
              <a:t>on</a:t>
            </a:r>
            <a:endParaRPr lang="en-US" sz="1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02193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48</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Changing recursive traversal to iterative </a:t>
            </a:r>
          </a:p>
          <a:p>
            <a:pPr>
              <a:lnSpc>
                <a:spcPts val="2000"/>
              </a:lnSpc>
              <a:spcAft>
                <a:spcPts val="600"/>
              </a:spcAft>
              <a:buClr>
                <a:schemeClr val="tx2"/>
              </a:buClr>
              <a:buSzPct val="65000"/>
            </a:pPr>
            <a:r>
              <a:rPr lang="en-US" sz="2800" dirty="0" smtClean="0"/>
              <a:t>      </a:t>
            </a:r>
          </a:p>
          <a:p>
            <a:pPr>
              <a:lnSpc>
                <a:spcPts val="2000"/>
              </a:lnSpc>
              <a:spcAft>
                <a:spcPts val="600"/>
              </a:spcAft>
              <a:buClr>
                <a:schemeClr val="tx2"/>
              </a:buClr>
              <a:buSzPct val="65000"/>
            </a:pPr>
            <a:r>
              <a:rPr lang="en-US" sz="2800" dirty="0"/>
              <a:t> </a:t>
            </a:r>
            <a:r>
              <a:rPr lang="en-US" sz="2800" dirty="0" smtClean="0"/>
              <a:t>     using continuations</a:t>
            </a:r>
            <a:endParaRPr lang="en-US" sz="2800" dirty="0"/>
          </a:p>
        </p:txBody>
      </p:sp>
    </p:spTree>
    <p:extLst>
      <p:ext uri="{BB962C8B-B14F-4D97-AF65-F5344CB8AC3E}">
        <p14:creationId xmlns:p14="http://schemas.microsoft.com/office/powerpoint/2010/main" val="24588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49</a:t>
            </a:fld>
            <a:endParaRPr lang="en-US"/>
          </a:p>
        </p:txBody>
      </p:sp>
      <p:sp>
        <p:nvSpPr>
          <p:cNvPr id="3" name="Title 2"/>
          <p:cNvSpPr>
            <a:spLocks noGrp="1"/>
          </p:cNvSpPr>
          <p:nvPr>
            <p:ph type="title"/>
          </p:nvPr>
        </p:nvSpPr>
        <p:spPr/>
        <p:txBody>
          <a:bodyPr/>
          <a:lstStyle/>
          <a:p>
            <a:r>
              <a:rPr lang="en-US" dirty="0" smtClean="0"/>
              <a:t>To be continued….</a:t>
            </a:r>
            <a:endParaRPr lang="en-US" dirty="0"/>
          </a:p>
        </p:txBody>
      </p:sp>
    </p:spTree>
    <p:extLst>
      <p:ext uri="{BB962C8B-B14F-4D97-AF65-F5344CB8AC3E}">
        <p14:creationId xmlns:p14="http://schemas.microsoft.com/office/powerpoint/2010/main" val="3335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5</a:t>
            </a:fld>
            <a:endParaRPr lang="en-US"/>
          </a:p>
        </p:txBody>
      </p:sp>
      <p:sp>
        <p:nvSpPr>
          <p:cNvPr id="3" name="Title 2"/>
          <p:cNvSpPr>
            <a:spLocks noGrp="1"/>
          </p:cNvSpPr>
          <p:nvPr>
            <p:ph type="title"/>
          </p:nvPr>
        </p:nvSpPr>
        <p:spPr/>
        <p:txBody>
          <a:bodyPr/>
          <a:lstStyle/>
          <a:p>
            <a:r>
              <a:rPr lang="en-US" dirty="0" smtClean="0"/>
              <a:t>Prelude</a:t>
            </a:r>
            <a:endParaRPr lang="en-US" dirty="0"/>
          </a:p>
        </p:txBody>
      </p:sp>
    </p:spTree>
    <p:extLst>
      <p:ext uri="{BB962C8B-B14F-4D97-AF65-F5344CB8AC3E}">
        <p14:creationId xmlns:p14="http://schemas.microsoft.com/office/powerpoint/2010/main" val="129135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50</a:t>
            </a:fld>
            <a:endParaRPr lang="en-US"/>
          </a:p>
        </p:txBody>
      </p:sp>
      <p:sp>
        <p:nvSpPr>
          <p:cNvPr id="3" name="Title 2"/>
          <p:cNvSpPr>
            <a:spLocks noGrp="1"/>
          </p:cNvSpPr>
          <p:nvPr>
            <p:ph type="title"/>
          </p:nvPr>
        </p:nvSpPr>
        <p:spPr>
          <a:xfrm>
            <a:off x="969546" y="2733336"/>
            <a:ext cx="7213671" cy="1228912"/>
          </a:xfrm>
        </p:spPr>
        <p:txBody>
          <a:bodyPr/>
          <a:lstStyle/>
          <a:p>
            <a:r>
              <a:rPr lang="en-US" dirty="0" smtClean="0"/>
              <a:t>Thank you!</a:t>
            </a:r>
            <a:br>
              <a:rPr lang="en-US" dirty="0" smtClean="0"/>
            </a:br>
            <a:r>
              <a:rPr lang="en-US" sz="1300" b="1" dirty="0" err="1" smtClean="0"/>
              <a:t>solutionsiq.com</a:t>
            </a:r>
            <a:r>
              <a:rPr lang="en-US" sz="1300" b="1" dirty="0" smtClean="0"/>
              <a:t>  /  1.800.235.4091</a:t>
            </a:r>
            <a:endParaRPr lang="en-US" dirty="0"/>
          </a:p>
        </p:txBody>
      </p:sp>
    </p:spTree>
    <p:extLst>
      <p:ext uri="{BB962C8B-B14F-4D97-AF65-F5344CB8AC3E}">
        <p14:creationId xmlns:p14="http://schemas.microsoft.com/office/powerpoint/2010/main" val="37144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The Little Schemer</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6</a:t>
            </a:fld>
            <a:endParaRPr lang="en-US"/>
          </a:p>
        </p:txBody>
      </p:sp>
      <p:pic>
        <p:nvPicPr>
          <p:cNvPr id="6" name="Content Placeholder 5" descr="LittleSchemer.jpg"/>
          <p:cNvPicPr>
            <a:picLocks noGrp="1" noChangeAspect="1"/>
          </p:cNvPicPr>
          <p:nvPr>
            <p:ph sz="half" idx="2"/>
          </p:nvPr>
        </p:nvPicPr>
        <p:blipFill>
          <a:blip r:embed="rId3">
            <a:extLst>
              <a:ext uri="{28A0092B-C50C-407E-A947-70E740481C1C}">
                <a14:useLocalDpi xmlns:a14="http://schemas.microsoft.com/office/drawing/2010/main" val="0"/>
              </a:ext>
            </a:extLst>
          </a:blip>
          <a:srcRect l="-69376" r="-69376"/>
          <a:stretch>
            <a:fillRect/>
          </a:stretch>
        </p:blipFill>
        <p:spPr>
          <a:xfrm>
            <a:off x="458788" y="1581150"/>
            <a:ext cx="8242300" cy="4259263"/>
          </a:xfrm>
        </p:spPr>
      </p:pic>
      <p:sp>
        <p:nvSpPr>
          <p:cNvPr id="5" name="Footer Placeholder 4"/>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Tree>
    <p:extLst>
      <p:ext uri="{BB962C8B-B14F-4D97-AF65-F5344CB8AC3E}">
        <p14:creationId xmlns:p14="http://schemas.microsoft.com/office/powerpoint/2010/main" val="208286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3958" y="550564"/>
            <a:ext cx="450055"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9" name="TextBox 8"/>
          <p:cNvSpPr txBox="1"/>
          <p:nvPr/>
        </p:nvSpPr>
        <p:spPr>
          <a:xfrm>
            <a:off x="6097082" y="4217110"/>
            <a:ext cx="426243"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10" name="Footer Placeholder 9"/>
          <p:cNvSpPr>
            <a:spLocks noGrp="1"/>
          </p:cNvSpPr>
          <p:nvPr>
            <p:ph type="ftr" sz="quarter" idx="11"/>
          </p:nvPr>
        </p:nvSpPr>
        <p:spPr/>
        <p:txBody>
          <a:bodyPr/>
          <a:lstStyle/>
          <a:p>
            <a:r>
              <a:rPr lang="en-US" dirty="0" err="1"/>
              <a:t>λ</a:t>
            </a:r>
            <a:r>
              <a:rPr lang="en-US" dirty="0"/>
              <a:t> the </a:t>
            </a:r>
            <a:r>
              <a:rPr lang="en-US" dirty="0" err="1" smtClean="0"/>
              <a:t>eχtreme</a:t>
            </a:r>
            <a:r>
              <a:rPr lang="en-US" dirty="0" smtClean="0"/>
              <a:t>: </a:t>
            </a:r>
            <a:r>
              <a:rPr lang="en-US" sz="8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7</a:t>
            </a:fld>
            <a:endParaRPr lang="en-US"/>
          </a:p>
        </p:txBody>
      </p:sp>
      <p:sp>
        <p:nvSpPr>
          <p:cNvPr id="3" name="Content Placeholder 2"/>
          <p:cNvSpPr>
            <a:spLocks noGrp="1"/>
          </p:cNvSpPr>
          <p:nvPr>
            <p:ph type="body" sz="quarter" idx="13"/>
          </p:nvPr>
        </p:nvSpPr>
        <p:spPr>
          <a:xfrm>
            <a:off x="1436065" y="634744"/>
            <a:ext cx="6640513" cy="4155848"/>
          </a:xfrm>
        </p:spPr>
        <p:txBody>
          <a:bodyPr/>
          <a:lstStyle/>
          <a:p>
            <a:pPr lvl="0"/>
            <a:r>
              <a:rPr lang="en-US" sz="2000" dirty="0"/>
              <a:t>if you look at the features Scala provides, it is substantially a functional language, but on the surface it does not always </a:t>
            </a:r>
            <a:r>
              <a:rPr lang="en-US" sz="2000" i="1" dirty="0"/>
              <a:t>look</a:t>
            </a:r>
            <a:r>
              <a:rPr lang="en-US" sz="2000" dirty="0"/>
              <a:t> like one, and it does not force you to adopt the functional style. For many of its users, the functional programming constructs in Scala are the most important set of tools it has to offer but they are not the only tools. In fact, great care has been spent in the Scala design to make functional constructs, imperative constructs, and objects all play well together. I think </a:t>
            </a:r>
            <a:r>
              <a:rPr lang="en-US" sz="2000" i="1" dirty="0" err="1"/>
              <a:t>postfunctional</a:t>
            </a:r>
            <a:r>
              <a:rPr lang="en-US" sz="2000" dirty="0"/>
              <a:t> is a good term for that blend.</a:t>
            </a:r>
          </a:p>
        </p:txBody>
      </p:sp>
      <p:sp>
        <p:nvSpPr>
          <p:cNvPr id="2" name="TextBox 1"/>
          <p:cNvSpPr txBox="1"/>
          <p:nvPr/>
        </p:nvSpPr>
        <p:spPr>
          <a:xfrm>
            <a:off x="1440883" y="4912991"/>
            <a:ext cx="6930044" cy="914400"/>
          </a:xfrm>
          <a:prstGeom prst="rect">
            <a:avLst/>
          </a:prstGeom>
          <a:noFill/>
        </p:spPr>
        <p:txBody>
          <a:bodyPr wrap="none" lIns="0" tIns="0" rIns="0" bIns="0" rtlCol="0">
            <a:noAutofit/>
          </a:bodyPr>
          <a:lstStyle/>
          <a:p>
            <a:pPr algn="r">
              <a:lnSpc>
                <a:spcPts val="2000"/>
              </a:lnSpc>
              <a:spcAft>
                <a:spcPts val="600"/>
              </a:spcAft>
              <a:buClr>
                <a:schemeClr val="tx2"/>
              </a:buClr>
            </a:pPr>
            <a:r>
              <a:rPr lang="en-US" sz="1900" dirty="0"/>
              <a:t>- Martin </a:t>
            </a:r>
            <a:r>
              <a:rPr lang="en-US" sz="1900" dirty="0" err="1"/>
              <a:t>Odersky</a:t>
            </a:r>
            <a:endParaRPr lang="en-US" sz="1900" dirty="0"/>
          </a:p>
          <a:p>
            <a:pPr algn="r">
              <a:lnSpc>
                <a:spcPts val="2000"/>
              </a:lnSpc>
              <a:spcAft>
                <a:spcPts val="600"/>
              </a:spcAft>
              <a:buClr>
                <a:schemeClr val="tx2"/>
              </a:buClr>
            </a:pPr>
            <a:r>
              <a:rPr lang="en-US" sz="1900" dirty="0" smtClean="0">
                <a:hlinkClick r:id="rId2"/>
              </a:rPr>
              <a:t>A </a:t>
            </a:r>
            <a:r>
              <a:rPr lang="en-US" sz="1900" dirty="0" err="1">
                <a:hlinkClick r:id="rId2"/>
              </a:rPr>
              <a:t>Postfunctional</a:t>
            </a:r>
            <a:r>
              <a:rPr lang="en-US" sz="1900" dirty="0">
                <a:hlinkClick r:id="rId2"/>
              </a:rPr>
              <a:t> </a:t>
            </a:r>
            <a:r>
              <a:rPr lang="en-US" sz="1900" dirty="0" smtClean="0">
                <a:hlinkClick r:id="rId2"/>
              </a:rPr>
              <a:t>Language</a:t>
            </a:r>
            <a:endParaRPr lang="en-US" sz="1900" dirty="0" smtClean="0"/>
          </a:p>
        </p:txBody>
      </p:sp>
    </p:spTree>
    <p:extLst>
      <p:ext uri="{BB962C8B-B14F-4D97-AF65-F5344CB8AC3E}">
        <p14:creationId xmlns:p14="http://schemas.microsoft.com/office/powerpoint/2010/main" val="40367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8</a:t>
            </a:fld>
            <a:endParaRPr lang="en-US"/>
          </a:p>
        </p:txBody>
      </p:sp>
      <p:sp>
        <p:nvSpPr>
          <p:cNvPr id="3" name="Title 2"/>
          <p:cNvSpPr>
            <a:spLocks noGrp="1"/>
          </p:cNvSpPr>
          <p:nvPr>
            <p:ph type="title"/>
          </p:nvPr>
        </p:nvSpPr>
        <p:spPr/>
        <p:txBody>
          <a:bodyPr/>
          <a:lstStyle/>
          <a:p>
            <a:r>
              <a:rPr lang="en-US" dirty="0" smtClean="0"/>
              <a:t>Tools</a:t>
            </a:r>
            <a:endParaRPr lang="en-US" dirty="0"/>
          </a:p>
        </p:txBody>
      </p:sp>
      <p:sp>
        <p:nvSpPr>
          <p:cNvPr id="5" name="TextBox 4"/>
          <p:cNvSpPr txBox="1"/>
          <p:nvPr/>
        </p:nvSpPr>
        <p:spPr>
          <a:xfrm>
            <a:off x="1104389" y="2236529"/>
            <a:ext cx="6819606" cy="2567868"/>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r>
              <a:rPr lang="en-US" sz="2800" dirty="0" smtClean="0"/>
              <a:t>Git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Maven</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Scala IDE</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Dropbox</a:t>
            </a:r>
            <a:r>
              <a:rPr lang="en-US" sz="2800" dirty="0" smtClean="0"/>
              <a:t> account</a:t>
            </a:r>
          </a:p>
        </p:txBody>
      </p:sp>
    </p:spTree>
    <p:extLst>
      <p:ext uri="{BB962C8B-B14F-4D97-AF65-F5344CB8AC3E}">
        <p14:creationId xmlns:p14="http://schemas.microsoft.com/office/powerpoint/2010/main" val="31570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TheBeginning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9</a:t>
            </a:fld>
            <a:endParaRPr lang="en-US"/>
          </a:p>
        </p:txBody>
      </p:sp>
      <p:sp>
        <p:nvSpPr>
          <p:cNvPr id="4" name="Content Placeholder 3"/>
          <p:cNvSpPr>
            <a:spLocks noGrp="1"/>
          </p:cNvSpPr>
          <p:nvPr>
            <p:ph sz="half" idx="2"/>
          </p:nvPr>
        </p:nvSpPr>
        <p:spPr>
          <a:xfrm>
            <a:off x="458788" y="1581463"/>
            <a:ext cx="4060746" cy="710289"/>
          </a:xfrm>
        </p:spPr>
        <p:txBody>
          <a:bodyPr/>
          <a:lstStyle/>
          <a:p>
            <a:r>
              <a:rPr lang="en-US" sz="3600" dirty="0" smtClean="0"/>
              <a:t>Where do we start?</a:t>
            </a:r>
            <a:endParaRPr lang="en-US" sz="3600" dirty="0"/>
          </a:p>
        </p:txBody>
      </p:sp>
      <p:sp>
        <p:nvSpPr>
          <p:cNvPr id="5" name="Content Placeholder 4"/>
          <p:cNvSpPr>
            <a:spLocks noGrp="1"/>
          </p:cNvSpPr>
          <p:nvPr>
            <p:ph sz="half" idx="13"/>
          </p:nvPr>
        </p:nvSpPr>
        <p:spPr>
          <a:xfrm>
            <a:off x="4640342" y="2402198"/>
            <a:ext cx="4060746" cy="1201099"/>
          </a:xfrm>
        </p:spPr>
        <p:txBody>
          <a:bodyPr/>
          <a:lstStyle/>
          <a:p>
            <a:r>
              <a:rPr lang="en-US" sz="3600" dirty="0" smtClean="0"/>
              <a:t>We can start at</a:t>
            </a:r>
          </a:p>
          <a:p>
            <a:r>
              <a:rPr lang="en-US" sz="3600" i="1" dirty="0" err="1" smtClean="0"/>
              <a:t>TheBeginning</a:t>
            </a:r>
            <a:r>
              <a:rPr lang="en-US" sz="3600" i="1" dirty="0" smtClean="0"/>
              <a:t>.</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7" name="Content Placeholder 3"/>
          <p:cNvSpPr txBox="1">
            <a:spLocks/>
          </p:cNvSpPr>
          <p:nvPr/>
        </p:nvSpPr>
        <p:spPr>
          <a:xfrm>
            <a:off x="459335" y="3721889"/>
            <a:ext cx="4060746" cy="101347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How can we do</a:t>
            </a:r>
          </a:p>
          <a:p>
            <a:r>
              <a:rPr lang="en-US" sz="3600" dirty="0" smtClean="0"/>
              <a:t>that?</a:t>
            </a:r>
            <a:endParaRPr lang="en-US" sz="3600" dirty="0"/>
          </a:p>
        </p:txBody>
      </p:sp>
      <p:sp>
        <p:nvSpPr>
          <p:cNvPr id="8" name="Content Placeholder 4"/>
          <p:cNvSpPr txBox="1">
            <a:spLocks/>
          </p:cNvSpPr>
          <p:nvPr/>
        </p:nvSpPr>
        <p:spPr>
          <a:xfrm>
            <a:off x="4640888" y="4818740"/>
            <a:ext cx="4060746" cy="579304"/>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Check it out!</a:t>
            </a:r>
            <a:endParaRPr lang="en-US" sz="3600" i="1" dirty="0"/>
          </a:p>
        </p:txBody>
      </p:sp>
    </p:spTree>
    <p:extLst>
      <p:ext uri="{BB962C8B-B14F-4D97-AF65-F5344CB8AC3E}">
        <p14:creationId xmlns:p14="http://schemas.microsoft.com/office/powerpoint/2010/main" val="426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olutions IQ 2014">
  <a:themeElements>
    <a:clrScheme name="Solutions IQ 2014 colors">
      <a:dk1>
        <a:sysClr val="windowText" lastClr="000000"/>
      </a:dk1>
      <a:lt1>
        <a:sysClr val="window" lastClr="FFFFFF"/>
      </a:lt1>
      <a:dk2>
        <a:srgbClr val="008D96"/>
      </a:dk2>
      <a:lt2>
        <a:srgbClr val="88807A"/>
      </a:lt2>
      <a:accent1>
        <a:srgbClr val="EF3E33"/>
      </a:accent1>
      <a:accent2>
        <a:srgbClr val="88807A"/>
      </a:accent2>
      <a:accent3>
        <a:srgbClr val="008D96"/>
      </a:accent3>
      <a:accent4>
        <a:srgbClr val="E3B923"/>
      </a:accent4>
      <a:accent5>
        <a:srgbClr val="AC2C78"/>
      </a:accent5>
      <a:accent6>
        <a:srgbClr val="E5E0DC"/>
      </a:accent6>
      <a:hlink>
        <a:srgbClr val="EF3E33"/>
      </a:hlink>
      <a:folHlink>
        <a:srgbClr val="000000"/>
      </a:folHlink>
    </a:clrScheme>
    <a:fontScheme name="Solutions IQ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231775" indent="-231775">
          <a:lnSpc>
            <a:spcPts val="2000"/>
          </a:lnSpc>
          <a:spcAft>
            <a:spcPts val="600"/>
          </a:spcAft>
          <a:buClr>
            <a:schemeClr val="tx2"/>
          </a:buClr>
          <a:buFont typeface="Arial" panose="020B0604020202020204" pitchFamily="34" charset="0"/>
          <a:buChar char="»"/>
          <a:defRPr sz="19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1834</TotalTime>
  <Words>1410</Words>
  <Application>Microsoft Office PowerPoint</Application>
  <PresentationFormat>On-screen Show (4:3)</PresentationFormat>
  <Paragraphs>320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Lucida Grande</vt:lpstr>
      <vt:lpstr>Wingdings</vt:lpstr>
      <vt:lpstr>Solutions IQ 2014</vt:lpstr>
      <vt:lpstr>λ the eχtreme</vt:lpstr>
      <vt:lpstr>SolutionsIQ</vt:lpstr>
      <vt:lpstr>PowerPoint Presentation</vt:lpstr>
      <vt:lpstr>PowerPoint Presentation</vt:lpstr>
      <vt:lpstr>Prelude</vt:lpstr>
      <vt:lpstr>The Little Schemer</vt:lpstr>
      <vt:lpstr>PowerPoint Presentation</vt:lpstr>
      <vt:lpstr>Tools</vt:lpstr>
      <vt:lpstr>TheBeginning</vt:lpstr>
      <vt:lpstr>$ git clone https://github.com/timezra/LambdaTheExtreme.git &amp;&amp; cd LambdaTheExtreme   $ git checkout tags/TheBeginning</vt:lpstr>
      <vt:lpstr>TheBeginning</vt:lpstr>
      <vt:lpstr>Canary</vt:lpstr>
      <vt:lpstr>Canary</vt:lpstr>
      <vt:lpstr> $ git checkout tags/Canary</vt:lpstr>
      <vt:lpstr>Interlude</vt:lpstr>
      <vt:lpstr>Recap</vt:lpstr>
      <vt:lpstr>Canary</vt:lpstr>
      <vt:lpstr>Actors</vt:lpstr>
      <vt:lpstr>Actors</vt:lpstr>
      <vt:lpstr>Actors</vt:lpstr>
      <vt:lpstr> $ git checkout tags/Actors</vt:lpstr>
      <vt:lpstr>Actors</vt:lpstr>
      <vt:lpstr>Actors</vt:lpstr>
      <vt:lpstr>Interlude</vt:lpstr>
      <vt:lpstr>Recap</vt:lpstr>
      <vt:lpstr>Care and Feeding</vt:lpstr>
      <vt:lpstr>MinedReading</vt:lpstr>
      <vt:lpstr>MinedReading</vt:lpstr>
      <vt:lpstr> $ git checkout tags/MinedReading</vt:lpstr>
      <vt:lpstr>Etude</vt:lpstr>
      <vt:lpstr>Recap</vt:lpstr>
      <vt:lpstr>Putting it out there</vt:lpstr>
      <vt:lpstr>Zed</vt:lpstr>
      <vt:lpstr>Zed</vt:lpstr>
      <vt:lpstr>Zed</vt:lpstr>
      <vt:lpstr> $ git checkout tags/Zed</vt:lpstr>
      <vt:lpstr>Interlude</vt:lpstr>
      <vt:lpstr>Zed</vt:lpstr>
      <vt:lpstr>Zed</vt:lpstr>
      <vt:lpstr>Recap</vt:lpstr>
      <vt:lpstr>Birds of a feather</vt:lpstr>
      <vt:lpstr>Bof</vt:lpstr>
      <vt:lpstr>Bof</vt:lpstr>
      <vt:lpstr> $ git checkout tags/Bof</vt:lpstr>
      <vt:lpstr>Interlude</vt:lpstr>
      <vt:lpstr>CallCC</vt:lpstr>
      <vt:lpstr>CallCC</vt:lpstr>
      <vt:lpstr>Recap</vt:lpstr>
      <vt:lpstr>To be continued….</vt:lpstr>
      <vt:lpstr>Thank you! solutionsiq.com  /  1.800.235.4091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Sharp</dc:creator>
  <cp:lastModifiedBy>Ryan Keawekane</cp:lastModifiedBy>
  <cp:revision>184</cp:revision>
  <dcterms:created xsi:type="dcterms:W3CDTF">2014-06-10T23:23:28Z</dcterms:created>
  <dcterms:modified xsi:type="dcterms:W3CDTF">2014-08-04T22:37:39Z</dcterms:modified>
</cp:coreProperties>
</file>