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53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7772400" cy="10515600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4EC"/>
    <a:srgbClr val="7FBCCE"/>
    <a:srgbClr val="D77F99"/>
    <a:srgbClr val="C74C71"/>
    <a:srgbClr val="F8DFCE"/>
    <a:srgbClr val="EEB083"/>
    <a:srgbClr val="E79052"/>
    <a:srgbClr val="FBDD7F"/>
    <a:srgbClr val="DFE1FF"/>
    <a:srgbClr val="AEB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31" autoAdjust="0"/>
    <p:restoredTop sz="87575" autoAdjust="0"/>
  </p:normalViewPr>
  <p:slideViewPr>
    <p:cSldViewPr snapToGrid="0">
      <p:cViewPr varScale="1">
        <p:scale>
          <a:sx n="102" d="100"/>
          <a:sy n="102" d="100"/>
        </p:scale>
        <p:origin x="-1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-2526" y="-90"/>
      </p:cViewPr>
      <p:guideLst>
        <p:guide orient="horz" pos="3312"/>
        <p:guide pos="24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670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402138" y="0"/>
            <a:ext cx="336867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985375"/>
            <a:ext cx="3367088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402138" y="9985375"/>
            <a:ext cx="3368675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C68CEC04-CECB-4321-99F0-A11FF9A4B5BB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2774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670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402138" y="0"/>
            <a:ext cx="336867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88988"/>
            <a:ext cx="5257800" cy="3943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77875" y="4995863"/>
            <a:ext cx="6216650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985375"/>
            <a:ext cx="3367088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402138" y="9985375"/>
            <a:ext cx="3368675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6A8F3DCA-10DE-494A-957E-84CDB678C40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8662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err="1" smtClean="0"/>
              <a:t>Verhaltensänderung</a:t>
            </a:r>
            <a:r>
              <a:rPr lang="en-US" smtClean="0"/>
              <a:t> analysieren</a:t>
            </a:r>
          </a:p>
          <a:p>
            <a:r>
              <a:rPr lang="en-US" baseline="0" smtClean="0"/>
              <a:t> viele Paper mit Testanalyse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F3DCA-10DE-494A-957E-84CDB678C40F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482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30513" y="3429000"/>
            <a:ext cx="6013450" cy="1368425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30513" y="4868863"/>
            <a:ext cx="6013450" cy="15128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830513" y="6489700"/>
            <a:ext cx="6013450" cy="296863"/>
          </a:xfrm>
        </p:spPr>
        <p:txBody>
          <a:bodyPr anchor="t"/>
          <a:lstStyle>
            <a:lvl1pPr>
              <a:defRPr sz="1800">
                <a:latin typeface="+mn-lt"/>
              </a:defRPr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grpSp>
        <p:nvGrpSpPr>
          <p:cNvPr id="51220" name="Group 20"/>
          <p:cNvGrpSpPr>
            <a:grpSpLocks/>
          </p:cNvGrpSpPr>
          <p:nvPr/>
        </p:nvGrpSpPr>
        <p:grpSpPr bwMode="auto">
          <a:xfrm>
            <a:off x="0" y="0"/>
            <a:ext cx="9180513" cy="6858000"/>
            <a:chOff x="0" y="0"/>
            <a:chExt cx="5783" cy="4320"/>
          </a:xfrm>
        </p:grpSpPr>
        <p:grpSp>
          <p:nvGrpSpPr>
            <p:cNvPr id="51221" name="Group 21"/>
            <p:cNvGrpSpPr>
              <a:grpSpLocks/>
            </p:cNvGrpSpPr>
            <p:nvPr userDrawn="1"/>
          </p:nvGrpSpPr>
          <p:grpSpPr bwMode="auto">
            <a:xfrm>
              <a:off x="1451" y="0"/>
              <a:ext cx="4332" cy="1910"/>
              <a:chOff x="1451" y="0"/>
              <a:chExt cx="4332" cy="1910"/>
            </a:xfrm>
          </p:grpSpPr>
          <p:sp>
            <p:nvSpPr>
              <p:cNvPr id="51222" name="Rectangle 22"/>
              <p:cNvSpPr>
                <a:spLocks noChangeArrowheads="1"/>
              </p:cNvSpPr>
              <p:nvPr/>
            </p:nvSpPr>
            <p:spPr bwMode="auto">
              <a:xfrm>
                <a:off x="1451" y="0"/>
                <a:ext cx="136" cy="1774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1223" name="Rectangle 23"/>
              <p:cNvSpPr>
                <a:spLocks noChangeArrowheads="1"/>
              </p:cNvSpPr>
              <p:nvPr/>
            </p:nvSpPr>
            <p:spPr bwMode="auto">
              <a:xfrm>
                <a:off x="1451" y="1774"/>
                <a:ext cx="4332" cy="136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51224" name="Group 24"/>
            <p:cNvGrpSpPr>
              <a:grpSpLocks/>
            </p:cNvGrpSpPr>
            <p:nvPr userDrawn="1"/>
          </p:nvGrpSpPr>
          <p:grpSpPr bwMode="auto">
            <a:xfrm>
              <a:off x="0" y="1842"/>
              <a:ext cx="1519" cy="2478"/>
              <a:chOff x="0" y="1842"/>
              <a:chExt cx="1519" cy="2478"/>
            </a:xfrm>
          </p:grpSpPr>
          <p:sp>
            <p:nvSpPr>
              <p:cNvPr id="51225" name="Rectangle 25"/>
              <p:cNvSpPr>
                <a:spLocks noChangeArrowheads="1"/>
              </p:cNvSpPr>
              <p:nvPr/>
            </p:nvSpPr>
            <p:spPr bwMode="auto">
              <a:xfrm>
                <a:off x="1451" y="1842"/>
                <a:ext cx="68" cy="2478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1226" name="Rectangle 26"/>
              <p:cNvSpPr>
                <a:spLocks noChangeArrowheads="1"/>
              </p:cNvSpPr>
              <p:nvPr/>
            </p:nvSpPr>
            <p:spPr bwMode="auto">
              <a:xfrm>
                <a:off x="0" y="1843"/>
                <a:ext cx="1451" cy="68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2" name="Picture 20" descr="hpi_logo_v2_cmyk_sl1_mast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90000" y="295200"/>
            <a:ext cx="3931200" cy="2231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792288" indent="-263525">
              <a:buClr>
                <a:schemeClr val="accent1"/>
              </a:buClr>
              <a:buFont typeface="Verdana" pitchFamily="34" charset="0"/>
              <a:buChar char="●"/>
              <a:defRPr/>
            </a:lvl4pPr>
            <a:lvl5pPr marL="1790700" indent="-269875">
              <a:buClr>
                <a:schemeClr val="accent1"/>
              </a:buClr>
              <a:buFont typeface="Verdana" pitchFamily="34" charset="0"/>
              <a:buNone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0DCB26-31A7-407B-913D-2205DF993093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FF3B25-51B2-40FD-A0A9-AD78C5B18266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68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87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itchFamily="34" charset="0"/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  <a:lvl5pPr marL="1793875" indent="-274638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●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6113F6-D982-4F1F-82B4-AFA466AB9AF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44500" indent="-265113">
              <a:buFont typeface="Arial" pitchFamily="34" charset="0"/>
              <a:buChar char="■"/>
              <a:defRPr/>
            </a:lvl1pPr>
            <a:lvl2pPr marL="898525" indent="-266700">
              <a:buFont typeface="Arial" pitchFamily="34" charset="0"/>
              <a:buChar char="□"/>
              <a:defRPr/>
            </a:lvl2pPr>
            <a:lvl3pPr marL="1338263" indent="-266700">
              <a:buFont typeface="Verdana" pitchFamily="34" charset="0"/>
              <a:buChar char="◊"/>
              <a:defRPr/>
            </a:lvl3pPr>
            <a:lvl4pPr marL="1793875" indent="-266700">
              <a:buFont typeface="Verdana" pitchFamily="34" charset="0"/>
              <a:buChar char="●"/>
              <a:defRPr/>
            </a:lvl4pPr>
            <a:lvl5pPr marL="1793875" indent="-274638">
              <a:buClr>
                <a:schemeClr val="accent1"/>
              </a:buClr>
              <a:buFont typeface="Verdana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6113F6-D982-4F1F-82B4-AFA466AB9AF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B98B87-CF4F-4033-BFAA-9EA7BD15767A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0C33EC-149A-4E8A-9632-D8084274299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2E3E63-3635-477D-9E97-C36E7087B4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68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2E3E63-3635-477D-9E97-C36E7087B4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87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32100" y="3429000"/>
            <a:ext cx="6013450" cy="1368425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32100" y="4868863"/>
            <a:ext cx="6013450" cy="15113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832100" y="6489700"/>
            <a:ext cx="6013450" cy="296863"/>
          </a:xfrm>
        </p:spPr>
        <p:txBody>
          <a:bodyPr anchor="t"/>
          <a:lstStyle>
            <a:lvl1pPr>
              <a:defRPr sz="1800">
                <a:latin typeface="+mn-lt"/>
              </a:defRPr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grpSp>
        <p:nvGrpSpPr>
          <p:cNvPr id="55316" name="Group 20"/>
          <p:cNvGrpSpPr>
            <a:grpSpLocks/>
          </p:cNvGrpSpPr>
          <p:nvPr/>
        </p:nvGrpSpPr>
        <p:grpSpPr bwMode="auto">
          <a:xfrm>
            <a:off x="0" y="0"/>
            <a:ext cx="9180513" cy="6858000"/>
            <a:chOff x="0" y="0"/>
            <a:chExt cx="5783" cy="4320"/>
          </a:xfrm>
        </p:grpSpPr>
        <p:grpSp>
          <p:nvGrpSpPr>
            <p:cNvPr id="55317" name="Group 21"/>
            <p:cNvGrpSpPr>
              <a:grpSpLocks/>
            </p:cNvGrpSpPr>
            <p:nvPr userDrawn="1"/>
          </p:nvGrpSpPr>
          <p:grpSpPr bwMode="auto">
            <a:xfrm>
              <a:off x="1451" y="0"/>
              <a:ext cx="4332" cy="1910"/>
              <a:chOff x="1451" y="0"/>
              <a:chExt cx="4332" cy="1910"/>
            </a:xfrm>
          </p:grpSpPr>
          <p:sp>
            <p:nvSpPr>
              <p:cNvPr id="55318" name="Rectangle 22"/>
              <p:cNvSpPr>
                <a:spLocks noChangeArrowheads="1"/>
              </p:cNvSpPr>
              <p:nvPr/>
            </p:nvSpPr>
            <p:spPr bwMode="auto">
              <a:xfrm>
                <a:off x="1451" y="0"/>
                <a:ext cx="136" cy="1774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5319" name="Rectangle 23"/>
              <p:cNvSpPr>
                <a:spLocks noChangeArrowheads="1"/>
              </p:cNvSpPr>
              <p:nvPr/>
            </p:nvSpPr>
            <p:spPr bwMode="auto">
              <a:xfrm>
                <a:off x="1451" y="1774"/>
                <a:ext cx="4332" cy="136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55320" name="Group 24"/>
            <p:cNvGrpSpPr>
              <a:grpSpLocks/>
            </p:cNvGrpSpPr>
            <p:nvPr userDrawn="1"/>
          </p:nvGrpSpPr>
          <p:grpSpPr bwMode="auto">
            <a:xfrm>
              <a:off x="0" y="1842"/>
              <a:ext cx="1519" cy="2478"/>
              <a:chOff x="0" y="1842"/>
              <a:chExt cx="1519" cy="2478"/>
            </a:xfrm>
          </p:grpSpPr>
          <p:sp>
            <p:nvSpPr>
              <p:cNvPr id="55321" name="Rectangle 25"/>
              <p:cNvSpPr>
                <a:spLocks noChangeArrowheads="1"/>
              </p:cNvSpPr>
              <p:nvPr/>
            </p:nvSpPr>
            <p:spPr bwMode="auto">
              <a:xfrm>
                <a:off x="1451" y="1842"/>
                <a:ext cx="68" cy="247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5322" name="Rectangle 26"/>
              <p:cNvSpPr>
                <a:spLocks noChangeArrowheads="1"/>
              </p:cNvSpPr>
              <p:nvPr/>
            </p:nvSpPr>
            <p:spPr bwMode="auto">
              <a:xfrm>
                <a:off x="0" y="1843"/>
                <a:ext cx="1451" cy="6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13" name="Picture 20" descr="hpi_logo_v2_cmyk_sl1_mast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90000" y="295200"/>
            <a:ext cx="3931200" cy="223165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41325" indent="-260350">
              <a:buFont typeface="Arial" pitchFamily="34" charset="0"/>
              <a:buChar char="■"/>
              <a:defRPr/>
            </a:lvl2pPr>
            <a:lvl3pPr marL="896938" indent="-276225">
              <a:buFont typeface="Arial" pitchFamily="34" charset="0"/>
              <a:buChar char="□"/>
              <a:defRPr/>
            </a:lvl3pPr>
            <a:lvl4pPr marL="1339850" indent="-263525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◊"/>
              <a:defRPr/>
            </a:lvl4pPr>
            <a:lvl5pPr marL="1790700" indent="-269875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●"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0DCB26-31A7-407B-913D-2205DF993093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theme" Target="../theme/theme2.xml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728788"/>
            <a:ext cx="8174037" cy="479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0"/>
            <a:ext cx="624363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8" y="6561138"/>
            <a:ext cx="81724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66688" y="1439863"/>
            <a:ext cx="5476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BD2E3E63-3635-477D-9E97-C36E7087B489}" type="slidenum">
              <a:rPr lang="de-DE"/>
              <a:pPr/>
              <a:t>‹#›</a:t>
            </a:fld>
            <a:endParaRPr lang="de-DE"/>
          </a:p>
        </p:txBody>
      </p:sp>
      <p:grpSp>
        <p:nvGrpSpPr>
          <p:cNvPr id="16" name="Gruppieren 15"/>
          <p:cNvGrpSpPr/>
          <p:nvPr/>
        </p:nvGrpSpPr>
        <p:grpSpPr>
          <a:xfrm>
            <a:off x="0" y="0"/>
            <a:ext cx="9145588" cy="6858001"/>
            <a:chOff x="0" y="0"/>
            <a:chExt cx="9145588" cy="6858001"/>
          </a:xfrm>
        </p:grpSpPr>
        <p:grpSp>
          <p:nvGrpSpPr>
            <p:cNvPr id="15" name="Gruppieren 14"/>
            <p:cNvGrpSpPr/>
            <p:nvPr userDrawn="1"/>
          </p:nvGrpSpPr>
          <p:grpSpPr>
            <a:xfrm>
              <a:off x="433388" y="0"/>
              <a:ext cx="8712200" cy="1341438"/>
              <a:chOff x="433388" y="0"/>
              <a:chExt cx="8712200" cy="1341438"/>
            </a:xfrm>
          </p:grpSpPr>
          <p:sp>
            <p:nvSpPr>
              <p:cNvPr id="50196" name="Rectangle 20"/>
              <p:cNvSpPr>
                <a:spLocks noChangeArrowheads="1"/>
              </p:cNvSpPr>
              <p:nvPr/>
            </p:nvSpPr>
            <p:spPr bwMode="auto">
              <a:xfrm>
                <a:off x="433388" y="0"/>
                <a:ext cx="144463" cy="1196975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0197" name="Rectangle 21"/>
              <p:cNvSpPr>
                <a:spLocks noChangeArrowheads="1"/>
              </p:cNvSpPr>
              <p:nvPr/>
            </p:nvSpPr>
            <p:spPr bwMode="auto">
              <a:xfrm>
                <a:off x="433388" y="1196975"/>
                <a:ext cx="8712200" cy="144463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14" name="Gruppieren 13"/>
            <p:cNvGrpSpPr/>
            <p:nvPr userDrawn="1"/>
          </p:nvGrpSpPr>
          <p:grpSpPr>
            <a:xfrm>
              <a:off x="0" y="1270000"/>
              <a:ext cx="504826" cy="5588001"/>
              <a:chOff x="0" y="1270000"/>
              <a:chExt cx="504826" cy="5588001"/>
            </a:xfrm>
          </p:grpSpPr>
          <p:sp>
            <p:nvSpPr>
              <p:cNvPr id="50198" name="Rectangle 22"/>
              <p:cNvSpPr>
                <a:spLocks noChangeArrowheads="1"/>
              </p:cNvSpPr>
              <p:nvPr/>
            </p:nvSpPr>
            <p:spPr bwMode="auto">
              <a:xfrm>
                <a:off x="433388" y="1341438"/>
                <a:ext cx="71438" cy="5516563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0199" name="Rectangle 23"/>
              <p:cNvSpPr>
                <a:spLocks noChangeArrowheads="1"/>
              </p:cNvSpPr>
              <p:nvPr/>
            </p:nvSpPr>
            <p:spPr bwMode="auto">
              <a:xfrm>
                <a:off x="0" y="1270000"/>
                <a:ext cx="503238" cy="71438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52225" name="Picture 1" descr="hpi_logo_v2_cmyk_sl1_master"/>
          <p:cNvPicPr>
            <a:picLocks noChangeAspect="1" noChangeArrowheads="1"/>
          </p:cNvPicPr>
          <p:nvPr/>
        </p:nvPicPr>
        <p:blipFill>
          <a:blip r:embed="rId9"/>
          <a:srcRect b="14703"/>
          <a:stretch>
            <a:fillRect/>
          </a:stretch>
        </p:blipFill>
        <p:spPr bwMode="auto">
          <a:xfrm>
            <a:off x="7592400" y="319088"/>
            <a:ext cx="1190625" cy="5778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5" r:id="rId2"/>
    <p:sldLayoutId id="2147483655" r:id="rId3"/>
    <p:sldLayoutId id="2147483659" r:id="rId4"/>
    <p:sldLayoutId id="2147483660" r:id="rId5"/>
    <p:sldLayoutId id="2147483678" r:id="rId6"/>
    <p:sldLayoutId id="2147483677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444500" indent="-265113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898525" indent="-266700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□"/>
        <a:defRPr>
          <a:solidFill>
            <a:schemeClr val="tx1"/>
          </a:solidFill>
          <a:latin typeface="+mn-lt"/>
        </a:defRPr>
      </a:lvl2pPr>
      <a:lvl3pPr marL="1338263" indent="-266700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Verdana" pitchFamily="34" charset="0"/>
        <a:buChar char="◊"/>
        <a:defRPr>
          <a:solidFill>
            <a:schemeClr val="tx1"/>
          </a:solidFill>
          <a:latin typeface="+mn-lt"/>
        </a:defRPr>
      </a:lvl3pPr>
      <a:lvl4pPr marL="3319463" indent="-1762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defRPr>
          <a:solidFill>
            <a:schemeClr val="tx1"/>
          </a:solidFill>
          <a:latin typeface="+mn-lt"/>
        </a:defRPr>
      </a:lvl4pPr>
      <a:lvl5pPr marL="3727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41846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4641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5099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5556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727200"/>
            <a:ext cx="8174037" cy="479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0"/>
            <a:ext cx="624363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8" y="6559550"/>
            <a:ext cx="81740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grpSp>
        <p:nvGrpSpPr>
          <p:cNvPr id="17" name="Gruppieren 16"/>
          <p:cNvGrpSpPr/>
          <p:nvPr/>
        </p:nvGrpSpPr>
        <p:grpSpPr>
          <a:xfrm>
            <a:off x="0" y="0"/>
            <a:ext cx="9145588" cy="6858001"/>
            <a:chOff x="0" y="0"/>
            <a:chExt cx="9145588" cy="6858001"/>
          </a:xfrm>
        </p:grpSpPr>
        <p:grpSp>
          <p:nvGrpSpPr>
            <p:cNvPr id="16" name="Gruppieren 15"/>
            <p:cNvGrpSpPr/>
            <p:nvPr userDrawn="1"/>
          </p:nvGrpSpPr>
          <p:grpSpPr>
            <a:xfrm>
              <a:off x="433388" y="0"/>
              <a:ext cx="8712200" cy="1341438"/>
              <a:chOff x="433388" y="0"/>
              <a:chExt cx="8712200" cy="1341438"/>
            </a:xfrm>
          </p:grpSpPr>
          <p:sp>
            <p:nvSpPr>
              <p:cNvPr id="54297" name="Rectangle 25"/>
              <p:cNvSpPr>
                <a:spLocks noChangeArrowheads="1"/>
              </p:cNvSpPr>
              <p:nvPr/>
            </p:nvSpPr>
            <p:spPr bwMode="auto">
              <a:xfrm>
                <a:off x="433388" y="0"/>
                <a:ext cx="144463" cy="1196975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4298" name="Rectangle 26"/>
              <p:cNvSpPr>
                <a:spLocks noChangeArrowheads="1"/>
              </p:cNvSpPr>
              <p:nvPr/>
            </p:nvSpPr>
            <p:spPr bwMode="auto">
              <a:xfrm>
                <a:off x="433388" y="1196975"/>
                <a:ext cx="8712200" cy="144463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15" name="Gruppieren 14"/>
            <p:cNvGrpSpPr/>
            <p:nvPr userDrawn="1"/>
          </p:nvGrpSpPr>
          <p:grpSpPr>
            <a:xfrm>
              <a:off x="0" y="1270000"/>
              <a:ext cx="504826" cy="5588001"/>
              <a:chOff x="0" y="1270000"/>
              <a:chExt cx="504826" cy="5588001"/>
            </a:xfrm>
          </p:grpSpPr>
          <p:sp>
            <p:nvSpPr>
              <p:cNvPr id="54300" name="Rectangle 28"/>
              <p:cNvSpPr>
                <a:spLocks noChangeArrowheads="1"/>
              </p:cNvSpPr>
              <p:nvPr/>
            </p:nvSpPr>
            <p:spPr bwMode="auto">
              <a:xfrm>
                <a:off x="433388" y="1341438"/>
                <a:ext cx="71438" cy="5516563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4301" name="Rectangle 29"/>
              <p:cNvSpPr>
                <a:spLocks noChangeArrowheads="1"/>
              </p:cNvSpPr>
              <p:nvPr/>
            </p:nvSpPr>
            <p:spPr bwMode="auto">
              <a:xfrm>
                <a:off x="0" y="1270000"/>
                <a:ext cx="503238" cy="7143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sp>
        <p:nvSpPr>
          <p:cNvPr id="54310" name="Rectangle 3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66688" y="1439863"/>
            <a:ext cx="5476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15607529-4FF3-4FE6-8DAF-F4821142B5DD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14" name="Picture 1" descr="hpi_logo_v2_cmyk_sl1_master"/>
          <p:cNvPicPr>
            <a:picLocks noChangeAspect="1" noChangeArrowheads="1"/>
          </p:cNvPicPr>
          <p:nvPr/>
        </p:nvPicPr>
        <p:blipFill>
          <a:blip r:embed="rId9"/>
          <a:srcRect b="14703"/>
          <a:stretch>
            <a:fillRect/>
          </a:stretch>
        </p:blipFill>
        <p:spPr bwMode="auto">
          <a:xfrm>
            <a:off x="7592400" y="319088"/>
            <a:ext cx="1190625" cy="5778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6" r:id="rId2"/>
    <p:sldLayoutId id="2147483665" r:id="rId3"/>
    <p:sldLayoutId id="2147483669" r:id="rId4"/>
    <p:sldLayoutId id="2147483670" r:id="rId5"/>
    <p:sldLayoutId id="2147483679" r:id="rId6"/>
    <p:sldLayoutId id="2147483680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444500" indent="-265113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893763" indent="-260350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□"/>
        <a:defRPr>
          <a:solidFill>
            <a:schemeClr val="tx1"/>
          </a:solidFill>
          <a:latin typeface="+mn-lt"/>
        </a:defRPr>
      </a:lvl2pPr>
      <a:lvl3pPr marL="1341438" indent="-276225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Verdana" pitchFamily="34" charset="0"/>
        <a:buChar char="◊"/>
        <a:defRPr>
          <a:solidFill>
            <a:schemeClr val="tx1"/>
          </a:solidFill>
          <a:latin typeface="+mn-lt"/>
        </a:defRPr>
      </a:lvl3pPr>
      <a:lvl4pPr marL="175895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1669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6241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0813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5385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9957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 smtClean="0"/>
              <a:t>Find All My Friends</a:t>
            </a:r>
            <a:br>
              <a:rPr lang="en-US" dirty="0" smtClean="0"/>
            </a:br>
            <a:r>
              <a:rPr lang="en-US" sz="1100" dirty="0"/>
              <a:t/>
            </a:r>
            <a:br>
              <a:rPr lang="en-US" sz="1100" dirty="0"/>
            </a:br>
            <a:r>
              <a:rPr lang="en-US" sz="2000" dirty="0" smtClean="0"/>
              <a:t>Crossing Platform Borders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 smtClean="0"/>
              <a:t>Projektvorstellung</a:t>
            </a:r>
          </a:p>
          <a:p>
            <a:r>
              <a:rPr lang="en-US" noProof="1" smtClean="0"/>
              <a:t>Eingebettete Betriebssysteme</a:t>
            </a:r>
          </a:p>
          <a:p>
            <a:endParaRPr lang="en-US" noProof="1" smtClean="0"/>
          </a:p>
          <a:p>
            <a:r>
              <a:rPr lang="en-US" noProof="1" smtClean="0"/>
              <a:t>7. Dezember 2011</a:t>
            </a:r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113323" y="4022032"/>
            <a:ext cx="1800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err="1" smtClean="0">
                <a:solidFill>
                  <a:schemeClr val="tx1"/>
                </a:solidFill>
              </a:rPr>
              <a:t>Bild</a:t>
            </a:r>
            <a:r>
              <a:rPr lang="en-US" dirty="0" smtClean="0">
                <a:solidFill>
                  <a:schemeClr val="tx1"/>
                </a:solidFill>
              </a:rPr>
              <a:t> / Icon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177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noProof="1" smtClean="0"/>
              <a:t>Robert Aschenbrenner</a:t>
            </a:r>
          </a:p>
          <a:p>
            <a:pPr marL="285750" indent="-285750">
              <a:buFont typeface="Arial"/>
              <a:buChar char="•"/>
            </a:pPr>
            <a:r>
              <a:rPr lang="en-US" noProof="1" smtClean="0"/>
              <a:t>Tim Felgentreff</a:t>
            </a:r>
          </a:p>
          <a:p>
            <a:pPr marL="285750" indent="-285750">
              <a:buFont typeface="Arial"/>
              <a:buChar char="•"/>
            </a:pPr>
            <a:r>
              <a:rPr lang="en-US" noProof="1" smtClean="0"/>
              <a:t>Markus Kahl</a:t>
            </a:r>
          </a:p>
          <a:p>
            <a:pPr marL="285750" indent="-285750">
              <a:buFont typeface="Arial"/>
              <a:buChar char="•"/>
            </a:pPr>
            <a:r>
              <a:rPr lang="en-US" noProof="1" smtClean="0"/>
              <a:t>Lysann Kessler</a:t>
            </a:r>
          </a:p>
          <a:p>
            <a:pPr marL="285750" indent="-285750">
              <a:buFont typeface="Arial"/>
              <a:buChar char="•"/>
            </a:pPr>
            <a:r>
              <a:rPr lang="en-US" noProof="1" smtClean="0"/>
              <a:t>Tobias Mohr</a:t>
            </a:r>
          </a:p>
          <a:p>
            <a:pPr marL="285750" indent="-285750">
              <a:buFont typeface="Arial"/>
              <a:buChar char="•"/>
            </a:pPr>
            <a:r>
              <a:rPr lang="en-US" noProof="1" smtClean="0"/>
              <a:t>Frank Schlegel</a:t>
            </a:r>
          </a:p>
          <a:p>
            <a:pPr marL="285750" indent="-285750">
              <a:buFont typeface="Arial"/>
              <a:buChar char="•"/>
            </a:pPr>
            <a:r>
              <a:rPr lang="en-US" noProof="1" smtClean="0"/>
              <a:t>Philipp Tessenow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Find All My Friends | Eingebettete Betriebssysteme | 7. Dezember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31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Die Aufgabe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noProof="1" smtClean="0"/>
              <a:t>Use Case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Alice m</a:t>
            </a:r>
            <a:r>
              <a:rPr lang="en-US" noProof="1" smtClean="0"/>
              <a:t>ö</a:t>
            </a:r>
            <a:r>
              <a:rPr lang="en-US" noProof="1" smtClean="0"/>
              <a:t>chte gerne einen Berliner Weihnachtsmarkt besuchen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Dazu will sie Ihre Freunde Bob und Charlie einladen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FindAllMyFriends Application</a:t>
            </a:r>
          </a:p>
          <a:p>
            <a:pPr marL="1179513" lvl="2" indent="-285750">
              <a:buFont typeface="Arial"/>
              <a:buChar char="•"/>
            </a:pPr>
            <a:r>
              <a:rPr lang="en-US" noProof="1" smtClean="0"/>
              <a:t>Einladungen verschicken</a:t>
            </a:r>
          </a:p>
          <a:p>
            <a:pPr marL="1179513" lvl="2" indent="-285750">
              <a:buFont typeface="Arial"/>
              <a:buChar char="•"/>
            </a:pPr>
            <a:r>
              <a:rPr lang="en-US" noProof="1" smtClean="0"/>
              <a:t>Zu-/Absagen verwalten</a:t>
            </a:r>
          </a:p>
          <a:p>
            <a:pPr marL="1179513" lvl="2" indent="-285750">
              <a:buFont typeface="Arial"/>
              <a:buChar char="•"/>
            </a:pPr>
            <a:r>
              <a:rPr lang="en-US" noProof="1" smtClean="0"/>
              <a:t>Den f</a:t>
            </a:r>
            <a:r>
              <a:rPr lang="en-US" noProof="1" smtClean="0"/>
              <a:t>ür alle Teilnehmer günstig erreichbaren Weihnachtsmarkt ermitteln</a:t>
            </a:r>
          </a:p>
          <a:p>
            <a:pPr marL="1179513" lvl="2" indent="-285750">
              <a:buFont typeface="Arial"/>
              <a:buChar char="•"/>
            </a:pPr>
            <a:r>
              <a:rPr lang="en-US" noProof="1" smtClean="0"/>
              <a:t>Individuelle Reiseroute für die einzelnen Teilnehmer generieren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740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Die Aufgabe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noProof="1" smtClean="0"/>
              <a:t>Herausforderungen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Heterogene Umgebung: 3 </a:t>
            </a:r>
            <a:r>
              <a:rPr lang="en-US" noProof="1" smtClean="0"/>
              <a:t>verschiedene mobile Betriebssysteme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Netzwerkabbruch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Energieverbrauch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Datenvolumen</a:t>
            </a:r>
            <a:endParaRPr lang="en-US" noProof="1" smtClean="0"/>
          </a:p>
          <a:p>
            <a:endParaRPr lang="en-US" noProof="1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126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Die </a:t>
            </a:r>
            <a:r>
              <a:rPr lang="en-US" noProof="1" smtClean="0"/>
              <a:t>L</a:t>
            </a:r>
            <a:r>
              <a:rPr lang="en-US" noProof="1" smtClean="0"/>
              <a:t>ösung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[</a:t>
            </a:r>
          </a:p>
          <a:p>
            <a:endParaRPr lang="en-US" noProof="1"/>
          </a:p>
          <a:p>
            <a:r>
              <a:rPr lang="en-US" noProof="1" smtClean="0"/>
              <a:t>Diagramm:</a:t>
            </a:r>
          </a:p>
          <a:p>
            <a:r>
              <a:rPr lang="en-US" noProof="1"/>
              <a:t>	</a:t>
            </a:r>
            <a:r>
              <a:rPr lang="en-US" noProof="1" smtClean="0"/>
              <a:t>Server, 3 Handys,</a:t>
            </a:r>
          </a:p>
          <a:p>
            <a:r>
              <a:rPr lang="en-US" noProof="1"/>
              <a:t>	</a:t>
            </a:r>
            <a:r>
              <a:rPr lang="en-US" noProof="1" smtClean="0"/>
              <a:t>Google Maps, VBB,</a:t>
            </a:r>
          </a:p>
          <a:p>
            <a:r>
              <a:rPr lang="en-US" noProof="1"/>
              <a:t>	</a:t>
            </a:r>
            <a:r>
              <a:rPr lang="en-US" noProof="1" smtClean="0"/>
              <a:t>Kommunikation, verschiedene Push-Benachrichtigungsdienste;</a:t>
            </a:r>
          </a:p>
          <a:p>
            <a:endParaRPr lang="en-US" noProof="1"/>
          </a:p>
          <a:p>
            <a:r>
              <a:rPr lang="en-US" noProof="1" smtClean="0"/>
              <a:t>Nach und nach komplizierter werden lassen ;)</a:t>
            </a:r>
          </a:p>
          <a:p>
            <a:endParaRPr lang="en-US" noProof="1"/>
          </a:p>
          <a:p>
            <a:r>
              <a:rPr lang="en-US" noProof="1" smtClean="0"/>
              <a:t>]</a:t>
            </a:r>
            <a:endParaRPr lang="en-US" noProof="1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8081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Die Werkzeuge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noProof="1" smtClean="0"/>
              <a:t>[SDK’s]</a:t>
            </a:r>
          </a:p>
          <a:p>
            <a:pPr marL="285750" indent="-285750">
              <a:buFont typeface="Arial"/>
              <a:buChar char="•"/>
            </a:pPr>
            <a:r>
              <a:rPr lang="en-US" noProof="1" smtClean="0"/>
              <a:t>JSON-Kommunikations-Protokoll </a:t>
            </a:r>
            <a:r>
              <a:rPr lang="en-US" noProof="1" smtClean="0"/>
              <a:t>über HTTP</a:t>
            </a:r>
            <a:endParaRPr lang="en-US" noProof="1" smtClean="0"/>
          </a:p>
          <a:p>
            <a:pPr marL="285750" indent="-285750">
              <a:buFont typeface="Arial"/>
              <a:buChar char="•"/>
            </a:pPr>
            <a:r>
              <a:rPr lang="en-US" noProof="1" smtClean="0"/>
              <a:t>[Server-Technologie (OS, Framework, …)]</a:t>
            </a:r>
            <a:endParaRPr lang="en-US" noProof="1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089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Diskussion – Warum JSON?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noProof="1" smtClean="0"/>
              <a:t>Alternative Ans</a:t>
            </a:r>
            <a:r>
              <a:rPr lang="en-US" noProof="1" smtClean="0"/>
              <a:t>ätze für Binärprotokolle:</a:t>
            </a:r>
            <a:endParaRPr lang="en-US" noProof="1" smtClean="0"/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CORBA: kompiliziert, Overkill, mangelhafte Implementierungen f</a:t>
            </a:r>
            <a:r>
              <a:rPr lang="en-US" noProof="1" smtClean="0"/>
              <a:t>ür Embdedded</a:t>
            </a:r>
            <a:endParaRPr lang="en-US" noProof="1" smtClean="0"/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Thrift: schlecht dokumentiert, quasi propriet</a:t>
            </a:r>
            <a:r>
              <a:rPr lang="en-US" noProof="1" smtClean="0"/>
              <a:t>är</a:t>
            </a:r>
            <a:endParaRPr lang="en-US" noProof="1" smtClean="0"/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Hessian: schlecht dokumentiert, unvollst</a:t>
            </a:r>
            <a:r>
              <a:rPr lang="en-US" noProof="1" smtClean="0"/>
              <a:t>ändige Implementierungen</a:t>
            </a:r>
            <a:endParaRPr lang="en-US" noProof="1" smtClean="0"/>
          </a:p>
          <a:p>
            <a:pPr marL="285750" indent="-285750">
              <a:buFont typeface="Arial"/>
              <a:buChar char="•"/>
            </a:pPr>
            <a:endParaRPr lang="en-US" noProof="1" smtClean="0"/>
          </a:p>
          <a:p>
            <a:pPr marL="285750" indent="-285750">
              <a:buFont typeface="Arial"/>
              <a:buChar char="•"/>
            </a:pPr>
            <a:r>
              <a:rPr lang="en-US" noProof="1" smtClean="0"/>
              <a:t>Wie viel Overhead bringt JSON tats</a:t>
            </a:r>
            <a:r>
              <a:rPr lang="en-US" noProof="1" smtClean="0"/>
              <a:t>ächlich mit? -&gt; Tim</a:t>
            </a:r>
            <a:endParaRPr lang="en-US" noProof="1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089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Server API Version 1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[</a:t>
            </a:r>
          </a:p>
          <a:p>
            <a:r>
              <a:rPr lang="en-US" noProof="1" smtClean="0"/>
              <a:t>grobe Beschreibung der API</a:t>
            </a:r>
          </a:p>
          <a:p>
            <a:r>
              <a:rPr lang="en-US" noProof="1" smtClean="0"/>
              <a:t>und des Ablaufs</a:t>
            </a:r>
          </a:p>
          <a:p>
            <a:r>
              <a:rPr lang="en-US" noProof="1" smtClean="0"/>
              <a:t>]</a:t>
            </a:r>
            <a:endParaRPr lang="en-US" noProof="1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943854"/>
      </p:ext>
    </p:extLst>
  </p:cSld>
  <p:clrMapOvr>
    <a:masterClrMapping/>
  </p:clrMapOvr>
</p:sld>
</file>

<file path=ppt/theme/theme1.xml><?xml version="1.0" encoding="utf-8"?>
<a:theme xmlns:a="http://schemas.openxmlformats.org/drawingml/2006/main" name="hpi_folienmaster_2007_01">
  <a:themeElements>
    <a:clrScheme name="HPI">
      <a:dk1>
        <a:srgbClr val="000000"/>
      </a:dk1>
      <a:lt1>
        <a:srgbClr val="FFFFFF"/>
      </a:lt1>
      <a:dk2>
        <a:srgbClr val="60676A"/>
      </a:dk2>
      <a:lt2>
        <a:srgbClr val="8E9496"/>
      </a:lt2>
      <a:accent1>
        <a:srgbClr val="AF0034"/>
      </a:accent1>
      <a:accent2>
        <a:srgbClr val="F8A800"/>
      </a:accent2>
      <a:accent3>
        <a:srgbClr val="FAC24C"/>
      </a:accent3>
      <a:accent4>
        <a:srgbClr val="DD6108"/>
      </a:accent4>
      <a:accent5>
        <a:srgbClr val="007A9E"/>
      </a:accent5>
      <a:accent6>
        <a:srgbClr val="4CA2BB"/>
      </a:accent6>
      <a:hlink>
        <a:srgbClr val="007A9E"/>
      </a:hlink>
      <a:folHlink>
        <a:srgbClr val="AEB3B4"/>
      </a:folHlink>
    </a:clrScheme>
    <a:fontScheme name="HPI Master R7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mtClean="0">
            <a:solidFill>
              <a:schemeClr val="tx1"/>
            </a:solidFill>
          </a:defRPr>
        </a:defPPr>
      </a:lstStyle>
    </a:txDef>
  </a:objectDefaults>
  <a:extraClrSchemeLst>
    <a:extraClrScheme>
      <a:clrScheme name="HPI Master R7 1">
        <a:dk1>
          <a:srgbClr val="000000"/>
        </a:dk1>
        <a:lt1>
          <a:srgbClr val="FFFFFF"/>
        </a:lt1>
        <a:dk2>
          <a:srgbClr val="60686B"/>
        </a:dk2>
        <a:lt2>
          <a:srgbClr val="8E9496"/>
        </a:lt2>
        <a:accent1>
          <a:srgbClr val="AF0034"/>
        </a:accent1>
        <a:accent2>
          <a:srgbClr val="F6A800"/>
        </a:accent2>
        <a:accent3>
          <a:srgbClr val="FFFFFF"/>
        </a:accent3>
        <a:accent4>
          <a:srgbClr val="000000"/>
        </a:accent4>
        <a:accent5>
          <a:srgbClr val="D4AAAE"/>
        </a:accent5>
        <a:accent6>
          <a:srgbClr val="DF9800"/>
        </a:accent6>
        <a:hlink>
          <a:srgbClr val="007A9E"/>
        </a:hlink>
        <a:folHlink>
          <a:srgbClr val="AEB3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hpi_orange">
  <a:themeElements>
    <a:clrScheme name="HPI">
      <a:dk1>
        <a:srgbClr val="000000"/>
      </a:dk1>
      <a:lt1>
        <a:srgbClr val="FFFFFF"/>
      </a:lt1>
      <a:dk2>
        <a:srgbClr val="60676A"/>
      </a:dk2>
      <a:lt2>
        <a:srgbClr val="8E9496"/>
      </a:lt2>
      <a:accent1>
        <a:srgbClr val="AF0034"/>
      </a:accent1>
      <a:accent2>
        <a:srgbClr val="F8A800"/>
      </a:accent2>
      <a:accent3>
        <a:srgbClr val="FAC24C"/>
      </a:accent3>
      <a:accent4>
        <a:srgbClr val="DD6108"/>
      </a:accent4>
      <a:accent5>
        <a:srgbClr val="007A9E"/>
      </a:accent5>
      <a:accent6>
        <a:srgbClr val="4CA2BB"/>
      </a:accent6>
      <a:hlink>
        <a:srgbClr val="007A9E"/>
      </a:hlink>
      <a:folHlink>
        <a:srgbClr val="AEB3B4"/>
      </a:folHlink>
    </a:clrScheme>
    <a:fontScheme name="hpi_orang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hpi_orange 1">
        <a:dk1>
          <a:srgbClr val="000000"/>
        </a:dk1>
        <a:lt1>
          <a:srgbClr val="FFFFFF"/>
        </a:lt1>
        <a:dk2>
          <a:srgbClr val="60686B"/>
        </a:dk2>
        <a:lt2>
          <a:srgbClr val="868D91"/>
        </a:lt2>
        <a:accent1>
          <a:srgbClr val="AF0034"/>
        </a:accent1>
        <a:accent2>
          <a:srgbClr val="F6A800"/>
        </a:accent2>
        <a:accent3>
          <a:srgbClr val="FFFFFF"/>
        </a:accent3>
        <a:accent4>
          <a:srgbClr val="000000"/>
        </a:accent4>
        <a:accent5>
          <a:srgbClr val="D4AAAE"/>
        </a:accent5>
        <a:accent6>
          <a:srgbClr val="DF9800"/>
        </a:accent6>
        <a:hlink>
          <a:srgbClr val="007A9E"/>
        </a:hlink>
        <a:folHlink>
          <a:srgbClr val="AEB3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hpi_folienmaster_2007_01</Template>
  <TotalTime>524</TotalTime>
  <Words>276</Words>
  <Application>Microsoft Macintosh PowerPoint</Application>
  <PresentationFormat>On-screen Show (4:3)</PresentationFormat>
  <Paragraphs>73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hpi_folienmaster_2007_01</vt:lpstr>
      <vt:lpstr>hpi_orange</vt:lpstr>
      <vt:lpstr>Find All My Friends  Crossing Platform Borders</vt:lpstr>
      <vt:lpstr>Das Team</vt:lpstr>
      <vt:lpstr>Die Aufgabe</vt:lpstr>
      <vt:lpstr>Die Aufgabe</vt:lpstr>
      <vt:lpstr>Die Lösung</vt:lpstr>
      <vt:lpstr>Die Werkzeuge</vt:lpstr>
      <vt:lpstr>Diskussion – Warum JSON?</vt:lpstr>
      <vt:lpstr>Server API Version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Change Impact of Patches Using Bundle Views</dc:title>
  <dc:creator>flummi</dc:creator>
  <cp:lastModifiedBy>Lysann Kessler</cp:lastModifiedBy>
  <cp:revision>117</cp:revision>
  <dcterms:created xsi:type="dcterms:W3CDTF">2011-11-07T14:31:14Z</dcterms:created>
  <dcterms:modified xsi:type="dcterms:W3CDTF">2011-12-01T15:47:54Z</dcterms:modified>
</cp:coreProperties>
</file>