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8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84703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c7235dc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c7235dc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57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c7235dc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c7235dc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5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c7235dc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7c7235dc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30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c7235dc1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c7235dc1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467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c7235dc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c7235dc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310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c7235d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7c7235d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52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c7235dc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7c7235dc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73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7c7235dc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7c7235dc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90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babcb8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8babcb8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3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c7235dc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c7235dc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15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babcb8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8babcb8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32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c7235dc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c7235dc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32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c7235dc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c7235dc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301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c7235dc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c7235dc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72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c7235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c7235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303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c7235dc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c7235dc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6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7" Type="http://schemas.openxmlformats.org/officeDocument/2006/relationships/hyperlink" Target="https://mochajs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abeljs.io/" TargetMode="External"/><Relationship Id="rId5" Type="http://schemas.openxmlformats.org/officeDocument/2006/relationships/hyperlink" Target="https://www.npmjs.com/package/gulp" TargetMode="External"/><Relationship Id="rId4" Type="http://schemas.openxmlformats.org/officeDocument/2006/relationships/hyperlink" Target="https://www.npmjs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sername.github.io/username/a#/inde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s-tricks.com/useful-nth-child-recipi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ference.sitepoint.com/css/css3psuedoclass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mashingmagazine.com/2016/05/an-ultimate-guide-to-css-pseudo-classes-and-pseudo-element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6 - Useful Pseudo Selectors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40300" cy="2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:first-child</a:t>
            </a:r>
            <a:endParaRPr sz="18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Droid Sans"/>
                <a:ea typeface="Droid Sans"/>
                <a:cs typeface="Droid Sans"/>
                <a:sym typeface="Droid Sans"/>
              </a:rPr>
              <a:t>the first child of its parent element.</a:t>
            </a:r>
            <a:endParaRPr>
              <a:solidFill>
                <a:srgbClr val="999999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:last-child</a:t>
            </a:r>
            <a:endParaRPr sz="18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Droid Sans"/>
                <a:ea typeface="Droid Sans"/>
                <a:cs typeface="Droid Sans"/>
                <a:sym typeface="Droid Sans"/>
              </a:rPr>
              <a:t>the last child of its parent element.</a:t>
            </a:r>
            <a:endParaRPr>
              <a:solidFill>
                <a:srgbClr val="999999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999999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:nth-child(</a:t>
            </a:r>
            <a:r>
              <a:rPr lang="en" sz="1800">
                <a:solidFill>
                  <a:srgbClr val="00FFFF"/>
                </a:solidFill>
              </a:rPr>
              <a:t>param</a:t>
            </a:r>
            <a:r>
              <a:rPr lang="en" sz="1800">
                <a:solidFill>
                  <a:srgbClr val="FF00FF"/>
                </a:solidFill>
              </a:rPr>
              <a:t>) </a:t>
            </a:r>
            <a:r>
              <a:rPr lang="en" sz="1800">
                <a:solidFill>
                  <a:srgbClr val="FFFF00"/>
                </a:solidFill>
              </a:rPr>
              <a:t>*             ↓</a:t>
            </a:r>
            <a:endParaRPr sz="18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:nth-last-child(</a:t>
            </a:r>
            <a:r>
              <a:rPr lang="en" sz="1800">
                <a:solidFill>
                  <a:srgbClr val="00FFFF"/>
                </a:solidFill>
              </a:rPr>
              <a:t>param</a:t>
            </a:r>
            <a:r>
              <a:rPr lang="en" sz="1800">
                <a:solidFill>
                  <a:srgbClr val="FF00FF"/>
                </a:solidFill>
              </a:rPr>
              <a:t>) </a:t>
            </a:r>
            <a:r>
              <a:rPr lang="en" sz="1800">
                <a:solidFill>
                  <a:srgbClr val="FFFF00"/>
                </a:solidFill>
              </a:rPr>
              <a:t>*      ↑</a:t>
            </a:r>
            <a:endParaRPr sz="18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targets one or more elements depending on order.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50">
                <a:solidFill>
                  <a:srgbClr val="00FFFF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950">
                <a:solidFill>
                  <a:srgbClr val="00FFFF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50">
                <a:solidFill>
                  <a:srgbClr val="4E4E4E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950">
                <a:solidFill>
                  <a:srgbClr val="4E4E4E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50">
                <a:solidFill>
                  <a:srgbClr val="4E4E4E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950">
                <a:solidFill>
                  <a:srgbClr val="4E4E4E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50">
                <a:solidFill>
                  <a:srgbClr val="4E4E4E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950">
                <a:solidFill>
                  <a:srgbClr val="4E4E4E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50">
                <a:solidFill>
                  <a:srgbClr val="4E4E4E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950">
                <a:solidFill>
                  <a:srgbClr val="4E4E4E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50">
                <a:solidFill>
                  <a:srgbClr val="4E4E4E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950">
                <a:solidFill>
                  <a:srgbClr val="4E4E4E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50">
                <a:solidFill>
                  <a:srgbClr val="4E4E4E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950">
                <a:solidFill>
                  <a:srgbClr val="4E4E4E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FF00FF"/>
              </a:solidFill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2"/>
          </p:nvPr>
        </p:nvSpPr>
        <p:spPr>
          <a:xfrm>
            <a:off x="3491450" y="1152475"/>
            <a:ext cx="3577200" cy="2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:focus</a:t>
            </a:r>
            <a:endParaRPr sz="18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Styles elements that have come into focus.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:required, :optional, :invalid, :valid</a:t>
            </a:r>
            <a:endParaRPr sz="18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Styles elements marked required through the corresponding attribute.</a:t>
            </a:r>
            <a:endParaRPr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”text”</a:t>
            </a: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”text”</a:t>
            </a: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”text”</a:t>
            </a: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invalid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00FF"/>
              </a:solidFill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7198200" y="1973125"/>
            <a:ext cx="3170400" cy="1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392700" y="4837000"/>
            <a:ext cx="8428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https://www.smashingmagazine.com/2016/05/an-ultimate-guide-to-css-pseudo-classes-and-pseudo-elements/#nth-child</a:t>
            </a:r>
            <a:endParaRPr sz="8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6" name="Google Shape;186;p31"/>
          <p:cNvCxnSpPr/>
          <p:nvPr/>
        </p:nvCxnSpPr>
        <p:spPr>
          <a:xfrm>
            <a:off x="429750" y="4133100"/>
            <a:ext cx="664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31"/>
          <p:cNvCxnSpPr/>
          <p:nvPr/>
        </p:nvCxnSpPr>
        <p:spPr>
          <a:xfrm>
            <a:off x="7068725" y="1398425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31"/>
          <p:cNvSpPr txBox="1"/>
          <p:nvPr/>
        </p:nvSpPr>
        <p:spPr>
          <a:xfrm>
            <a:off x="431025" y="4224000"/>
            <a:ext cx="64176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Param can be the values 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odd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even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 or a function() in the form of { 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n [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OP OFFSET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 :  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is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so </a:t>
            </a: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is valid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Submission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Node/ Automation/ Testing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Server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nodejs.org/en/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Task Runner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npmjs.com/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Package Manager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npmjs.com/package/gulp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Transpiler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babeljs.io/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 Framework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mochajs.org/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An Assignment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</a:rPr>
              <a:t>Create your directories where # is the assignment number</a:t>
            </a:r>
            <a:endParaRPr sz="1300">
              <a:solidFill>
                <a:srgbClr val="999999"/>
              </a:solidFill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u="sng">
                <a:solidFill>
                  <a:srgbClr val="B7B7B7"/>
                </a:solidFill>
              </a:rPr>
              <a:t>	</a:t>
            </a:r>
            <a:r>
              <a:rPr lang="en" sz="1300" b="1">
                <a:solidFill>
                  <a:srgbClr val="FFFFFF"/>
                </a:solidFill>
              </a:rPr>
              <a:t>$</a:t>
            </a:r>
            <a:r>
              <a:rPr lang="en" sz="1300" b="1">
                <a:solidFill>
                  <a:srgbClr val="B7B7B7"/>
                </a:solidFill>
              </a:rPr>
              <a:t>  </a:t>
            </a:r>
            <a:r>
              <a:rPr lang="en" sz="13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lang="en" sz="13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3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sz="13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cd </a:t>
            </a:r>
            <a:r>
              <a:rPr lang="en" sz="13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3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sz="13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$ mkdir </a:t>
            </a:r>
            <a:r>
              <a:rPr lang="en" sz="13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dep app</a:t>
            </a:r>
            <a:endParaRPr sz="1300"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mkdir </a:t>
            </a:r>
            <a:r>
              <a:rPr lang="en" sz="13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app/css app/js app/img</a:t>
            </a:r>
            <a:endParaRPr sz="1300"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</a:rPr>
              <a:t>Commit</a:t>
            </a:r>
            <a:endParaRPr sz="1300">
              <a:solidFill>
                <a:srgbClr val="999999"/>
              </a:solidFill>
            </a:endParaRPr>
          </a:p>
          <a:p>
            <a:pPr marL="45720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git add </a:t>
            </a:r>
            <a:r>
              <a:rPr lang="en" sz="13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-A</a:t>
            </a:r>
            <a:endParaRPr sz="1300" b="1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</a:t>
            </a:r>
            <a:r>
              <a:rPr lang="en" sz="13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-m</a:t>
            </a:r>
            <a:r>
              <a:rPr lang="en" sz="13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"Setting up a</a:t>
            </a:r>
            <a:r>
              <a:rPr lang="en" sz="13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3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</a:t>
            </a:r>
            <a:r>
              <a:rPr lang="en" sz="13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-u</a:t>
            </a:r>
            <a:r>
              <a:rPr lang="en" sz="13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origin master</a:t>
            </a:r>
            <a:endParaRPr sz="1300"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</a:rPr>
              <a:t>Create your files</a:t>
            </a:r>
            <a:endParaRPr sz="1300">
              <a:solidFill>
                <a:srgbClr val="999999"/>
              </a:solidFill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</a:rPr>
              <a:t>Commit Again</a:t>
            </a:r>
            <a:endParaRPr sz="13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6 - Submission</a:t>
            </a:r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have everything working on your local system, upload your assignment to GitHub.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Submit your assignment by submitting the GitHub URL where your application resides.  By following the instructions you will be able to submit with a URL like this one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username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.github.io/</a:t>
            </a:r>
            <a:r>
              <a:rPr lang="en" u="sng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username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/a</a:t>
            </a:r>
            <a:r>
              <a:rPr lang="en" u="sng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#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/index.html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en"/>
              <a:t>is your Github user name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 the assignment number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Resources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Reading	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body" idx="1"/>
          </p:nvPr>
        </p:nvSpPr>
        <p:spPr>
          <a:xfrm>
            <a:off x="152600" y="1152475"/>
            <a:ext cx="434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Discusses what parts of the JavaScript language should be used and how to create error free and effective code.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to implement algorithms and data structures specifically in the JavaScript language.</a:t>
            </a:r>
            <a:endParaRPr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968" y="1152475"/>
            <a:ext cx="1823350" cy="239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918" y="1152483"/>
            <a:ext cx="1823350" cy="239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6 - A Dynamic JavaScript Table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assignment, you will create a table dynamically based on parameters entered in an HTML form.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First, you must create a form that accepts the starting and ending numbers for both the horizontal (</a:t>
            </a:r>
            <a:r>
              <a:rPr lang="en">
                <a:solidFill>
                  <a:srgbClr val="FF00FF"/>
                </a:solidFill>
              </a:rPr>
              <a:t>multiplier</a:t>
            </a:r>
            <a:r>
              <a:rPr lang="en"/>
              <a:t>) and vertical (</a:t>
            </a:r>
            <a:r>
              <a:rPr lang="en">
                <a:solidFill>
                  <a:srgbClr val="FF00FF"/>
                </a:solidFill>
              </a:rPr>
              <a:t>multiplicand</a:t>
            </a:r>
            <a:r>
              <a:rPr lang="en"/>
              <a:t>) axes of a multiplication table.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Second, you will use the numbers entered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 the form to create a multiplication table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completely dynamically.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Inputs </a:t>
            </a:r>
            <a:r>
              <a:rPr lang="en">
                <a:solidFill>
                  <a:srgbClr val="FF00FF"/>
                </a:solidFill>
              </a:rPr>
              <a:t>Multiplier</a:t>
            </a:r>
            <a:r>
              <a:rPr lang="en"/>
              <a:t>: </a:t>
            </a:r>
            <a:r>
              <a:rPr lang="en">
                <a:solidFill>
                  <a:srgbClr val="FF9900"/>
                </a:solidFill>
              </a:rPr>
              <a:t>1</a:t>
            </a:r>
            <a:r>
              <a:rPr lang="en"/>
              <a:t>, </a:t>
            </a:r>
            <a:r>
              <a:rPr lang="en">
                <a:solidFill>
                  <a:srgbClr val="FF9900"/>
                </a:solidFill>
              </a:rPr>
              <a:t>5 </a:t>
            </a:r>
            <a:r>
              <a:rPr lang="en"/>
              <a:t>; </a:t>
            </a:r>
            <a:r>
              <a:rPr lang="en">
                <a:solidFill>
                  <a:srgbClr val="FF00FF"/>
                </a:solidFill>
              </a:rPr>
              <a:t>Multiplicand</a:t>
            </a:r>
            <a:r>
              <a:rPr lang="en"/>
              <a:t>: </a:t>
            </a:r>
            <a:r>
              <a:rPr lang="en">
                <a:solidFill>
                  <a:srgbClr val="FF9900"/>
                </a:solidFill>
              </a:rPr>
              <a:t>5</a:t>
            </a:r>
            <a:r>
              <a:rPr lang="en"/>
              <a:t>, </a:t>
            </a:r>
            <a:r>
              <a:rPr lang="en">
                <a:solidFill>
                  <a:srgbClr val="FF9900"/>
                </a:solidFill>
              </a:rPr>
              <a:t>8</a:t>
            </a:r>
            <a:r>
              <a:rPr lang="en"/>
              <a:t/>
            </a:r>
            <a:br>
              <a:rPr lang="en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025" y="2780575"/>
            <a:ext cx="3246375" cy="20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6 - Tips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clicked, the submit button should kick off a JavaScript function, not submit the form.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table is initially present before submit.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appears after valid submit.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is replaced if new valid values are submitted.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Encapsulate your JavaScript in functions with parameters so that the code you write for this assignment can be reused.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6 - Validation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5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input elements need to be validated.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validating inputs, display a </a:t>
            </a:r>
            <a:r>
              <a:rPr lang="en">
                <a:solidFill>
                  <a:srgbClr val="FF00FF"/>
                </a:solidFill>
              </a:rPr>
              <a:t>message/ indicate/ highlight</a:t>
            </a:r>
            <a:r>
              <a:rPr lang="en"/>
              <a:t> invalid input to a user.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a user only enters numbers, or be prepared to handle otherwise.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the starting number is less than or equal to the end number, or be prepared to handle the case.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 your page and test many parameters to make sure you hit all use cases.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Validation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1362075"/>
            <a:ext cx="4953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852450" y="4271875"/>
            <a:ext cx="75573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What could be improved?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Validated With Errors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1386288"/>
            <a:ext cx="493395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852450" y="4271875"/>
            <a:ext cx="75573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What could be improved?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6 - Sample Output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247775"/>
            <a:ext cx="74485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6 - CSS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CSS to style the table in an appropriate way. 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creative, but be mindful of usability. 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:nth-child()</a:t>
            </a:r>
            <a:r>
              <a:rPr lang="en"/>
              <a:t> and other CSS3 pseudo-classes will be very helpful.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4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css-tricks.com/useful-nth-child-recipies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4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reference.sitepoint.com/css/css3psuedoclasses</a:t>
            </a:r>
            <a:endParaRPr/>
          </a:p>
          <a:p>
            <a:pPr marL="4572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6 - Pseudo Selectors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14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:active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FF9900"/>
                </a:solidFill>
              </a:rPr>
              <a:t>:after</a:t>
            </a:r>
            <a:br>
              <a:rPr lang="en" sz="1800">
                <a:solidFill>
                  <a:srgbClr val="FF9900"/>
                </a:solidFill>
              </a:rPr>
            </a:br>
            <a:r>
              <a:rPr lang="en" sz="1800">
                <a:solidFill>
                  <a:srgbClr val="FF9900"/>
                </a:solidFill>
              </a:rPr>
              <a:t>:before</a:t>
            </a:r>
            <a:r>
              <a:rPr lang="en" sz="1800">
                <a:solidFill>
                  <a:srgbClr val="00FFFF"/>
                </a:solidFill>
              </a:rPr>
              <a:t/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:checked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:default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:disabled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:empty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:enabled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:first-child</a:t>
            </a:r>
            <a:r>
              <a:rPr lang="en" sz="1800">
                <a:solidFill>
                  <a:srgbClr val="00FFFF"/>
                </a:solidFill>
              </a:rPr>
              <a:t/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FF9900"/>
                </a:solidFill>
              </a:rPr>
              <a:t>:first-letter</a:t>
            </a:r>
            <a:r>
              <a:rPr lang="en" sz="1800">
                <a:solidFill>
                  <a:srgbClr val="00FFFF"/>
                </a:solidFill>
              </a:rPr>
              <a:t/>
            </a:r>
            <a:br>
              <a:rPr lang="en" sz="1800">
                <a:solidFill>
                  <a:srgbClr val="00FFFF"/>
                </a:solidFill>
              </a:rPr>
            </a:br>
            <a:endParaRPr sz="1800">
              <a:solidFill>
                <a:srgbClr val="00FFFF"/>
              </a:solidFill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2"/>
          </p:nvPr>
        </p:nvSpPr>
        <p:spPr>
          <a:xfrm>
            <a:off x="6780725" y="1297825"/>
            <a:ext cx="1953300" cy="20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::after</a:t>
            </a:r>
            <a:endParaRPr sz="18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::before</a:t>
            </a:r>
            <a:endParaRPr sz="18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::first-letter</a:t>
            </a:r>
            <a:endParaRPr sz="18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::first-line</a:t>
            </a:r>
            <a:endParaRPr sz="18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::link</a:t>
            </a:r>
            <a:endParaRPr sz="1800">
              <a:solidFill>
                <a:srgbClr val="00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::selection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4849775" y="3726350"/>
            <a:ext cx="3668100" cy="27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:dir 		::backdrop 	:fullscreen :scope 	::placeholder </a:t>
            </a:r>
            <a:endParaRPr sz="18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FFFF"/>
              </a:solidFill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1492725" y="1297825"/>
            <a:ext cx="1730400" cy="3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:first-line</a:t>
            </a:r>
            <a:r>
              <a:rPr lang="en" sz="1800">
                <a:solidFill>
                  <a:srgbClr val="00FFFF"/>
                </a:solidFill>
              </a:rPr>
              <a:t/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:first-of-type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:focus</a:t>
            </a:r>
            <a:r>
              <a:rPr lang="en" sz="1800">
                <a:solidFill>
                  <a:srgbClr val="00FFFF"/>
                </a:solidFill>
              </a:rPr>
              <a:t/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:hover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:in-range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:indeterminate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:invalid</a:t>
            </a:r>
            <a:r>
              <a:rPr lang="en" sz="1800">
                <a:solidFill>
                  <a:srgbClr val="00FFFF"/>
                </a:solidFill>
              </a:rPr>
              <a:t/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:lang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:last-child</a:t>
            </a:r>
            <a:r>
              <a:rPr lang="en" sz="1800">
                <a:solidFill>
                  <a:srgbClr val="00FFFF"/>
                </a:solidFill>
              </a:rPr>
              <a:t/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:last-of-type</a:t>
            </a:r>
            <a:br>
              <a:rPr lang="en" sz="1800">
                <a:solidFill>
                  <a:srgbClr val="00FFFF"/>
                </a:solidFill>
              </a:rPr>
            </a:br>
            <a:endParaRPr sz="1800">
              <a:solidFill>
                <a:srgbClr val="00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9" name="Google Shape;169;p30"/>
          <p:cNvSpPr txBox="1"/>
          <p:nvPr/>
        </p:nvSpPr>
        <p:spPr>
          <a:xfrm>
            <a:off x="3104750" y="1304575"/>
            <a:ext cx="1796100" cy="3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:not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:nth-child</a:t>
            </a:r>
            <a:br>
              <a:rPr lang="en" sz="1800">
                <a:solidFill>
                  <a:srgbClr val="FF00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:nth-last-child</a:t>
            </a:r>
            <a:r>
              <a:rPr lang="en" sz="1800">
                <a:solidFill>
                  <a:srgbClr val="00FFFF"/>
                </a:solidFill>
              </a:rPr>
              <a:t/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:nth-last-of-type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:nth-of-type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:only-child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:only-of-type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:optional</a:t>
            </a:r>
            <a:r>
              <a:rPr lang="en" sz="1800">
                <a:solidFill>
                  <a:srgbClr val="00FFFF"/>
                </a:solidFill>
              </a:rPr>
              <a:t/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:out-of-range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:read-only</a:t>
            </a:r>
            <a:endParaRPr sz="1800"/>
          </a:p>
        </p:txBody>
      </p:sp>
      <p:sp>
        <p:nvSpPr>
          <p:cNvPr id="170" name="Google Shape;170;p30"/>
          <p:cNvSpPr txBox="1"/>
          <p:nvPr/>
        </p:nvSpPr>
        <p:spPr>
          <a:xfrm>
            <a:off x="4849775" y="1304575"/>
            <a:ext cx="1564200" cy="20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:read-write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:required</a:t>
            </a:r>
            <a:r>
              <a:rPr lang="en" sz="1800">
                <a:solidFill>
                  <a:srgbClr val="00FFFF"/>
                </a:solidFill>
              </a:rPr>
              <a:t/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:root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:target</a:t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FF00FF"/>
                </a:solidFill>
              </a:rPr>
              <a:t>:valid</a:t>
            </a:r>
            <a:r>
              <a:rPr lang="en" sz="1800">
                <a:solidFill>
                  <a:srgbClr val="00FFFF"/>
                </a:solidFill>
              </a:rPr>
              <a:t/>
            </a:r>
            <a:br>
              <a:rPr lang="en" sz="1800">
                <a:solidFill>
                  <a:srgbClr val="00FFFF"/>
                </a:solidFill>
              </a:rPr>
            </a:br>
            <a:r>
              <a:rPr lang="en" sz="1800">
                <a:solidFill>
                  <a:srgbClr val="00FFFF"/>
                </a:solidFill>
              </a:rPr>
              <a:t>:visited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1" name="Google Shape;171;p30"/>
          <p:cNvSpPr txBox="1"/>
          <p:nvPr/>
        </p:nvSpPr>
        <p:spPr>
          <a:xfrm>
            <a:off x="305250" y="1024600"/>
            <a:ext cx="4221300" cy="1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Single Colon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6780725" y="989375"/>
            <a:ext cx="1817100" cy="1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Double Colon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4900850" y="3447175"/>
            <a:ext cx="23907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Experimental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174" name="Google Shape;174;p30"/>
          <p:cNvCxnSpPr/>
          <p:nvPr/>
        </p:nvCxnSpPr>
        <p:spPr>
          <a:xfrm>
            <a:off x="6448300" y="1086075"/>
            <a:ext cx="0" cy="23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30"/>
          <p:cNvCxnSpPr/>
          <p:nvPr/>
        </p:nvCxnSpPr>
        <p:spPr>
          <a:xfrm>
            <a:off x="4959075" y="3429000"/>
            <a:ext cx="338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30"/>
          <p:cNvSpPr txBox="1"/>
          <p:nvPr/>
        </p:nvSpPr>
        <p:spPr>
          <a:xfrm>
            <a:off x="181975" y="4607125"/>
            <a:ext cx="87831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smashingmagazine.com/2016/05/an-ultimate-guide-to-css-pseudo-classes-and-pseudo-elements/</a:t>
            </a:r>
            <a:r>
              <a:rPr lang="en" sz="12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chemeClr val="lt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On-screen Show (16:9)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Droid Sans</vt:lpstr>
      <vt:lpstr>Arial</vt:lpstr>
      <vt:lpstr>Consolas</vt:lpstr>
      <vt:lpstr>Courier New</vt:lpstr>
      <vt:lpstr>Simple Dark</vt:lpstr>
      <vt:lpstr>Assignment 6</vt:lpstr>
      <vt:lpstr>Assignment 6 - A Dynamic JavaScript Table</vt:lpstr>
      <vt:lpstr>Assignment 6 - Tips</vt:lpstr>
      <vt:lpstr>Assignment 6 - Validation</vt:lpstr>
      <vt:lpstr>Before Validation</vt:lpstr>
      <vt:lpstr>Validated With Errors</vt:lpstr>
      <vt:lpstr>Assignment 6 - Sample Output</vt:lpstr>
      <vt:lpstr>Assignment 6 - CSS</vt:lpstr>
      <vt:lpstr>Assignment 6 - Pseudo Selectors</vt:lpstr>
      <vt:lpstr>Assignment 6 - Useful Pseudo Selectors</vt:lpstr>
      <vt:lpstr>Github Submission</vt:lpstr>
      <vt:lpstr>Node/ Automation/ Testing</vt:lpstr>
      <vt:lpstr>Setting Up An Assignment</vt:lpstr>
      <vt:lpstr>Application 6 - Submission</vt:lpstr>
      <vt:lpstr>JavaScript Resources</vt:lpstr>
      <vt:lpstr>Recommended Reading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6</dc:title>
  <cp:lastModifiedBy>Wenjin Zhou</cp:lastModifiedBy>
  <cp:revision>1</cp:revision>
  <dcterms:modified xsi:type="dcterms:W3CDTF">2018-11-08T05:48:29Z</dcterms:modified>
</cp:coreProperties>
</file>